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7" r:id="rId4"/>
    <p:sldId id="280" r:id="rId5"/>
    <p:sldId id="273" r:id="rId6"/>
    <p:sldId id="279" r:id="rId7"/>
    <p:sldId id="278" r:id="rId8"/>
    <p:sldId id="281" r:id="rId9"/>
    <p:sldId id="274" r:id="rId10"/>
    <p:sldId id="268" r:id="rId11"/>
    <p:sldId id="283" r:id="rId12"/>
    <p:sldId id="270" r:id="rId13"/>
    <p:sldId id="28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6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7F405-C1FA-7E4B-83A0-4BB93B15E44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4BD27-E414-FC40-9AD7-D71F53B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4BD27-E414-FC40-9AD7-D71F53BF5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4BD27-E414-FC40-9AD7-D71F53BF5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Mykolas</a:t>
            </a:r>
            <a:r>
              <a:rPr lang="en-US" dirty="0"/>
              <a:t> Understanding of: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D03D67-5CC5-FEDC-46E4-F8BF238E2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469" y="1417638"/>
            <a:ext cx="634106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F00B-044E-6CC0-61BB-4DC73D39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Strategy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E687C2-A9DA-5EA4-9F5E-C2B6FE9C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06" y="1564783"/>
            <a:ext cx="6002449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10328-5183-BC43-E350-E1618C3BD586}"/>
              </a:ext>
            </a:extLst>
          </p:cNvPr>
          <p:cNvSpPr txBox="1"/>
          <p:nvPr/>
        </p:nvSpPr>
        <p:spPr>
          <a:xfrm>
            <a:off x="6080755" y="1564783"/>
            <a:ext cx="2863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Timescale: ~60 days</a:t>
            </a:r>
          </a:p>
          <a:p>
            <a:endParaRPr lang="en-US" dirty="0"/>
          </a:p>
          <a:p>
            <a:r>
              <a:rPr lang="en-US" u="sng" dirty="0"/>
              <a:t>Observing Strategy:</a:t>
            </a:r>
          </a:p>
          <a:p>
            <a:r>
              <a:rPr lang="en-US" dirty="0"/>
              <a:t>Use ground based telescopes to observe galaxies during the dark cycle of the moon (eliminates light pollution). If galaxy identified: schedule satellite spectroscopy equipment to collect spectra before explosion dies down and disappears (preferably at peak brightness of the explosion).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B60-F794-3C0C-715E-7CE0D1E2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Strategy – MWV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990E-000C-A165-EAE8-56CF90C4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3" y="1600200"/>
            <a:ext cx="2801006" cy="4525963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/>
              <a:t>Connection to Chris:</a:t>
            </a:r>
          </a:p>
          <a:p>
            <a:r>
              <a:rPr lang="en-US" dirty="0"/>
              <a:t>Using data science, create an alert system to know as soon as possible when a Type </a:t>
            </a:r>
            <a:r>
              <a:rPr lang="en-US" dirty="0" err="1"/>
              <a:t>Ia</a:t>
            </a:r>
            <a:r>
              <a:rPr lang="en-US" dirty="0"/>
              <a:t> supernovae explodes, collect, and store data. </a:t>
            </a:r>
          </a:p>
          <a:p>
            <a:endParaRPr lang="en-US" dirty="0"/>
          </a:p>
          <a:p>
            <a:r>
              <a:rPr lang="en-US" u="sng" dirty="0"/>
              <a:t>Connection to Shu:</a:t>
            </a:r>
          </a:p>
          <a:p>
            <a:endParaRPr lang="en-US" dirty="0"/>
          </a:p>
          <a:p>
            <a:r>
              <a:rPr lang="en-US" dirty="0"/>
              <a:t>Using image analysis: analyze before and after pictures to identify a signal of interest that may be a Type </a:t>
            </a:r>
            <a:r>
              <a:rPr lang="en-US" dirty="0" err="1"/>
              <a:t>Ia</a:t>
            </a:r>
            <a:r>
              <a:rPr lang="en-US" dirty="0"/>
              <a:t> supernovae (determined by shape of light curve).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65904-363E-8B1B-9DFB-750606C7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6" y="1564783"/>
            <a:ext cx="60024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C9D3-9EBF-A8CC-FF42-628A0974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✌</a:t>
            </a:r>
            <a:r>
              <a:rPr lang="en-US" dirty="0"/>
              <a:t>Hubble Diagram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✌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B0E0E-D5EE-D10A-5174-98ABE976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3" y="1361071"/>
            <a:ext cx="7772400" cy="4135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A64BC2-7B10-EFBA-C911-90AB44BAC28C}"/>
              </a:ext>
            </a:extLst>
          </p:cNvPr>
          <p:cNvSpPr txBox="1"/>
          <p:nvPr/>
        </p:nvSpPr>
        <p:spPr>
          <a:xfrm>
            <a:off x="780393" y="5307724"/>
            <a:ext cx="6881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 best fit data shows universe is expanding under acceleration. Also shows that vacuum energy exists. Could only be told by distance galaxies. </a:t>
            </a:r>
          </a:p>
        </p:txBody>
      </p:sp>
    </p:spTree>
    <p:extLst>
      <p:ext uri="{BB962C8B-B14F-4D97-AF65-F5344CB8AC3E}">
        <p14:creationId xmlns:p14="http://schemas.microsoft.com/office/powerpoint/2010/main" val="392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C7F1-6FE7-6DA5-B97C-0E657917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Cool Physics / Surface Level knowledge gained: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1E7B-1F00-11DB-B8F0-4EDFF5F7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 Degeneracy pressure in White Dwarfs.</a:t>
            </a:r>
          </a:p>
          <a:p>
            <a:r>
              <a:rPr lang="en-US" dirty="0"/>
              <a:t>Flat geometry of the cosmos.</a:t>
            </a:r>
          </a:p>
          <a:p>
            <a:r>
              <a:rPr lang="en-US" dirty="0"/>
              <a:t>Intervening Dust. </a:t>
            </a:r>
          </a:p>
          <a:p>
            <a:r>
              <a:rPr lang="en-US" dirty="0"/>
              <a:t>Zenith Troposphere delay - Big yellow box in MWV garage.</a:t>
            </a:r>
          </a:p>
          <a:p>
            <a:r>
              <a:rPr lang="en-US" dirty="0"/>
              <a:t>Vacuum energy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DD18-1B63-4949-E988-34A47545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63AF4-6F1F-C19A-606B-05449386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" y="2174382"/>
            <a:ext cx="5010331" cy="3658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E795C-1D35-634E-D944-C538D2DD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86" y="2174382"/>
            <a:ext cx="3416420" cy="3981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5597E-F166-A449-D2FE-4140D878B017}"/>
              </a:ext>
            </a:extLst>
          </p:cNvPr>
          <p:cNvSpPr txBox="1"/>
          <p:nvPr/>
        </p:nvSpPr>
        <p:spPr>
          <a:xfrm>
            <a:off x="2270234" y="1870841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9DBED-C452-FCBE-A826-7907E1B0AF47}"/>
              </a:ext>
            </a:extLst>
          </p:cNvPr>
          <p:cNvSpPr txBox="1"/>
          <p:nvPr/>
        </p:nvSpPr>
        <p:spPr>
          <a:xfrm>
            <a:off x="6743183" y="1805050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REPRODUCE </a:t>
            </a:r>
          </a:p>
        </p:txBody>
      </p:sp>
    </p:spTree>
    <p:extLst>
      <p:ext uri="{BB962C8B-B14F-4D97-AF65-F5344CB8AC3E}">
        <p14:creationId xmlns:p14="http://schemas.microsoft.com/office/powerpoint/2010/main" val="11371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F6B8C-175A-511E-E4A3-E18A13DD9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4"/>
          <a:stretch/>
        </p:blipFill>
        <p:spPr>
          <a:xfrm>
            <a:off x="5939364" y="1491211"/>
            <a:ext cx="3204636" cy="40582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213B59-4122-9B28-0A72-C4AD346E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" y="367862"/>
            <a:ext cx="5722962" cy="587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4F5BD-36CF-DCAF-CD1A-8E8C26531063}"/>
              </a:ext>
            </a:extLst>
          </p:cNvPr>
          <p:cNvSpPr txBox="1"/>
          <p:nvPr/>
        </p:nvSpPr>
        <p:spPr>
          <a:xfrm>
            <a:off x="6333082" y="739720"/>
            <a:ext cx="28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Light Curves</a:t>
            </a:r>
          </a:p>
          <a:p>
            <a:r>
              <a:rPr lang="en-US" dirty="0"/>
              <a:t>Signature </a:t>
            </a:r>
          </a:p>
          <a:p>
            <a:r>
              <a:rPr lang="en-US" dirty="0"/>
              <a:t>Of Type </a:t>
            </a:r>
            <a:r>
              <a:rPr lang="en-US" dirty="0" err="1"/>
              <a:t>Ia</a:t>
            </a:r>
            <a:r>
              <a:rPr lang="en-US" dirty="0"/>
              <a:t> Supernovae</a:t>
            </a:r>
          </a:p>
        </p:txBody>
      </p:sp>
    </p:spTree>
    <p:extLst>
      <p:ext uri="{BB962C8B-B14F-4D97-AF65-F5344CB8AC3E}">
        <p14:creationId xmlns:p14="http://schemas.microsoft.com/office/powerpoint/2010/main" val="47055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4056-AE6D-56F1-93AB-53191DAE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687E-1DAE-395C-ACF5-B838A772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1818062"/>
            <a:ext cx="7363968" cy="246133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Cosmological Redshift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Caused by the </a:t>
            </a:r>
            <a:r>
              <a:rPr lang="en-US" b="1" dirty="0"/>
              <a:t>expansion of the universe</a:t>
            </a:r>
            <a:r>
              <a:rPr lang="en-US" dirty="0"/>
              <a:t>. As light from distant galaxies travels through space, space itself stretches, causing the wavelengths of light to stretch as well.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074" name="Picture 2" descr="Light Waves Diagram | Quizlet">
            <a:extLst>
              <a:ext uri="{FF2B5EF4-FFF2-40B4-BE49-F238E27FC236}">
                <a16:creationId xmlns:a16="http://schemas.microsoft.com/office/drawing/2014/main" id="{0DB19B2A-FD0C-8CF5-5243-03D89AF71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44783" r="3610" b="41188"/>
          <a:stretch/>
        </p:blipFill>
        <p:spPr bwMode="auto">
          <a:xfrm>
            <a:off x="1092336" y="3148584"/>
            <a:ext cx="6959327" cy="7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F7A613F4-F406-164A-DDA8-101CADB0480C}"/>
              </a:ext>
            </a:extLst>
          </p:cNvPr>
          <p:cNvSpPr/>
          <p:nvPr/>
        </p:nvSpPr>
        <p:spPr>
          <a:xfrm>
            <a:off x="4145280" y="4279392"/>
            <a:ext cx="877824" cy="7802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Light Waves Diagram | Quizlet">
            <a:extLst>
              <a:ext uri="{FF2B5EF4-FFF2-40B4-BE49-F238E27FC236}">
                <a16:creationId xmlns:a16="http://schemas.microsoft.com/office/drawing/2014/main" id="{49331891-671E-992A-8E2D-74CF2CCDA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7"/>
          <a:stretch/>
        </p:blipFill>
        <p:spPr bwMode="auto">
          <a:xfrm>
            <a:off x="917364" y="5160404"/>
            <a:ext cx="7336620" cy="7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2BC2-698D-33A9-8CF5-6C81F420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 Shift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7542-0FEB-F995-D22C-F15EE11B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Doppler Redshift </a:t>
            </a:r>
            <a:r>
              <a:rPr lang="en-US" dirty="0">
                <a:solidFill>
                  <a:srgbClr val="FF0000"/>
                </a:solidFill>
              </a:rPr>
              <a:t>(Most Important) </a:t>
            </a:r>
            <a:r>
              <a:rPr lang="en-US" dirty="0"/>
              <a:t>(Purely Based on Motion)</a:t>
            </a:r>
          </a:p>
        </p:txBody>
      </p:sp>
      <p:pic>
        <p:nvPicPr>
          <p:cNvPr id="4098" name="Picture 2" descr="schoolphysics ::Welcome::">
            <a:extLst>
              <a:ext uri="{FF2B5EF4-FFF2-40B4-BE49-F238E27FC236}">
                <a16:creationId xmlns:a16="http://schemas.microsoft.com/office/drawing/2014/main" id="{66E2D54C-754B-9D14-B8D9-856DE9B3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95600"/>
            <a:ext cx="7543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8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A5FB-67FE-D7CC-F9C0-B88AF2F5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6D7E-8A18-AD77-5725-82B0068C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into Expansion Rate of the Universe: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192C3-FE66-C86D-8EE0-FEAB71747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08"/>
          <a:stretch/>
        </p:blipFill>
        <p:spPr>
          <a:xfrm>
            <a:off x="457200" y="2243559"/>
            <a:ext cx="6169632" cy="1666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96E85-7E65-3BB0-0C5D-58156E70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1341"/>
            <a:ext cx="5995416" cy="1987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F2666-56A9-D9E0-3CCD-FE08AC9D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3" y="3848885"/>
            <a:ext cx="5947153" cy="4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4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79BE-1815-22C1-0E14-934B0A8C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Motivation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4BE3D9-4BC8-2E6A-2972-146EEDFA4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1734630"/>
            <a:ext cx="8229600" cy="1324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6BD49-E304-6B1E-D5C1-A91ECB1B7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324"/>
          <a:stretch/>
        </p:blipFill>
        <p:spPr>
          <a:xfrm>
            <a:off x="685800" y="3058934"/>
            <a:ext cx="7772400" cy="11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0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46FE-C79E-A189-BAFF-32A8A9DB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0DCC-3B53-7F38-C9A3-79D8D392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distinguish doppler red shift from cosmological red shift in spectroscopic measurements?</a:t>
            </a:r>
          </a:p>
          <a:p>
            <a:r>
              <a:rPr lang="en-US" dirty="0"/>
              <a:t>Am I right? Are Hubble constant calculations done using doppler redshift?</a:t>
            </a:r>
          </a:p>
        </p:txBody>
      </p:sp>
    </p:spTree>
    <p:extLst>
      <p:ext uri="{BB962C8B-B14F-4D97-AF65-F5344CB8AC3E}">
        <p14:creationId xmlns:p14="http://schemas.microsoft.com/office/powerpoint/2010/main" val="134331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3F33-AF6E-223F-1CBC-B76D0D33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6067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Concept: Battle of Universal </a:t>
            </a:r>
            <a:r>
              <a:rPr lang="en-US" dirty="0" err="1"/>
              <a:t>Froces</a:t>
            </a:r>
            <a:r>
              <a:rPr lang="en-US" dirty="0"/>
              <a:t> (Abstract 2 </a:t>
            </a:r>
            <a:r>
              <a:rPr lang="en-US" dirty="0" err="1"/>
              <a:t>Mykola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7AFD-32BD-6C0A-A468-2B83A77D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Density (Gravitational Attempting to Get Universe to Contract)</a:t>
            </a:r>
          </a:p>
          <a:p>
            <a:r>
              <a:rPr lang="en-US" dirty="0"/>
              <a:t>Dark Energy / </a:t>
            </a:r>
            <a:r>
              <a:rPr lang="en-US" dirty="0" err="1"/>
              <a:t>Vaccuum</a:t>
            </a:r>
            <a:r>
              <a:rPr lang="en-US" dirty="0"/>
              <a:t> Energy (pushes universe to expand)</a:t>
            </a:r>
          </a:p>
          <a:p>
            <a:pPr lvl="1"/>
            <a:r>
              <a:rPr lang="en-US" dirty="0"/>
              <a:t>Evidence of this is that further away supernovae are moving away at an accelerating rate.</a:t>
            </a:r>
          </a:p>
        </p:txBody>
      </p:sp>
    </p:spTree>
    <p:extLst>
      <p:ext uri="{BB962C8B-B14F-4D97-AF65-F5344CB8AC3E}">
        <p14:creationId xmlns:p14="http://schemas.microsoft.com/office/powerpoint/2010/main" val="308348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D75-4B59-741E-1079-15DEB71C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Observing Strategy: Conceptual Visualization</a:t>
            </a:r>
          </a:p>
        </p:txBody>
      </p:sp>
      <p:pic>
        <p:nvPicPr>
          <p:cNvPr id="2050" name="Picture 2" descr="Galaxy | Space Wiki | Fandom">
            <a:extLst>
              <a:ext uri="{FF2B5EF4-FFF2-40B4-BE49-F238E27FC236}">
                <a16:creationId xmlns:a16="http://schemas.microsoft.com/office/drawing/2014/main" id="{8BC74A7F-9E3C-5070-9F0E-48C760E9F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2412"/>
            <a:ext cx="4318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4A3718-7B40-71D4-9B60-93A9D526D10C}"/>
              </a:ext>
            </a:extLst>
          </p:cNvPr>
          <p:cNvCxnSpPr>
            <a:cxnSpLocks/>
          </p:cNvCxnSpPr>
          <p:nvPr/>
        </p:nvCxnSpPr>
        <p:spPr>
          <a:xfrm flipH="1">
            <a:off x="3394841" y="3205655"/>
            <a:ext cx="2438400" cy="6726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9790C1-B1FA-0502-AAC1-93EBF007D952}"/>
              </a:ext>
            </a:extLst>
          </p:cNvPr>
          <p:cNvSpPr txBox="1"/>
          <p:nvPr/>
        </p:nvSpPr>
        <p:spPr>
          <a:xfrm>
            <a:off x="5916745" y="2884355"/>
            <a:ext cx="3027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Find a Fresh Type </a:t>
            </a:r>
            <a:r>
              <a:rPr lang="en-US" dirty="0" err="1"/>
              <a:t>Ia</a:t>
            </a:r>
            <a:endParaRPr lang="en-US" dirty="0"/>
          </a:p>
          <a:p>
            <a:r>
              <a:rPr lang="en-US" dirty="0"/>
              <a:t>Supernova Explosion Which</a:t>
            </a:r>
          </a:p>
          <a:p>
            <a:r>
              <a:rPr lang="en-US" dirty="0"/>
              <a:t>Would be a spec in this galaxy.</a:t>
            </a:r>
          </a:p>
          <a:p>
            <a:endParaRPr lang="en-US" dirty="0"/>
          </a:p>
          <a:p>
            <a:r>
              <a:rPr lang="en-US" dirty="0"/>
              <a:t>Use Light curves to identify if</a:t>
            </a:r>
          </a:p>
          <a:p>
            <a:r>
              <a:rPr lang="en-US" dirty="0"/>
              <a:t>Its Type </a:t>
            </a:r>
            <a:r>
              <a:rPr lang="en-US" dirty="0" err="1"/>
              <a:t>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397</Words>
  <Application>Microsoft Macintosh PowerPoint</Application>
  <PresentationFormat>On-screen Show (4:3)</PresentationFormat>
  <Paragraphs>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Mykolas Understanding of:</vt:lpstr>
      <vt:lpstr>PowerPoint Presentation</vt:lpstr>
      <vt:lpstr>What is Red Shift</vt:lpstr>
      <vt:lpstr>What is Red Shift Cont.</vt:lpstr>
      <vt:lpstr>Purpose and Motivation </vt:lpstr>
      <vt:lpstr>Purpose and Motivation Cont.</vt:lpstr>
      <vt:lpstr>Question</vt:lpstr>
      <vt:lpstr>Concept: Battle of Universal Froces (Abstract 2 Mykola)</vt:lpstr>
      <vt:lpstr>Observing Strategy: Conceptual Visualization</vt:lpstr>
      <vt:lpstr>Observing Strategy</vt:lpstr>
      <vt:lpstr>Observing Strategy – MWV Lab</vt:lpstr>
      <vt:lpstr>✌Hubble Diagram✌</vt:lpstr>
      <vt:lpstr>Cool Physics / Surface Level knowledge gained: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Mykolas Understanding of:</dc:title>
  <dc:subject/>
  <dc:creator/>
  <cp:keywords/>
  <dc:description>generated using python-pptx</dc:description>
  <cp:lastModifiedBy>Mykola C</cp:lastModifiedBy>
  <cp:revision>11</cp:revision>
  <dcterms:created xsi:type="dcterms:W3CDTF">2013-01-27T09:14:16Z</dcterms:created>
  <dcterms:modified xsi:type="dcterms:W3CDTF">2024-11-13T23:01:06Z</dcterms:modified>
  <cp:category/>
</cp:coreProperties>
</file>