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411" r:id="rId7"/>
    <p:sldId id="414" r:id="rId8"/>
    <p:sldId id="427" r:id="rId9"/>
    <p:sldId id="415" r:id="rId10"/>
    <p:sldId id="405" r:id="rId11"/>
    <p:sldId id="403" r:id="rId12"/>
    <p:sldId id="428" r:id="rId13"/>
    <p:sldId id="429" r:id="rId14"/>
    <p:sldId id="431" r:id="rId15"/>
    <p:sldId id="398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t>11.07.2024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11.07.2024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62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22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4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03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6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78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48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en-US"/>
              <a:t>Click icon to add table</a:t>
            </a:r>
            <a:endParaRPr lang="ru-RU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110" y="690841"/>
            <a:ext cx="7638473" cy="2724727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sz="4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Анализ </a:t>
            </a:r>
            <a:r>
              <a:rPr lang="en-US" sz="4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NPS </a:t>
            </a:r>
            <a:r>
              <a:rPr lang="ru-RU" sz="4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телекоммуникационной компании из России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3B683-5E81-4B00-35A2-6D572AE86693}"/>
              </a:ext>
            </a:extLst>
          </p:cNvPr>
          <p:cNvSpPr txBox="1"/>
          <p:nvPr/>
        </p:nvSpPr>
        <p:spPr>
          <a:xfrm>
            <a:off x="7047345" y="4804795"/>
            <a:ext cx="45812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Заказчик: </a:t>
            </a: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телекоммуникационная компания</a:t>
            </a:r>
          </a:p>
          <a:p>
            <a:pPr algn="l"/>
            <a:endParaRPr lang="ru-RU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Источники данных: 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результаты 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NPS-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опроса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клиентов компании</a:t>
            </a:r>
          </a:p>
          <a:p>
            <a:pPr algn="l"/>
            <a:endParaRPr lang="ru-RU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Аналитик: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Инна Черняк</a:t>
            </a:r>
            <a:endParaRPr lang="ru-RU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87" y="970804"/>
            <a:ext cx="9778365" cy="98725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Итоговый </a:t>
            </a:r>
            <a:r>
              <a:rPr lang="en-US" dirty="0"/>
              <a:t>NPS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757BA-751F-5FF2-4EF8-92356DD875BF}"/>
              </a:ext>
            </a:extLst>
          </p:cNvPr>
          <p:cNvSpPr txBox="1"/>
          <p:nvPr/>
        </p:nvSpPr>
        <p:spPr>
          <a:xfrm>
            <a:off x="11644980" y="6294061"/>
            <a:ext cx="47775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10</a:t>
            </a:r>
          </a:p>
        </p:txBody>
      </p:sp>
      <p:sp>
        <p:nvSpPr>
          <p:cNvPr id="9" name="Content Placeholder 22">
            <a:extLst>
              <a:ext uri="{FF2B5EF4-FFF2-40B4-BE49-F238E27FC236}">
                <a16:creationId xmlns:a16="http://schemas.microsoft.com/office/drawing/2014/main" id="{A0CDC529-424A-CAB9-CF67-24C3081C10C9}"/>
              </a:ext>
            </a:extLst>
          </p:cNvPr>
          <p:cNvSpPr txBox="1">
            <a:spLocks/>
          </p:cNvSpPr>
          <p:nvPr/>
        </p:nvSpPr>
        <p:spPr>
          <a:xfrm>
            <a:off x="443345" y="2595418"/>
            <a:ext cx="10668000" cy="3698643"/>
          </a:xfrm>
          <a:prstGeom prst="rect">
            <a:avLst/>
          </a:prstGeom>
        </p:spPr>
        <p:txBody>
          <a:bodyPr vert="horz" lIns="0" tIns="45720" rIns="0" bIns="0" rtlCol="0">
            <a:normAutofit fontScale="85000" lnSpcReduction="10000"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Текущее значение общего NPS имеет хороший уровень. В целом, пользователи данной сети удовлетворены качеством услуг телекоммуникационной компании. </a:t>
            </a:r>
          </a:p>
          <a:p>
            <a:pPr>
              <a:lnSpc>
                <a:spcPts val="28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Сравнительная шкала значений общего NPS: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От -100% до 0% - неоходима работа над лояльностью клиентов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От 0% до 30% - хороший уровень лояльности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От 30% до 70% - отличный уровень лояльности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От 70% до 100% - блестящий уровень лояльности, в реальности практически не достижимый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E60D2-A4BF-324C-5E2D-DE39A4DD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28" y="1129582"/>
            <a:ext cx="2909455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15" y="860020"/>
            <a:ext cx="9778365" cy="98725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Портрет сторонников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757BA-751F-5FF2-4EF8-92356DD875BF}"/>
              </a:ext>
            </a:extLst>
          </p:cNvPr>
          <p:cNvSpPr txBox="1"/>
          <p:nvPr/>
        </p:nvSpPr>
        <p:spPr>
          <a:xfrm>
            <a:off x="11534211" y="6294061"/>
            <a:ext cx="48141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11</a:t>
            </a:r>
          </a:p>
        </p:txBody>
      </p:sp>
      <p:sp>
        <p:nvSpPr>
          <p:cNvPr id="9" name="Content Placeholder 22">
            <a:extLst>
              <a:ext uri="{FF2B5EF4-FFF2-40B4-BE49-F238E27FC236}">
                <a16:creationId xmlns:a16="http://schemas.microsoft.com/office/drawing/2014/main" id="{A0CDC529-424A-CAB9-CF67-24C3081C10C9}"/>
              </a:ext>
            </a:extLst>
          </p:cNvPr>
          <p:cNvSpPr txBox="1">
            <a:spLocks/>
          </p:cNvSpPr>
          <p:nvPr/>
        </p:nvSpPr>
        <p:spPr>
          <a:xfrm>
            <a:off x="443344" y="2595418"/>
            <a:ext cx="6825673" cy="369864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 сторонникам услуг можно отнести клиентов, обладающих следующими признаками: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Женщины.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Проживают преимущественно в Москве.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Возраст 35-44 лет.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Срок регистрации как пользователя - более 365 дней.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C0CCE-EEF9-6209-B2BA-C5A461C6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575" y="551259"/>
            <a:ext cx="2857143" cy="5942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14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Инна Черняк</a:t>
            </a:r>
          </a:p>
          <a:p>
            <a:pPr rtl="0"/>
            <a:r>
              <a:rPr lang="en-US" dirty="0"/>
              <a:t>github.com/chernyakid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Цель исследования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ru-RU"/>
            </a:defPPr>
          </a:lstStyle>
          <a:p>
            <a:pPr rtl="0"/>
            <a:r>
              <a:rPr lang="ru-RU" dirty="0"/>
              <a:t>Рассчитать общий уровень потребительской лояльности </a:t>
            </a:r>
          </a:p>
          <a:p>
            <a:pPr rtl="0"/>
            <a:r>
              <a:rPr lang="ru-RU" dirty="0"/>
              <a:t>Исследовать как уровень лояльности меняется в зависимости от пользовательских признаков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E304-754D-788E-3C5B-CA5AED0B2C6C}"/>
              </a:ext>
            </a:extLst>
          </p:cNvPr>
          <p:cNvSpPr txBox="1"/>
          <p:nvPr/>
        </p:nvSpPr>
        <p:spPr>
          <a:xfrm>
            <a:off x="11608035" y="6257836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Общие 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9649402" cy="3999489"/>
          </a:xfrm>
          <a:solidFill>
            <a:schemeClr val="tx1"/>
          </a:solidFill>
        </p:spPr>
        <p:txBody>
          <a:bodyPr tIns="457200" rtlCol="0">
            <a:noAutofit/>
          </a:bodyPr>
          <a:lstStyle>
            <a:defPPr>
              <a:defRPr lang="ru-RU"/>
            </a:defPPr>
          </a:lstStyle>
          <a:p>
            <a:pPr rtl="0">
              <a:lnSpc>
                <a:spcPct val="120000"/>
              </a:lnSpc>
            </a:pPr>
            <a:r>
              <a:rPr lang="ru-RU" sz="2000" dirty="0"/>
              <a:t>Рассчитанное значение общего NPS имеет хороший уровень. В целом, </a:t>
            </a:r>
            <a:br>
              <a:rPr lang="ru-RU" sz="2000" dirty="0"/>
            </a:br>
            <a:r>
              <a:rPr lang="ru-RU" sz="2000" dirty="0"/>
              <a:t>пользователи услуг компании удовлетворены ее работой. </a:t>
            </a:r>
          </a:p>
          <a:p>
            <a:pPr rtl="0">
              <a:lnSpc>
                <a:spcPct val="120000"/>
              </a:lnSpc>
            </a:pPr>
            <a:r>
              <a:rPr lang="ru-RU" sz="2000" dirty="0"/>
              <a:t>К наиболее лояльным сторонникам услуг можно отнести женщин из Москвы </a:t>
            </a:r>
            <a:br>
              <a:rPr lang="ru-RU" sz="2000" dirty="0"/>
            </a:br>
            <a:r>
              <a:rPr lang="ru-RU" sz="2000" dirty="0"/>
              <a:t>в возрасте 35-44 лет, со сроком регистрации более 365 дней. </a:t>
            </a:r>
          </a:p>
          <a:p>
            <a:pPr rtl="0">
              <a:lnSpc>
                <a:spcPct val="120000"/>
              </a:lnSpc>
            </a:pPr>
            <a:r>
              <a:rPr lang="ru-RU" sz="2000" dirty="0"/>
              <a:t>Среди опрошенных преобладают старые клиенты, с количеством «дней жизни» </a:t>
            </a:r>
            <a:br>
              <a:rPr lang="ru-RU" sz="2000" dirty="0"/>
            </a:br>
            <a:r>
              <a:rPr lang="ru-RU" sz="2000" dirty="0"/>
              <a:t>более 365 дней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C408A-09DB-EEA1-D977-76C18017BC52}"/>
              </a:ext>
            </a:extLst>
          </p:cNvPr>
          <p:cNvSpPr txBox="1"/>
          <p:nvPr/>
        </p:nvSpPr>
        <p:spPr>
          <a:xfrm>
            <a:off x="11662930" y="6280727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44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1CEB81-F035-D965-5D8E-6B677403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231" y="2142272"/>
            <a:ext cx="7196769" cy="4437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Распределение участников </a:t>
            </a:r>
            <a:br>
              <a:rPr lang="ru-RU" dirty="0"/>
            </a:br>
            <a:r>
              <a:rPr lang="ru-RU" dirty="0"/>
              <a:t>опроса по возрасту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757BA-751F-5FF2-4EF8-92356DD875BF}"/>
              </a:ext>
            </a:extLst>
          </p:cNvPr>
          <p:cNvSpPr txBox="1"/>
          <p:nvPr/>
        </p:nvSpPr>
        <p:spPr>
          <a:xfrm>
            <a:off x="11644980" y="6294061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9" name="Content Placeholder 22">
            <a:extLst>
              <a:ext uri="{FF2B5EF4-FFF2-40B4-BE49-F238E27FC236}">
                <a16:creationId xmlns:a16="http://schemas.microsoft.com/office/drawing/2014/main" id="{A0CDC529-424A-CAB9-CF67-24C3081C10C9}"/>
              </a:ext>
            </a:extLst>
          </p:cNvPr>
          <p:cNvSpPr txBox="1">
            <a:spLocks/>
          </p:cNvSpPr>
          <p:nvPr/>
        </p:nvSpPr>
        <p:spPr>
          <a:xfrm>
            <a:off x="594360" y="2752437"/>
            <a:ext cx="2998585" cy="3521558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ru-RU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Всего в опросе принимали участие – 502 493 клиента. </a:t>
            </a:r>
          </a:p>
          <a:p>
            <a:pPr>
              <a:lnSpc>
                <a:spcPts val="28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Больше всего уастников в возрасте 35-44 - 33%</a:t>
            </a:r>
          </a:p>
          <a:p>
            <a:pPr>
              <a:lnSpc>
                <a:spcPts val="28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Меньше всего участников в возрасте до 16 лет.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50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9780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Пол и возраст участников опроса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71F7B-481B-7C23-8C77-868D9733C751}"/>
              </a:ext>
            </a:extLst>
          </p:cNvPr>
          <p:cNvSpPr txBox="1"/>
          <p:nvPr/>
        </p:nvSpPr>
        <p:spPr>
          <a:xfrm>
            <a:off x="11597640" y="6267390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00EA4-0612-40A7-3734-19FBECA78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11" y="1995401"/>
            <a:ext cx="6646525" cy="4472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9B6BE-A7EA-2F10-28EA-29248A01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392" y="1995401"/>
            <a:ext cx="933333" cy="723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C02E85-883C-42F9-46D9-CDCEF18238B2}"/>
              </a:ext>
            </a:extLst>
          </p:cNvPr>
          <p:cNvSpPr txBox="1"/>
          <p:nvPr/>
        </p:nvSpPr>
        <p:spPr>
          <a:xfrm>
            <a:off x="594360" y="2719211"/>
            <a:ext cx="3127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Среди участников опроса больше всего оказалось женщин в возрасте </a:t>
            </a:r>
          </a:p>
          <a:p>
            <a:r>
              <a:rPr lang="ru-RU" dirty="0">
                <a:solidFill>
                  <a:schemeClr val="bg1"/>
                </a:solidFill>
              </a:rPr>
              <a:t>35-44 лет - 17,6 %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Практически во всех возрастных категориях преобладают участники опроса женского пола, кроме граждан от 16 до 24 лет, где больше мужчин.</a:t>
            </a:r>
          </a:p>
        </p:txBody>
      </p:sp>
    </p:spTree>
    <p:extLst>
      <p:ext uri="{BB962C8B-B14F-4D97-AF65-F5344CB8AC3E}">
        <p14:creationId xmlns:p14="http://schemas.microsoft.com/office/powerpoint/2010/main" val="228901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154143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Новые и старые пользователи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0FA32D3-5E3D-12A2-543D-6ED0E326CD3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4215765" cy="2994415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Среди опрошенных преобладают старые клиенты, количеством дней «жизни» которых более 365 дней (82,9%)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D1ED9-58D0-3721-8A23-2B8A1664362C}"/>
              </a:ext>
            </a:extLst>
          </p:cNvPr>
          <p:cNvSpPr txBox="1"/>
          <p:nvPr/>
        </p:nvSpPr>
        <p:spPr>
          <a:xfrm>
            <a:off x="11597640" y="6263766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FB4FF-F0B4-74AE-A9FB-C97E1660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23" y="869839"/>
            <a:ext cx="5160586" cy="56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3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309" y="4844613"/>
            <a:ext cx="7912330" cy="11978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Активность участников опроса по городам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B785D-97F5-BCC4-3C61-707A10F909D6}"/>
              </a:ext>
            </a:extLst>
          </p:cNvPr>
          <p:cNvSpPr txBox="1"/>
          <p:nvPr/>
        </p:nvSpPr>
        <p:spPr>
          <a:xfrm>
            <a:off x="11603642" y="6267073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FEDCC-D1AE-1FED-886A-5B944BF9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86" y="215207"/>
            <a:ext cx="6543753" cy="462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7D2F0A-4FF4-1E7B-2B3E-284B0BB84AA4}"/>
              </a:ext>
            </a:extLst>
          </p:cNvPr>
          <p:cNvSpPr txBox="1"/>
          <p:nvPr/>
        </p:nvSpPr>
        <p:spPr>
          <a:xfrm>
            <a:off x="674254" y="411597"/>
            <a:ext cx="4054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Самыми активными участниками опроса стали пользователи из Москвы. На втором месте пользователи из Санкт-Петербурга.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Наименьшее количество участников было из города Череповец.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Вполне очевидно, что подобная картина связана с численностью населения самих городов.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Уровень лояльности у старых и новых клиентов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FE3B1A-1656-0029-372D-19B377C86C92}"/>
              </a:ext>
            </a:extLst>
          </p:cNvPr>
          <p:cNvSpPr txBox="1"/>
          <p:nvPr/>
        </p:nvSpPr>
        <p:spPr>
          <a:xfrm>
            <a:off x="11567160" y="6273995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7786C-6100-A8E5-D28C-DFF700BC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6" y="2104342"/>
            <a:ext cx="6728253" cy="4369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1DF5A-15C0-DFA1-4E3C-A334FF23CBDA}"/>
              </a:ext>
            </a:extLst>
          </p:cNvPr>
          <p:cNvSpPr txBox="1"/>
          <p:nvPr/>
        </p:nvSpPr>
        <p:spPr>
          <a:xfrm>
            <a:off x="7730837" y="2438401"/>
            <a:ext cx="3685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Наиболее лояльными оказались старые пользователи во всех NPS-группах (сторонники, нейтралы и критики).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Наименее лояльные участники опроса - новые пользователи услуг.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49680"/>
            <a:ext cx="3710940" cy="1901653"/>
          </a:xfr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</a:lstStyle>
          <a:p>
            <a:r>
              <a:rPr lang="ru-RU" sz="3600" b="1" i="0" kern="1200" spc="100" baseline="0" dirty="0">
                <a:latin typeface="+mj-lt"/>
                <a:ea typeface="+mj-ea"/>
                <a:cs typeface="+mj-cs"/>
              </a:rPr>
              <a:t>Уровень лояльности по группам пользователей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015E8-A2E6-EB04-AF4D-03ACDCA6C6A2}"/>
              </a:ext>
            </a:extLst>
          </p:cNvPr>
          <p:cNvSpPr txBox="1"/>
          <p:nvPr/>
        </p:nvSpPr>
        <p:spPr>
          <a:xfrm>
            <a:off x="594360" y="3279579"/>
            <a:ext cx="3691890" cy="3178312"/>
          </a:xfrm>
          <a:prstGeom prst="rect">
            <a:avLst/>
          </a:prstGeom>
        </p:spPr>
        <p:txBody>
          <a:bodyPr vert="horz" lIns="0" tIns="228600" rIns="0" bIns="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ru-RU" sz="200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Если смотреть в разрезе групп по возрасту и полу, то самыми лояльными являются женщины и мужчины в возрасте 35-44 лет (сторонники) - 18,1% и 15% соответственно. 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ru-RU" sz="200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Такая же картина наблюдается и среди критиков и нейтралов.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ru-RU" sz="200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Менее лояльные пользователи - мужчины и женщины до 16 лет.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90136-8D35-2BCD-B1C9-A2791EE19DF5}"/>
              </a:ext>
            </a:extLst>
          </p:cNvPr>
          <p:cNvSpPr txBox="1"/>
          <p:nvPr/>
        </p:nvSpPr>
        <p:spPr>
          <a:xfrm>
            <a:off x="11441780" y="6257836"/>
            <a:ext cx="3353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DFC0E-CABF-F699-94CE-72D39AF4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09" y="313266"/>
            <a:ext cx="5691282" cy="625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67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{CB39F7B5-BF56-4FE5-B39E-4CF3FC63CCA1}tf78853419_win32</Template>
  <TotalTime>812</TotalTime>
  <Words>469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Helvetica Neue</vt:lpstr>
      <vt:lpstr>Пользовательская</vt:lpstr>
      <vt:lpstr>Анализ NPS телекоммуникационной компании из России</vt:lpstr>
      <vt:lpstr>Цель исследования</vt:lpstr>
      <vt:lpstr>Общие выводы</vt:lpstr>
      <vt:lpstr>Распределение участников  опроса по возрасту</vt:lpstr>
      <vt:lpstr>Пол и возраст участников опроса</vt:lpstr>
      <vt:lpstr>Новые и старые пользователи</vt:lpstr>
      <vt:lpstr>Активность участников опроса по городам</vt:lpstr>
      <vt:lpstr>Уровень лояльности у старых и новых клиентов</vt:lpstr>
      <vt:lpstr>Уровень лояльности по группам пользователей</vt:lpstr>
      <vt:lpstr>Итоговый NPS</vt:lpstr>
      <vt:lpstr>Портрет сторонников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365 Pro Plus</dc:creator>
  <cp:lastModifiedBy>365 Pro Plus</cp:lastModifiedBy>
  <cp:revision>18</cp:revision>
  <dcterms:created xsi:type="dcterms:W3CDTF">2024-06-07T04:26:05Z</dcterms:created>
  <dcterms:modified xsi:type="dcterms:W3CDTF">2024-07-11T04:48:15Z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