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7e4ef60c5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7e4ef60c5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7e4ef60c5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7e4ef60c5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7e559e99f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7e559e99f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9f83b7a2a1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9f83b7a2a1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e559e99f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7e559e99f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7e559e99f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7e559e99f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7e559e99f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7e559e99f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7e4ef60c5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7e4ef60c5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7e559e99f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7e559e99f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7e4ef60c5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7e4ef60c5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7e559e99f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7e559e99f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80509bc1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80509bc1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7e559e99f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7e559e99f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80509bc11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80509bc11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80509bc11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80509bc11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80509bc11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80509bc11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7e4ef60c5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7e4ef60c5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7e4ef60c5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7e4ef60c5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7e4ef60c5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7e4ef60c5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7e4ef60c5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7e4ef60c5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374950" y="118650"/>
            <a:ext cx="8520600" cy="5727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3020"/>
              <a:t>L’entretien annuel </a:t>
            </a:r>
            <a:r>
              <a:rPr lang="fr" sz="3020"/>
              <a:t>d'évaluation</a:t>
            </a:r>
            <a:endParaRPr sz="3020"/>
          </a:p>
          <a:p>
            <a:pPr indent="0" lvl="0" marL="0" rtl="0" algn="ctr">
              <a:spcBef>
                <a:spcPts val="0"/>
              </a:spcBef>
              <a:spcAft>
                <a:spcPts val="0"/>
              </a:spcAft>
              <a:buSzPts val="990"/>
              <a:buNone/>
            </a:pPr>
            <a:r>
              <a:rPr lang="fr" sz="3020"/>
              <a:t>ou entretien annuel obligatoire</a:t>
            </a:r>
            <a:endParaRPr sz="3020"/>
          </a:p>
        </p:txBody>
      </p:sp>
      <p:pic>
        <p:nvPicPr>
          <p:cNvPr id="86" name="Google Shape;86;p13"/>
          <p:cNvPicPr preferRelativeResize="0"/>
          <p:nvPr/>
        </p:nvPicPr>
        <p:blipFill>
          <a:blip r:embed="rId3">
            <a:alphaModFix/>
          </a:blip>
          <a:stretch>
            <a:fillRect/>
          </a:stretch>
        </p:blipFill>
        <p:spPr>
          <a:xfrm>
            <a:off x="2132600" y="1183725"/>
            <a:ext cx="5329299" cy="29500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410000"/>
            <a:ext cx="8520600" cy="6078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a:solidFill>
                  <a:schemeClr val="lt1"/>
                </a:solidFill>
              </a:rPr>
              <a:t>Le collaborateur, doit :</a:t>
            </a:r>
            <a:endParaRPr>
              <a:solidFill>
                <a:schemeClr val="lt1"/>
              </a:solidFill>
            </a:endParaRPr>
          </a:p>
        </p:txBody>
      </p:sp>
      <p:sp>
        <p:nvSpPr>
          <p:cNvPr id="138" name="Google Shape;138;p22"/>
          <p:cNvSpPr txBox="1"/>
          <p:nvPr>
            <p:ph idx="1" type="body"/>
          </p:nvPr>
        </p:nvSpPr>
        <p:spPr>
          <a:xfrm>
            <a:off x="311700" y="1229875"/>
            <a:ext cx="8520600" cy="3339000"/>
          </a:xfrm>
          <a:prstGeom prst="rect">
            <a:avLst/>
          </a:prstGeom>
          <a:noFill/>
        </p:spPr>
        <p:txBody>
          <a:bodyPr anchorCtr="0" anchor="t" bIns="91425" lIns="91425" spcFirstLastPara="1" rIns="91425" wrap="square" tIns="91425">
            <a:normAutofit/>
          </a:bodyPr>
          <a:lstStyle/>
          <a:p>
            <a:pPr indent="0" lvl="0" marL="0" rtl="0" algn="l">
              <a:spcBef>
                <a:spcPts val="0"/>
              </a:spcBef>
              <a:spcAft>
                <a:spcPts val="0"/>
              </a:spcAft>
              <a:buNone/>
            </a:pPr>
            <a:r>
              <a:rPr lang="fr" sz="2600">
                <a:solidFill>
                  <a:schemeClr val="lt1"/>
                </a:solidFill>
              </a:rPr>
              <a:t>R</a:t>
            </a:r>
            <a:r>
              <a:rPr lang="fr" sz="2600">
                <a:solidFill>
                  <a:schemeClr val="lt1"/>
                </a:solidFill>
              </a:rPr>
              <a:t>elater ses </a:t>
            </a:r>
            <a:r>
              <a:rPr lang="fr" sz="2600">
                <a:solidFill>
                  <a:schemeClr val="lt1"/>
                </a:solidFill>
              </a:rPr>
              <a:t>difficultés</a:t>
            </a:r>
            <a:r>
              <a:rPr lang="fr" sz="2600">
                <a:solidFill>
                  <a:schemeClr val="lt1"/>
                </a:solidFill>
              </a:rPr>
              <a:t> et facilités.</a:t>
            </a:r>
            <a:endParaRPr sz="2600">
              <a:solidFill>
                <a:schemeClr val="lt1"/>
              </a:solidFill>
            </a:endParaRPr>
          </a:p>
          <a:p>
            <a:pPr indent="0" lvl="0" marL="0" rtl="0" algn="l">
              <a:spcBef>
                <a:spcPts val="1200"/>
              </a:spcBef>
              <a:spcAft>
                <a:spcPts val="0"/>
              </a:spcAft>
              <a:buNone/>
            </a:pPr>
            <a:r>
              <a:rPr lang="fr" sz="2600">
                <a:solidFill>
                  <a:schemeClr val="lt1"/>
                </a:solidFill>
              </a:rPr>
              <a:t>Parler de son ressenti sur l’année </a:t>
            </a:r>
            <a:r>
              <a:rPr lang="fr" sz="2600">
                <a:solidFill>
                  <a:schemeClr val="lt1"/>
                </a:solidFill>
              </a:rPr>
              <a:t>écoulé.</a:t>
            </a:r>
            <a:endParaRPr sz="2600">
              <a:solidFill>
                <a:schemeClr val="lt1"/>
              </a:solidFill>
            </a:endParaRPr>
          </a:p>
          <a:p>
            <a:pPr indent="0" lvl="0" marL="0" rtl="0" algn="l">
              <a:spcBef>
                <a:spcPts val="1200"/>
              </a:spcBef>
              <a:spcAft>
                <a:spcPts val="1200"/>
              </a:spcAft>
              <a:buNone/>
            </a:pPr>
            <a:r>
              <a:rPr lang="fr" sz="2600">
                <a:solidFill>
                  <a:schemeClr val="lt1"/>
                </a:solidFill>
              </a:rPr>
              <a:t>Faire son bilan de l’année.</a:t>
            </a:r>
            <a:endParaRPr sz="2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42" name="Shape 142"/>
        <p:cNvGrpSpPr/>
        <p:nvPr/>
      </p:nvGrpSpPr>
      <p:grpSpPr>
        <a:xfrm>
          <a:off x="0" y="0"/>
          <a:ext cx="0" cy="0"/>
          <a:chOff x="0" y="0"/>
          <a:chExt cx="0" cy="0"/>
        </a:xfrm>
      </p:grpSpPr>
      <p:sp>
        <p:nvSpPr>
          <p:cNvPr id="143" name="Google Shape;143;p23"/>
          <p:cNvSpPr txBox="1"/>
          <p:nvPr>
            <p:ph type="title"/>
          </p:nvPr>
        </p:nvSpPr>
        <p:spPr>
          <a:xfrm>
            <a:off x="311700" y="410000"/>
            <a:ext cx="8520600" cy="6078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a:solidFill>
                  <a:schemeClr val="lt1"/>
                </a:solidFill>
              </a:rPr>
              <a:t>L</a:t>
            </a:r>
            <a:r>
              <a:rPr lang="fr">
                <a:solidFill>
                  <a:schemeClr val="lt1"/>
                </a:solidFill>
              </a:rPr>
              <a:t>e manager doit :</a:t>
            </a:r>
            <a:endParaRPr>
              <a:solidFill>
                <a:schemeClr val="lt1"/>
              </a:solidFill>
            </a:endParaRPr>
          </a:p>
        </p:txBody>
      </p:sp>
      <p:sp>
        <p:nvSpPr>
          <p:cNvPr id="144" name="Google Shape;144;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 sz="2600">
                <a:solidFill>
                  <a:schemeClr val="lt1"/>
                </a:solidFill>
              </a:rPr>
              <a:t>R</a:t>
            </a:r>
            <a:r>
              <a:rPr lang="fr" sz="2600">
                <a:solidFill>
                  <a:schemeClr val="lt1"/>
                </a:solidFill>
              </a:rPr>
              <a:t>épondre</a:t>
            </a:r>
            <a:r>
              <a:rPr lang="fr" sz="2600">
                <a:solidFill>
                  <a:schemeClr val="lt1"/>
                </a:solidFill>
              </a:rPr>
              <a:t> aux points notés lors de l’intervention du collaborateur.</a:t>
            </a:r>
            <a:endParaRPr sz="2600">
              <a:solidFill>
                <a:schemeClr val="lt1"/>
              </a:solidFill>
            </a:endParaRPr>
          </a:p>
          <a:p>
            <a:pPr indent="0" lvl="0" marL="0" rtl="0" algn="l">
              <a:spcBef>
                <a:spcPts val="1200"/>
              </a:spcBef>
              <a:spcAft>
                <a:spcPts val="0"/>
              </a:spcAft>
              <a:buNone/>
            </a:pPr>
            <a:r>
              <a:rPr lang="fr" sz="2600">
                <a:solidFill>
                  <a:schemeClr val="lt1"/>
                </a:solidFill>
              </a:rPr>
              <a:t>Faire un bilan factuel de l’année </a:t>
            </a:r>
            <a:r>
              <a:rPr lang="fr" sz="2600">
                <a:solidFill>
                  <a:schemeClr val="lt1"/>
                </a:solidFill>
              </a:rPr>
              <a:t>précédente (préparation en amont).</a:t>
            </a:r>
            <a:endParaRPr sz="2600">
              <a:solidFill>
                <a:schemeClr val="lt1"/>
              </a:solidFill>
            </a:endParaRPr>
          </a:p>
          <a:p>
            <a:pPr indent="0" lvl="0" marL="0" rtl="0" algn="l">
              <a:spcBef>
                <a:spcPts val="1200"/>
              </a:spcBef>
              <a:spcAft>
                <a:spcPts val="0"/>
              </a:spcAft>
              <a:buNone/>
            </a:pPr>
            <a:r>
              <a:rPr lang="fr" sz="2600">
                <a:solidFill>
                  <a:schemeClr val="lt1"/>
                </a:solidFill>
              </a:rPr>
              <a:t>Si des objectif sont déjà déterminé se référer au précédent entretien.</a:t>
            </a:r>
            <a:endParaRPr sz="2600">
              <a:solidFill>
                <a:schemeClr val="lt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4"/>
          <p:cNvPicPr preferRelativeResize="0"/>
          <p:nvPr/>
        </p:nvPicPr>
        <p:blipFill>
          <a:blip r:embed="rId3">
            <a:alphaModFix/>
          </a:blip>
          <a:stretch>
            <a:fillRect/>
          </a:stretch>
        </p:blipFill>
        <p:spPr>
          <a:xfrm>
            <a:off x="0" y="0"/>
            <a:ext cx="9144000" cy="4932374"/>
          </a:xfrm>
          <a:prstGeom prst="rect">
            <a:avLst/>
          </a:prstGeom>
          <a:noFill/>
          <a:ln>
            <a:noFill/>
          </a:ln>
        </p:spPr>
      </p:pic>
      <p:sp>
        <p:nvSpPr>
          <p:cNvPr id="150" name="Google Shape;150;p24"/>
          <p:cNvSpPr txBox="1"/>
          <p:nvPr/>
        </p:nvSpPr>
        <p:spPr>
          <a:xfrm>
            <a:off x="2732175" y="426975"/>
            <a:ext cx="6483600" cy="203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4000">
                <a:solidFill>
                  <a:schemeClr val="dk1"/>
                </a:solidFill>
                <a:latin typeface="Roboto"/>
                <a:ea typeface="Roboto"/>
                <a:cs typeface="Roboto"/>
                <a:sym typeface="Roboto"/>
              </a:rPr>
              <a:t>Fixer de nouveaux objectifs</a:t>
            </a:r>
            <a:endParaRPr sz="4000">
              <a:solidFill>
                <a:schemeClr val="dk1"/>
              </a:solidFill>
              <a:latin typeface="Roboto"/>
              <a:ea typeface="Roboto"/>
              <a:cs typeface="Roboto"/>
              <a:sym typeface="Roboto"/>
            </a:endParaRPr>
          </a:p>
          <a:p>
            <a:pPr indent="0" lvl="0" marL="0" rtl="0" algn="ctr">
              <a:spcBef>
                <a:spcPts val="0"/>
              </a:spcBef>
              <a:spcAft>
                <a:spcPts val="0"/>
              </a:spcAft>
              <a:buNone/>
            </a:pPr>
            <a:r>
              <a:rPr lang="fr" sz="4000">
                <a:solidFill>
                  <a:schemeClr val="dk1"/>
                </a:solidFill>
                <a:latin typeface="Roboto"/>
                <a:ea typeface="Roboto"/>
                <a:cs typeface="Roboto"/>
                <a:sym typeface="Roboto"/>
              </a:rPr>
              <a:t> et/ou prévoir</a:t>
            </a:r>
            <a:endParaRPr sz="4000">
              <a:solidFill>
                <a:schemeClr val="dk1"/>
              </a:solidFill>
              <a:latin typeface="Roboto"/>
              <a:ea typeface="Roboto"/>
              <a:cs typeface="Roboto"/>
              <a:sym typeface="Roboto"/>
            </a:endParaRPr>
          </a:p>
          <a:p>
            <a:pPr indent="0" lvl="0" marL="0" rtl="0" algn="ctr">
              <a:spcBef>
                <a:spcPts val="0"/>
              </a:spcBef>
              <a:spcAft>
                <a:spcPts val="0"/>
              </a:spcAft>
              <a:buNone/>
            </a:pPr>
            <a:r>
              <a:rPr lang="fr" sz="4000">
                <a:solidFill>
                  <a:schemeClr val="dk1"/>
                </a:solidFill>
                <a:latin typeface="Roboto"/>
                <a:ea typeface="Roboto"/>
                <a:cs typeface="Roboto"/>
                <a:sym typeface="Roboto"/>
              </a:rPr>
              <a:t> un nouveau plan d’action</a:t>
            </a:r>
            <a:endParaRPr sz="4000">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54" name="Shape 154"/>
        <p:cNvGrpSpPr/>
        <p:nvPr/>
      </p:nvGrpSpPr>
      <p:grpSpPr>
        <a:xfrm>
          <a:off x="0" y="0"/>
          <a:ext cx="0" cy="0"/>
          <a:chOff x="0" y="0"/>
          <a:chExt cx="0" cy="0"/>
        </a:xfrm>
      </p:grpSpPr>
      <p:sp>
        <p:nvSpPr>
          <p:cNvPr id="155" name="Google Shape;155;p25"/>
          <p:cNvSpPr txBox="1"/>
          <p:nvPr/>
        </p:nvSpPr>
        <p:spPr>
          <a:xfrm>
            <a:off x="1191125" y="593625"/>
            <a:ext cx="6564600" cy="32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3000">
                <a:solidFill>
                  <a:schemeClr val="lt1"/>
                </a:solidFill>
                <a:latin typeface="Roboto"/>
                <a:ea typeface="Roboto"/>
                <a:cs typeface="Roboto"/>
                <a:sym typeface="Roboto"/>
              </a:rPr>
              <a:t>Les objectifs doivent </a:t>
            </a:r>
            <a:r>
              <a:rPr lang="fr" sz="3000">
                <a:solidFill>
                  <a:schemeClr val="lt1"/>
                </a:solidFill>
                <a:latin typeface="Roboto"/>
                <a:ea typeface="Roboto"/>
                <a:cs typeface="Roboto"/>
                <a:sym typeface="Roboto"/>
              </a:rPr>
              <a:t>être</a:t>
            </a:r>
            <a:r>
              <a:rPr lang="fr" sz="3000">
                <a:solidFill>
                  <a:schemeClr val="lt1"/>
                </a:solidFill>
                <a:latin typeface="Roboto"/>
                <a:ea typeface="Roboto"/>
                <a:cs typeface="Roboto"/>
                <a:sym typeface="Roboto"/>
              </a:rPr>
              <a:t> </a:t>
            </a:r>
            <a:endParaRPr sz="30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a:p>
            <a:pPr indent="0" lvl="0" marL="0" rtl="0" algn="l">
              <a:spcBef>
                <a:spcPts val="0"/>
              </a:spcBef>
              <a:spcAft>
                <a:spcPts val="0"/>
              </a:spcAft>
              <a:buNone/>
            </a:pPr>
            <a:r>
              <a:rPr lang="fr" sz="2600">
                <a:solidFill>
                  <a:schemeClr val="lt1"/>
                </a:solidFill>
                <a:latin typeface="Roboto"/>
                <a:ea typeface="Roboto"/>
                <a:cs typeface="Roboto"/>
                <a:sym typeface="Roboto"/>
              </a:rPr>
              <a:t>S M A R T</a:t>
            </a:r>
            <a:endParaRPr sz="26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9" name="Shape 159"/>
        <p:cNvGrpSpPr/>
        <p:nvPr/>
      </p:nvGrpSpPr>
      <p:grpSpPr>
        <a:xfrm>
          <a:off x="0" y="0"/>
          <a:ext cx="0" cy="0"/>
          <a:chOff x="0" y="0"/>
          <a:chExt cx="0" cy="0"/>
        </a:xfrm>
      </p:grpSpPr>
      <p:pic>
        <p:nvPicPr>
          <p:cNvPr id="160" name="Google Shape;160;p26"/>
          <p:cNvPicPr preferRelativeResize="0"/>
          <p:nvPr/>
        </p:nvPicPr>
        <p:blipFill>
          <a:blip r:embed="rId4">
            <a:alphaModFix/>
          </a:blip>
          <a:stretch>
            <a:fillRect/>
          </a:stretch>
        </p:blipFill>
        <p:spPr>
          <a:xfrm>
            <a:off x="0" y="0"/>
            <a:ext cx="9144000" cy="4876650"/>
          </a:xfrm>
          <a:prstGeom prst="rect">
            <a:avLst/>
          </a:prstGeom>
          <a:noFill/>
          <a:ln cap="flat" cmpd="sng" w="9525">
            <a:solidFill>
              <a:srgbClr val="39383E"/>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4" name="Shape 164"/>
        <p:cNvGrpSpPr/>
        <p:nvPr/>
      </p:nvGrpSpPr>
      <p:grpSpPr>
        <a:xfrm>
          <a:off x="0" y="0"/>
          <a:ext cx="0" cy="0"/>
          <a:chOff x="0" y="0"/>
          <a:chExt cx="0" cy="0"/>
        </a:xfrm>
      </p:grpSpPr>
      <p:sp>
        <p:nvSpPr>
          <p:cNvPr id="165" name="Google Shape;165;p27"/>
          <p:cNvSpPr txBox="1"/>
          <p:nvPr>
            <p:ph type="title"/>
          </p:nvPr>
        </p:nvSpPr>
        <p:spPr>
          <a:xfrm>
            <a:off x="311700" y="410000"/>
            <a:ext cx="8520600" cy="6078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2620">
                <a:solidFill>
                  <a:schemeClr val="lt1"/>
                </a:solidFill>
              </a:rPr>
              <a:t>Les plans d’action si besoin</a:t>
            </a:r>
            <a:endParaRPr sz="262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9" name="Shape 169"/>
        <p:cNvGrpSpPr/>
        <p:nvPr/>
      </p:nvGrpSpPr>
      <p:grpSpPr>
        <a:xfrm>
          <a:off x="0" y="0"/>
          <a:ext cx="0" cy="0"/>
          <a:chOff x="0" y="0"/>
          <a:chExt cx="0" cy="0"/>
        </a:xfrm>
      </p:grpSpPr>
      <p:sp>
        <p:nvSpPr>
          <p:cNvPr id="170" name="Google Shape;170;p28"/>
          <p:cNvSpPr txBox="1"/>
          <p:nvPr>
            <p:ph type="ctrTitle"/>
          </p:nvPr>
        </p:nvSpPr>
        <p:spPr>
          <a:xfrm>
            <a:off x="1186625" y="2074475"/>
            <a:ext cx="6435000" cy="2080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fr"/>
              <a:t>S</a:t>
            </a:r>
            <a:r>
              <a:rPr lang="fr"/>
              <a:t>ynthèse</a:t>
            </a:r>
            <a:r>
              <a:rPr lang="fr"/>
              <a:t> et</a:t>
            </a:r>
            <a:endParaRPr/>
          </a:p>
          <a:p>
            <a:pPr indent="0" lvl="0" marL="0" rtl="0" algn="l">
              <a:spcBef>
                <a:spcPts val="0"/>
              </a:spcBef>
              <a:spcAft>
                <a:spcPts val="0"/>
              </a:spcAft>
              <a:buNone/>
            </a:pPr>
            <a:r>
              <a:rPr lang="fr"/>
              <a:t> bilan de </a:t>
            </a:r>
            <a:r>
              <a:rPr lang="fr"/>
              <a:t>l'entretien</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74" name="Shape 174"/>
        <p:cNvGrpSpPr/>
        <p:nvPr/>
      </p:nvGrpSpPr>
      <p:grpSpPr>
        <a:xfrm>
          <a:off x="0" y="0"/>
          <a:ext cx="0" cy="0"/>
          <a:chOff x="0" y="0"/>
          <a:chExt cx="0" cy="0"/>
        </a:xfrm>
      </p:grpSpPr>
      <p:sp>
        <p:nvSpPr>
          <p:cNvPr id="175" name="Google Shape;175;p29"/>
          <p:cNvSpPr txBox="1"/>
          <p:nvPr>
            <p:ph type="ctrTitle"/>
          </p:nvPr>
        </p:nvSpPr>
        <p:spPr>
          <a:xfrm>
            <a:off x="311700" y="253700"/>
            <a:ext cx="8520600" cy="1148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Conclure un entretien</a:t>
            </a:r>
            <a:endParaRPr/>
          </a:p>
        </p:txBody>
      </p:sp>
      <p:sp>
        <p:nvSpPr>
          <p:cNvPr id="176" name="Google Shape;176;p29"/>
          <p:cNvSpPr txBox="1"/>
          <p:nvPr>
            <p:ph idx="1" type="subTitle"/>
          </p:nvPr>
        </p:nvSpPr>
        <p:spPr>
          <a:xfrm>
            <a:off x="311700" y="2003925"/>
            <a:ext cx="8520600" cy="86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35"/>
              <a:buNone/>
            </a:pPr>
            <a:r>
              <a:rPr lang="fr" sz="2640"/>
              <a:t>Pour bien </a:t>
            </a:r>
            <a:r>
              <a:rPr lang="fr" sz="2640"/>
              <a:t>clôturer</a:t>
            </a:r>
            <a:r>
              <a:rPr lang="fr" sz="2640"/>
              <a:t> un </a:t>
            </a:r>
            <a:r>
              <a:rPr lang="fr" sz="2640"/>
              <a:t>entretien et</a:t>
            </a:r>
            <a:r>
              <a:rPr lang="fr" sz="2640"/>
              <a:t> avant de prendre congé, une phrase de conclusion est </a:t>
            </a:r>
            <a:r>
              <a:rPr lang="fr" sz="2640"/>
              <a:t>nécessaire celle-ci doit inclure un cours résumé de tout ce qui s’est dit.</a:t>
            </a:r>
            <a:endParaRPr sz="264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80" name="Shape 180"/>
        <p:cNvGrpSpPr/>
        <p:nvPr/>
      </p:nvGrpSpPr>
      <p:grpSpPr>
        <a:xfrm>
          <a:off x="0" y="0"/>
          <a:ext cx="0" cy="0"/>
          <a:chOff x="0" y="0"/>
          <a:chExt cx="0" cy="0"/>
        </a:xfrm>
      </p:grpSpPr>
      <p:sp>
        <p:nvSpPr>
          <p:cNvPr id="181" name="Google Shape;181;p30"/>
          <p:cNvSpPr txBox="1"/>
          <p:nvPr>
            <p:ph type="ctrTitle"/>
          </p:nvPr>
        </p:nvSpPr>
        <p:spPr>
          <a:xfrm>
            <a:off x="220300" y="0"/>
            <a:ext cx="8395800" cy="731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fr"/>
              <a:t>bilan positif</a:t>
            </a:r>
            <a:endParaRPr/>
          </a:p>
        </p:txBody>
      </p:sp>
      <p:sp>
        <p:nvSpPr>
          <p:cNvPr id="182" name="Google Shape;182;p30"/>
          <p:cNvSpPr txBox="1"/>
          <p:nvPr/>
        </p:nvSpPr>
        <p:spPr>
          <a:xfrm>
            <a:off x="142975" y="1396725"/>
            <a:ext cx="3263700" cy="3524400"/>
          </a:xfrm>
          <a:prstGeom prst="rect">
            <a:avLst/>
          </a:prstGeom>
          <a:solidFill>
            <a:srgbClr val="C9DAF8"/>
          </a:solidFill>
          <a:ln>
            <a:noFill/>
          </a:ln>
        </p:spPr>
        <p:txBody>
          <a:bodyPr anchorCtr="0" anchor="ctr" bIns="91425" lIns="91425" spcFirstLastPara="1" rIns="91425" wrap="square" tIns="91425">
            <a:noAutofit/>
          </a:bodyPr>
          <a:lstStyle/>
          <a:p>
            <a:pPr indent="0" lvl="0" marL="0" marR="558800" rtl="0" algn="l">
              <a:lnSpc>
                <a:spcPct val="180000"/>
              </a:lnSpc>
              <a:spcBef>
                <a:spcPts val="300"/>
              </a:spcBef>
              <a:spcAft>
                <a:spcPts val="0"/>
              </a:spcAft>
              <a:buNone/>
            </a:pPr>
            <a:r>
              <a:rPr i="1" lang="fr" sz="1750">
                <a:solidFill>
                  <a:srgbClr val="70757D"/>
                </a:solidFill>
              </a:rPr>
              <a:t>Bravo, votre performance est en adéquation avec la stratégie globale de l’organisation. Nous avons toute confiance en vous pour la suite des choses ;</a:t>
            </a:r>
            <a:endParaRPr i="1" sz="1750">
              <a:solidFill>
                <a:srgbClr val="70757D"/>
              </a:solidFill>
            </a:endParaRPr>
          </a:p>
        </p:txBody>
      </p:sp>
      <p:sp>
        <p:nvSpPr>
          <p:cNvPr id="183" name="Google Shape;183;p30"/>
          <p:cNvSpPr txBox="1"/>
          <p:nvPr/>
        </p:nvSpPr>
        <p:spPr>
          <a:xfrm>
            <a:off x="6072000" y="1745925"/>
            <a:ext cx="3000000" cy="30000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fr" sz="1750">
                <a:solidFill>
                  <a:srgbClr val="70757D"/>
                </a:solidFill>
              </a:rPr>
              <a:t>J’aimerais vous remercier car vous êtes un très bon élément. Vous êtes engagé dans votre travail quotidien, et êtes d’une aide précieuse pour votre équipe.</a:t>
            </a:r>
            <a:endParaRPr i="1" sz="1950">
              <a:solidFill>
                <a:srgbClr val="70757D"/>
              </a:solidFill>
            </a:endParaRPr>
          </a:p>
        </p:txBody>
      </p:sp>
      <p:sp>
        <p:nvSpPr>
          <p:cNvPr id="184" name="Google Shape;184;p30"/>
          <p:cNvSpPr txBox="1"/>
          <p:nvPr/>
        </p:nvSpPr>
        <p:spPr>
          <a:xfrm>
            <a:off x="3139675" y="0"/>
            <a:ext cx="3000000" cy="30000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350">
                <a:solidFill>
                  <a:srgbClr val="70757D"/>
                </a:solidFill>
                <a:highlight>
                  <a:srgbClr val="FFFFFF"/>
                </a:highlight>
              </a:rPr>
              <a:t> </a:t>
            </a:r>
            <a:r>
              <a:rPr i="1" lang="fr" sz="1750">
                <a:solidFill>
                  <a:srgbClr val="70757D"/>
                </a:solidFill>
                <a:highlight>
                  <a:srgbClr val="FFFFFF"/>
                </a:highlight>
              </a:rPr>
              <a:t>Félicitation, votre évaluation générale est parfaite, vous avez toutes les qualités professionnelles et humaines que nous recherchons au sein de l’entreprise </a:t>
            </a:r>
            <a:endParaRPr i="1" sz="2350">
              <a:solidFill>
                <a:srgbClr val="70757D"/>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88" name="Shape 188"/>
        <p:cNvGrpSpPr/>
        <p:nvPr/>
      </p:nvGrpSpPr>
      <p:grpSpPr>
        <a:xfrm>
          <a:off x="0" y="0"/>
          <a:ext cx="0" cy="0"/>
          <a:chOff x="0" y="0"/>
          <a:chExt cx="0" cy="0"/>
        </a:xfrm>
      </p:grpSpPr>
      <p:sp>
        <p:nvSpPr>
          <p:cNvPr id="189" name="Google Shape;189;p31"/>
          <p:cNvSpPr txBox="1"/>
          <p:nvPr>
            <p:ph type="ctrTitle"/>
          </p:nvPr>
        </p:nvSpPr>
        <p:spPr>
          <a:xfrm>
            <a:off x="220300" y="0"/>
            <a:ext cx="8395800" cy="731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fr"/>
              <a:t>bilan mitigé ou négatif</a:t>
            </a:r>
            <a:endParaRPr/>
          </a:p>
        </p:txBody>
      </p:sp>
      <p:sp>
        <p:nvSpPr>
          <p:cNvPr id="190" name="Google Shape;190;p31"/>
          <p:cNvSpPr txBox="1"/>
          <p:nvPr/>
        </p:nvSpPr>
        <p:spPr>
          <a:xfrm>
            <a:off x="-117375" y="731100"/>
            <a:ext cx="3189300" cy="4412400"/>
          </a:xfrm>
          <a:prstGeom prst="rect">
            <a:avLst/>
          </a:prstGeom>
          <a:solidFill>
            <a:srgbClr val="D5A6BD"/>
          </a:solidFill>
          <a:ln>
            <a:noFill/>
          </a:ln>
        </p:spPr>
        <p:txBody>
          <a:bodyPr anchorCtr="0" anchor="ctr" bIns="91425" lIns="91425" spcFirstLastPara="1" rIns="91425" wrap="square" tIns="91425">
            <a:noAutofit/>
          </a:bodyPr>
          <a:lstStyle/>
          <a:p>
            <a:pPr indent="0" lvl="0" marL="0" marR="558800" rtl="0" algn="l">
              <a:lnSpc>
                <a:spcPct val="180000"/>
              </a:lnSpc>
              <a:spcBef>
                <a:spcPts val="300"/>
              </a:spcBef>
              <a:spcAft>
                <a:spcPts val="0"/>
              </a:spcAft>
              <a:buNone/>
            </a:pPr>
            <a:r>
              <a:rPr i="1" lang="fr" sz="1350">
                <a:solidFill>
                  <a:srgbClr val="70757D"/>
                </a:solidFill>
                <a:highlight>
                  <a:srgbClr val="FFFFFF"/>
                </a:highlight>
              </a:rPr>
              <a:t>L’engagement réciproque que nous avons vous et moi m’oblige à vous dire que les choses ne vont pas bien. Je constate que la réalisation des objectifs de l’année écoulée est mauvaise, que le savoir-être est plus bancal. Il est temps de faire de gros efforts afin que notre collaboration tienne le coup…</a:t>
            </a:r>
            <a:endParaRPr i="1" sz="1750">
              <a:solidFill>
                <a:srgbClr val="70757D"/>
              </a:solidFill>
            </a:endParaRPr>
          </a:p>
        </p:txBody>
      </p:sp>
      <p:sp>
        <p:nvSpPr>
          <p:cNvPr id="191" name="Google Shape;191;p31"/>
          <p:cNvSpPr txBox="1"/>
          <p:nvPr/>
        </p:nvSpPr>
        <p:spPr>
          <a:xfrm>
            <a:off x="6120950" y="1228750"/>
            <a:ext cx="3000000" cy="3000000"/>
          </a:xfrm>
          <a:prstGeom prst="rect">
            <a:avLst/>
          </a:pr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fr" sz="1750">
                <a:solidFill>
                  <a:srgbClr val="70757D"/>
                </a:solidFill>
              </a:rPr>
              <a:t>J’aimerais vous remercier car vous êtes un très bon élément. Vous êtes engagé dans votre travail quotidien, et êtes d’une aide précieuse pour votre équipe.</a:t>
            </a:r>
            <a:endParaRPr i="1" sz="1950">
              <a:solidFill>
                <a:srgbClr val="70757D"/>
              </a:solidFill>
            </a:endParaRPr>
          </a:p>
        </p:txBody>
      </p:sp>
      <p:sp>
        <p:nvSpPr>
          <p:cNvPr id="192" name="Google Shape;192;p31"/>
          <p:cNvSpPr txBox="1"/>
          <p:nvPr/>
        </p:nvSpPr>
        <p:spPr>
          <a:xfrm>
            <a:off x="3072000" y="1521775"/>
            <a:ext cx="3000000" cy="3234900"/>
          </a:xfrm>
          <a:prstGeom prst="rect">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fr" sz="1350">
                <a:solidFill>
                  <a:srgbClr val="70757D"/>
                </a:solidFill>
                <a:highlight>
                  <a:srgbClr val="FFFFFF"/>
                </a:highlight>
              </a:rPr>
              <a:t>Vos résultats sont bons, mais peuvent s’améliorer en plusieurs points. Je retiens aussi que les difficultés que vous avez rencontrées sont pertinentes et en adéquation avec les processus en interne. Nous allons y remédier.</a:t>
            </a:r>
            <a:endParaRPr i="1" sz="2350">
              <a:solidFill>
                <a:srgbClr val="70757D"/>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0" name="Shape 90"/>
        <p:cNvGrpSpPr/>
        <p:nvPr/>
      </p:nvGrpSpPr>
      <p:grpSpPr>
        <a:xfrm>
          <a:off x="0" y="0"/>
          <a:ext cx="0" cy="0"/>
          <a:chOff x="0" y="0"/>
          <a:chExt cx="0" cy="0"/>
        </a:xfrm>
      </p:grpSpPr>
      <p:sp>
        <p:nvSpPr>
          <p:cNvPr id="91" name="Google Shape;91;p14"/>
          <p:cNvSpPr txBox="1"/>
          <p:nvPr>
            <p:ph type="ctrTitle"/>
          </p:nvPr>
        </p:nvSpPr>
        <p:spPr>
          <a:xfrm>
            <a:off x="311700" y="280225"/>
            <a:ext cx="8520600" cy="280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Est il obligatoire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2"/>
          <p:cNvPicPr preferRelativeResize="0"/>
          <p:nvPr/>
        </p:nvPicPr>
        <p:blipFill>
          <a:blip r:embed="rId3">
            <a:alphaModFix/>
          </a:blip>
          <a:stretch>
            <a:fillRect/>
          </a:stretch>
        </p:blipFill>
        <p:spPr>
          <a:xfrm>
            <a:off x="1531575" y="291438"/>
            <a:ext cx="6080850" cy="4560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5" name="Shape 95"/>
        <p:cNvGrpSpPr/>
        <p:nvPr/>
      </p:nvGrpSpPr>
      <p:grpSpPr>
        <a:xfrm>
          <a:off x="0" y="0"/>
          <a:ext cx="0" cy="0"/>
          <a:chOff x="0" y="0"/>
          <a:chExt cx="0" cy="0"/>
        </a:xfrm>
      </p:grpSpPr>
      <p:sp>
        <p:nvSpPr>
          <p:cNvPr id="96" name="Google Shape;96;p15"/>
          <p:cNvSpPr txBox="1"/>
          <p:nvPr>
            <p:ph type="ctrTitle"/>
          </p:nvPr>
        </p:nvSpPr>
        <p:spPr>
          <a:xfrm>
            <a:off x="311700" y="238125"/>
            <a:ext cx="8520600" cy="389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Non l’entretien n’est pas obligatoire,</a:t>
            </a:r>
            <a:endParaRPr/>
          </a:p>
          <a:p>
            <a:pPr indent="0" lvl="0" marL="0" rtl="0" algn="l">
              <a:spcBef>
                <a:spcPts val="0"/>
              </a:spcBef>
              <a:spcAft>
                <a:spcPts val="0"/>
              </a:spcAft>
              <a:buNone/>
            </a:pPr>
            <a:r>
              <a:rPr lang="fr"/>
              <a:t>sauf dans le cas où la convention collective de l’entreprise le prévoit.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00" name="Shape 100"/>
        <p:cNvGrpSpPr/>
        <p:nvPr/>
      </p:nvGrpSpPr>
      <p:grpSpPr>
        <a:xfrm>
          <a:off x="0" y="0"/>
          <a:ext cx="0" cy="0"/>
          <a:chOff x="0" y="0"/>
          <a:chExt cx="0" cy="0"/>
        </a:xfrm>
      </p:grpSpPr>
      <p:sp>
        <p:nvSpPr>
          <p:cNvPr id="101" name="Google Shape;101;p16"/>
          <p:cNvSpPr txBox="1"/>
          <p:nvPr>
            <p:ph type="ctrTitle"/>
          </p:nvPr>
        </p:nvSpPr>
        <p:spPr>
          <a:xfrm>
            <a:off x="514100" y="1297775"/>
            <a:ext cx="8520600" cy="92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Quel est le rôle de celui -ci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05" name="Shape 105"/>
        <p:cNvGrpSpPr/>
        <p:nvPr/>
      </p:nvGrpSpPr>
      <p:grpSpPr>
        <a:xfrm>
          <a:off x="0" y="0"/>
          <a:ext cx="0" cy="0"/>
          <a:chOff x="0" y="0"/>
          <a:chExt cx="0" cy="0"/>
        </a:xfrm>
      </p:grpSpPr>
      <p:sp>
        <p:nvSpPr>
          <p:cNvPr id="106" name="Google Shape;106;p17"/>
          <p:cNvSpPr txBox="1"/>
          <p:nvPr>
            <p:ph type="ctrTitle"/>
          </p:nvPr>
        </p:nvSpPr>
        <p:spPr>
          <a:xfrm>
            <a:off x="311700" y="83375"/>
            <a:ext cx="8520600" cy="4511700"/>
          </a:xfrm>
          <a:prstGeom prst="rect">
            <a:avLst/>
          </a:prstGeom>
          <a:solidFill>
            <a:schemeClr val="accent1"/>
          </a:solidFill>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34601"/>
              <a:buFont typeface="Arial"/>
              <a:buNone/>
            </a:pPr>
            <a:r>
              <a:rPr lang="fr" sz="2861"/>
              <a:t>L’objectif principal de celui ci est d’évaluer les performances du salarié par son manager, sur l'année passée.</a:t>
            </a:r>
            <a:endParaRPr sz="2861"/>
          </a:p>
          <a:p>
            <a:pPr indent="0" lvl="0" marL="0" rtl="0" algn="l">
              <a:spcBef>
                <a:spcPts val="0"/>
              </a:spcBef>
              <a:spcAft>
                <a:spcPts val="0"/>
              </a:spcAft>
              <a:buClr>
                <a:schemeClr val="dk1"/>
              </a:buClr>
              <a:buSzPct val="33221"/>
              <a:buFont typeface="Arial"/>
              <a:buNone/>
            </a:pPr>
            <a:r>
              <a:t/>
            </a:r>
            <a:endParaRPr sz="2980"/>
          </a:p>
          <a:p>
            <a:pPr indent="0" lvl="0" marL="0" rtl="0" algn="l">
              <a:spcBef>
                <a:spcPts val="0"/>
              </a:spcBef>
              <a:spcAft>
                <a:spcPts val="0"/>
              </a:spcAft>
              <a:buClr>
                <a:schemeClr val="dk1"/>
              </a:buClr>
              <a:buSzPct val="34736"/>
              <a:buFont typeface="Arial"/>
              <a:buNone/>
            </a:pPr>
            <a:r>
              <a:rPr lang="fr" sz="2850"/>
              <a:t>Il va permettre de fixer de nouveaux objectifs pour la prochaine période.</a:t>
            </a:r>
            <a:endParaRPr sz="2850"/>
          </a:p>
          <a:p>
            <a:pPr indent="0" lvl="0" marL="0" rtl="0" algn="l">
              <a:spcBef>
                <a:spcPts val="0"/>
              </a:spcBef>
              <a:spcAft>
                <a:spcPts val="0"/>
              </a:spcAft>
              <a:buClr>
                <a:schemeClr val="dk1"/>
              </a:buClr>
              <a:buSzPct val="33221"/>
              <a:buFont typeface="Arial"/>
              <a:buNone/>
            </a:pPr>
            <a:r>
              <a:t/>
            </a:r>
            <a:endParaRPr sz="2980"/>
          </a:p>
          <a:p>
            <a:pPr indent="0" lvl="0" marL="0" rtl="0" algn="l">
              <a:spcBef>
                <a:spcPts val="0"/>
              </a:spcBef>
              <a:spcAft>
                <a:spcPts val="0"/>
              </a:spcAft>
              <a:buClr>
                <a:schemeClr val="dk1"/>
              </a:buClr>
              <a:buSzPct val="34736"/>
              <a:buFont typeface="Arial"/>
              <a:buNone/>
            </a:pPr>
            <a:r>
              <a:rPr lang="fr" sz="2850"/>
              <a:t>Il permet aussi d'évoquer une évolution de carrière ou un besoin de formation.</a:t>
            </a:r>
            <a:endParaRPr sz="2850"/>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10" name="Shape 110"/>
        <p:cNvGrpSpPr/>
        <p:nvPr/>
      </p:nvGrpSpPr>
      <p:grpSpPr>
        <a:xfrm>
          <a:off x="0" y="0"/>
          <a:ext cx="0" cy="0"/>
          <a:chOff x="0" y="0"/>
          <a:chExt cx="0" cy="0"/>
        </a:xfrm>
      </p:grpSpPr>
      <p:pic>
        <p:nvPicPr>
          <p:cNvPr id="111" name="Google Shape;111;p18"/>
          <p:cNvPicPr preferRelativeResize="0"/>
          <p:nvPr/>
        </p:nvPicPr>
        <p:blipFill>
          <a:blip r:embed="rId3">
            <a:alphaModFix/>
          </a:blip>
          <a:stretch>
            <a:fillRect/>
          </a:stretch>
        </p:blipFill>
        <p:spPr>
          <a:xfrm>
            <a:off x="1948650" y="283625"/>
            <a:ext cx="5933525" cy="4564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5" name="Shape 115"/>
        <p:cNvGrpSpPr/>
        <p:nvPr/>
      </p:nvGrpSpPr>
      <p:grpSpPr>
        <a:xfrm>
          <a:off x="0" y="0"/>
          <a:ext cx="0" cy="0"/>
          <a:chOff x="0" y="0"/>
          <a:chExt cx="0" cy="0"/>
        </a:xfrm>
      </p:grpSpPr>
      <p:sp>
        <p:nvSpPr>
          <p:cNvPr id="116" name="Google Shape;116;p19"/>
          <p:cNvSpPr txBox="1"/>
          <p:nvPr>
            <p:ph idx="1" type="subTitle"/>
          </p:nvPr>
        </p:nvSpPr>
        <p:spPr>
          <a:xfrm>
            <a:off x="717713" y="138738"/>
            <a:ext cx="8222100" cy="432900"/>
          </a:xfrm>
          <a:prstGeom prst="rect">
            <a:avLst/>
          </a:prstGeom>
          <a:noFill/>
        </p:spPr>
        <p:txBody>
          <a:bodyPr anchorCtr="0" anchor="t" bIns="91425" lIns="91425" spcFirstLastPara="1" rIns="91425" wrap="square" tIns="91425">
            <a:normAutofit fontScale="25000" lnSpcReduction="20000"/>
          </a:bodyPr>
          <a:lstStyle/>
          <a:p>
            <a:pPr indent="457200" lvl="0" marL="457200" rtl="0" algn="l">
              <a:lnSpc>
                <a:spcPct val="100000"/>
              </a:lnSpc>
              <a:spcBef>
                <a:spcPts val="0"/>
              </a:spcBef>
              <a:spcAft>
                <a:spcPts val="0"/>
              </a:spcAft>
              <a:buNone/>
            </a:pPr>
            <a:r>
              <a:rPr lang="fr" sz="15961"/>
              <a:t>l'accueil du collaborateur</a:t>
            </a:r>
            <a:endParaRPr sz="15961"/>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20" name="Shape 120"/>
        <p:cNvGrpSpPr/>
        <p:nvPr/>
      </p:nvGrpSpPr>
      <p:grpSpPr>
        <a:xfrm>
          <a:off x="0" y="0"/>
          <a:ext cx="0" cy="0"/>
          <a:chOff x="0" y="0"/>
          <a:chExt cx="0" cy="0"/>
        </a:xfrm>
      </p:grpSpPr>
      <p:sp>
        <p:nvSpPr>
          <p:cNvPr id="121" name="Google Shape;121;p20"/>
          <p:cNvSpPr txBox="1"/>
          <p:nvPr>
            <p:ph type="title"/>
          </p:nvPr>
        </p:nvSpPr>
        <p:spPr>
          <a:xfrm>
            <a:off x="219750" y="185325"/>
            <a:ext cx="8784300" cy="629700"/>
          </a:xfrm>
          <a:prstGeom prst="rect">
            <a:avLst/>
          </a:prstGeom>
          <a:no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solidFill>
                  <a:schemeClr val="lt1"/>
                </a:solidFill>
              </a:rPr>
              <a:t>Comment bien </a:t>
            </a:r>
            <a:r>
              <a:rPr lang="fr">
                <a:solidFill>
                  <a:schemeClr val="lt1"/>
                </a:solidFill>
              </a:rPr>
              <a:t>accueillir et</a:t>
            </a:r>
            <a:r>
              <a:rPr lang="fr">
                <a:solidFill>
                  <a:schemeClr val="lt1"/>
                </a:solidFill>
              </a:rPr>
              <a:t> dans de bonnes conditions ?</a:t>
            </a:r>
            <a:endParaRPr>
              <a:solidFill>
                <a:schemeClr val="lt1"/>
              </a:solidFill>
            </a:endParaRPr>
          </a:p>
        </p:txBody>
      </p:sp>
      <p:sp>
        <p:nvSpPr>
          <p:cNvPr id="122" name="Google Shape;122;p20"/>
          <p:cNvSpPr txBox="1"/>
          <p:nvPr>
            <p:ph type="title"/>
          </p:nvPr>
        </p:nvSpPr>
        <p:spPr>
          <a:xfrm>
            <a:off x="308850" y="1868175"/>
            <a:ext cx="8526300" cy="23565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2620">
                <a:solidFill>
                  <a:schemeClr val="lt1"/>
                </a:solidFill>
              </a:rPr>
              <a:t>F</a:t>
            </a:r>
            <a:r>
              <a:rPr lang="fr" sz="2620">
                <a:solidFill>
                  <a:schemeClr val="lt1"/>
                </a:solidFill>
              </a:rPr>
              <a:t>ixer un rendez vous</a:t>
            </a:r>
            <a:endParaRPr sz="2620">
              <a:solidFill>
                <a:schemeClr val="lt1"/>
              </a:solidFill>
            </a:endParaRPr>
          </a:p>
        </p:txBody>
      </p:sp>
      <p:sp>
        <p:nvSpPr>
          <p:cNvPr id="123" name="Google Shape;123;p20"/>
          <p:cNvSpPr txBox="1"/>
          <p:nvPr>
            <p:ph type="title"/>
          </p:nvPr>
        </p:nvSpPr>
        <p:spPr>
          <a:xfrm>
            <a:off x="311700" y="2284425"/>
            <a:ext cx="8600400" cy="4380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2620">
                <a:solidFill>
                  <a:schemeClr val="lt1"/>
                </a:solidFill>
              </a:rPr>
              <a:t>Sujet (pour parler de quoi)</a:t>
            </a:r>
            <a:endParaRPr sz="2620">
              <a:solidFill>
                <a:schemeClr val="lt1"/>
              </a:solidFill>
            </a:endParaRPr>
          </a:p>
        </p:txBody>
      </p:sp>
      <p:sp>
        <p:nvSpPr>
          <p:cNvPr id="124" name="Google Shape;124;p20"/>
          <p:cNvSpPr txBox="1"/>
          <p:nvPr>
            <p:ph type="title"/>
          </p:nvPr>
        </p:nvSpPr>
        <p:spPr>
          <a:xfrm>
            <a:off x="311700" y="2722425"/>
            <a:ext cx="8600400" cy="4380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2620">
                <a:solidFill>
                  <a:schemeClr val="lt1"/>
                </a:solidFill>
              </a:rPr>
              <a:t>Participant</a:t>
            </a:r>
            <a:endParaRPr sz="2620">
              <a:solidFill>
                <a:schemeClr val="lt1"/>
              </a:solidFill>
            </a:endParaRPr>
          </a:p>
        </p:txBody>
      </p:sp>
      <p:sp>
        <p:nvSpPr>
          <p:cNvPr id="125" name="Google Shape;125;p20"/>
          <p:cNvSpPr txBox="1"/>
          <p:nvPr>
            <p:ph type="title"/>
          </p:nvPr>
        </p:nvSpPr>
        <p:spPr>
          <a:xfrm>
            <a:off x="311700" y="3160425"/>
            <a:ext cx="8600400" cy="4380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2620">
                <a:solidFill>
                  <a:schemeClr val="lt1"/>
                </a:solidFill>
              </a:rPr>
              <a:t>P</a:t>
            </a:r>
            <a:r>
              <a:rPr lang="fr" sz="2620">
                <a:solidFill>
                  <a:schemeClr val="lt1"/>
                </a:solidFill>
              </a:rPr>
              <a:t>réparation</a:t>
            </a:r>
            <a:r>
              <a:rPr lang="fr" sz="2620">
                <a:solidFill>
                  <a:schemeClr val="lt1"/>
                </a:solidFill>
              </a:rPr>
              <a:t> du lieu</a:t>
            </a:r>
            <a:endParaRPr sz="2620">
              <a:solidFill>
                <a:schemeClr val="lt1"/>
              </a:solidFill>
            </a:endParaRPr>
          </a:p>
        </p:txBody>
      </p:sp>
      <p:sp>
        <p:nvSpPr>
          <p:cNvPr id="126" name="Google Shape;126;p20"/>
          <p:cNvSpPr txBox="1"/>
          <p:nvPr>
            <p:ph type="title"/>
          </p:nvPr>
        </p:nvSpPr>
        <p:spPr>
          <a:xfrm>
            <a:off x="271800" y="3643625"/>
            <a:ext cx="8600400" cy="4380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2620">
                <a:solidFill>
                  <a:schemeClr val="lt1"/>
                </a:solidFill>
              </a:rPr>
              <a:t>Ambiance de l’entretien</a:t>
            </a:r>
            <a:endParaRPr sz="2620">
              <a:solidFill>
                <a:schemeClr val="lt1"/>
              </a:solidFill>
            </a:endParaRPr>
          </a:p>
          <a:p>
            <a:pPr indent="0" lvl="0" marL="0" rtl="0" algn="l">
              <a:spcBef>
                <a:spcPts val="0"/>
              </a:spcBef>
              <a:spcAft>
                <a:spcPts val="0"/>
              </a:spcAft>
              <a:buSzPts val="990"/>
              <a:buNone/>
            </a:pPr>
            <a:r>
              <a:t/>
            </a:r>
            <a:endParaRPr sz="1920"/>
          </a:p>
        </p:txBody>
      </p:sp>
      <p:sp>
        <p:nvSpPr>
          <p:cNvPr id="127" name="Google Shape;127;p20"/>
          <p:cNvSpPr txBox="1"/>
          <p:nvPr/>
        </p:nvSpPr>
        <p:spPr>
          <a:xfrm>
            <a:off x="271800" y="1330725"/>
            <a:ext cx="7014000" cy="4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600">
                <a:solidFill>
                  <a:schemeClr val="lt1"/>
                </a:solidFill>
                <a:latin typeface="Roboto"/>
                <a:ea typeface="Roboto"/>
                <a:cs typeface="Roboto"/>
                <a:sym typeface="Roboto"/>
              </a:rPr>
              <a:t> Avoir </a:t>
            </a:r>
            <a:r>
              <a:rPr lang="fr" sz="2600">
                <a:solidFill>
                  <a:schemeClr val="lt1"/>
                </a:solidFill>
                <a:latin typeface="Roboto"/>
                <a:ea typeface="Roboto"/>
                <a:cs typeface="Roboto"/>
                <a:sym typeface="Roboto"/>
              </a:rPr>
              <a:t>préparé</a:t>
            </a:r>
            <a:r>
              <a:rPr lang="fr" sz="2600">
                <a:solidFill>
                  <a:schemeClr val="lt1"/>
                </a:solidFill>
                <a:latin typeface="Roboto"/>
                <a:ea typeface="Roboto"/>
                <a:cs typeface="Roboto"/>
                <a:sym typeface="Roboto"/>
              </a:rPr>
              <a:t> sa prise de parole en amont  </a:t>
            </a:r>
            <a:endParaRPr sz="2600">
              <a:solidFill>
                <a:schemeClr val="l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Google Shape;132;p21"/>
          <p:cNvSpPr txBox="1"/>
          <p:nvPr>
            <p:ph type="ctrTitle"/>
          </p:nvPr>
        </p:nvSpPr>
        <p:spPr>
          <a:xfrm>
            <a:off x="64075" y="535600"/>
            <a:ext cx="9144000" cy="2388300"/>
          </a:xfrm>
          <a:prstGeom prst="rect">
            <a:avLst/>
          </a:prstGeom>
          <a:noFill/>
        </p:spPr>
        <p:txBody>
          <a:bodyPr anchorCtr="0" anchor="b" bIns="91425" lIns="91425" spcFirstLastPara="1" rIns="91425" wrap="square" tIns="91425">
            <a:normAutofit fontScale="90000"/>
          </a:bodyPr>
          <a:lstStyle/>
          <a:p>
            <a:pPr indent="0" lvl="0" marL="914400" rtl="0" algn="l">
              <a:spcBef>
                <a:spcPts val="0"/>
              </a:spcBef>
              <a:spcAft>
                <a:spcPts val="0"/>
              </a:spcAft>
              <a:buNone/>
            </a:pPr>
            <a:r>
              <a:rPr lang="fr" sz="4522">
                <a:solidFill>
                  <a:srgbClr val="000000"/>
                </a:solidFill>
              </a:rPr>
              <a:t>Faire le bilan de l’année écoulé</a:t>
            </a:r>
            <a:endParaRPr sz="4522">
              <a:solidFill>
                <a:srgbClr val="000000"/>
              </a:solidFill>
            </a:endParaRPr>
          </a:p>
          <a:p>
            <a:pPr indent="0" lvl="0" marL="0" rtl="0" algn="l">
              <a:spcBef>
                <a:spcPts val="0"/>
              </a:spcBef>
              <a:spcAft>
                <a:spcPts val="0"/>
              </a:spcAft>
              <a:buNone/>
            </a:pPr>
            <a:r>
              <a:t/>
            </a:r>
            <a:endParaRPr sz="4300">
              <a:solidFill>
                <a:srgbClr val="000000"/>
              </a:solidFill>
            </a:endParaRPr>
          </a:p>
          <a:p>
            <a:pPr indent="0" lvl="0" marL="0" rtl="0" algn="l">
              <a:spcBef>
                <a:spcPts val="0"/>
              </a:spcBef>
              <a:spcAft>
                <a:spcPts val="0"/>
              </a:spcAft>
              <a:buNone/>
            </a:pPr>
            <a:r>
              <a:t/>
            </a:r>
            <a:endParaRPr sz="4522">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