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Play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Play-regular.fntdata"/><Relationship Id="rId10" Type="http://schemas.openxmlformats.org/officeDocument/2006/relationships/slide" Target="slides/slide6.xml"/><Relationship Id="rId12" Type="http://schemas.openxmlformats.org/officeDocument/2006/relationships/font" Target="fonts/Play-bold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790f02a3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2a790f02a34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7c492271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2a7c4922710_0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7c492271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a7c4922710_0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7c492271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a7c4922710_0_1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7c492271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a7c4922710_0_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7c492271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a7c4922710_0_1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912629" y="1371600"/>
            <a:ext cx="5935540" cy="2696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912629" y="4584879"/>
            <a:ext cx="5935540" cy="1287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b="1" sz="1800" cap="none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4404670" y="-931100"/>
            <a:ext cx="3382658" cy="103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7888006" y="2711168"/>
            <a:ext cx="4775865" cy="2155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2566296" y="-326999"/>
            <a:ext cx="4775866" cy="8232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912629" y="1709738"/>
            <a:ext cx="9214884" cy="3159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la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912628" y="5018567"/>
            <a:ext cx="7907079" cy="1073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74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4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66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92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92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914400" y="2849526"/>
            <a:ext cx="5105400" cy="3210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6172200" y="2849526"/>
            <a:ext cx="5105400" cy="321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912628" y="1371599"/>
            <a:ext cx="10442760" cy="939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912628" y="2311353"/>
            <a:ext cx="5084947" cy="6953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b="1" sz="18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912628" y="3006725"/>
            <a:ext cx="5084947" cy="318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6172200" y="2311353"/>
            <a:ext cx="5183188" cy="6953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b="1" sz="18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6172200" y="3006725"/>
            <a:ext cx="5183188" cy="3182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912628" y="1463038"/>
            <a:ext cx="3859397" cy="1471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3286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36"/>
              <a:buChar char="•"/>
              <a:defRPr sz="2800"/>
            </a:lvl1pPr>
            <a:lvl2pPr indent="-361187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88"/>
              <a:buChar char="•"/>
              <a:defRPr sz="2400"/>
            </a:lvl2pPr>
            <a:lvl3pPr indent="-339089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40"/>
              <a:buChar char="•"/>
              <a:defRPr sz="2000"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 sz="1800"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 sz="18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912628" y="2934586"/>
            <a:ext cx="3859397" cy="2934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44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7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7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912628" y="1463038"/>
            <a:ext cx="3859397" cy="1471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912628" y="2934586"/>
            <a:ext cx="3859397" cy="2934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44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7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7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  <a:defRPr b="0" i="0" sz="40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09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328041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-316992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-305942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-305942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990600" y="1031001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254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020" y="1299943"/>
            <a:ext cx="699225" cy="916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capture d’écran, Graphique, Caractère coloré, graphisme&#10;&#10;Description générée automatiquement" id="88" name="Google Shape;8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975" y="5515950"/>
            <a:ext cx="806400" cy="84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1050" y="2411158"/>
            <a:ext cx="698400" cy="9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5541" y="251306"/>
            <a:ext cx="716761" cy="841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0250" y="4568600"/>
            <a:ext cx="699225" cy="916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9150" y="3478525"/>
            <a:ext cx="698401" cy="9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>
            <p:ph type="ctrTitle"/>
          </p:nvPr>
        </p:nvSpPr>
        <p:spPr>
          <a:xfrm>
            <a:off x="1209525" y="185800"/>
            <a:ext cx="70062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"/>
              <a:buNone/>
            </a:pPr>
            <a:r>
              <a:rPr lang="fr-FR" sz="5500">
                <a:solidFill>
                  <a:srgbClr val="FFFFFF"/>
                </a:solidFill>
              </a:rPr>
              <a:t>Google Forms Script</a:t>
            </a:r>
            <a:endParaRPr sz="5500">
              <a:solidFill>
                <a:srgbClr val="FFFFFF"/>
              </a:solidFill>
            </a:endParaRPr>
          </a:p>
        </p:txBody>
      </p:sp>
      <p:sp>
        <p:nvSpPr>
          <p:cNvPr id="94" name="Google Shape;94;p13"/>
          <p:cNvSpPr txBox="1"/>
          <p:nvPr>
            <p:ph idx="1" type="subTitle"/>
          </p:nvPr>
        </p:nvSpPr>
        <p:spPr>
          <a:xfrm>
            <a:off x="1215225" y="1299950"/>
            <a:ext cx="7006200" cy="3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7"/>
              <a:buNone/>
            </a:pPr>
            <a:r>
              <a:rPr lang="fr-FR" sz="2600" u="sng">
                <a:solidFill>
                  <a:schemeClr val="lt1"/>
                </a:solidFill>
              </a:rPr>
              <a:t>Objectifs</a:t>
            </a:r>
            <a:endParaRPr sz="2600" u="sng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7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7"/>
              <a:buNone/>
            </a:pPr>
            <a:r>
              <a:rPr lang="fr-FR" sz="2600">
                <a:solidFill>
                  <a:schemeClr val="lt1"/>
                </a:solidFill>
              </a:rPr>
              <a:t>- Comprendre les bases de Google Forms et Apps Script</a:t>
            </a:r>
            <a:br>
              <a:rPr lang="fr-FR" sz="2600"/>
            </a:br>
            <a:endParaRPr sz="26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7"/>
              <a:buNone/>
            </a:pPr>
            <a:r>
              <a:rPr lang="fr-FR" sz="2600">
                <a:solidFill>
                  <a:schemeClr val="lt1"/>
                </a:solidFill>
              </a:rPr>
              <a:t>- Apprendre à accéder à l'éditeur de scripts et exécuter une instruction au déclencheur</a:t>
            </a:r>
            <a:endParaRPr sz="2300"/>
          </a:p>
        </p:txBody>
      </p:sp>
      <p:sp>
        <p:nvSpPr>
          <p:cNvPr id="95" name="Google Shape;95;p13"/>
          <p:cNvSpPr txBox="1"/>
          <p:nvPr>
            <p:ph idx="1" type="subTitle"/>
          </p:nvPr>
        </p:nvSpPr>
        <p:spPr>
          <a:xfrm>
            <a:off x="1291425" y="5349775"/>
            <a:ext cx="2533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7"/>
              <a:buNone/>
            </a:pPr>
            <a:r>
              <a:rPr b="0" i="1" lang="fr-FR" sz="2100">
                <a:solidFill>
                  <a:schemeClr val="lt1"/>
                </a:solidFill>
              </a:rPr>
              <a:t>Durée : 30 minutes</a:t>
            </a:r>
            <a:endParaRPr b="0" i="1"/>
          </a:p>
        </p:txBody>
      </p:sp>
      <p:sp>
        <p:nvSpPr>
          <p:cNvPr id="96" name="Google Shape;96;p13"/>
          <p:cNvSpPr txBox="1"/>
          <p:nvPr>
            <p:ph idx="1" type="subTitle"/>
          </p:nvPr>
        </p:nvSpPr>
        <p:spPr>
          <a:xfrm>
            <a:off x="9142150" y="5923350"/>
            <a:ext cx="2477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7"/>
              <a:buNone/>
            </a:pPr>
            <a:r>
              <a:rPr b="0" lang="fr-FR" sz="2100" u="sng">
                <a:solidFill>
                  <a:schemeClr val="lt1"/>
                </a:solidFill>
              </a:rPr>
              <a:t>Cheroliv Formation</a:t>
            </a:r>
            <a:endParaRPr b="0" u="sng"/>
          </a:p>
        </p:txBody>
      </p:sp>
      <p:sp>
        <p:nvSpPr>
          <p:cNvPr id="97" name="Google Shape;97;p13"/>
          <p:cNvSpPr txBox="1"/>
          <p:nvPr/>
        </p:nvSpPr>
        <p:spPr>
          <a:xfrm>
            <a:off x="8221550" y="69550"/>
            <a:ext cx="3716700" cy="5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AutoNum type="arabicPeriod"/>
            </a:pPr>
            <a:r>
              <a:rPr lang="fr-FR" sz="1900">
                <a:solidFill>
                  <a:schemeClr val="lt1"/>
                </a:solidFill>
              </a:rPr>
              <a:t>Introduction à Google Forms   et Apps Script</a:t>
            </a:r>
            <a:endParaRPr sz="19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AutoNum type="arabicPeriod"/>
            </a:pPr>
            <a:r>
              <a:rPr lang="fr-FR" sz="1900">
                <a:solidFill>
                  <a:schemeClr val="lt1"/>
                </a:solidFill>
              </a:rPr>
              <a:t>Création d'un Formulaire Google et d'un Script associé</a:t>
            </a:r>
            <a:endParaRPr sz="19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AutoNum type="arabicPeriod"/>
            </a:pPr>
            <a:r>
              <a:rPr lang="fr-FR" sz="1900">
                <a:solidFill>
                  <a:schemeClr val="lt1"/>
                </a:solidFill>
              </a:rPr>
              <a:t>Automatisation de la Tâche avec un déclencheur</a:t>
            </a:r>
            <a:endParaRPr sz="19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AutoNum type="arabicPeriod"/>
            </a:pPr>
            <a:r>
              <a:rPr lang="fr-FR" sz="1900">
                <a:solidFill>
                  <a:schemeClr val="lt1"/>
                </a:solidFill>
              </a:rPr>
              <a:t>Visualisation dans le journal</a:t>
            </a:r>
            <a:endParaRPr sz="19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AutoNum type="arabicPeriod"/>
            </a:pPr>
            <a:r>
              <a:rPr lang="fr-FR" sz="1900">
                <a:solidFill>
                  <a:schemeClr val="lt1"/>
                </a:solidFill>
              </a:rPr>
              <a:t>Co</a:t>
            </a:r>
            <a:r>
              <a:rPr lang="fr-FR" sz="1900">
                <a:solidFill>
                  <a:schemeClr val="lt1"/>
                </a:solidFill>
              </a:rPr>
              <a:t>nclusion et Questions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254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4" name="Google Shape;104;p14"/>
          <p:cNvSpPr txBox="1"/>
          <p:nvPr>
            <p:ph idx="1" type="subTitle"/>
          </p:nvPr>
        </p:nvSpPr>
        <p:spPr>
          <a:xfrm>
            <a:off x="9142150" y="5923350"/>
            <a:ext cx="2477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7"/>
              <a:buNone/>
            </a:pPr>
            <a:r>
              <a:rPr b="0" lang="fr-FR" sz="2100" u="sng">
                <a:solidFill>
                  <a:schemeClr val="lt1"/>
                </a:solidFill>
              </a:rPr>
              <a:t>Cheroliv Formation</a:t>
            </a:r>
            <a:endParaRPr b="0" u="sng"/>
          </a:p>
        </p:txBody>
      </p:sp>
      <p:sp>
        <p:nvSpPr>
          <p:cNvPr id="105" name="Google Shape;105;p14"/>
          <p:cNvSpPr txBox="1"/>
          <p:nvPr/>
        </p:nvSpPr>
        <p:spPr>
          <a:xfrm>
            <a:off x="8221550" y="69550"/>
            <a:ext cx="3716700" cy="5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AutoNum type="arabicPeriod"/>
            </a:pPr>
            <a:r>
              <a:rPr lang="fr-FR" sz="1900">
                <a:solidFill>
                  <a:schemeClr val="lt1"/>
                </a:solidFill>
              </a:rPr>
              <a:t>Introduction à Google Forms   et Apps Script</a:t>
            </a:r>
            <a:endParaRPr sz="19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52548"/>
              </a:buClr>
              <a:buSzPts val="1900"/>
              <a:buAutoNum type="arabicPeriod"/>
            </a:pPr>
            <a:r>
              <a:rPr lang="fr-FR" sz="1900">
                <a:solidFill>
                  <a:srgbClr val="252548"/>
                </a:solidFill>
              </a:rPr>
              <a:t>Création d'un Formulaire Google et d'un Script associé (5 min)</a:t>
            </a:r>
            <a:endParaRPr sz="1900">
              <a:solidFill>
                <a:srgbClr val="25254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52548"/>
              </a:buClr>
              <a:buSzPts val="1900"/>
              <a:buAutoNum type="arabicPeriod"/>
            </a:pPr>
            <a:r>
              <a:rPr lang="fr-FR" sz="1900">
                <a:solidFill>
                  <a:srgbClr val="252548"/>
                </a:solidFill>
              </a:rPr>
              <a:t>Automatisation de la Tâche de Sauvegarde (10 min)</a:t>
            </a:r>
            <a:endParaRPr sz="1900">
              <a:solidFill>
                <a:srgbClr val="25254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52548"/>
              </a:buClr>
              <a:buSzPts val="1900"/>
              <a:buAutoNum type="arabicPeriod"/>
            </a:pPr>
            <a:r>
              <a:rPr lang="fr-FR" sz="1900">
                <a:solidFill>
                  <a:srgbClr val="252548"/>
                </a:solidFill>
              </a:rPr>
              <a:t>Analyse des Résultats et Bonnes Pratiques (5 min)</a:t>
            </a:r>
            <a:endParaRPr sz="1900">
              <a:solidFill>
                <a:srgbClr val="25254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52548"/>
              </a:buClr>
              <a:buSzPts val="1900"/>
              <a:buAutoNum type="arabicPeriod"/>
            </a:pPr>
            <a:r>
              <a:rPr lang="fr-FR" sz="1900">
                <a:solidFill>
                  <a:srgbClr val="252548"/>
                </a:solidFill>
              </a:rPr>
              <a:t>Conclusion et Questions (5 min)</a:t>
            </a:r>
            <a:endParaRPr sz="1900">
              <a:solidFill>
                <a:srgbClr val="25254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106" name="Google Shape;10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020" y="1299943"/>
            <a:ext cx="699225" cy="916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capture d’écran, Graphique, Caractère coloré, graphisme&#10;&#10;Description générée automatiquement" id="107" name="Google Shape;10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975" y="5515950"/>
            <a:ext cx="806400" cy="84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1050" y="2411158"/>
            <a:ext cx="698400" cy="9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5541" y="251306"/>
            <a:ext cx="716761" cy="841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0250" y="4568600"/>
            <a:ext cx="699225" cy="916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9150" y="3478525"/>
            <a:ext cx="698401" cy="9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/>
          <p:cNvSpPr txBox="1"/>
          <p:nvPr>
            <p:ph type="ctrTitle"/>
          </p:nvPr>
        </p:nvSpPr>
        <p:spPr>
          <a:xfrm>
            <a:off x="1209450" y="194325"/>
            <a:ext cx="70122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"/>
              <a:buNone/>
            </a:pPr>
            <a:r>
              <a:rPr lang="fr-FR" sz="5500">
                <a:solidFill>
                  <a:srgbClr val="FFFFFF"/>
                </a:solidFill>
              </a:rPr>
              <a:t>Google Forms Script</a:t>
            </a:r>
            <a:br>
              <a:rPr lang="fr-FR" sz="5500"/>
            </a:br>
            <a:endParaRPr sz="5500">
              <a:solidFill>
                <a:srgbClr val="FFFFFF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" name="Google Shape;113;p14"/>
          <p:cNvSpPr txBox="1"/>
          <p:nvPr>
            <p:ph idx="1" type="subTitle"/>
          </p:nvPr>
        </p:nvSpPr>
        <p:spPr>
          <a:xfrm>
            <a:off x="1269650" y="1299950"/>
            <a:ext cx="6951900" cy="44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7"/>
              <a:buNone/>
            </a:pPr>
            <a:r>
              <a:rPr lang="fr-FR" sz="2600" u="sng">
                <a:solidFill>
                  <a:schemeClr val="lt1"/>
                </a:solidFill>
              </a:rPr>
              <a:t>Contenu</a:t>
            </a:r>
            <a:endParaRPr sz="2600" u="sng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7"/>
              <a:buNone/>
            </a:pPr>
            <a:r>
              <a:t/>
            </a:r>
            <a:endParaRPr sz="2600" u="sng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7"/>
              <a:buNone/>
            </a:pPr>
            <a:r>
              <a:rPr lang="fr-FR" sz="2600">
                <a:solidFill>
                  <a:schemeClr val="lt1"/>
                </a:solidFill>
              </a:rPr>
              <a:t>- Aperçu rapide de Google Forms</a:t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7"/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7"/>
              <a:buNone/>
            </a:pPr>
            <a:r>
              <a:rPr lang="fr-FR" sz="2600">
                <a:solidFill>
                  <a:schemeClr val="lt1"/>
                </a:solidFill>
              </a:rPr>
              <a:t>- Présentation des fonctionnalités principales</a:t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7"/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7"/>
              <a:buNone/>
            </a:pPr>
            <a:r>
              <a:rPr lang="fr-FR" sz="2600">
                <a:solidFill>
                  <a:schemeClr val="lt1"/>
                </a:solidFill>
              </a:rPr>
              <a:t>- Javascript et Apps Script</a:t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7"/>
              <a:buNone/>
            </a:pPr>
            <a:r>
              <a:rPr lang="fr-FR" sz="2600">
                <a:solidFill>
                  <a:schemeClr val="lt1"/>
                </a:solidFill>
              </a:rPr>
              <a:t>intro didactitiel à javascript https://bit.ly/3vaOfiC</a:t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254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20" name="Google Shape;120;p15"/>
          <p:cNvSpPr txBox="1"/>
          <p:nvPr>
            <p:ph idx="1" type="subTitle"/>
          </p:nvPr>
        </p:nvSpPr>
        <p:spPr>
          <a:xfrm>
            <a:off x="9142150" y="5923350"/>
            <a:ext cx="2477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7"/>
              <a:buNone/>
            </a:pPr>
            <a:r>
              <a:rPr b="0" lang="fr-FR" sz="2100" u="sng">
                <a:solidFill>
                  <a:schemeClr val="lt1"/>
                </a:solidFill>
              </a:rPr>
              <a:t>Cheroliv Formation</a:t>
            </a:r>
            <a:endParaRPr b="0" u="sng"/>
          </a:p>
        </p:txBody>
      </p:sp>
      <p:sp>
        <p:nvSpPr>
          <p:cNvPr id="121" name="Google Shape;121;p15"/>
          <p:cNvSpPr txBox="1"/>
          <p:nvPr/>
        </p:nvSpPr>
        <p:spPr>
          <a:xfrm>
            <a:off x="8221550" y="69550"/>
            <a:ext cx="3716700" cy="5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52548"/>
              </a:buClr>
              <a:buSzPts val="1900"/>
              <a:buAutoNum type="arabicPeriod"/>
            </a:pPr>
            <a:r>
              <a:rPr lang="fr-FR" sz="1900">
                <a:solidFill>
                  <a:srgbClr val="252548"/>
                </a:solidFill>
              </a:rPr>
              <a:t>Introduction à Google Form Script (5 min)</a:t>
            </a:r>
            <a:endParaRPr sz="1900">
              <a:solidFill>
                <a:srgbClr val="25254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AutoNum type="arabicPeriod"/>
            </a:pPr>
            <a:r>
              <a:rPr lang="fr-FR" sz="1900">
                <a:solidFill>
                  <a:schemeClr val="lt1"/>
                </a:solidFill>
              </a:rPr>
              <a:t>Création d'un Formulaire Google et d'un Script associé</a:t>
            </a:r>
            <a:endParaRPr sz="19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52548"/>
              </a:buClr>
              <a:buSzPts val="1900"/>
              <a:buAutoNum type="arabicPeriod"/>
            </a:pPr>
            <a:r>
              <a:rPr lang="fr-FR" sz="1900">
                <a:solidFill>
                  <a:srgbClr val="252548"/>
                </a:solidFill>
              </a:rPr>
              <a:t>Automatisation de la Tâche de Sauvegarde (10 min)</a:t>
            </a:r>
            <a:endParaRPr sz="1900">
              <a:solidFill>
                <a:srgbClr val="25254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52548"/>
              </a:buClr>
              <a:buSzPts val="1900"/>
              <a:buAutoNum type="arabicPeriod"/>
            </a:pPr>
            <a:r>
              <a:rPr lang="fr-FR" sz="1900">
                <a:solidFill>
                  <a:srgbClr val="252548"/>
                </a:solidFill>
              </a:rPr>
              <a:t>Analyse des Résultats et Bonnes Pratiques (5 min)</a:t>
            </a:r>
            <a:endParaRPr sz="1900">
              <a:solidFill>
                <a:srgbClr val="25254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52548"/>
              </a:buClr>
              <a:buSzPts val="1900"/>
              <a:buAutoNum type="arabicPeriod"/>
            </a:pPr>
            <a:r>
              <a:rPr lang="fr-FR" sz="1900">
                <a:solidFill>
                  <a:srgbClr val="252548"/>
                </a:solidFill>
              </a:rPr>
              <a:t>Conclusion et Questions (5 min)</a:t>
            </a:r>
            <a:endParaRPr sz="1900">
              <a:solidFill>
                <a:srgbClr val="25254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122" name="Google Shape;12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020" y="1299943"/>
            <a:ext cx="699225" cy="916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capture d’écran, Graphique, Caractère coloré, graphisme&#10;&#10;Description générée automatiquement" id="123" name="Google Shape;12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975" y="5515950"/>
            <a:ext cx="806400" cy="84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1050" y="2411158"/>
            <a:ext cx="698400" cy="9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5541" y="251306"/>
            <a:ext cx="716761" cy="841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0250" y="4568600"/>
            <a:ext cx="699225" cy="916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9150" y="3478525"/>
            <a:ext cx="698401" cy="9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5"/>
          <p:cNvSpPr txBox="1"/>
          <p:nvPr>
            <p:ph type="ctrTitle"/>
          </p:nvPr>
        </p:nvSpPr>
        <p:spPr>
          <a:xfrm>
            <a:off x="1209450" y="194325"/>
            <a:ext cx="70122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"/>
              <a:buNone/>
            </a:pPr>
            <a:r>
              <a:rPr lang="fr-FR" sz="5500">
                <a:solidFill>
                  <a:srgbClr val="FFFFFF"/>
                </a:solidFill>
              </a:rPr>
              <a:t>Google Forms Script</a:t>
            </a:r>
            <a:br>
              <a:rPr lang="fr-FR" sz="5500"/>
            </a:br>
            <a:endParaRPr sz="5500">
              <a:solidFill>
                <a:srgbClr val="FFFFFF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9" name="Google Shape;129;p15"/>
          <p:cNvSpPr txBox="1"/>
          <p:nvPr>
            <p:ph idx="1" type="subTitle"/>
          </p:nvPr>
        </p:nvSpPr>
        <p:spPr>
          <a:xfrm>
            <a:off x="1269650" y="1299950"/>
            <a:ext cx="6951900" cy="44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7"/>
              <a:buNone/>
            </a:pPr>
            <a:r>
              <a:rPr lang="fr-FR" sz="2600" u="sng">
                <a:solidFill>
                  <a:schemeClr val="lt1"/>
                </a:solidFill>
              </a:rPr>
              <a:t>Contenu</a:t>
            </a:r>
            <a:endParaRPr sz="2600" u="sng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7"/>
              <a:buNone/>
            </a:pPr>
            <a:r>
              <a:rPr lang="fr-FR" sz="2600">
                <a:solidFill>
                  <a:schemeClr val="lt1"/>
                </a:solidFill>
              </a:rPr>
              <a:t>- Création d'un formulaire simple avec Google Forms</a:t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7"/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7"/>
              <a:buNone/>
            </a:pPr>
            <a:r>
              <a:rPr lang="fr-FR" sz="2600">
                <a:solidFill>
                  <a:schemeClr val="lt1"/>
                </a:solidFill>
              </a:rPr>
              <a:t>- Introduction à l'éditeur de script associé</a:t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254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36" name="Google Shape;136;p16"/>
          <p:cNvSpPr txBox="1"/>
          <p:nvPr>
            <p:ph idx="1" type="subTitle"/>
          </p:nvPr>
        </p:nvSpPr>
        <p:spPr>
          <a:xfrm>
            <a:off x="9142150" y="5923350"/>
            <a:ext cx="2477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7"/>
              <a:buNone/>
            </a:pPr>
            <a:r>
              <a:rPr b="0" lang="fr-FR" sz="2100" u="sng">
                <a:solidFill>
                  <a:schemeClr val="lt1"/>
                </a:solidFill>
              </a:rPr>
              <a:t>Cheroliv Formation</a:t>
            </a:r>
            <a:endParaRPr b="0" u="sng"/>
          </a:p>
        </p:txBody>
      </p:sp>
      <p:sp>
        <p:nvSpPr>
          <p:cNvPr id="137" name="Google Shape;137;p16"/>
          <p:cNvSpPr txBox="1"/>
          <p:nvPr/>
        </p:nvSpPr>
        <p:spPr>
          <a:xfrm>
            <a:off x="8221550" y="69550"/>
            <a:ext cx="3716700" cy="5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52548"/>
              </a:buClr>
              <a:buSzPts val="1900"/>
              <a:buAutoNum type="arabicPeriod"/>
            </a:pPr>
            <a:r>
              <a:rPr lang="fr-FR" sz="1900">
                <a:solidFill>
                  <a:srgbClr val="252548"/>
                </a:solidFill>
              </a:rPr>
              <a:t>Introduction à Google Form Script (5 min)</a:t>
            </a:r>
            <a:endParaRPr sz="1900">
              <a:solidFill>
                <a:srgbClr val="25254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52548"/>
              </a:buClr>
              <a:buSzPts val="1900"/>
              <a:buAutoNum type="arabicPeriod"/>
            </a:pPr>
            <a:r>
              <a:rPr lang="fr-FR" sz="1900">
                <a:solidFill>
                  <a:srgbClr val="252548"/>
                </a:solidFill>
              </a:rPr>
              <a:t>Création d'un Formulaire Google et d'un Script associé (5 min)</a:t>
            </a:r>
            <a:endParaRPr sz="1900">
              <a:solidFill>
                <a:srgbClr val="25254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AutoNum type="arabicPeriod"/>
            </a:pPr>
            <a:r>
              <a:rPr lang="fr-FR" sz="1900">
                <a:solidFill>
                  <a:schemeClr val="lt1"/>
                </a:solidFill>
              </a:rPr>
              <a:t>Automatisation de la Tâche avec un déclencheur</a:t>
            </a:r>
            <a:endParaRPr sz="19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52548"/>
              </a:buClr>
              <a:buSzPts val="1900"/>
              <a:buAutoNum type="arabicPeriod"/>
            </a:pPr>
            <a:r>
              <a:rPr lang="fr-FR" sz="1900">
                <a:solidFill>
                  <a:srgbClr val="252548"/>
                </a:solidFill>
              </a:rPr>
              <a:t>Analyse des Résultats et Bonnes Pratiques (5 min)</a:t>
            </a:r>
            <a:endParaRPr sz="1900">
              <a:solidFill>
                <a:srgbClr val="25254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52548"/>
              </a:buClr>
              <a:buSzPts val="1900"/>
              <a:buAutoNum type="arabicPeriod"/>
            </a:pPr>
            <a:r>
              <a:rPr lang="fr-FR" sz="1900">
                <a:solidFill>
                  <a:srgbClr val="252548"/>
                </a:solidFill>
              </a:rPr>
              <a:t>Conclusion et Questions (5 min)</a:t>
            </a:r>
            <a:endParaRPr sz="1900">
              <a:solidFill>
                <a:srgbClr val="25254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138" name="Google Shape;13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020" y="1299943"/>
            <a:ext cx="699225" cy="916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capture d’écran, Graphique, Caractère coloré, graphisme&#10;&#10;Description générée automatiquement" id="139" name="Google Shape;13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975" y="5515950"/>
            <a:ext cx="806400" cy="84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1050" y="2411158"/>
            <a:ext cx="698400" cy="9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5541" y="251306"/>
            <a:ext cx="716761" cy="841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0250" y="4568600"/>
            <a:ext cx="699225" cy="916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9150" y="3478525"/>
            <a:ext cx="698401" cy="9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6"/>
          <p:cNvSpPr txBox="1"/>
          <p:nvPr>
            <p:ph type="ctrTitle"/>
          </p:nvPr>
        </p:nvSpPr>
        <p:spPr>
          <a:xfrm>
            <a:off x="1209450" y="194325"/>
            <a:ext cx="70122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"/>
              <a:buNone/>
            </a:pPr>
            <a:r>
              <a:rPr lang="fr-FR" sz="5500">
                <a:solidFill>
                  <a:srgbClr val="FFFFFF"/>
                </a:solidFill>
              </a:rPr>
              <a:t>Google Forms Script</a:t>
            </a:r>
            <a:br>
              <a:rPr lang="fr-FR" sz="5500"/>
            </a:br>
            <a:endParaRPr sz="5500">
              <a:solidFill>
                <a:srgbClr val="FFFFFF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5" name="Google Shape;145;p16"/>
          <p:cNvSpPr txBox="1"/>
          <p:nvPr>
            <p:ph idx="1" type="subTitle"/>
          </p:nvPr>
        </p:nvSpPr>
        <p:spPr>
          <a:xfrm>
            <a:off x="1269650" y="1299950"/>
            <a:ext cx="6951900" cy="44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7"/>
              <a:buNone/>
            </a:pPr>
            <a:r>
              <a:rPr lang="fr-FR" sz="2600" u="sng">
                <a:solidFill>
                  <a:schemeClr val="lt1"/>
                </a:solidFill>
              </a:rPr>
              <a:t>Contenu</a:t>
            </a:r>
            <a:endParaRPr sz="2600" u="sng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7"/>
              <a:buNone/>
            </a:pPr>
            <a:r>
              <a:rPr lang="fr-FR" sz="2200">
                <a:solidFill>
                  <a:schemeClr val="lt1"/>
                </a:solidFill>
              </a:rPr>
              <a:t>- Configuration du déclencheur "on start"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7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7"/>
              <a:buNone/>
            </a:pPr>
            <a:r>
              <a:rPr lang="fr-FR" sz="2200">
                <a:solidFill>
                  <a:schemeClr val="lt1"/>
                </a:solidFill>
              </a:rPr>
              <a:t>- Configuration du déclencheur "on submit"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7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7"/>
              <a:buNone/>
            </a:pPr>
            <a:r>
              <a:rPr lang="fr-FR" sz="2200">
                <a:solidFill>
                  <a:schemeClr val="lt1"/>
                </a:solidFill>
              </a:rPr>
              <a:t>- Écriture d'un script pour exécuter une instruction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7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7"/>
              <a:buNone/>
            </a:pPr>
            <a:r>
              <a:rPr lang="fr-FR" sz="2200">
                <a:solidFill>
                  <a:schemeClr val="lt1"/>
                </a:solidFill>
              </a:rPr>
              <a:t>- Tests rapides pour vérifier le bon fonctionnement dans le journal d'exécution de script</a:t>
            </a:r>
            <a:endParaRPr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254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52" name="Google Shape;152;p17"/>
          <p:cNvSpPr txBox="1"/>
          <p:nvPr>
            <p:ph idx="1" type="subTitle"/>
          </p:nvPr>
        </p:nvSpPr>
        <p:spPr>
          <a:xfrm>
            <a:off x="9142150" y="5923350"/>
            <a:ext cx="2477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7"/>
              <a:buNone/>
            </a:pPr>
            <a:r>
              <a:rPr b="0" lang="fr-FR" sz="2100" u="sng">
                <a:solidFill>
                  <a:schemeClr val="lt1"/>
                </a:solidFill>
              </a:rPr>
              <a:t>Cheroliv Formation</a:t>
            </a:r>
            <a:endParaRPr b="0" u="sng"/>
          </a:p>
        </p:txBody>
      </p:sp>
      <p:sp>
        <p:nvSpPr>
          <p:cNvPr id="153" name="Google Shape;153;p17"/>
          <p:cNvSpPr txBox="1"/>
          <p:nvPr/>
        </p:nvSpPr>
        <p:spPr>
          <a:xfrm>
            <a:off x="8221550" y="69550"/>
            <a:ext cx="3716700" cy="5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52548"/>
              </a:buClr>
              <a:buSzPts val="1900"/>
              <a:buAutoNum type="arabicPeriod"/>
            </a:pPr>
            <a:r>
              <a:rPr lang="fr-FR" sz="1900">
                <a:solidFill>
                  <a:srgbClr val="252548"/>
                </a:solidFill>
              </a:rPr>
              <a:t>Introduction à Google Form Script (5 min)</a:t>
            </a:r>
            <a:endParaRPr sz="1900">
              <a:solidFill>
                <a:srgbClr val="25254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52548"/>
              </a:buClr>
              <a:buSzPts val="1900"/>
              <a:buAutoNum type="arabicPeriod"/>
            </a:pPr>
            <a:r>
              <a:rPr lang="fr-FR" sz="1900">
                <a:solidFill>
                  <a:srgbClr val="252548"/>
                </a:solidFill>
              </a:rPr>
              <a:t>Création d'un Formulaire Google et d'un Script associé (5 min)</a:t>
            </a:r>
            <a:endParaRPr sz="1900">
              <a:solidFill>
                <a:srgbClr val="25254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52548"/>
              </a:buClr>
              <a:buSzPts val="1900"/>
              <a:buAutoNum type="arabicPeriod"/>
            </a:pPr>
            <a:r>
              <a:rPr lang="fr-FR" sz="1900">
                <a:solidFill>
                  <a:srgbClr val="252548"/>
                </a:solidFill>
              </a:rPr>
              <a:t>Automatisation de la Tâche de Sauvegarde (10 min)</a:t>
            </a:r>
            <a:endParaRPr sz="1900">
              <a:solidFill>
                <a:srgbClr val="25254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AutoNum type="arabicPeriod"/>
            </a:pPr>
            <a:r>
              <a:rPr lang="fr-FR" sz="1900">
                <a:solidFill>
                  <a:schemeClr val="lt1"/>
                </a:solidFill>
              </a:rPr>
              <a:t>Visualisation dans le journal</a:t>
            </a:r>
            <a:endParaRPr sz="19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52548"/>
              </a:buClr>
              <a:buSzPts val="1900"/>
              <a:buAutoNum type="arabicPeriod"/>
            </a:pPr>
            <a:r>
              <a:rPr lang="fr-FR" sz="1900">
                <a:solidFill>
                  <a:srgbClr val="252548"/>
                </a:solidFill>
              </a:rPr>
              <a:t>Conclusion et Questions (5 min)</a:t>
            </a:r>
            <a:endParaRPr sz="1900">
              <a:solidFill>
                <a:srgbClr val="25254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154" name="Google Shape;15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020" y="1299943"/>
            <a:ext cx="699225" cy="916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capture d’écran, Graphique, Caractère coloré, graphisme&#10;&#10;Description générée automatiquement" id="155" name="Google Shape;15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975" y="5515950"/>
            <a:ext cx="806400" cy="84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1050" y="2411158"/>
            <a:ext cx="698400" cy="9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5541" y="251306"/>
            <a:ext cx="716761" cy="841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0250" y="4568600"/>
            <a:ext cx="699225" cy="916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9150" y="3478525"/>
            <a:ext cx="698401" cy="9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>
            <p:ph type="ctrTitle"/>
          </p:nvPr>
        </p:nvSpPr>
        <p:spPr>
          <a:xfrm>
            <a:off x="1209450" y="194325"/>
            <a:ext cx="70122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"/>
              <a:buNone/>
            </a:pPr>
            <a:r>
              <a:rPr lang="fr-FR" sz="5500">
                <a:solidFill>
                  <a:srgbClr val="FFFFFF"/>
                </a:solidFill>
              </a:rPr>
              <a:t>Google Forms Script</a:t>
            </a:r>
            <a:br>
              <a:rPr lang="fr-FR" sz="5500"/>
            </a:br>
            <a:endParaRPr sz="5500">
              <a:solidFill>
                <a:srgbClr val="FFFFFF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" name="Google Shape;161;p17"/>
          <p:cNvSpPr txBox="1"/>
          <p:nvPr>
            <p:ph idx="1" type="subTitle"/>
          </p:nvPr>
        </p:nvSpPr>
        <p:spPr>
          <a:xfrm>
            <a:off x="1269650" y="1299950"/>
            <a:ext cx="6951900" cy="44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7"/>
              <a:buNone/>
            </a:pPr>
            <a:r>
              <a:rPr lang="fr-FR" sz="2600" u="sng">
                <a:solidFill>
                  <a:schemeClr val="lt1"/>
                </a:solidFill>
              </a:rPr>
              <a:t>Contenu</a:t>
            </a:r>
            <a:endParaRPr sz="2600" u="sng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7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7"/>
              <a:buNone/>
            </a:pPr>
            <a:r>
              <a:rPr lang="fr-FR" sz="2600">
                <a:solidFill>
                  <a:schemeClr val="lt1"/>
                </a:solidFill>
              </a:rPr>
              <a:t>- </a:t>
            </a:r>
            <a:r>
              <a:rPr lang="fr-FR" sz="2600">
                <a:solidFill>
                  <a:schemeClr val="lt1"/>
                </a:solidFill>
              </a:rPr>
              <a:t>Exécution</a:t>
            </a:r>
            <a:r>
              <a:rPr lang="fr-FR" sz="2600">
                <a:solidFill>
                  <a:schemeClr val="lt1"/>
                </a:solidFill>
              </a:rPr>
              <a:t> d'un formulaire simple</a:t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7"/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7"/>
              <a:buNone/>
            </a:pPr>
            <a:r>
              <a:rPr lang="fr-FR" sz="2600">
                <a:solidFill>
                  <a:schemeClr val="lt1"/>
                </a:solidFill>
              </a:rPr>
              <a:t>- Visualisation des log dans le journal du formulaire</a:t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254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68" name="Google Shape;168;p18"/>
          <p:cNvSpPr txBox="1"/>
          <p:nvPr>
            <p:ph idx="1" type="subTitle"/>
          </p:nvPr>
        </p:nvSpPr>
        <p:spPr>
          <a:xfrm>
            <a:off x="9142150" y="5923350"/>
            <a:ext cx="2477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7"/>
              <a:buNone/>
            </a:pPr>
            <a:r>
              <a:rPr b="0" lang="fr-FR" sz="2100" u="sng">
                <a:solidFill>
                  <a:schemeClr val="lt1"/>
                </a:solidFill>
              </a:rPr>
              <a:t>Cheroliv Formation</a:t>
            </a:r>
            <a:endParaRPr b="0" u="sng"/>
          </a:p>
        </p:txBody>
      </p:sp>
      <p:sp>
        <p:nvSpPr>
          <p:cNvPr id="169" name="Google Shape;169;p18"/>
          <p:cNvSpPr txBox="1"/>
          <p:nvPr/>
        </p:nvSpPr>
        <p:spPr>
          <a:xfrm>
            <a:off x="8221550" y="69550"/>
            <a:ext cx="3716700" cy="5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52548"/>
              </a:buClr>
              <a:buSzPts val="1900"/>
              <a:buAutoNum type="arabicPeriod"/>
            </a:pPr>
            <a:r>
              <a:rPr lang="fr-FR" sz="1900">
                <a:solidFill>
                  <a:srgbClr val="252548"/>
                </a:solidFill>
              </a:rPr>
              <a:t>Introduction à Google Form Script (5 min)</a:t>
            </a:r>
            <a:endParaRPr sz="1900">
              <a:solidFill>
                <a:srgbClr val="25254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52548"/>
              </a:buClr>
              <a:buSzPts val="1900"/>
              <a:buAutoNum type="arabicPeriod"/>
            </a:pPr>
            <a:r>
              <a:rPr lang="fr-FR" sz="1900">
                <a:solidFill>
                  <a:srgbClr val="252548"/>
                </a:solidFill>
              </a:rPr>
              <a:t>Création d'un Formulaire Google et d'un Script associé (5 min)</a:t>
            </a:r>
            <a:endParaRPr sz="1900">
              <a:solidFill>
                <a:srgbClr val="25254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52548"/>
              </a:buClr>
              <a:buSzPts val="1900"/>
              <a:buAutoNum type="arabicPeriod"/>
            </a:pPr>
            <a:r>
              <a:rPr lang="fr-FR" sz="1900">
                <a:solidFill>
                  <a:srgbClr val="252548"/>
                </a:solidFill>
              </a:rPr>
              <a:t>Automatisation de la Tâche de Sauvegarde (10 min)</a:t>
            </a:r>
            <a:endParaRPr sz="1900">
              <a:solidFill>
                <a:srgbClr val="25254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52548"/>
              </a:buClr>
              <a:buSzPts val="1900"/>
              <a:buAutoNum type="arabicPeriod"/>
            </a:pPr>
            <a:r>
              <a:rPr lang="fr-FR" sz="1900">
                <a:solidFill>
                  <a:srgbClr val="252548"/>
                </a:solidFill>
              </a:rPr>
              <a:t>Analyse des Résultats et Bonnes Pratiques (5 min)</a:t>
            </a:r>
            <a:endParaRPr sz="1900">
              <a:solidFill>
                <a:srgbClr val="25254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AutoNum type="arabicPeriod"/>
            </a:pPr>
            <a:r>
              <a:rPr lang="fr-FR" sz="1900">
                <a:solidFill>
                  <a:schemeClr val="lt1"/>
                </a:solidFill>
              </a:rPr>
              <a:t>Conclusion et Questions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170" name="Google Shape;17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020" y="1299943"/>
            <a:ext cx="699225" cy="916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capture d’écran, Graphique, Caractère coloré, graphisme&#10;&#10;Description générée automatiquement" id="171" name="Google Shape;17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975" y="5515950"/>
            <a:ext cx="806400" cy="84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1050" y="2411158"/>
            <a:ext cx="698400" cy="9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5541" y="251306"/>
            <a:ext cx="716761" cy="841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0250" y="4568600"/>
            <a:ext cx="699225" cy="916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9150" y="3478525"/>
            <a:ext cx="698401" cy="9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8"/>
          <p:cNvSpPr txBox="1"/>
          <p:nvPr>
            <p:ph type="ctrTitle"/>
          </p:nvPr>
        </p:nvSpPr>
        <p:spPr>
          <a:xfrm>
            <a:off x="1209450" y="194325"/>
            <a:ext cx="70122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"/>
              <a:buNone/>
            </a:pPr>
            <a:r>
              <a:rPr lang="fr-FR" sz="5500">
                <a:solidFill>
                  <a:srgbClr val="FFFFFF"/>
                </a:solidFill>
              </a:rPr>
              <a:t>Google Forms Script</a:t>
            </a:r>
            <a:br>
              <a:rPr lang="fr-FR" sz="5500"/>
            </a:br>
            <a:endParaRPr sz="5500">
              <a:solidFill>
                <a:srgbClr val="FFFFFF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7" name="Google Shape;177;p18"/>
          <p:cNvSpPr txBox="1"/>
          <p:nvPr>
            <p:ph idx="1" type="subTitle"/>
          </p:nvPr>
        </p:nvSpPr>
        <p:spPr>
          <a:xfrm>
            <a:off x="1269650" y="1299950"/>
            <a:ext cx="6951900" cy="44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7"/>
              <a:buNone/>
            </a:pPr>
            <a:r>
              <a:rPr lang="fr-FR" sz="2600" u="sng">
                <a:solidFill>
                  <a:schemeClr val="lt1"/>
                </a:solidFill>
              </a:rPr>
              <a:t>Conclusion</a:t>
            </a:r>
            <a:endParaRPr sz="2600" u="sng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7"/>
              <a:buNone/>
            </a:pPr>
            <a:r>
              <a:rPr lang="fr-FR" sz="1400">
                <a:solidFill>
                  <a:schemeClr val="lt1"/>
                </a:solidFill>
              </a:rPr>
              <a:t>GAS (Google Apps Script) est une solution efficace pour automatiser des tâches et industrialiser son activité. C’est aussi un environnement pratique intégré pour former à la programmation vers des utilisations très concrète et transposable au métier de formateur comme par les forms pour l'évaluation mais aussi tout l'écosystème Google.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7"/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7"/>
              <a:buNone/>
            </a:pPr>
            <a:r>
              <a:rPr lang="fr-FR" sz="1000">
                <a:solidFill>
                  <a:schemeClr val="lt1"/>
                </a:solidFill>
              </a:rPr>
              <a:t>Tuto GAS: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7"/>
              <a:buNone/>
            </a:pPr>
            <a:r>
              <a:rPr lang="fr-FR" sz="1000">
                <a:solidFill>
                  <a:schemeClr val="lt1"/>
                </a:solidFill>
              </a:rPr>
              <a:t>https://youtu.be/peE-2UrqEbI?si=bNrXIod_X-PZ4HTK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7"/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7"/>
              <a:buNone/>
            </a:pPr>
            <a:r>
              <a:rPr lang="fr-FR" sz="1000">
                <a:solidFill>
                  <a:schemeClr val="lt1"/>
                </a:solidFill>
              </a:rPr>
              <a:t>Extension de Google Forms avec des modules complémentaires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7"/>
              <a:buNone/>
            </a:pPr>
            <a:r>
              <a:rPr lang="fr-FR" sz="1000">
                <a:solidFill>
                  <a:schemeClr val="lt1"/>
                </a:solidFill>
              </a:rPr>
              <a:t>https://developers.google.com/apps-script/add-ons/editors/forms?hl=fr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7"/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7"/>
              <a:buNone/>
            </a:pPr>
            <a:r>
              <a:rPr lang="fr-FR" sz="1000">
                <a:solidFill>
                  <a:schemeClr val="lt1"/>
                </a:solidFill>
              </a:rPr>
              <a:t>Forms Service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7"/>
              <a:buNone/>
            </a:pPr>
            <a:r>
              <a:rPr lang="fr-FR" sz="1000">
                <a:solidFill>
                  <a:schemeClr val="lt1"/>
                </a:solidFill>
              </a:rPr>
              <a:t>https://developers.google.com/apps-script/reference/forms?hl=fr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7"/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7"/>
              <a:buNone/>
            </a:pPr>
            <a:r>
              <a:rPr lang="fr-FR" sz="1000">
                <a:solidFill>
                  <a:schemeClr val="lt1"/>
                </a:solidFill>
              </a:rPr>
              <a:t>Class FormApp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7"/>
              <a:buNone/>
            </a:pPr>
            <a:r>
              <a:rPr lang="fr-FR" sz="1000">
                <a:solidFill>
                  <a:schemeClr val="lt1"/>
                </a:solidFill>
              </a:rPr>
              <a:t>https://developers.google.com/apps-script/reference/forms/form-app?hl=fr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7"/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sh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0"/>
      </a:accent1>
      <a:accent2>
        <a:srgbClr val="14B2BA"/>
      </a:accent2>
      <a:accent3>
        <a:srgbClr val="298EE7"/>
      </a:accent3>
      <a:accent4>
        <a:srgbClr val="2C40D9"/>
      </a:accent4>
      <a:accent5>
        <a:srgbClr val="6229E7"/>
      </a:accent5>
      <a:accent6>
        <a:srgbClr val="A017D5"/>
      </a:accent6>
      <a:hlink>
        <a:srgbClr val="BF3F6E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