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5" r:id="rId6"/>
    <p:sldId id="263" r:id="rId7"/>
    <p:sldId id="267" r:id="rId8"/>
    <p:sldId id="264" r:id="rId9"/>
    <p:sldId id="269" r:id="rId10"/>
    <p:sldId id="270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EDFD"/>
    <a:srgbClr val="B6DCFE"/>
    <a:srgbClr val="304C89"/>
    <a:srgbClr val="172C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06A302-5482-40F4-9851-E134A221C967}" v="1655" dt="2023-10-10T12:50:26.036"/>
    <p1510:client id="{40589BA7-5389-4761-A86C-23A2FB392132}" v="2698" dt="2023-10-10T14:37:03.726"/>
    <p1510:client id="{744EA11B-693D-4933-99D4-6569609C3829}" v="319" dt="2023-10-10T12:34:17.286"/>
    <p1510:client id="{B9DD02C1-0296-4312-A53D-7DB9525769CB}" v="134" dt="2023-10-10T10:32:49.324"/>
    <p1510:client id="{DA527532-34E4-46F5-9C46-BE6149AFF176}" v="287" dt="2023-10-10T13:34:38.287"/>
    <p1510:client id="{E7B659B5-8355-4E7A-9177-470A6496BD40}" v="220" vWet="224" dt="2023-10-10T14:44:56.6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10/10/2023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10/10/2023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10/10/2023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10/10/2023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10/10/2023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10/10/2023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10/10/2023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10/10/2023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10/10/2023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10/10/2023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10/10/2023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10/10/2023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ybermalveillance.gouv.fr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E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6600">
                <a:ea typeface="Calibri Light"/>
                <a:cs typeface="Calibri Light"/>
              </a:rPr>
              <a:t>LES BONNES PRATIQUES DE LA CYBERSECURIT</a:t>
            </a:r>
            <a:r>
              <a:rPr lang="fr-FR" sz="6600">
                <a:ea typeface="+mj-lt"/>
                <a:cs typeface="+mj-lt"/>
              </a:rPr>
              <a:t>É</a:t>
            </a:r>
            <a:endParaRPr lang="fr-FR" sz="6600">
              <a:ea typeface="Calibri Light"/>
              <a:cs typeface="Calibri Ligh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343161"/>
            <a:ext cx="9144000" cy="6745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4000">
                <a:ea typeface="Calibri"/>
                <a:cs typeface="Calibri"/>
              </a:rPr>
              <a:t>PR</a:t>
            </a:r>
            <a:r>
              <a:rPr lang="fr-FR" sz="4000">
                <a:ea typeface="+mn-lt"/>
                <a:cs typeface="+mn-lt"/>
              </a:rPr>
              <a:t>É</a:t>
            </a:r>
            <a:r>
              <a:rPr lang="fr-FR" sz="4000">
                <a:ea typeface="Calibri"/>
                <a:cs typeface="Calibri"/>
              </a:rPr>
              <a:t>VENIR, S</a:t>
            </a:r>
            <a:r>
              <a:rPr lang="fr-FR" sz="4000">
                <a:ea typeface="+mn-lt"/>
                <a:cs typeface="+mn-lt"/>
              </a:rPr>
              <a:t>É</a:t>
            </a:r>
            <a:r>
              <a:rPr lang="fr-FR" sz="4000">
                <a:ea typeface="Calibri"/>
                <a:cs typeface="Calibri"/>
              </a:rPr>
              <a:t>CURISER, AGIR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E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texte, ordinateur, capture d’écran, Visage humain&#10;&#10;Description générée automatiquement">
            <a:extLst>
              <a:ext uri="{FF2B5EF4-FFF2-40B4-BE49-F238E27FC236}">
                <a16:creationId xmlns:a16="http://schemas.microsoft.com/office/drawing/2014/main" id="{D7970616-BEA1-20CB-7C1F-E219C6E4C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165" y="704884"/>
            <a:ext cx="5300519" cy="263187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A4FC289-98F3-27F4-04F1-42820629A3D6}"/>
              </a:ext>
            </a:extLst>
          </p:cNvPr>
          <p:cNvSpPr txBox="1"/>
          <p:nvPr/>
        </p:nvSpPr>
        <p:spPr>
          <a:xfrm>
            <a:off x="401908" y="3374672"/>
            <a:ext cx="11271776" cy="39087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400">
                <a:solidFill>
                  <a:srgbClr val="0563C1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https://www.cybermalveillance.gouv.fr/</a:t>
            </a:r>
            <a:br>
              <a:rPr lang="fr-FR" sz="2400">
                <a:ea typeface="+mn-lt"/>
                <a:cs typeface="+mn-lt"/>
              </a:rPr>
            </a:br>
            <a:endParaRPr lang="fr-FR" sz="2400">
              <a:solidFill>
                <a:srgbClr val="0563C1"/>
              </a:solidFill>
              <a:ea typeface="+mn-lt"/>
              <a:cs typeface="+mn-lt"/>
            </a:endParaRPr>
          </a:p>
          <a:p>
            <a:pPr algn="ctr"/>
            <a:r>
              <a:rPr lang="fr-FR" sz="2400">
                <a:solidFill>
                  <a:srgbClr val="5C5C5C"/>
                </a:solidFill>
                <a:ea typeface="+mn-lt"/>
                <a:cs typeface="+mn-lt"/>
              </a:rPr>
              <a:t>Ce service est gratuit et délivré exclusivement en ligne au travers de notre plateforme.</a:t>
            </a:r>
            <a:br>
              <a:rPr lang="fr-FR" sz="2400">
                <a:ea typeface="+mn-lt"/>
                <a:cs typeface="+mn-lt"/>
              </a:rPr>
            </a:br>
            <a:r>
              <a:rPr lang="fr-FR" sz="2400">
                <a:solidFill>
                  <a:srgbClr val="5C5C5C"/>
                </a:solidFill>
                <a:ea typeface="+mn-lt"/>
                <a:cs typeface="+mn-lt"/>
              </a:rPr>
              <a:t> L'outil de diagnostic en ligne va vous permettre d'identifier votre problème et de vous proposer des conseils personnalisés pour pouvoir y faire face.</a:t>
            </a:r>
            <a:endParaRPr lang="fr-FR" sz="2400">
              <a:solidFill>
                <a:srgbClr val="000000"/>
              </a:solidFill>
              <a:ea typeface="+mn-lt"/>
              <a:cs typeface="+mn-lt"/>
            </a:endParaRPr>
          </a:p>
          <a:p>
            <a:pPr algn="ctr"/>
            <a:br>
              <a:rPr lang="fr-FR" sz="2000">
                <a:ea typeface="+mn-lt"/>
                <a:cs typeface="+mn-lt"/>
              </a:rPr>
            </a:br>
            <a:r>
              <a:rPr lang="fr-FR" sz="2400">
                <a:solidFill>
                  <a:srgbClr val="5C5C5C"/>
                </a:solidFill>
                <a:ea typeface="+mn-lt"/>
                <a:cs typeface="+mn-lt"/>
              </a:rPr>
              <a:t> Il vous sera également possible, si besoin, de solliciter l'aide d'un prestataire spécialisé de proximité référencé par notre dispositif. Cette prestation est susceptible d'être facturée par le professionnel qui vous assistera.</a:t>
            </a:r>
            <a:endParaRPr lang="fr-FR" sz="2400">
              <a:ea typeface="Calibri"/>
              <a:cs typeface="Calibri"/>
            </a:endParaRPr>
          </a:p>
          <a:p>
            <a:pPr algn="ctr"/>
            <a:endParaRPr lang="fr-FR" sz="3600">
              <a:ea typeface="Calibri"/>
              <a:cs typeface="Calibri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58DB87-9002-E4D0-1E7E-37B6F693A281}"/>
              </a:ext>
            </a:extLst>
          </p:cNvPr>
          <p:cNvSpPr txBox="1"/>
          <p:nvPr/>
        </p:nvSpPr>
        <p:spPr>
          <a:xfrm>
            <a:off x="2028701" y="326571"/>
            <a:ext cx="779812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>
                <a:ea typeface="Calibri"/>
                <a:cs typeface="Calibri"/>
              </a:rPr>
              <a:t>En conclusion, et si vous avez un doute .</a:t>
            </a:r>
          </a:p>
        </p:txBody>
      </p:sp>
    </p:spTree>
    <p:extLst>
      <p:ext uri="{BB962C8B-B14F-4D97-AF65-F5344CB8AC3E}">
        <p14:creationId xmlns:p14="http://schemas.microsoft.com/office/powerpoint/2010/main" val="480786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E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94487D-3028-234C-539E-613A6DDB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91540"/>
            <a:ext cx="10515600" cy="37288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dirty="0">
                <a:ea typeface="Calibri"/>
                <a:cs typeface="Calibri"/>
              </a:rPr>
              <a:t>La cybersécurité est une préoccupation des particuliers et des entreprises.</a:t>
            </a:r>
          </a:p>
          <a:p>
            <a:pPr marL="0" indent="0">
              <a:buNone/>
            </a:pPr>
            <a:r>
              <a:rPr lang="fr-FR" dirty="0">
                <a:ea typeface="Calibri"/>
                <a:cs typeface="Calibri"/>
              </a:rPr>
              <a:t>On la découpe en trois thématiques :</a:t>
            </a:r>
          </a:p>
          <a:p>
            <a:pPr marL="0" indent="0">
              <a:buNone/>
            </a:pPr>
            <a:endParaRPr lang="fr-FR">
              <a:ea typeface="Calibri"/>
              <a:cs typeface="Calibri"/>
            </a:endParaRPr>
          </a:p>
          <a:p>
            <a:r>
              <a:rPr lang="fr-FR" dirty="0">
                <a:ea typeface="Calibri"/>
                <a:cs typeface="Calibri"/>
              </a:rPr>
              <a:t>Prévenir (sensibiliser)</a:t>
            </a:r>
          </a:p>
          <a:p>
            <a:r>
              <a:rPr lang="fr-FR" dirty="0">
                <a:ea typeface="Calibri"/>
                <a:cs typeface="Calibri"/>
              </a:rPr>
              <a:t>Repérer (bonnes pratiques)</a:t>
            </a:r>
          </a:p>
          <a:p>
            <a:r>
              <a:rPr lang="fr-FR" dirty="0">
                <a:ea typeface="Calibri"/>
                <a:cs typeface="Calibri"/>
              </a:rPr>
              <a:t>Agir (réparer réagir)</a:t>
            </a:r>
          </a:p>
          <a:p>
            <a:pPr marL="0" indent="0">
              <a:buNone/>
            </a:pPr>
            <a:endParaRPr lang="fr-FR">
              <a:ea typeface="Calibri"/>
              <a:cs typeface="Calibri"/>
            </a:endParaRPr>
          </a:p>
          <a:p>
            <a:pPr marL="0" indent="0">
              <a:buNone/>
            </a:pPr>
            <a:endParaRPr lang="fr-FR">
              <a:ea typeface="Calibri"/>
              <a:cs typeface="Calibri"/>
            </a:endParaRPr>
          </a:p>
          <a:p>
            <a:endParaRPr lang="fr-FR">
              <a:ea typeface="Calibri"/>
              <a:cs typeface="Calibri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0F40424-3C80-925D-4411-EFFFB9839773}"/>
              </a:ext>
            </a:extLst>
          </p:cNvPr>
          <p:cNvSpPr txBox="1">
            <a:spLocks/>
          </p:cNvSpPr>
          <p:nvPr/>
        </p:nvSpPr>
        <p:spPr>
          <a:xfrm>
            <a:off x="838200" y="3860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6600" dirty="0">
                <a:ea typeface="Calibri Light"/>
                <a:cs typeface="Calibri Light"/>
              </a:rPr>
              <a:t>LES BONNES PRATIQUES DE LA CYBERSECURITÉ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9179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E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8292AA-6CD4-220C-6B69-E5D4B5201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6600" dirty="0">
                <a:ea typeface="Calibri Light"/>
                <a:cs typeface="Calibri Light"/>
              </a:rPr>
              <a:t>LES BONNES PRATIQUES DE LA CYBERSECURITÉ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54F0A11-8B38-F153-D342-8FBBD0B4965A}"/>
              </a:ext>
            </a:extLst>
          </p:cNvPr>
          <p:cNvSpPr txBox="1"/>
          <p:nvPr/>
        </p:nvSpPr>
        <p:spPr>
          <a:xfrm>
            <a:off x="834002" y="2683355"/>
            <a:ext cx="10519252" cy="27699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sz="2600" dirty="0">
                <a:ea typeface="Calibri" panose="020F0502020204030204"/>
                <a:cs typeface="Calibri" panose="020F0502020204030204"/>
              </a:rPr>
              <a:t>Le cyberespace (l'espace du monde numérique)</a:t>
            </a:r>
          </a:p>
          <a:p>
            <a:pPr marL="285750" indent="-285750">
              <a:buFont typeface="Arial"/>
              <a:buChar char="•"/>
            </a:pPr>
            <a:r>
              <a:rPr lang="fr-FR" sz="2600" dirty="0">
                <a:ea typeface="Calibri" panose="020F0502020204030204"/>
                <a:cs typeface="Calibri" panose="020F0502020204030204"/>
              </a:rPr>
              <a:t>La cybersécurité</a:t>
            </a:r>
          </a:p>
          <a:p>
            <a:pPr marL="285750" indent="-285750">
              <a:buFont typeface="Arial"/>
              <a:buChar char="•"/>
            </a:pPr>
            <a:r>
              <a:rPr lang="fr-FR" sz="2600" dirty="0">
                <a:ea typeface="Calibri" panose="020F0502020204030204"/>
                <a:cs typeface="Calibri" panose="020F0502020204030204"/>
              </a:rPr>
              <a:t>Les types de connexions ( filaire ex: rj45, wifi)</a:t>
            </a:r>
          </a:p>
          <a:p>
            <a:pPr marL="285750" indent="-285750">
              <a:buFont typeface="Arial"/>
              <a:buChar char="•"/>
            </a:pPr>
            <a:r>
              <a:rPr lang="fr-FR" sz="2600" dirty="0">
                <a:ea typeface="Calibri" panose="020F0502020204030204"/>
                <a:cs typeface="Calibri" panose="020F0502020204030204"/>
              </a:rPr>
              <a:t>Appareils connectés (ordinateur, téléphone, domotique)</a:t>
            </a:r>
            <a:endParaRPr lang="fr-FR" sz="26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fr-FR" sz="2600" dirty="0">
                <a:ea typeface="Calibri" panose="020F0502020204030204"/>
                <a:cs typeface="Calibri" panose="020F0502020204030204"/>
              </a:rPr>
              <a:t>Authentification (identification)</a:t>
            </a:r>
          </a:p>
          <a:p>
            <a:pPr marL="285750" indent="-285750">
              <a:buFont typeface="Arial"/>
              <a:buChar char="•"/>
            </a:pPr>
            <a:r>
              <a:rPr lang="fr-FR" sz="2600" dirty="0">
                <a:ea typeface="Calibri" panose="020F0502020204030204"/>
                <a:cs typeface="Calibri" panose="020F0502020204030204"/>
              </a:rPr>
              <a:t>Autorisation (droit d'accès à des ressources numériques)</a:t>
            </a:r>
          </a:p>
          <a:p>
            <a:pPr marL="285750" indent="-285750">
              <a:buFont typeface="Arial"/>
              <a:buChar char="•"/>
            </a:pPr>
            <a:endParaRPr lang="fr-FR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7F19C8A-ACE4-42F4-A16C-690172BCBCE9}"/>
              </a:ext>
            </a:extLst>
          </p:cNvPr>
          <p:cNvSpPr txBox="1"/>
          <p:nvPr/>
        </p:nvSpPr>
        <p:spPr>
          <a:xfrm>
            <a:off x="3981938" y="1774814"/>
            <a:ext cx="423694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 dirty="0">
                <a:ea typeface="Calibri"/>
                <a:cs typeface="Calibri"/>
              </a:rPr>
              <a:t>Prévenir (sensibilisation)</a:t>
            </a:r>
          </a:p>
        </p:txBody>
      </p:sp>
    </p:spTree>
    <p:extLst>
      <p:ext uri="{BB962C8B-B14F-4D97-AF65-F5344CB8AC3E}">
        <p14:creationId xmlns:p14="http://schemas.microsoft.com/office/powerpoint/2010/main" val="2070967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C76E74-59D0-8C25-9F7B-E5F872F88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" y="-1087"/>
            <a:ext cx="12185736" cy="6856543"/>
          </a:xfrm>
          <a:solidFill>
            <a:srgbClr val="CDEDFD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algn="ctr">
              <a:buNone/>
            </a:pPr>
            <a:r>
              <a:rPr lang="fr-FR" sz="4800">
                <a:ea typeface="+mn-lt"/>
                <a:cs typeface="+mn-lt"/>
              </a:rPr>
              <a:t>Les bonnes pratiques dans la cybersécurité</a:t>
            </a:r>
            <a:endParaRPr lang="fr-FR" sz="4800">
              <a:ea typeface="Calibri"/>
              <a:cs typeface="Calibri"/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248AF1EB-028D-2F30-9D6E-05985D7C244F}"/>
              </a:ext>
            </a:extLst>
          </p:cNvPr>
          <p:cNvSpPr/>
          <p:nvPr/>
        </p:nvSpPr>
        <p:spPr>
          <a:xfrm>
            <a:off x="2610" y="1189973"/>
            <a:ext cx="12191998" cy="5668026"/>
          </a:xfrm>
          <a:prstGeom prst="roundRect">
            <a:avLst/>
          </a:prstGeom>
          <a:solidFill>
            <a:srgbClr val="304C89"/>
          </a:solidFill>
          <a:ln>
            <a:solidFill>
              <a:srgbClr val="172C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r-FR" dirty="0">
              <a:ea typeface="Calibri"/>
              <a:cs typeface="Calibri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C27AD77-14D4-BE2D-C1DD-9F93D95D6260}"/>
              </a:ext>
            </a:extLst>
          </p:cNvPr>
          <p:cNvSpPr txBox="1"/>
          <p:nvPr/>
        </p:nvSpPr>
        <p:spPr>
          <a:xfrm>
            <a:off x="4023691" y="605718"/>
            <a:ext cx="423694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 dirty="0">
                <a:ea typeface="Calibri"/>
                <a:cs typeface="Calibri"/>
              </a:rPr>
              <a:t>Prévenir (sensibilisation)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9A8621C-FD9E-E634-51FA-A098B4222AAF}"/>
              </a:ext>
            </a:extLst>
          </p:cNvPr>
          <p:cNvSpPr txBox="1"/>
          <p:nvPr/>
        </p:nvSpPr>
        <p:spPr>
          <a:xfrm>
            <a:off x="42598" y="2552839"/>
            <a:ext cx="12194498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>
                <a:solidFill>
                  <a:schemeClr val="bg1"/>
                </a:solidFill>
                <a:latin typeface="Consolas"/>
              </a:rPr>
              <a:t>Sensibilisez et formez</a:t>
            </a:r>
            <a:r>
              <a:rPr lang="fr-FR" dirty="0">
                <a:latin typeface="Consolas"/>
              </a:rPr>
              <a:t> </a:t>
            </a:r>
            <a:r>
              <a:rPr lang="fr-FR" dirty="0">
                <a:solidFill>
                  <a:schemeClr val="bg1"/>
                </a:solidFill>
                <a:latin typeface="Consolas"/>
              </a:rPr>
              <a:t>les utilisateurs du réseau aux dangers de l'intrusion, l'usurpation, le</a:t>
            </a:r>
            <a:r>
              <a:rPr lang="fr-FR" dirty="0">
                <a:latin typeface="Consolas"/>
              </a:rPr>
              <a:t> </a:t>
            </a:r>
            <a:r>
              <a:rPr lang="fr-FR" dirty="0">
                <a:solidFill>
                  <a:schemeClr val="bg1"/>
                </a:solidFill>
                <a:latin typeface="Consolas"/>
              </a:rPr>
              <a:t>vol de données</a:t>
            </a:r>
            <a:endParaRPr lang="fr-FR"/>
          </a:p>
          <a:p>
            <a:pPr marL="285750" indent="-285750">
              <a:buFont typeface="Arial"/>
              <a:buChar char="•"/>
            </a:pPr>
            <a:endParaRPr lang="fr-FR" dirty="0">
              <a:solidFill>
                <a:schemeClr val="bg1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fr-FR" dirty="0">
              <a:solidFill>
                <a:schemeClr val="bg1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fr-FR" dirty="0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Ne pas faire confiance à une personne que vous</a:t>
            </a:r>
            <a:r>
              <a:rPr lang="fr-FR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</a:t>
            </a:r>
            <a:r>
              <a:rPr lang="fr-FR" dirty="0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ne connaissez pas physiquement lors de vos</a:t>
            </a:r>
            <a:r>
              <a:rPr lang="fr-FR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</a:t>
            </a:r>
            <a:r>
              <a:rPr lang="fr-FR" dirty="0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échanges</a:t>
            </a:r>
          </a:p>
          <a:p>
            <a:pPr marL="285750" indent="-285750">
              <a:buFont typeface="Arial"/>
              <a:buChar char="•"/>
            </a:pPr>
            <a:endParaRPr lang="fr-FR" dirty="0">
              <a:solidFill>
                <a:schemeClr val="bg1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fr-FR" dirty="0">
              <a:solidFill>
                <a:schemeClr val="bg1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fr-FR" dirty="0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Mise en place de comptes temporaires avec un minimum de droits utilisateur</a:t>
            </a:r>
          </a:p>
          <a:p>
            <a:pPr marL="285750" indent="-285750">
              <a:buFont typeface="Arial"/>
              <a:buChar char="•"/>
            </a:pPr>
            <a:endParaRPr lang="fr-FR" dirty="0">
              <a:solidFill>
                <a:srgbClr val="FFFFFF"/>
              </a:solidFill>
              <a:latin typeface="Consolas"/>
              <a:ea typeface="Calibri"/>
              <a:cs typeface="Calibri"/>
            </a:endParaRPr>
          </a:p>
          <a:p>
            <a:endParaRPr lang="fr-FR" dirty="0">
              <a:latin typeface="Consolas"/>
              <a:ea typeface="Calibri"/>
              <a:cs typeface="Calibri"/>
            </a:endParaRPr>
          </a:p>
          <a:p>
            <a:endParaRPr lang="fr-FR" dirty="0">
              <a:latin typeface="Consolas"/>
              <a:ea typeface="Calibri"/>
              <a:cs typeface="Calibri"/>
            </a:endParaRPr>
          </a:p>
          <a:p>
            <a:endParaRPr lang="fr-FR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2084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C76E74-59D0-8C25-9F7B-E5F872F88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" y="-1087"/>
            <a:ext cx="12185736" cy="6856543"/>
          </a:xfrm>
          <a:solidFill>
            <a:srgbClr val="CDEDFD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algn="ctr">
              <a:buNone/>
            </a:pPr>
            <a:r>
              <a:rPr lang="fr-FR" sz="4800">
                <a:ea typeface="+mn-lt"/>
                <a:cs typeface="+mn-lt"/>
              </a:rPr>
              <a:t>Les bonnes pratiques dans la cybersécurité</a:t>
            </a:r>
            <a:endParaRPr lang="fr-FR" sz="4800">
              <a:ea typeface="Calibri"/>
              <a:cs typeface="Calibri"/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248AF1EB-028D-2F30-9D6E-05985D7C244F}"/>
              </a:ext>
            </a:extLst>
          </p:cNvPr>
          <p:cNvSpPr/>
          <p:nvPr/>
        </p:nvSpPr>
        <p:spPr>
          <a:xfrm>
            <a:off x="2610" y="1200411"/>
            <a:ext cx="12191704" cy="5657588"/>
          </a:xfrm>
          <a:prstGeom prst="roundRect">
            <a:avLst/>
          </a:prstGeom>
          <a:solidFill>
            <a:srgbClr val="304C89"/>
          </a:solidFill>
          <a:ln>
            <a:solidFill>
              <a:srgbClr val="172C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C27AD77-14D4-BE2D-C1DD-9F93D95D6260}"/>
              </a:ext>
            </a:extLst>
          </p:cNvPr>
          <p:cNvSpPr txBox="1"/>
          <p:nvPr/>
        </p:nvSpPr>
        <p:spPr>
          <a:xfrm>
            <a:off x="3819775" y="605718"/>
            <a:ext cx="472283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 dirty="0">
                <a:ea typeface="Calibri"/>
                <a:cs typeface="Calibri"/>
              </a:rPr>
              <a:t>Repérer (bonnes pratiques)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C0EB527-FD05-09B6-EF7B-7B0C054F0C99}"/>
              </a:ext>
            </a:extLst>
          </p:cNvPr>
          <p:cNvSpPr txBox="1"/>
          <p:nvPr/>
        </p:nvSpPr>
        <p:spPr>
          <a:xfrm>
            <a:off x="639349" y="1628383"/>
            <a:ext cx="10985266" cy="729430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fr-FR" dirty="0">
                <a:solidFill>
                  <a:srgbClr val="EBEBEB"/>
                </a:solidFill>
                <a:latin typeface="Consolas"/>
              </a:rPr>
              <a:t>Choisissez des mots de passe comple</a:t>
            </a:r>
            <a:r>
              <a:rPr lang="fr-FR" dirty="0">
                <a:solidFill>
                  <a:schemeClr val="bg1"/>
                </a:solidFill>
                <a:latin typeface="Consolas"/>
              </a:rPr>
              <a:t>xes, différents et non-signifiants !</a:t>
            </a:r>
            <a:endParaRPr lang="fr-FR" dirty="0">
              <a:solidFill>
                <a:schemeClr val="bg1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fr-FR" dirty="0">
              <a:solidFill>
                <a:schemeClr val="bg1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r>
              <a:rPr lang="fr-FR" dirty="0">
                <a:solidFill>
                  <a:srgbClr val="EBEBEB"/>
                </a:solidFill>
                <a:latin typeface="Consolas"/>
                <a:ea typeface="Calibri"/>
                <a:cs typeface="Calibri"/>
              </a:rPr>
              <a:t>Ne laissez pas </a:t>
            </a:r>
            <a:r>
              <a:rPr lang="fr-FR" dirty="0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votre mot</a:t>
            </a:r>
            <a:r>
              <a:rPr lang="fr-FR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</a:t>
            </a:r>
            <a:r>
              <a:rPr lang="fr-FR" dirty="0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de passe à la vue de tous</a:t>
            </a:r>
          </a:p>
          <a:p>
            <a:pPr marL="285750" indent="-285750">
              <a:buFont typeface="Arial,Sans-Serif"/>
              <a:buChar char="•"/>
            </a:pPr>
            <a:endParaRPr lang="fr-FR" dirty="0">
              <a:solidFill>
                <a:srgbClr val="EBEBEB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r>
              <a:rPr lang="fr-FR" dirty="0">
                <a:solidFill>
                  <a:srgbClr val="EBEBEB"/>
                </a:solidFill>
                <a:latin typeface="Consolas"/>
                <a:ea typeface="Calibri"/>
                <a:cs typeface="Calibri"/>
              </a:rPr>
              <a:t>Ne communiquez pas </a:t>
            </a:r>
            <a:r>
              <a:rPr lang="fr-FR" dirty="0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votre mot de passe</a:t>
            </a:r>
            <a:endParaRPr lang="fr-FR">
              <a:solidFill>
                <a:schemeClr val="bg1"/>
              </a:solidFill>
            </a:endParaRPr>
          </a:p>
          <a:p>
            <a:pPr marL="285750" indent="-285750">
              <a:buFont typeface="Arial,Sans-Serif"/>
              <a:buChar char="•"/>
            </a:pPr>
            <a:endParaRPr lang="fr-FR" dirty="0">
              <a:solidFill>
                <a:schemeClr val="bg1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r>
              <a:rPr lang="fr-FR" dirty="0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Déconnectez vos sessions après utilisation</a:t>
            </a: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,Sans-Serif"/>
              <a:buChar char="•"/>
            </a:pPr>
            <a:endParaRPr lang="fr-FR" dirty="0">
              <a:solidFill>
                <a:schemeClr val="bg1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r>
              <a:rPr lang="fr-FR" dirty="0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Ne pas se rendre sur des sites sensibles à notre vie dans des réseaux publiques</a:t>
            </a:r>
            <a:endParaRPr lang="fr-FR">
              <a:solidFill>
                <a:schemeClr val="bg1"/>
              </a:solidFill>
            </a:endParaRPr>
          </a:p>
          <a:p>
            <a:pPr marL="285750" indent="-285750">
              <a:buFont typeface="Arial,Sans-Serif"/>
              <a:buChar char="•"/>
            </a:pPr>
            <a:endParaRPr lang="en-US" b="1" dirty="0">
              <a:solidFill>
                <a:schemeClr val="bg1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b="1" dirty="0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Limiter les </a:t>
            </a:r>
            <a:r>
              <a:rPr lang="en-US" b="1" dirty="0" err="1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accès</a:t>
            </a:r>
            <a:r>
              <a:rPr lang="en-US" b="1" dirty="0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 Internet </a:t>
            </a:r>
            <a:r>
              <a:rPr lang="en-US" dirty="0" err="1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en</a:t>
            </a:r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 </a:t>
            </a:r>
            <a:r>
              <a:rPr lang="en-US" dirty="0" err="1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bloquant</a:t>
            </a:r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 les</a:t>
            </a:r>
            <a:r>
              <a:rPr lang="en-US" dirty="0">
                <a:solidFill>
                  <a:srgbClr val="686767"/>
                </a:solidFill>
                <a:latin typeface="Consolas"/>
                <a:ea typeface="Calibri"/>
                <a:cs typeface="Calibri"/>
              </a:rPr>
              <a:t> </a:t>
            </a:r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services non </a:t>
            </a:r>
            <a:r>
              <a:rPr lang="en-US" dirty="0" err="1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nécessaires</a:t>
            </a:r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 (VoIP, pair à pair)</a:t>
            </a:r>
            <a:endParaRPr lang="fr-FR">
              <a:solidFill>
                <a:schemeClr val="bg1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endParaRPr lang="fr-FR" dirty="0">
              <a:solidFill>
                <a:schemeClr val="bg1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r>
              <a:rPr lang="fr-FR" dirty="0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Ne jamais laisser un logiciel de prise en main à distance installé sur votre poste</a:t>
            </a: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b="1" dirty="0">
              <a:solidFill>
                <a:schemeClr val="bg1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 err="1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S’assurer</a:t>
            </a:r>
            <a:r>
              <a:rPr lang="en-US" b="1" dirty="0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 </a:t>
            </a:r>
            <a:r>
              <a:rPr lang="en-US" b="1" dirty="0" err="1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qu’aucune</a:t>
            </a:r>
            <a:r>
              <a:rPr lang="en-US" b="1" dirty="0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 interface </a:t>
            </a:r>
            <a:r>
              <a:rPr lang="en-US" b="1" dirty="0" err="1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d’administration</a:t>
            </a:r>
            <a:r>
              <a:rPr lang="en-US" b="1" dirty="0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 </a:t>
            </a:r>
            <a:r>
              <a:rPr lang="en-US" b="1" dirty="0" err="1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n’est</a:t>
            </a:r>
            <a:r>
              <a:rPr lang="en-US" b="1" dirty="0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 accessible </a:t>
            </a:r>
            <a:r>
              <a:rPr lang="en-US" b="1" dirty="0" err="1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directement</a:t>
            </a:r>
            <a:r>
              <a:rPr lang="en-US" b="1" dirty="0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 </a:t>
            </a:r>
            <a:r>
              <a:rPr lang="en-US" b="1" dirty="0" err="1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depuis</a:t>
            </a:r>
            <a:r>
              <a:rPr lang="en-US" b="1" dirty="0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 internet. </a:t>
            </a:r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La </a:t>
            </a:r>
            <a:r>
              <a:rPr lang="en-US" dirty="0" err="1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télémaintenance</a:t>
            </a:r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 doit </a:t>
            </a:r>
            <a:r>
              <a:rPr lang="en-US" dirty="0" err="1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s’effectuer</a:t>
            </a:r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 à travers un VPN</a:t>
            </a:r>
            <a:endParaRPr lang="fr-FR" dirty="0">
              <a:solidFill>
                <a:schemeClr val="bg1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endParaRPr lang="fr-FR" dirty="0">
              <a:solidFill>
                <a:schemeClr val="bg1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endParaRPr lang="en-US" dirty="0">
              <a:solidFill>
                <a:srgbClr val="FFFFFF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endParaRPr lang="en-US" dirty="0">
              <a:solidFill>
                <a:srgbClr val="FFFFFF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endParaRPr lang="fr-FR" dirty="0">
              <a:solidFill>
                <a:srgbClr val="FFFFFF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endParaRPr lang="fr-FR" dirty="0">
              <a:solidFill>
                <a:srgbClr val="FFFFFF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endParaRPr lang="fr-FR" dirty="0">
              <a:solidFill>
                <a:srgbClr val="FFFFFF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endParaRPr lang="fr-FR" dirty="0">
              <a:solidFill>
                <a:srgbClr val="FFFFFF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fr-FR" dirty="0">
              <a:solidFill>
                <a:srgbClr val="FFFFFF"/>
              </a:solidFill>
              <a:latin typeface="Consolas"/>
              <a:ea typeface="Calibri"/>
              <a:cs typeface="Calibri"/>
            </a:endParaRPr>
          </a:p>
          <a:p>
            <a:endParaRPr lang="fr-FR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3620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E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 descr="Une image contenant texte, capture d’écran, conception&#10;&#10;Description générée automatiquement">
            <a:extLst>
              <a:ext uri="{FF2B5EF4-FFF2-40B4-BE49-F238E27FC236}">
                <a16:creationId xmlns:a16="http://schemas.microsoft.com/office/drawing/2014/main" id="{0CAE5798-0AB6-7558-4981-CE5523F1B7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0828" y="1175822"/>
            <a:ext cx="7930344" cy="557106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D43FDF8-ECD4-EF13-9F4D-2E4DC11541FC}"/>
              </a:ext>
            </a:extLst>
          </p:cNvPr>
          <p:cNvSpPr txBox="1"/>
          <p:nvPr/>
        </p:nvSpPr>
        <p:spPr>
          <a:xfrm>
            <a:off x="-4175" y="-4175"/>
            <a:ext cx="1221078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4800"/>
              <a:t>     Les bonnes pratiques dans la cybersécurité</a:t>
            </a:r>
            <a:r>
              <a:rPr lang="fr-FR" sz="4800">
                <a:ea typeface="Calibri"/>
                <a:cs typeface="Calibri"/>
              </a:rPr>
              <a:t>​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0206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E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ce réservé du contenu 6" descr="Une image contenant texte, capture d’écran, Police, logo&#10;&#10;Description générée automatiquement">
            <a:extLst>
              <a:ext uri="{FF2B5EF4-FFF2-40B4-BE49-F238E27FC236}">
                <a16:creationId xmlns:a16="http://schemas.microsoft.com/office/drawing/2014/main" id="{454CAF1E-180C-7B9C-CB6A-2DC460443D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4000" y="457200"/>
            <a:ext cx="6604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620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E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E3FA2D-15F3-80F9-25DE-C734B6DBD17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18226" y="859863"/>
            <a:ext cx="10515600" cy="1325563"/>
          </a:xfrm>
        </p:spPr>
        <p:txBody>
          <a:bodyPr/>
          <a:lstStyle/>
          <a:p>
            <a:pPr algn="ctr"/>
            <a:r>
              <a:rPr lang="fr-FR">
                <a:cs typeface="Calibri Light"/>
              </a:rPr>
              <a:t>PREMIERS réflexes en cas de cyber-attaque </a:t>
            </a:r>
            <a:br>
              <a:rPr lang="fr-FR">
                <a:cs typeface="Calibri Light"/>
              </a:rPr>
            </a:br>
            <a:r>
              <a:rPr lang="fr-FR">
                <a:cs typeface="Calibri Light"/>
              </a:rPr>
              <a:t>en entreprise ou à domicile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48EC43-3FB2-2C1A-AF84-FD39F1A042F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fr-FR">
              <a:cs typeface="Calibri"/>
            </a:endParaRPr>
          </a:p>
          <a:p>
            <a:endParaRPr lang="fr-FR">
              <a:cs typeface="Calibri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8CE74BF-66FE-D768-FC48-450B9111A1ED}"/>
              </a:ext>
            </a:extLst>
          </p:cNvPr>
          <p:cNvSpPr txBox="1"/>
          <p:nvPr/>
        </p:nvSpPr>
        <p:spPr>
          <a:xfrm>
            <a:off x="546020" y="2067145"/>
            <a:ext cx="10849154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>
              <a:ea typeface="+mn-lt"/>
              <a:cs typeface="+mn-lt"/>
            </a:endParaRPr>
          </a:p>
          <a:p>
            <a:r>
              <a:rPr lang="fr-FR" b="1">
                <a:ea typeface="+mn-lt"/>
                <a:cs typeface="+mn-lt"/>
              </a:rPr>
              <a:t>Déconnectez immédiatement les équipements suspects du réseau</a:t>
            </a:r>
            <a:r>
              <a:rPr lang="fr-FR">
                <a:ea typeface="+mn-lt"/>
                <a:cs typeface="+mn-lt"/>
              </a:rPr>
              <a:t>, en retirant le câble réseau ou en déconnectant la Wifi.</a:t>
            </a:r>
            <a:endParaRPr lang="fr-FR">
              <a:cs typeface="Calibri"/>
            </a:endParaRPr>
          </a:p>
          <a:p>
            <a:endParaRPr lang="fr-FR">
              <a:ea typeface="+mn-lt"/>
              <a:cs typeface="+mn-lt"/>
            </a:endParaRPr>
          </a:p>
          <a:p>
            <a:r>
              <a:rPr lang="fr-FR" b="1">
                <a:ea typeface="+mn-lt"/>
                <a:cs typeface="+mn-lt"/>
              </a:rPr>
              <a:t>Noter l'heure et les circonstances de l'incident</a:t>
            </a:r>
            <a:r>
              <a:rPr lang="fr-FR">
                <a:ea typeface="+mn-lt"/>
                <a:cs typeface="+mn-lt"/>
              </a:rPr>
              <a:t>.</a:t>
            </a:r>
          </a:p>
          <a:p>
            <a:endParaRPr lang="fr-FR">
              <a:ea typeface="+mn-lt"/>
              <a:cs typeface="+mn-lt"/>
            </a:endParaRPr>
          </a:p>
          <a:p>
            <a:r>
              <a:rPr lang="fr-FR" b="1">
                <a:ea typeface="+mn-lt"/>
                <a:cs typeface="+mn-lt"/>
              </a:rPr>
              <a:t>Laissez les équipements suspects allumés et n'essayez pas de les modifier</a:t>
            </a:r>
            <a:r>
              <a:rPr lang="fr-FR">
                <a:ea typeface="+mn-lt"/>
                <a:cs typeface="+mn-lt"/>
              </a:rPr>
              <a:t> afin de préserver les éléments techniques nécessaires à la compréhension de l'incident, puis éventuellement, à l'enquête.</a:t>
            </a:r>
            <a:endParaRPr lang="fr-FR">
              <a:cs typeface="Calibri"/>
            </a:endParaRPr>
          </a:p>
          <a:p>
            <a:endParaRPr lang="fr-FR">
              <a:ea typeface="+mn-lt"/>
              <a:cs typeface="+mn-lt"/>
            </a:endParaRPr>
          </a:p>
          <a:p>
            <a:r>
              <a:rPr lang="fr-FR" b="1">
                <a:ea typeface="+mn-lt"/>
                <a:cs typeface="+mn-lt"/>
              </a:rPr>
              <a:t>Ne connectez plus aucun appareil sur le réseau.</a:t>
            </a:r>
            <a:endParaRPr lang="fr-FR" b="1">
              <a:cs typeface="Calibri"/>
            </a:endParaRPr>
          </a:p>
          <a:p>
            <a:endParaRPr lang="fr-FR">
              <a:ea typeface="+mn-lt"/>
              <a:cs typeface="+mn-lt"/>
            </a:endParaRPr>
          </a:p>
          <a:p>
            <a:r>
              <a:rPr lang="fr-FR" b="1">
                <a:ea typeface="+mn-lt"/>
                <a:cs typeface="+mn-lt"/>
              </a:rPr>
              <a:t>Contactez immédiatement votre service ou votre prestataire informatique</a:t>
            </a:r>
            <a:r>
              <a:rPr lang="fr-FR">
                <a:ea typeface="+mn-lt"/>
                <a:cs typeface="+mn-lt"/>
              </a:rPr>
              <a:t> pour qu'il puisse déclencher la mise en placer d'un dispositif adéquat de gestion de l'incident.</a:t>
            </a:r>
            <a:endParaRPr lang="fr-FR">
              <a:cs typeface="Calibri"/>
            </a:endParaRPr>
          </a:p>
          <a:p>
            <a:pPr algn="l"/>
            <a:endParaRPr lang="fr-FR">
              <a:cs typeface="Calibri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C489D68-E03C-025D-200B-83BAD0E07B0E}"/>
              </a:ext>
            </a:extLst>
          </p:cNvPr>
          <p:cNvSpPr txBox="1"/>
          <p:nvPr/>
        </p:nvSpPr>
        <p:spPr>
          <a:xfrm>
            <a:off x="-4175" y="-4175"/>
            <a:ext cx="1221078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4800"/>
              <a:t>     Les bonnes pratiques dans la cybersécurité</a:t>
            </a:r>
            <a:r>
              <a:rPr lang="fr-FR" sz="4800">
                <a:ea typeface="Calibri"/>
                <a:cs typeface="Calibri"/>
              </a:rPr>
              <a:t>​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6785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E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96F4E15-990F-0956-16BC-ED817E6A161E}"/>
              </a:ext>
            </a:extLst>
          </p:cNvPr>
          <p:cNvSpPr txBox="1"/>
          <p:nvPr/>
        </p:nvSpPr>
        <p:spPr>
          <a:xfrm>
            <a:off x="861391" y="861390"/>
            <a:ext cx="10485782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 sz="3200">
              <a:ea typeface="Calibri"/>
              <a:cs typeface="Calibri"/>
            </a:endParaRPr>
          </a:p>
          <a:p>
            <a:r>
              <a:rPr lang="fr-FR" sz="3200">
                <a:ea typeface="Calibri"/>
                <a:cs typeface="Calibri"/>
              </a:rPr>
              <a:t>Ne pas répondre aux menaces des pirates</a:t>
            </a:r>
          </a:p>
          <a:p>
            <a:endParaRPr lang="fr-FR" sz="3200">
              <a:ea typeface="Calibri"/>
              <a:cs typeface="Calibri"/>
            </a:endParaRPr>
          </a:p>
          <a:p>
            <a:r>
              <a:rPr lang="fr-FR" sz="3200">
                <a:ea typeface="Calibri"/>
                <a:cs typeface="Calibri"/>
              </a:rPr>
              <a:t>Ne surtout pas payer de rançon</a:t>
            </a:r>
          </a:p>
          <a:p>
            <a:endParaRPr lang="fr-FR" sz="3200">
              <a:ea typeface="Calibri"/>
              <a:cs typeface="Calibri"/>
            </a:endParaRPr>
          </a:p>
          <a:p>
            <a:r>
              <a:rPr lang="fr-FR" sz="3200">
                <a:ea typeface="Calibri"/>
                <a:cs typeface="Calibri"/>
              </a:rPr>
              <a:t>Porter plainte auprès de la gendarmerie ou commissariat de police</a:t>
            </a:r>
          </a:p>
          <a:p>
            <a:endParaRPr lang="fr-FR" sz="3200">
              <a:ea typeface="Calibri"/>
              <a:cs typeface="Calibri"/>
            </a:endParaRPr>
          </a:p>
          <a:p>
            <a:r>
              <a:rPr lang="fr-FR" sz="3200">
                <a:ea typeface="Calibri"/>
                <a:cs typeface="Calibri"/>
              </a:rPr>
              <a:t>Restaurer les systèmes depuis des sources saines</a:t>
            </a:r>
          </a:p>
          <a:p>
            <a:endParaRPr lang="fr-FR">
              <a:ea typeface="Calibri"/>
              <a:cs typeface="Calibri"/>
            </a:endParaRPr>
          </a:p>
          <a:p>
            <a:endParaRPr lang="fr-FR">
              <a:ea typeface="Calibri"/>
              <a:cs typeface="Calibri"/>
            </a:endParaRPr>
          </a:p>
          <a:p>
            <a:endParaRPr lang="fr-FR">
              <a:ea typeface="Calibri"/>
              <a:cs typeface="Calibri"/>
            </a:endParaRPr>
          </a:p>
          <a:p>
            <a:endParaRPr lang="fr-FR">
              <a:ea typeface="Calibri"/>
              <a:cs typeface="Calibri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661E574-A872-F848-FCE2-0E9DF697FF7A}"/>
              </a:ext>
            </a:extLst>
          </p:cNvPr>
          <p:cNvSpPr txBox="1"/>
          <p:nvPr/>
        </p:nvSpPr>
        <p:spPr>
          <a:xfrm>
            <a:off x="-4175" y="-4175"/>
            <a:ext cx="1221078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4800"/>
              <a:t>     Les bonnes pratiques dans la cybersécurité</a:t>
            </a:r>
            <a:r>
              <a:rPr lang="fr-FR" sz="4800">
                <a:ea typeface="Calibri"/>
                <a:cs typeface="Calibri"/>
              </a:rPr>
              <a:t>​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53980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10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LES BONNES PRATIQUES DE LA CYBERSECURITÉ</vt:lpstr>
      <vt:lpstr>Présentation PowerPoint</vt:lpstr>
      <vt:lpstr>LES BONNES PRATIQUES DE LA CYBERSECURITÉ</vt:lpstr>
      <vt:lpstr>Présentation PowerPoint</vt:lpstr>
      <vt:lpstr>Présentation PowerPoint</vt:lpstr>
      <vt:lpstr>Présentation PowerPoint</vt:lpstr>
      <vt:lpstr>Présentation PowerPoint</vt:lpstr>
      <vt:lpstr>PREMIERS réflexes en cas de cyber-attaque  en entreprise ou à domicile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revision>981</cp:revision>
  <dcterms:created xsi:type="dcterms:W3CDTF">2023-10-10T09:19:14Z</dcterms:created>
  <dcterms:modified xsi:type="dcterms:W3CDTF">2023-10-10T14:45:02Z</dcterms:modified>
</cp:coreProperties>
</file>