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62" r:id="rId3"/>
    <p:sldId id="264" r:id="rId4"/>
    <p:sldId id="265" r:id="rId5"/>
    <p:sldId id="266" r:id="rId6"/>
    <p:sldId id="268" r:id="rId7"/>
    <p:sldId id="257" r:id="rId8"/>
    <p:sldId id="258" r:id="rId9"/>
    <p:sldId id="259" r:id="rId10"/>
    <p:sldId id="260" r:id="rId11"/>
    <p:sldId id="261" r:id="rId12"/>
    <p:sldId id="263" r:id="rId13"/>
    <p:sldId id="269"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AD9E18-8D53-40DA-A979-8E11381DC64C}" v="39" dt="2023-12-04T16:48:58.906"/>
    <p1510:client id="{36FE1827-E319-404B-B3C6-D84746121F78}" v="420" dt="2023-12-04T16:34:20.653"/>
    <p1510:client id="{7A6E71EF-A7CF-4BA8-BB0C-1762CA2F579D}" v="172" dt="2023-12-04T17:41:26.260"/>
    <p1510:client id="{92B0AE35-503B-4277-93F6-54193E79FAFB}" v="28" dt="2023-12-04T16:41:39.774"/>
    <p1510:client id="{9CCA52CE-C654-4746-A16B-C50B08E0F368}" v="171" dt="2023-12-04T16:13:53.453"/>
    <p1510:client id="{A5346980-13CD-4827-9F35-FC2EF45C5B6C}" v="17" dt="2023-12-04T15:33:58.9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12/4/2023</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‹N°›</a:t>
            </a:fld>
            <a:endParaRPr lang="en-US"/>
          </a:p>
        </p:txBody>
      </p:sp>
    </p:spTree>
    <p:extLst>
      <p:ext uri="{BB962C8B-B14F-4D97-AF65-F5344CB8AC3E}">
        <p14:creationId xmlns:p14="http://schemas.microsoft.com/office/powerpoint/2010/main" val="3512459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12/4/2023</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‹N°›</a:t>
            </a:fld>
            <a:endParaRPr lang="en-US"/>
          </a:p>
        </p:txBody>
      </p:sp>
    </p:spTree>
    <p:extLst>
      <p:ext uri="{BB962C8B-B14F-4D97-AF65-F5344CB8AC3E}">
        <p14:creationId xmlns:p14="http://schemas.microsoft.com/office/powerpoint/2010/main" val="3613070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12/4/2023</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‹N°›</a:t>
            </a:fld>
            <a:endParaRPr lang="en-US"/>
          </a:p>
        </p:txBody>
      </p:sp>
    </p:spTree>
    <p:extLst>
      <p:ext uri="{BB962C8B-B14F-4D97-AF65-F5344CB8AC3E}">
        <p14:creationId xmlns:p14="http://schemas.microsoft.com/office/powerpoint/2010/main" val="3458397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12/4/2023</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‹N°›</a:t>
            </a:fld>
            <a:endParaRPr lang="en-US"/>
          </a:p>
        </p:txBody>
      </p:sp>
    </p:spTree>
    <p:extLst>
      <p:ext uri="{BB962C8B-B14F-4D97-AF65-F5344CB8AC3E}">
        <p14:creationId xmlns:p14="http://schemas.microsoft.com/office/powerpoint/2010/main" val="1839447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12/4/2023</a:t>
            </a:fld>
            <a:endParaRPr lang="en-US"/>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‹N°›</a:t>
            </a:fld>
            <a:endParaRPr lang="en-US"/>
          </a:p>
        </p:txBody>
      </p:sp>
    </p:spTree>
    <p:extLst>
      <p:ext uri="{BB962C8B-B14F-4D97-AF65-F5344CB8AC3E}">
        <p14:creationId xmlns:p14="http://schemas.microsoft.com/office/powerpoint/2010/main" val="3658481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12/4/2023</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‹N°›</a:t>
            </a:fld>
            <a:endParaRPr lang="en-US"/>
          </a:p>
        </p:txBody>
      </p:sp>
    </p:spTree>
    <p:extLst>
      <p:ext uri="{BB962C8B-B14F-4D97-AF65-F5344CB8AC3E}">
        <p14:creationId xmlns:p14="http://schemas.microsoft.com/office/powerpoint/2010/main" val="396717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12/4/2023</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‹N°›</a:t>
            </a:fld>
            <a:endParaRPr lang="en-US"/>
          </a:p>
        </p:txBody>
      </p:sp>
    </p:spTree>
    <p:extLst>
      <p:ext uri="{BB962C8B-B14F-4D97-AF65-F5344CB8AC3E}">
        <p14:creationId xmlns:p14="http://schemas.microsoft.com/office/powerpoint/2010/main" val="1452370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12/4/2023</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‹N°›</a:t>
            </a:fld>
            <a:endParaRPr lang="en-US"/>
          </a:p>
        </p:txBody>
      </p:sp>
    </p:spTree>
    <p:extLst>
      <p:ext uri="{BB962C8B-B14F-4D97-AF65-F5344CB8AC3E}">
        <p14:creationId xmlns:p14="http://schemas.microsoft.com/office/powerpoint/2010/main" val="3950723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12/4/2023</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‹N°›</a:t>
            </a:fld>
            <a:endParaRPr lang="en-US"/>
          </a:p>
        </p:txBody>
      </p:sp>
    </p:spTree>
    <p:extLst>
      <p:ext uri="{BB962C8B-B14F-4D97-AF65-F5344CB8AC3E}">
        <p14:creationId xmlns:p14="http://schemas.microsoft.com/office/powerpoint/2010/main" val="1250191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12/4/2023</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‹N°›</a:t>
            </a:fld>
            <a:endParaRPr lang="en-US"/>
          </a:p>
        </p:txBody>
      </p:sp>
    </p:spTree>
    <p:extLst>
      <p:ext uri="{BB962C8B-B14F-4D97-AF65-F5344CB8AC3E}">
        <p14:creationId xmlns:p14="http://schemas.microsoft.com/office/powerpoint/2010/main" val="1580271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12/4/2023</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‹N°›</a:t>
            </a:fld>
            <a:endParaRPr lang="en-US"/>
          </a:p>
        </p:txBody>
      </p:sp>
    </p:spTree>
    <p:extLst>
      <p:ext uri="{BB962C8B-B14F-4D97-AF65-F5344CB8AC3E}">
        <p14:creationId xmlns:p14="http://schemas.microsoft.com/office/powerpoint/2010/main" val="1598840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12/4/2023</a:t>
            </a:fld>
            <a:endParaRPr lang="en-US"/>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‹N°›</a:t>
            </a:fld>
            <a:endParaRPr lang="en-US" sz="1000"/>
          </a:p>
        </p:txBody>
      </p:sp>
    </p:spTree>
    <p:extLst>
      <p:ext uri="{BB962C8B-B14F-4D97-AF65-F5344CB8AC3E}">
        <p14:creationId xmlns:p14="http://schemas.microsoft.com/office/powerpoint/2010/main" val="4240514043"/>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88" r:id="rId4"/>
    <p:sldLayoutId id="2147483689" r:id="rId5"/>
    <p:sldLayoutId id="2147483690" r:id="rId6"/>
    <p:sldLayoutId id="2147483695" r:id="rId7"/>
    <p:sldLayoutId id="2147483691" r:id="rId8"/>
    <p:sldLayoutId id="2147483692" r:id="rId9"/>
    <p:sldLayoutId id="2147483693" r:id="rId10"/>
    <p:sldLayoutId id="2147483694"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ctrTitle"/>
          </p:nvPr>
        </p:nvSpPr>
        <p:spPr>
          <a:xfrm>
            <a:off x="7153200" y="549276"/>
            <a:ext cx="4500561" cy="4259814"/>
          </a:xfrm>
        </p:spPr>
        <p:txBody>
          <a:bodyPr>
            <a:normAutofit/>
          </a:bodyPr>
          <a:lstStyle/>
          <a:p>
            <a:r>
              <a:rPr lang="fr-FR">
                <a:cs typeface="Calibri Light"/>
              </a:rPr>
              <a:t>David KOLB</a:t>
            </a:r>
            <a:endParaRPr lang="fr-FR"/>
          </a:p>
        </p:txBody>
      </p:sp>
      <p:sp>
        <p:nvSpPr>
          <p:cNvPr id="3" name="Sous-titre 2"/>
          <p:cNvSpPr>
            <a:spLocks noGrp="1"/>
          </p:cNvSpPr>
          <p:nvPr>
            <p:ph type="subTitle" idx="1"/>
          </p:nvPr>
        </p:nvSpPr>
        <p:spPr>
          <a:xfrm>
            <a:off x="7153200" y="4988476"/>
            <a:ext cx="4500561" cy="1320249"/>
          </a:xfrm>
        </p:spPr>
        <p:txBody>
          <a:bodyPr vert="horz" lIns="91440" tIns="45720" rIns="91440" bIns="45720" rtlCol="0" anchor="t">
            <a:normAutofit/>
          </a:bodyPr>
          <a:lstStyle/>
          <a:p>
            <a:pPr>
              <a:lnSpc>
                <a:spcPct val="115000"/>
              </a:lnSpc>
            </a:pPr>
            <a:endParaRPr lang="fr-FR" sz="1500">
              <a:cs typeface="Calibri"/>
            </a:endParaRPr>
          </a:p>
          <a:p>
            <a:pPr>
              <a:lnSpc>
                <a:spcPct val="115000"/>
              </a:lnSpc>
            </a:pPr>
            <a:r>
              <a:rPr lang="fr-FR" sz="1500">
                <a:ea typeface="+mn-lt"/>
                <a:cs typeface="+mn-lt"/>
              </a:rPr>
              <a:t>David Kolb a développé un modèle des types d'apprentissage en 1984</a:t>
            </a:r>
            <a:endParaRPr lang="fr-FR" sz="1500"/>
          </a:p>
        </p:txBody>
      </p:sp>
      <p:grpSp>
        <p:nvGrpSpPr>
          <p:cNvPr id="24" name="Group 23">
            <a:extLst>
              <a:ext uri="{FF2B5EF4-FFF2-40B4-BE49-F238E27FC236}">
                <a16:creationId xmlns:a16="http://schemas.microsoft.com/office/drawing/2014/main" id="{4975C689-ED04-47EE-9DFA-90DE6B8245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3600"/>
            <a:ext cx="6854400" cy="6854400"/>
            <a:chOff x="0" y="3600"/>
            <a:chExt cx="6854400" cy="6854400"/>
          </a:xfrm>
        </p:grpSpPr>
        <p:sp>
          <p:nvSpPr>
            <p:cNvPr id="25" name="Oval 24">
              <a:extLst>
                <a:ext uri="{FF2B5EF4-FFF2-40B4-BE49-F238E27FC236}">
                  <a16:creationId xmlns:a16="http://schemas.microsoft.com/office/drawing/2014/main" id="{9C8B254F-50AE-43F6-B83F-91858F26EA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8631972-6BE5-4A14-B012-30A7DD1A808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477DF9FA-653C-4D65-B509-0B2450FBDB0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Freeform: Shape 28">
            <a:extLst>
              <a:ext uri="{FF2B5EF4-FFF2-40B4-BE49-F238E27FC236}">
                <a16:creationId xmlns:a16="http://schemas.microsoft.com/office/drawing/2014/main" id="{1361EC12-DCA7-4779-A44C-53CE7F7AFF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858000" cy="6857999"/>
          </a:xfrm>
          <a:custGeom>
            <a:avLst/>
            <a:gdLst>
              <a:gd name="connsiteX0" fmla="*/ 3428961 w 6858000"/>
              <a:gd name="connsiteY0" fmla="*/ 0 h 6857999"/>
              <a:gd name="connsiteX1" fmla="*/ 3429042 w 6858000"/>
              <a:gd name="connsiteY1" fmla="*/ 0 h 6857999"/>
              <a:gd name="connsiteX2" fmla="*/ 3605457 w 6858000"/>
              <a:gd name="connsiteY2" fmla="*/ 4461 h 6857999"/>
              <a:gd name="connsiteX3" fmla="*/ 6858000 w 6858000"/>
              <a:gd name="connsiteY3" fmla="*/ 3429000 h 6857999"/>
              <a:gd name="connsiteX4" fmla="*/ 3429001 w 6858000"/>
              <a:gd name="connsiteY4" fmla="*/ 6857999 h 6857999"/>
              <a:gd name="connsiteX5" fmla="*/ 0 w 6858000"/>
              <a:gd name="connsiteY5" fmla="*/ 3429000 h 6857999"/>
              <a:gd name="connsiteX6" fmla="*/ 3252545 w 6858000"/>
              <a:gd name="connsiteY6" fmla="*/ 44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6857999">
                <a:moveTo>
                  <a:pt x="3428961" y="0"/>
                </a:moveTo>
                <a:lnTo>
                  <a:pt x="3429042" y="0"/>
                </a:lnTo>
                <a:lnTo>
                  <a:pt x="3605457" y="4461"/>
                </a:lnTo>
                <a:cubicBezTo>
                  <a:pt x="5417236" y="96300"/>
                  <a:pt x="6858000" y="1594396"/>
                  <a:pt x="6858000" y="3429000"/>
                </a:cubicBezTo>
                <a:cubicBezTo>
                  <a:pt x="6858000" y="5322784"/>
                  <a:pt x="5322784" y="6857999"/>
                  <a:pt x="3429001" y="6857999"/>
                </a:cubicBezTo>
                <a:cubicBezTo>
                  <a:pt x="1535216" y="6857999"/>
                  <a:pt x="0" y="5322784"/>
                  <a:pt x="0" y="3429000"/>
                </a:cubicBezTo>
                <a:cubicBezTo>
                  <a:pt x="0" y="1594396"/>
                  <a:pt x="1440765" y="96300"/>
                  <a:pt x="3252545" y="4461"/>
                </a:cubicBezTo>
                <a:close/>
              </a:path>
            </a:pathLst>
          </a:custGeom>
          <a:solidFill>
            <a:srgbClr val="FFFFFF"/>
          </a:solidFill>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age 3" descr="Une image contenant personne, Visage humain, sourire, habits&#10;&#10;Description générée automatiquement">
            <a:extLst>
              <a:ext uri="{FF2B5EF4-FFF2-40B4-BE49-F238E27FC236}">
                <a16:creationId xmlns:a16="http://schemas.microsoft.com/office/drawing/2014/main" id="{83963E8B-DEC7-4819-39BC-A065F36870F0}"/>
              </a:ext>
            </a:extLst>
          </p:cNvPr>
          <p:cNvPicPr>
            <a:picLocks noChangeAspect="1"/>
          </p:cNvPicPr>
          <p:nvPr/>
        </p:nvPicPr>
        <p:blipFill>
          <a:blip r:embed="rId2"/>
          <a:stretch>
            <a:fillRect/>
          </a:stretch>
        </p:blipFill>
        <p:spPr>
          <a:xfrm>
            <a:off x="1629000" y="2089000"/>
            <a:ext cx="3600000" cy="2680000"/>
          </a:xfrm>
          <a:prstGeom prst="rect">
            <a:avLst/>
          </a:prstGeom>
        </p:spPr>
      </p:pic>
    </p:spTree>
    <p:extLst>
      <p:ext uri="{BB962C8B-B14F-4D97-AF65-F5344CB8AC3E}">
        <p14:creationId xmlns:p14="http://schemas.microsoft.com/office/powerpoint/2010/main" val="378408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29">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31" name="Rectangle 30">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39" name="Rectangle 38">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37" name="Rectangle 36">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re 1">
            <a:extLst>
              <a:ext uri="{FF2B5EF4-FFF2-40B4-BE49-F238E27FC236}">
                <a16:creationId xmlns:a16="http://schemas.microsoft.com/office/drawing/2014/main" id="{FAF7D40B-F350-1BE9-E09E-E84102D4B1B9}"/>
              </a:ext>
            </a:extLst>
          </p:cNvPr>
          <p:cNvSpPr>
            <a:spLocks noGrp="1"/>
          </p:cNvSpPr>
          <p:nvPr>
            <p:ph type="title"/>
          </p:nvPr>
        </p:nvSpPr>
        <p:spPr>
          <a:xfrm>
            <a:off x="7086315" y="545126"/>
            <a:ext cx="4554821" cy="2186096"/>
          </a:xfrm>
        </p:spPr>
        <p:txBody>
          <a:bodyPr anchor="t">
            <a:normAutofit/>
          </a:bodyPr>
          <a:lstStyle/>
          <a:p>
            <a:r>
              <a:rPr lang="fr-FR" sz="4700">
                <a:ea typeface="+mj-lt"/>
                <a:cs typeface="+mj-lt"/>
              </a:rPr>
              <a:t>Apprendre de manière réflexive</a:t>
            </a:r>
            <a:endParaRPr lang="fr-FR" sz="4700"/>
          </a:p>
        </p:txBody>
      </p:sp>
      <p:pic>
        <p:nvPicPr>
          <p:cNvPr id="4" name="Image 3" descr="Une image contenant texte, diagramme, cercle, blanc&#10;&#10;Description générée automatiquement">
            <a:extLst>
              <a:ext uri="{FF2B5EF4-FFF2-40B4-BE49-F238E27FC236}">
                <a16:creationId xmlns:a16="http://schemas.microsoft.com/office/drawing/2014/main" id="{6A2A6B43-E83B-38F2-26A6-47C921EAB702}"/>
              </a:ext>
            </a:extLst>
          </p:cNvPr>
          <p:cNvPicPr>
            <a:picLocks noChangeAspect="1"/>
          </p:cNvPicPr>
          <p:nvPr/>
        </p:nvPicPr>
        <p:blipFill>
          <a:blip r:embed="rId2"/>
          <a:stretch>
            <a:fillRect/>
          </a:stretch>
        </p:blipFill>
        <p:spPr>
          <a:xfrm>
            <a:off x="540000" y="1004477"/>
            <a:ext cx="6049714" cy="4839771"/>
          </a:xfrm>
          <a:prstGeom prst="rect">
            <a:avLst/>
          </a:prstGeom>
        </p:spPr>
      </p:pic>
      <p:sp>
        <p:nvSpPr>
          <p:cNvPr id="3" name="Espace réservé du contenu 2">
            <a:extLst>
              <a:ext uri="{FF2B5EF4-FFF2-40B4-BE49-F238E27FC236}">
                <a16:creationId xmlns:a16="http://schemas.microsoft.com/office/drawing/2014/main" id="{64F3AB30-159C-0D51-0FAF-8C79F867C712}"/>
              </a:ext>
            </a:extLst>
          </p:cNvPr>
          <p:cNvSpPr>
            <a:spLocks noGrp="1"/>
          </p:cNvSpPr>
          <p:nvPr>
            <p:ph idx="1"/>
          </p:nvPr>
        </p:nvSpPr>
        <p:spPr>
          <a:xfrm>
            <a:off x="7104063" y="2947121"/>
            <a:ext cx="4537073" cy="3361604"/>
          </a:xfrm>
        </p:spPr>
        <p:txBody>
          <a:bodyPr vert="horz" lIns="91440" tIns="45720" rIns="91440" bIns="45720" rtlCol="0" anchor="t">
            <a:normAutofit fontScale="85000" lnSpcReduction="10000"/>
          </a:bodyPr>
          <a:lstStyle/>
          <a:p>
            <a:pPr marL="269875" indent="-269875">
              <a:lnSpc>
                <a:spcPct val="115000"/>
              </a:lnSpc>
            </a:pPr>
            <a:r>
              <a:rPr lang="fr-FR" sz="2000">
                <a:ea typeface="+mn-lt"/>
                <a:cs typeface="+mn-lt"/>
              </a:rPr>
              <a:t>Les personnes qui apprennent de manière réflexive aiment apprendre en réfléchissant sur leurs expériences.</a:t>
            </a:r>
            <a:endParaRPr lang="fr-FR" sz="2000"/>
          </a:p>
          <a:p>
            <a:pPr marL="269875" indent="-269875">
              <a:lnSpc>
                <a:spcPct val="115000"/>
              </a:lnSpc>
            </a:pPr>
            <a:r>
              <a:rPr lang="fr-FR" sz="2000">
                <a:ea typeface="+mn-lt"/>
                <a:cs typeface="+mn-lt"/>
              </a:rPr>
              <a:t>Elles préfèrent apprendre en observant, en pensant et en analysant.</a:t>
            </a:r>
            <a:endParaRPr lang="fr-FR" sz="2000"/>
          </a:p>
          <a:p>
            <a:pPr marL="269875" indent="-269875">
              <a:lnSpc>
                <a:spcPct val="115000"/>
              </a:lnSpc>
            </a:pPr>
            <a:r>
              <a:rPr lang="fr-FR" sz="2000">
                <a:ea typeface="+mn-lt"/>
                <a:cs typeface="+mn-lt"/>
              </a:rPr>
              <a:t>Les personnes qui apprennent de manière réflexive sont souvent bonnes à analyser des problèmes et à prendre des décisions.</a:t>
            </a:r>
            <a:endParaRPr lang="fr-FR" sz="2000"/>
          </a:p>
          <a:p>
            <a:pPr marL="269875" indent="-269875">
              <a:lnSpc>
                <a:spcPct val="115000"/>
              </a:lnSpc>
            </a:pPr>
            <a:br>
              <a:rPr lang="en-US" sz="1500"/>
            </a:br>
            <a:endParaRPr lang="en-US" sz="1500"/>
          </a:p>
        </p:txBody>
      </p:sp>
    </p:spTree>
    <p:extLst>
      <p:ext uri="{BB962C8B-B14F-4D97-AF65-F5344CB8AC3E}">
        <p14:creationId xmlns:p14="http://schemas.microsoft.com/office/powerpoint/2010/main" val="1715083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2" name="Rectangle 11">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re 1">
            <a:extLst>
              <a:ext uri="{FF2B5EF4-FFF2-40B4-BE49-F238E27FC236}">
                <a16:creationId xmlns:a16="http://schemas.microsoft.com/office/drawing/2014/main" id="{67FAE548-EDCB-4F41-EC6A-08B14DC28765}"/>
              </a:ext>
            </a:extLst>
          </p:cNvPr>
          <p:cNvSpPr>
            <a:spLocks noGrp="1"/>
          </p:cNvSpPr>
          <p:nvPr>
            <p:ph type="title"/>
          </p:nvPr>
        </p:nvSpPr>
        <p:spPr>
          <a:xfrm>
            <a:off x="7086315" y="545126"/>
            <a:ext cx="4554821" cy="2186096"/>
          </a:xfrm>
        </p:spPr>
        <p:txBody>
          <a:bodyPr anchor="t">
            <a:normAutofit/>
          </a:bodyPr>
          <a:lstStyle/>
          <a:p>
            <a:r>
              <a:rPr lang="fr-FR" sz="4700">
                <a:ea typeface="+mj-lt"/>
                <a:cs typeface="+mj-lt"/>
              </a:rPr>
              <a:t>Apprendre de manière conceptuelle</a:t>
            </a:r>
            <a:endParaRPr lang="fr-FR" sz="4700"/>
          </a:p>
        </p:txBody>
      </p:sp>
      <p:pic>
        <p:nvPicPr>
          <p:cNvPr id="4" name="Image 3" descr="Une image contenant texte, capture d’écran, Police&#10;&#10;Description générée automatiquement">
            <a:extLst>
              <a:ext uri="{FF2B5EF4-FFF2-40B4-BE49-F238E27FC236}">
                <a16:creationId xmlns:a16="http://schemas.microsoft.com/office/drawing/2014/main" id="{4CAFE0BE-A8AD-D9B8-8533-B9C4F9245C4F}"/>
              </a:ext>
            </a:extLst>
          </p:cNvPr>
          <p:cNvPicPr>
            <a:picLocks noChangeAspect="1"/>
          </p:cNvPicPr>
          <p:nvPr/>
        </p:nvPicPr>
        <p:blipFill>
          <a:blip r:embed="rId2"/>
          <a:stretch>
            <a:fillRect/>
          </a:stretch>
        </p:blipFill>
        <p:spPr>
          <a:xfrm>
            <a:off x="540000" y="1004477"/>
            <a:ext cx="6049714" cy="4839771"/>
          </a:xfrm>
          <a:prstGeom prst="rect">
            <a:avLst/>
          </a:prstGeom>
        </p:spPr>
      </p:pic>
      <p:sp>
        <p:nvSpPr>
          <p:cNvPr id="3" name="Espace réservé du contenu 2">
            <a:extLst>
              <a:ext uri="{FF2B5EF4-FFF2-40B4-BE49-F238E27FC236}">
                <a16:creationId xmlns:a16="http://schemas.microsoft.com/office/drawing/2014/main" id="{2ED3CB10-E928-7130-BDE8-D2E0B2063E19}"/>
              </a:ext>
            </a:extLst>
          </p:cNvPr>
          <p:cNvSpPr>
            <a:spLocks noGrp="1"/>
          </p:cNvSpPr>
          <p:nvPr>
            <p:ph idx="1"/>
          </p:nvPr>
        </p:nvSpPr>
        <p:spPr>
          <a:xfrm>
            <a:off x="7104063" y="2947121"/>
            <a:ext cx="4537073" cy="3361604"/>
          </a:xfrm>
        </p:spPr>
        <p:txBody>
          <a:bodyPr vert="horz" lIns="91440" tIns="45720" rIns="91440" bIns="45720" rtlCol="0" anchor="t">
            <a:normAutofit fontScale="62500" lnSpcReduction="20000"/>
          </a:bodyPr>
          <a:lstStyle/>
          <a:p>
            <a:pPr marL="269875" indent="-269875">
              <a:lnSpc>
                <a:spcPct val="115000"/>
              </a:lnSpc>
            </a:pPr>
            <a:r>
              <a:rPr lang="fr-FR" sz="2400">
                <a:ea typeface="+mn-lt"/>
                <a:cs typeface="+mn-lt"/>
              </a:rPr>
              <a:t>Les personnes qui apprennent de manière conceptuelle aiment apprendre en généralisant leurs expériences.</a:t>
            </a:r>
            <a:endParaRPr lang="fr-FR" sz="2400"/>
          </a:p>
          <a:p>
            <a:pPr marL="269875" indent="-269875">
              <a:lnSpc>
                <a:spcPct val="115000"/>
              </a:lnSpc>
            </a:pPr>
            <a:r>
              <a:rPr lang="fr-FR" sz="2400">
                <a:ea typeface="+mn-lt"/>
                <a:cs typeface="+mn-lt"/>
              </a:rPr>
              <a:t>Elles préfèrent apprendre en créant des modèles, en théorisant et en généralisant.</a:t>
            </a:r>
            <a:endParaRPr lang="fr-FR" sz="2400"/>
          </a:p>
          <a:p>
            <a:pPr marL="269875" indent="-269875">
              <a:lnSpc>
                <a:spcPct val="115000"/>
              </a:lnSpc>
            </a:pPr>
            <a:r>
              <a:rPr lang="fr-FR" sz="2400">
                <a:ea typeface="+mn-lt"/>
                <a:cs typeface="+mn-lt"/>
              </a:rPr>
              <a:t>Les personnes qui apprennent de manière conceptuelle sont souvent bonnes à résoudre des problèmes complexes et à prendre des décisions à long terme.</a:t>
            </a:r>
            <a:endParaRPr lang="fr-FR" sz="2400"/>
          </a:p>
          <a:p>
            <a:pPr marL="269875" indent="-269875">
              <a:lnSpc>
                <a:spcPct val="115000"/>
              </a:lnSpc>
            </a:pPr>
            <a:br>
              <a:rPr lang="en-US" sz="1500"/>
            </a:br>
            <a:endParaRPr lang="en-US" sz="1500"/>
          </a:p>
        </p:txBody>
      </p:sp>
    </p:spTree>
    <p:extLst>
      <p:ext uri="{BB962C8B-B14F-4D97-AF65-F5344CB8AC3E}">
        <p14:creationId xmlns:p14="http://schemas.microsoft.com/office/powerpoint/2010/main" val="1894835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31" name="Rectangle 30">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39" name="Rectangle 38">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37" name="Rectangle 36">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re 1">
            <a:extLst>
              <a:ext uri="{FF2B5EF4-FFF2-40B4-BE49-F238E27FC236}">
                <a16:creationId xmlns:a16="http://schemas.microsoft.com/office/drawing/2014/main" id="{827999E2-2552-EB19-976C-B98D21A55750}"/>
              </a:ext>
            </a:extLst>
          </p:cNvPr>
          <p:cNvSpPr>
            <a:spLocks noGrp="1"/>
          </p:cNvSpPr>
          <p:nvPr>
            <p:ph type="title"/>
          </p:nvPr>
        </p:nvSpPr>
        <p:spPr>
          <a:xfrm>
            <a:off x="7086315" y="545126"/>
            <a:ext cx="4554821" cy="2186096"/>
          </a:xfrm>
        </p:spPr>
        <p:txBody>
          <a:bodyPr anchor="t">
            <a:normAutofit/>
          </a:bodyPr>
          <a:lstStyle/>
          <a:p>
            <a:r>
              <a:rPr lang="fr-FR"/>
              <a:t>Conclusion</a:t>
            </a:r>
          </a:p>
        </p:txBody>
      </p:sp>
      <p:pic>
        <p:nvPicPr>
          <p:cNvPr id="4" name="Image 3" descr="Une image contenant habits, personne, texte, Visage humain&#10;&#10;Description générée automatiquement">
            <a:extLst>
              <a:ext uri="{FF2B5EF4-FFF2-40B4-BE49-F238E27FC236}">
                <a16:creationId xmlns:a16="http://schemas.microsoft.com/office/drawing/2014/main" id="{0E8C69EA-1C84-1D6E-32BA-B0D7E10FCD8C}"/>
              </a:ext>
            </a:extLst>
          </p:cNvPr>
          <p:cNvPicPr>
            <a:picLocks noChangeAspect="1"/>
          </p:cNvPicPr>
          <p:nvPr/>
        </p:nvPicPr>
        <p:blipFill>
          <a:blip r:embed="rId2"/>
          <a:stretch>
            <a:fillRect/>
          </a:stretch>
        </p:blipFill>
        <p:spPr>
          <a:xfrm>
            <a:off x="540000" y="1004477"/>
            <a:ext cx="6049714" cy="4839771"/>
          </a:xfrm>
          <a:prstGeom prst="rect">
            <a:avLst/>
          </a:prstGeom>
        </p:spPr>
      </p:pic>
      <p:sp>
        <p:nvSpPr>
          <p:cNvPr id="3" name="Espace réservé du contenu 2">
            <a:extLst>
              <a:ext uri="{FF2B5EF4-FFF2-40B4-BE49-F238E27FC236}">
                <a16:creationId xmlns:a16="http://schemas.microsoft.com/office/drawing/2014/main" id="{88CE8EBF-D007-35AF-F655-BB695BB3910F}"/>
              </a:ext>
            </a:extLst>
          </p:cNvPr>
          <p:cNvSpPr>
            <a:spLocks noGrp="1"/>
          </p:cNvSpPr>
          <p:nvPr>
            <p:ph idx="1"/>
          </p:nvPr>
        </p:nvSpPr>
        <p:spPr>
          <a:xfrm>
            <a:off x="7089686" y="1638782"/>
            <a:ext cx="4551450" cy="4669943"/>
          </a:xfrm>
        </p:spPr>
        <p:txBody>
          <a:bodyPr vert="horz" lIns="91440" tIns="45720" rIns="91440" bIns="45720" rtlCol="0" anchor="t">
            <a:noAutofit/>
          </a:bodyPr>
          <a:lstStyle/>
          <a:p>
            <a:pPr marL="269875" indent="-269875">
              <a:lnSpc>
                <a:spcPct val="115000"/>
              </a:lnSpc>
            </a:pPr>
            <a:r>
              <a:rPr lang="fr-FR" sz="1600">
                <a:ea typeface="+mn-lt"/>
                <a:cs typeface="+mn-lt"/>
              </a:rPr>
              <a:t>Le modèle de Kolb est un outil puissant qui peut nous aider à comprendre les différents styles d'apprentissage. En comprenant notre propre style d'apprentissage, nous pouvons mieux identifier les méthodes d'apprentissage qui nous conviennent le mieux. Cela peut nous aider à améliorer notre efficacité. De plus, en comprenant les styles d'apprentissage des autres, nous pouvons mieux les aider à apprendre. Cela peut être utile dans la classe, au travail ou dans les relations personnelles.</a:t>
            </a:r>
          </a:p>
          <a:p>
            <a:pPr marL="269875" indent="-269875">
              <a:lnSpc>
                <a:spcPct val="115000"/>
              </a:lnSpc>
            </a:pPr>
            <a:r>
              <a:rPr lang="fr-FR" sz="1600">
                <a:ea typeface="+mn-lt"/>
                <a:cs typeface="+mn-lt"/>
              </a:rPr>
              <a:t>En conclusion, le modèle de Kolb est un outil précieux qui peut nous aider à mieux comprendre et à améliorer notre apprentissage.</a:t>
            </a:r>
          </a:p>
        </p:txBody>
      </p:sp>
    </p:spTree>
    <p:extLst>
      <p:ext uri="{BB962C8B-B14F-4D97-AF65-F5344CB8AC3E}">
        <p14:creationId xmlns:p14="http://schemas.microsoft.com/office/powerpoint/2010/main" val="3573307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43" name="Rectangle 42">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51" name="Rectangle 50">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49" name="Rectangle 48">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Rectangle 53">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re 1">
            <a:extLst>
              <a:ext uri="{FF2B5EF4-FFF2-40B4-BE49-F238E27FC236}">
                <a16:creationId xmlns:a16="http://schemas.microsoft.com/office/drawing/2014/main" id="{CA718005-AAE5-C360-BD21-0E596DB9DBA0}"/>
              </a:ext>
            </a:extLst>
          </p:cNvPr>
          <p:cNvSpPr>
            <a:spLocks noGrp="1"/>
          </p:cNvSpPr>
          <p:nvPr>
            <p:ph type="title"/>
          </p:nvPr>
        </p:nvSpPr>
        <p:spPr>
          <a:xfrm>
            <a:off x="7086315" y="545126"/>
            <a:ext cx="4554821" cy="2186096"/>
          </a:xfrm>
        </p:spPr>
        <p:txBody>
          <a:bodyPr anchor="t">
            <a:normAutofit/>
          </a:bodyPr>
          <a:lstStyle/>
          <a:p>
            <a:r>
              <a:rPr lang="fr-FR"/>
              <a:t>David Kolb</a:t>
            </a:r>
          </a:p>
        </p:txBody>
      </p:sp>
      <p:pic>
        <p:nvPicPr>
          <p:cNvPr id="4" name="Image 3" descr="Une image contenant texte, invertébré, argonaute, nautilus pompilius&#10;&#10;Description générée automatiquement">
            <a:extLst>
              <a:ext uri="{FF2B5EF4-FFF2-40B4-BE49-F238E27FC236}">
                <a16:creationId xmlns:a16="http://schemas.microsoft.com/office/drawing/2014/main" id="{1EA8409B-CE11-E520-FB8E-D4E18B6C65B7}"/>
              </a:ext>
            </a:extLst>
          </p:cNvPr>
          <p:cNvPicPr>
            <a:picLocks noChangeAspect="1"/>
          </p:cNvPicPr>
          <p:nvPr/>
        </p:nvPicPr>
        <p:blipFill>
          <a:blip r:embed="rId2"/>
          <a:stretch>
            <a:fillRect/>
          </a:stretch>
        </p:blipFill>
        <p:spPr>
          <a:xfrm>
            <a:off x="1641949" y="540000"/>
            <a:ext cx="3845816" cy="5768725"/>
          </a:xfrm>
          <a:prstGeom prst="rect">
            <a:avLst/>
          </a:prstGeom>
        </p:spPr>
      </p:pic>
      <p:sp>
        <p:nvSpPr>
          <p:cNvPr id="3" name="Espace réservé du contenu 2">
            <a:extLst>
              <a:ext uri="{FF2B5EF4-FFF2-40B4-BE49-F238E27FC236}">
                <a16:creationId xmlns:a16="http://schemas.microsoft.com/office/drawing/2014/main" id="{F9773502-428B-5936-4E4D-D2912B5CA976}"/>
              </a:ext>
            </a:extLst>
          </p:cNvPr>
          <p:cNvSpPr>
            <a:spLocks noGrp="1"/>
          </p:cNvSpPr>
          <p:nvPr>
            <p:ph idx="1"/>
          </p:nvPr>
        </p:nvSpPr>
        <p:spPr>
          <a:xfrm>
            <a:off x="7104063" y="2947121"/>
            <a:ext cx="4537073" cy="3361604"/>
          </a:xfrm>
        </p:spPr>
        <p:txBody>
          <a:bodyPr vert="horz" lIns="91440" tIns="45720" rIns="91440" bIns="45720" rtlCol="0" anchor="t">
            <a:normAutofit fontScale="92500"/>
          </a:bodyPr>
          <a:lstStyle/>
          <a:p>
            <a:pPr marL="269875" indent="-269875"/>
            <a:r>
              <a:rPr lang="fr-FR" dirty="0"/>
              <a:t>Bibliographie </a:t>
            </a:r>
          </a:p>
          <a:p>
            <a:pPr marL="0" indent="0">
              <a:buNone/>
            </a:pPr>
            <a:r>
              <a:rPr lang="fr-FR" b="1" dirty="0"/>
              <a:t>"</a:t>
            </a:r>
            <a:r>
              <a:rPr lang="fr-FR" b="1" dirty="0" err="1"/>
              <a:t>Experiential</a:t>
            </a:r>
            <a:r>
              <a:rPr lang="fr-FR" b="1" dirty="0"/>
              <a:t> Learning: </a:t>
            </a:r>
            <a:r>
              <a:rPr lang="fr-FR" b="1" dirty="0" err="1"/>
              <a:t>Experience</a:t>
            </a:r>
            <a:r>
              <a:rPr lang="fr-FR" b="1" dirty="0"/>
              <a:t> as the Source of Learning and </a:t>
            </a:r>
            <a:r>
              <a:rPr lang="fr-FR" b="1" dirty="0" err="1"/>
              <a:t>Development</a:t>
            </a:r>
            <a:r>
              <a:rPr lang="fr-FR" b="1" dirty="0"/>
              <a:t>"</a:t>
            </a:r>
            <a:r>
              <a:rPr lang="fr-FR" dirty="0"/>
              <a:t>, publié en 1984.</a:t>
            </a:r>
          </a:p>
          <a:p>
            <a:pPr marL="0" indent="0">
              <a:buNone/>
            </a:pPr>
            <a:r>
              <a:rPr lang="fr-FR" dirty="0"/>
              <a:t>Blog : </a:t>
            </a:r>
            <a:r>
              <a:rPr lang="fr-FR" dirty="0">
                <a:ea typeface="+mn-lt"/>
                <a:cs typeface="+mn-lt"/>
              </a:rPr>
              <a:t>https://</a:t>
            </a:r>
            <a:r>
              <a:rPr lang="fr-FR" b="1" dirty="0">
                <a:ea typeface="+mn-lt"/>
                <a:cs typeface="+mn-lt"/>
              </a:rPr>
              <a:t>dkolb.org</a:t>
            </a:r>
            <a:r>
              <a:rPr lang="fr-FR" dirty="0">
                <a:ea typeface="+mn-lt"/>
                <a:cs typeface="+mn-lt"/>
              </a:rPr>
              <a:t>/</a:t>
            </a:r>
            <a:r>
              <a:rPr lang="fr-FR" dirty="0"/>
              <a:t> </a:t>
            </a:r>
          </a:p>
          <a:p>
            <a:pPr marL="0" indent="0">
              <a:buNone/>
            </a:pPr>
            <a:endParaRPr lang="fr-FR"/>
          </a:p>
          <a:p>
            <a:pPr marL="269875" indent="-269875"/>
            <a:r>
              <a:rPr lang="fr-FR" sz="3200" dirty="0"/>
              <a:t>Questions et réponses</a:t>
            </a:r>
          </a:p>
        </p:txBody>
      </p:sp>
    </p:spTree>
    <p:extLst>
      <p:ext uri="{BB962C8B-B14F-4D97-AF65-F5344CB8AC3E}">
        <p14:creationId xmlns:p14="http://schemas.microsoft.com/office/powerpoint/2010/main" val="3125768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BA10581-08F2-4D9E-8CB4-07ECFEE95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19">
            <a:extLst>
              <a:ext uri="{FF2B5EF4-FFF2-40B4-BE49-F238E27FC236}">
                <a16:creationId xmlns:a16="http://schemas.microsoft.com/office/drawing/2014/main" id="{59E2092A-4250-4BDD-AC6C-CA57E30DDD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7266875" cy="6858000"/>
            <a:chOff x="0" y="0"/>
            <a:chExt cx="7266875" cy="6858000"/>
          </a:xfrm>
        </p:grpSpPr>
        <p:sp>
          <p:nvSpPr>
            <p:cNvPr id="21" name="Freeform: Shape 20">
              <a:extLst>
                <a:ext uri="{FF2B5EF4-FFF2-40B4-BE49-F238E27FC236}">
                  <a16:creationId xmlns:a16="http://schemas.microsoft.com/office/drawing/2014/main" id="{FA1EE7D2-EB27-4C6C-8E54-CBCDDCA178F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3600"/>
              <a:ext cx="7266875" cy="6854400"/>
            </a:xfrm>
            <a:custGeom>
              <a:avLst/>
              <a:gdLst>
                <a:gd name="connsiteX0" fmla="*/ 3839675 w 7266875"/>
                <a:gd name="connsiteY0" fmla="*/ 0 h 6854400"/>
                <a:gd name="connsiteX1" fmla="*/ 7266875 w 7266875"/>
                <a:gd name="connsiteY1" fmla="*/ 3427200 h 6854400"/>
                <a:gd name="connsiteX2" fmla="*/ 3839675 w 7266875"/>
                <a:gd name="connsiteY2" fmla="*/ 6854400 h 6854400"/>
                <a:gd name="connsiteX3" fmla="*/ 3489264 w 7266875"/>
                <a:gd name="connsiteY3" fmla="*/ 6836706 h 6854400"/>
                <a:gd name="connsiteX4" fmla="*/ 3327588 w 7266875"/>
                <a:gd name="connsiteY4" fmla="*/ 6816161 h 6854400"/>
                <a:gd name="connsiteX5" fmla="*/ 3174464 w 7266875"/>
                <a:gd name="connsiteY5" fmla="*/ 6839531 h 6854400"/>
                <a:gd name="connsiteX6" fmla="*/ 2880000 w 7266875"/>
                <a:gd name="connsiteY6" fmla="*/ 6854400 h 6854400"/>
                <a:gd name="connsiteX7" fmla="*/ 0 w 7266875"/>
                <a:gd name="connsiteY7" fmla="*/ 3974400 h 6854400"/>
                <a:gd name="connsiteX8" fmla="*/ 226325 w 7266875"/>
                <a:gd name="connsiteY8" fmla="*/ 2853374 h 6854400"/>
                <a:gd name="connsiteX9" fmla="*/ 258015 w 7266875"/>
                <a:gd name="connsiteY9" fmla="*/ 2787590 h 6854400"/>
                <a:gd name="connsiteX10" fmla="*/ 224445 w 7266875"/>
                <a:gd name="connsiteY10" fmla="*/ 2657030 h 6854400"/>
                <a:gd name="connsiteX11" fmla="*/ 180561 w 7266875"/>
                <a:gd name="connsiteY11" fmla="*/ 2221714 h 6854400"/>
                <a:gd name="connsiteX12" fmla="*/ 2340561 w 7266875"/>
                <a:gd name="connsiteY12" fmla="*/ 61714 h 6854400"/>
                <a:gd name="connsiteX13" fmla="*/ 2828370 w 7266875"/>
                <a:gd name="connsiteY13" fmla="*/ 117025 h 6854400"/>
                <a:gd name="connsiteX14" fmla="*/ 2891183 w 7266875"/>
                <a:gd name="connsiteY14" fmla="*/ 134017 h 6854400"/>
                <a:gd name="connsiteX15" fmla="*/ 2983165 w 7266875"/>
                <a:gd name="connsiteY15" fmla="*/ 107897 h 6854400"/>
                <a:gd name="connsiteX16" fmla="*/ 3839675 w 7266875"/>
                <a:gd name="connsiteY16" fmla="*/ 0 h 685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66875" h="6854400">
                  <a:moveTo>
                    <a:pt x="3839675" y="0"/>
                  </a:moveTo>
                  <a:cubicBezTo>
                    <a:pt x="5732465" y="0"/>
                    <a:pt x="7266875" y="1534410"/>
                    <a:pt x="7266875" y="3427200"/>
                  </a:cubicBezTo>
                  <a:cubicBezTo>
                    <a:pt x="7266875" y="5319990"/>
                    <a:pt x="5732465" y="6854400"/>
                    <a:pt x="3839675" y="6854400"/>
                  </a:cubicBezTo>
                  <a:cubicBezTo>
                    <a:pt x="3721376" y="6854400"/>
                    <a:pt x="3604476" y="6848406"/>
                    <a:pt x="3489264" y="6836706"/>
                  </a:cubicBezTo>
                  <a:lnTo>
                    <a:pt x="3327588" y="6816161"/>
                  </a:lnTo>
                  <a:lnTo>
                    <a:pt x="3174464" y="6839531"/>
                  </a:lnTo>
                  <a:cubicBezTo>
                    <a:pt x="3077646" y="6849363"/>
                    <a:pt x="2979412" y="6854400"/>
                    <a:pt x="2880000" y="6854400"/>
                  </a:cubicBezTo>
                  <a:cubicBezTo>
                    <a:pt x="1289420" y="6854400"/>
                    <a:pt x="0" y="5564980"/>
                    <a:pt x="0" y="3974400"/>
                  </a:cubicBezTo>
                  <a:cubicBezTo>
                    <a:pt x="0" y="3576755"/>
                    <a:pt x="80589" y="3197933"/>
                    <a:pt x="226325" y="2853374"/>
                  </a:cubicBezTo>
                  <a:lnTo>
                    <a:pt x="258015" y="2787590"/>
                  </a:lnTo>
                  <a:lnTo>
                    <a:pt x="224445" y="2657030"/>
                  </a:lnTo>
                  <a:cubicBezTo>
                    <a:pt x="195672" y="2516419"/>
                    <a:pt x="180561" y="2370831"/>
                    <a:pt x="180561" y="2221714"/>
                  </a:cubicBezTo>
                  <a:cubicBezTo>
                    <a:pt x="180561" y="1028779"/>
                    <a:pt x="1147626" y="61714"/>
                    <a:pt x="2340561" y="61714"/>
                  </a:cubicBezTo>
                  <a:cubicBezTo>
                    <a:pt x="2508318" y="61714"/>
                    <a:pt x="2671608" y="80838"/>
                    <a:pt x="2828370" y="117025"/>
                  </a:cubicBezTo>
                  <a:lnTo>
                    <a:pt x="2891183" y="134017"/>
                  </a:lnTo>
                  <a:lnTo>
                    <a:pt x="2983165" y="107897"/>
                  </a:lnTo>
                  <a:cubicBezTo>
                    <a:pt x="3256928" y="37461"/>
                    <a:pt x="3543927" y="0"/>
                    <a:pt x="3839675" y="0"/>
                  </a:cubicBezTo>
                  <a:close/>
                </a:path>
              </a:pathLst>
            </a:custGeom>
            <a:solidFill>
              <a:schemeClr val="bg2">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Oval 21">
              <a:extLst>
                <a:ext uri="{FF2B5EF4-FFF2-40B4-BE49-F238E27FC236}">
                  <a16:creationId xmlns:a16="http://schemas.microsoft.com/office/drawing/2014/main" id="{A73CF8FD-0917-4279-B6E7-120EE392F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1094400"/>
              <a:ext cx="5760000" cy="5760000"/>
            </a:xfrm>
            <a:prstGeom prst="ellipse">
              <a:avLst/>
            </a:prstGeom>
            <a:solidFill>
              <a:schemeClr val="accent1">
                <a:alpha val="4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3A3FA15-CF3D-4F2B-BB5C-18E5DB3057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180561" y="61714"/>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776AED5-83E6-4A3D-B609-7CCABAD440D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12475" y="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re 1">
            <a:extLst>
              <a:ext uri="{FF2B5EF4-FFF2-40B4-BE49-F238E27FC236}">
                <a16:creationId xmlns:a16="http://schemas.microsoft.com/office/drawing/2014/main" id="{2E9518FB-F2BF-E22D-A03C-E696127B5093}"/>
              </a:ext>
            </a:extLst>
          </p:cNvPr>
          <p:cNvSpPr>
            <a:spLocks noGrp="1"/>
          </p:cNvSpPr>
          <p:nvPr>
            <p:ph type="title"/>
          </p:nvPr>
        </p:nvSpPr>
        <p:spPr>
          <a:xfrm>
            <a:off x="922020" y="833015"/>
            <a:ext cx="5193960" cy="5202026"/>
          </a:xfrm>
        </p:spPr>
        <p:txBody>
          <a:bodyPr anchor="ctr">
            <a:normAutofit/>
          </a:bodyPr>
          <a:lstStyle/>
          <a:p>
            <a:pPr algn="ctr"/>
            <a:r>
              <a:rPr lang="fr-FR">
                <a:ea typeface="+mj-lt"/>
                <a:cs typeface="+mj-lt"/>
              </a:rPr>
              <a:t>David KOLB</a:t>
            </a:r>
          </a:p>
          <a:p>
            <a:pPr algn="ctr"/>
            <a:endParaRPr lang="fr-FR"/>
          </a:p>
        </p:txBody>
      </p:sp>
      <p:sp>
        <p:nvSpPr>
          <p:cNvPr id="3" name="Espace réservé du contenu 2">
            <a:extLst>
              <a:ext uri="{FF2B5EF4-FFF2-40B4-BE49-F238E27FC236}">
                <a16:creationId xmlns:a16="http://schemas.microsoft.com/office/drawing/2014/main" id="{718CF730-D2EB-1E66-0DBE-865C36D686C0}"/>
              </a:ext>
            </a:extLst>
          </p:cNvPr>
          <p:cNvSpPr>
            <a:spLocks noGrp="1"/>
          </p:cNvSpPr>
          <p:nvPr>
            <p:ph idx="1"/>
          </p:nvPr>
        </p:nvSpPr>
        <p:spPr>
          <a:xfrm>
            <a:off x="7104062" y="540347"/>
            <a:ext cx="4537075" cy="5760000"/>
          </a:xfrm>
        </p:spPr>
        <p:txBody>
          <a:bodyPr vert="horz" lIns="91440" tIns="45720" rIns="91440" bIns="45720" rtlCol="0" anchor="ctr">
            <a:normAutofit lnSpcReduction="10000"/>
          </a:bodyPr>
          <a:lstStyle/>
          <a:p>
            <a:pPr marL="0" indent="0">
              <a:buNone/>
            </a:pPr>
            <a:r>
              <a:rPr lang="fr-FR" sz="6000">
                <a:latin typeface="Bell MT"/>
              </a:rPr>
              <a:t>De Quoi David Kolb est-il le nom?</a:t>
            </a:r>
          </a:p>
          <a:p>
            <a:pPr marL="0" indent="0">
              <a:buNone/>
            </a:pPr>
            <a:r>
              <a:rPr lang="fr-FR">
                <a:latin typeface="Avenir Next LT Pro"/>
                <a:ea typeface="+mn-lt"/>
                <a:cs typeface="+mn-lt"/>
              </a:rPr>
              <a:t>David Kolb est un psychologue américain, spécialisé dans le domaine de l'éducation et du développement professionnel. Il est surtout connu pour ses travaux sur l'apprentissage expérientiel et la théorie du modèle en spirale de l'apprentissage.</a:t>
            </a:r>
            <a:endParaRPr lang="fr-FR"/>
          </a:p>
          <a:p>
            <a:pPr marL="0" indent="0">
              <a:buNone/>
            </a:pPr>
            <a:endParaRPr lang="fr-FR">
              <a:ea typeface="+mn-lt"/>
              <a:cs typeface="+mn-lt"/>
            </a:endParaRPr>
          </a:p>
        </p:txBody>
      </p:sp>
    </p:spTree>
    <p:extLst>
      <p:ext uri="{BB962C8B-B14F-4D97-AF65-F5344CB8AC3E}">
        <p14:creationId xmlns:p14="http://schemas.microsoft.com/office/powerpoint/2010/main" val="1076797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6325661F-9A92-471E-B4A6-1EAAD4C06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1F86204-8EB0-38CA-654C-EFBFD1EA7986}"/>
              </a:ext>
            </a:extLst>
          </p:cNvPr>
          <p:cNvSpPr>
            <a:spLocks noGrp="1"/>
          </p:cNvSpPr>
          <p:nvPr>
            <p:ph type="title"/>
          </p:nvPr>
        </p:nvSpPr>
        <p:spPr>
          <a:xfrm>
            <a:off x="7086315" y="4132800"/>
            <a:ext cx="4554821" cy="2186096"/>
          </a:xfrm>
        </p:spPr>
        <p:txBody>
          <a:bodyPr anchor="b">
            <a:normAutofit/>
          </a:bodyPr>
          <a:lstStyle/>
          <a:p>
            <a:r>
              <a:rPr lang="fr-FR">
                <a:ea typeface="+mj-lt"/>
                <a:cs typeface="+mj-lt"/>
              </a:rPr>
              <a:t>Qui est David Kolb ?</a:t>
            </a:r>
            <a:endParaRPr lang="fr-FR"/>
          </a:p>
        </p:txBody>
      </p:sp>
      <p:sp>
        <p:nvSpPr>
          <p:cNvPr id="3" name="Espace réservé du contenu 2">
            <a:extLst>
              <a:ext uri="{FF2B5EF4-FFF2-40B4-BE49-F238E27FC236}">
                <a16:creationId xmlns:a16="http://schemas.microsoft.com/office/drawing/2014/main" id="{21966A05-5C4D-3E72-9D97-0D2B2A9FE740}"/>
              </a:ext>
            </a:extLst>
          </p:cNvPr>
          <p:cNvSpPr>
            <a:spLocks noGrp="1"/>
          </p:cNvSpPr>
          <p:nvPr>
            <p:ph idx="1"/>
          </p:nvPr>
        </p:nvSpPr>
        <p:spPr>
          <a:xfrm>
            <a:off x="7104063" y="540000"/>
            <a:ext cx="4537073" cy="3361604"/>
          </a:xfrm>
        </p:spPr>
        <p:txBody>
          <a:bodyPr vert="horz" lIns="91440" tIns="45720" rIns="91440" bIns="45720" rtlCol="0" anchor="t">
            <a:normAutofit/>
          </a:bodyPr>
          <a:lstStyle/>
          <a:p>
            <a:pPr marL="269875" indent="-269875">
              <a:lnSpc>
                <a:spcPct val="115000"/>
              </a:lnSpc>
            </a:pPr>
            <a:endParaRPr lang="fr-FR"/>
          </a:p>
          <a:p>
            <a:pPr marL="0" indent="0">
              <a:lnSpc>
                <a:spcPct val="115000"/>
              </a:lnSpc>
              <a:buNone/>
            </a:pPr>
            <a:r>
              <a:rPr lang="fr-FR">
                <a:ea typeface="+mn-lt"/>
                <a:cs typeface="+mn-lt"/>
              </a:rPr>
              <a:t>David Kolb est né en 1939. Il détient un doctorat en psychologie sociale et de la personnalité de l'Université Harvard. Kolb a occupé des postes académiques éminents, notamment à l'Université Case Western Reserve, et il a fondé </a:t>
            </a:r>
            <a:r>
              <a:rPr lang="fr-FR" err="1">
                <a:ea typeface="+mn-lt"/>
                <a:cs typeface="+mn-lt"/>
              </a:rPr>
              <a:t>Experience</a:t>
            </a:r>
            <a:r>
              <a:rPr lang="fr-FR">
                <a:ea typeface="+mn-lt"/>
                <a:cs typeface="+mn-lt"/>
              </a:rPr>
              <a:t> </a:t>
            </a:r>
            <a:r>
              <a:rPr lang="fr-FR" err="1">
                <a:ea typeface="+mn-lt"/>
                <a:cs typeface="+mn-lt"/>
              </a:rPr>
              <a:t>Based</a:t>
            </a:r>
            <a:r>
              <a:rPr lang="fr-FR">
                <a:ea typeface="+mn-lt"/>
                <a:cs typeface="+mn-lt"/>
              </a:rPr>
              <a:t> Learning </a:t>
            </a:r>
            <a:r>
              <a:rPr lang="fr-FR" err="1">
                <a:ea typeface="+mn-lt"/>
                <a:cs typeface="+mn-lt"/>
              </a:rPr>
              <a:t>Systems</a:t>
            </a:r>
            <a:r>
              <a:rPr lang="fr-FR">
                <a:ea typeface="+mn-lt"/>
                <a:cs typeface="+mn-lt"/>
              </a:rPr>
              <a:t>, Inc. </a:t>
            </a:r>
            <a:br>
              <a:rPr lang="fr-FR">
                <a:ea typeface="+mn-lt"/>
                <a:cs typeface="+mn-lt"/>
              </a:rPr>
            </a:br>
            <a:endParaRPr lang="fr-FR">
              <a:ea typeface="+mn-lt"/>
              <a:cs typeface="+mn-lt"/>
            </a:endParaRPr>
          </a:p>
        </p:txBody>
      </p:sp>
      <p:grpSp>
        <p:nvGrpSpPr>
          <p:cNvPr id="40" name="Group 39">
            <a:extLst>
              <a:ext uri="{FF2B5EF4-FFF2-40B4-BE49-F238E27FC236}">
                <a16:creationId xmlns:a16="http://schemas.microsoft.com/office/drawing/2014/main" id="{29CAC6BF-498D-4340-90E8-B315749527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3600"/>
            <a:ext cx="6854400" cy="6854400"/>
            <a:chOff x="0" y="3600"/>
            <a:chExt cx="6854400" cy="6854400"/>
          </a:xfrm>
        </p:grpSpPr>
        <p:sp>
          <p:nvSpPr>
            <p:cNvPr id="41" name="Oval 40">
              <a:extLst>
                <a:ext uri="{FF2B5EF4-FFF2-40B4-BE49-F238E27FC236}">
                  <a16:creationId xmlns:a16="http://schemas.microsoft.com/office/drawing/2014/main" id="{D45B5AD0-CCB8-4560-97D1-64730E91C3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18C60EFA-0E1E-4013-96D3-782965C89A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E4E4E3FC-623F-4D97-96EA-B9028797928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4" name="Picture 33" descr="Numéros de jouet en plastique">
            <a:extLst>
              <a:ext uri="{FF2B5EF4-FFF2-40B4-BE49-F238E27FC236}">
                <a16:creationId xmlns:a16="http://schemas.microsoft.com/office/drawing/2014/main" id="{35115511-49D0-BE72-62EC-8DE90BEA90DA}"/>
              </a:ext>
            </a:extLst>
          </p:cNvPr>
          <p:cNvPicPr>
            <a:picLocks noChangeAspect="1"/>
          </p:cNvPicPr>
          <p:nvPr/>
        </p:nvPicPr>
        <p:blipFill rotWithShape="1">
          <a:blip r:embed="rId2"/>
          <a:srcRect l="13617" r="19730" b="-3"/>
          <a:stretch/>
        </p:blipFill>
        <p:spPr>
          <a:xfrm>
            <a:off x="20" y="-1"/>
            <a:ext cx="685798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1629862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6325661F-9A92-471E-B4A6-1EAAD4C06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09E3365-A802-B4D0-1C7C-8EF6091DBF76}"/>
              </a:ext>
            </a:extLst>
          </p:cNvPr>
          <p:cNvSpPr>
            <a:spLocks noGrp="1"/>
          </p:cNvSpPr>
          <p:nvPr>
            <p:ph type="title"/>
          </p:nvPr>
        </p:nvSpPr>
        <p:spPr>
          <a:xfrm>
            <a:off x="7086315" y="4132800"/>
            <a:ext cx="4554821" cy="2186096"/>
          </a:xfrm>
        </p:spPr>
        <p:txBody>
          <a:bodyPr anchor="b">
            <a:normAutofit/>
          </a:bodyPr>
          <a:lstStyle/>
          <a:p>
            <a:r>
              <a:rPr lang="fr-FR" sz="4700">
                <a:ea typeface="+mj-lt"/>
                <a:cs typeface="+mj-lt"/>
              </a:rPr>
              <a:t>Où David Kolb a mené ses recherches ?</a:t>
            </a:r>
            <a:endParaRPr lang="fr-FR" sz="4700"/>
          </a:p>
          <a:p>
            <a:endParaRPr lang="fr-FR" sz="4700"/>
          </a:p>
        </p:txBody>
      </p:sp>
      <p:sp>
        <p:nvSpPr>
          <p:cNvPr id="3" name="Espace réservé du contenu 2">
            <a:extLst>
              <a:ext uri="{FF2B5EF4-FFF2-40B4-BE49-F238E27FC236}">
                <a16:creationId xmlns:a16="http://schemas.microsoft.com/office/drawing/2014/main" id="{43457635-0FE7-D129-9BDD-66F2921521F2}"/>
              </a:ext>
            </a:extLst>
          </p:cNvPr>
          <p:cNvSpPr>
            <a:spLocks noGrp="1"/>
          </p:cNvSpPr>
          <p:nvPr>
            <p:ph idx="1"/>
          </p:nvPr>
        </p:nvSpPr>
        <p:spPr>
          <a:xfrm>
            <a:off x="7104063" y="540000"/>
            <a:ext cx="4537073" cy="3361604"/>
          </a:xfrm>
        </p:spPr>
        <p:txBody>
          <a:bodyPr vert="horz" lIns="91440" tIns="45720" rIns="91440" bIns="45720" rtlCol="0" anchor="t">
            <a:normAutofit/>
          </a:bodyPr>
          <a:lstStyle/>
          <a:p>
            <a:pPr marL="269875" indent="-269875"/>
            <a:endParaRPr lang="fr-FR"/>
          </a:p>
          <a:p>
            <a:pPr marL="0" indent="0">
              <a:buNone/>
            </a:pPr>
            <a:r>
              <a:rPr lang="fr-FR">
                <a:ea typeface="+mn-lt"/>
                <a:cs typeface="+mn-lt"/>
              </a:rPr>
              <a:t>David Kolb a mené ses recherches et son enseignement dans diverses institutions académiques aux États-Unis, principalement à l'Université Case Western Reserve. </a:t>
            </a:r>
            <a:br>
              <a:rPr lang="fr-FR">
                <a:ea typeface="+mn-lt"/>
                <a:cs typeface="+mn-lt"/>
              </a:rPr>
            </a:br>
            <a:endParaRPr lang="fr-FR">
              <a:ea typeface="+mn-lt"/>
              <a:cs typeface="+mn-lt"/>
            </a:endParaRPr>
          </a:p>
        </p:txBody>
      </p:sp>
      <p:grpSp>
        <p:nvGrpSpPr>
          <p:cNvPr id="79" name="Group 78">
            <a:extLst>
              <a:ext uri="{FF2B5EF4-FFF2-40B4-BE49-F238E27FC236}">
                <a16:creationId xmlns:a16="http://schemas.microsoft.com/office/drawing/2014/main" id="{29CAC6BF-498D-4340-90E8-B315749527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3600"/>
            <a:ext cx="6854400" cy="6854400"/>
            <a:chOff x="0" y="3600"/>
            <a:chExt cx="6854400" cy="6854400"/>
          </a:xfrm>
        </p:grpSpPr>
        <p:sp>
          <p:nvSpPr>
            <p:cNvPr id="80" name="Oval 79">
              <a:extLst>
                <a:ext uri="{FF2B5EF4-FFF2-40B4-BE49-F238E27FC236}">
                  <a16:creationId xmlns:a16="http://schemas.microsoft.com/office/drawing/2014/main" id="{D45B5AD0-CCB8-4560-97D1-64730E91C3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18C60EFA-0E1E-4013-96D3-782965C89A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E4E4E3FC-623F-4D97-96EA-B9028797928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9" name="Picture 48" descr="Loupe sur arrière-plan clair">
            <a:extLst>
              <a:ext uri="{FF2B5EF4-FFF2-40B4-BE49-F238E27FC236}">
                <a16:creationId xmlns:a16="http://schemas.microsoft.com/office/drawing/2014/main" id="{DD194FE3-A040-D50D-EDF8-70C93EFF67DC}"/>
              </a:ext>
            </a:extLst>
          </p:cNvPr>
          <p:cNvPicPr>
            <a:picLocks noChangeAspect="1"/>
          </p:cNvPicPr>
          <p:nvPr/>
        </p:nvPicPr>
        <p:blipFill rotWithShape="1">
          <a:blip r:embed="rId2"/>
          <a:srcRect l="29237" r="4012" b="-2"/>
          <a:stretch/>
        </p:blipFill>
        <p:spPr>
          <a:xfrm>
            <a:off x="20" y="-1"/>
            <a:ext cx="685798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1255590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37F6730-8F76-4239-8CBA-B914B02A7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F007FBF4-4B89-4AE1-955F-071EF00F9B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32" name="Rectangle 31">
              <a:extLst>
                <a:ext uri="{FF2B5EF4-FFF2-40B4-BE49-F238E27FC236}">
                  <a16:creationId xmlns:a16="http://schemas.microsoft.com/office/drawing/2014/main" id="{68B9882E-119A-40EB-84F9-597469A5DD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3" name="Oval 32">
              <a:extLst>
                <a:ext uri="{FF2B5EF4-FFF2-40B4-BE49-F238E27FC236}">
                  <a16:creationId xmlns:a16="http://schemas.microsoft.com/office/drawing/2014/main" id="{8DBDEE55-09BD-4DA8-8701-E4CA98BABA2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4" name="Oval 33">
              <a:extLst>
                <a:ext uri="{FF2B5EF4-FFF2-40B4-BE49-F238E27FC236}">
                  <a16:creationId xmlns:a16="http://schemas.microsoft.com/office/drawing/2014/main" id="{AF00923E-9D72-4A0E-9F4B-9434FF5DFC5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35" name="Group 34">
              <a:extLst>
                <a:ext uri="{FF2B5EF4-FFF2-40B4-BE49-F238E27FC236}">
                  <a16:creationId xmlns:a16="http://schemas.microsoft.com/office/drawing/2014/main" id="{C1F48387-6E8C-4241-AB6C-A5B60A714C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40" name="Rectangle 39">
                <a:extLst>
                  <a:ext uri="{FF2B5EF4-FFF2-40B4-BE49-F238E27FC236}">
                    <a16:creationId xmlns:a16="http://schemas.microsoft.com/office/drawing/2014/main" id="{BD19383F-3752-462E-AC8F-6BE570F950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1" name="Rectangle 40">
                <a:extLst>
                  <a:ext uri="{FF2B5EF4-FFF2-40B4-BE49-F238E27FC236}">
                    <a16:creationId xmlns:a16="http://schemas.microsoft.com/office/drawing/2014/main" id="{14D01CAA-04BC-4A82-A43A-4F5FB273F6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36" name="Group 35">
              <a:extLst>
                <a:ext uri="{FF2B5EF4-FFF2-40B4-BE49-F238E27FC236}">
                  <a16:creationId xmlns:a16="http://schemas.microsoft.com/office/drawing/2014/main" id="{D551CBD5-99DC-4E2E-841D-10446CB44D9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38" name="Rectangle 37">
                <a:extLst>
                  <a:ext uri="{FF2B5EF4-FFF2-40B4-BE49-F238E27FC236}">
                    <a16:creationId xmlns:a16="http://schemas.microsoft.com/office/drawing/2014/main" id="{9094599C-EEC6-41EB-B1C5-CC6875162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9" name="Rectangle 38">
                <a:extLst>
                  <a:ext uri="{FF2B5EF4-FFF2-40B4-BE49-F238E27FC236}">
                    <a16:creationId xmlns:a16="http://schemas.microsoft.com/office/drawing/2014/main" id="{2F315DC4-0D9F-48E8-A2A1-AC40E6095C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7" name="Rectangle 36">
              <a:extLst>
                <a:ext uri="{FF2B5EF4-FFF2-40B4-BE49-F238E27FC236}">
                  <a16:creationId xmlns:a16="http://schemas.microsoft.com/office/drawing/2014/main" id="{9AF94D83-376D-415E-9249-407F4EEEB6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43" name="Rectangle 42">
            <a:extLst>
              <a:ext uri="{FF2B5EF4-FFF2-40B4-BE49-F238E27FC236}">
                <a16:creationId xmlns:a16="http://schemas.microsoft.com/office/drawing/2014/main" id="{360A8458-D6B6-45BF-912C-2B2EBCBF0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6858000"/>
          </a:xfrm>
          <a:prstGeom prst="rect">
            <a:avLst/>
          </a:prstGeom>
          <a:gradFill flip="none" rotWithShape="1">
            <a:gsLst>
              <a:gs pos="100000">
                <a:schemeClr val="bg2">
                  <a:alpha val="60000"/>
                </a:schemeClr>
              </a:gs>
              <a:gs pos="0">
                <a:schemeClr val="bg2">
                  <a:alpha val="40000"/>
                </a:schemeClr>
              </a:gs>
            </a:gsLst>
            <a:lin ang="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re 1">
            <a:extLst>
              <a:ext uri="{FF2B5EF4-FFF2-40B4-BE49-F238E27FC236}">
                <a16:creationId xmlns:a16="http://schemas.microsoft.com/office/drawing/2014/main" id="{BC85B7BF-EB92-B2B0-0B5E-F76BF84BB394}"/>
              </a:ext>
            </a:extLst>
          </p:cNvPr>
          <p:cNvSpPr>
            <a:spLocks noGrp="1"/>
          </p:cNvSpPr>
          <p:nvPr>
            <p:ph type="title"/>
          </p:nvPr>
        </p:nvSpPr>
        <p:spPr>
          <a:xfrm>
            <a:off x="540000" y="540000"/>
            <a:ext cx="4500561" cy="5912725"/>
          </a:xfrm>
        </p:spPr>
        <p:txBody>
          <a:bodyPr anchor="t">
            <a:normAutofit/>
          </a:bodyPr>
          <a:lstStyle/>
          <a:p>
            <a:r>
              <a:rPr lang="fr-FR" dirty="0">
                <a:ea typeface="+mj-lt"/>
                <a:cs typeface="Arial"/>
              </a:rPr>
              <a:t>Quand</a:t>
            </a:r>
            <a:r>
              <a:rPr lang="fr-FR" dirty="0">
                <a:latin typeface="Bell MT"/>
                <a:ea typeface="+mj-lt"/>
                <a:cs typeface="Arial"/>
              </a:rPr>
              <a:t> est-ce que David Kolb a été actif ?</a:t>
            </a:r>
          </a:p>
        </p:txBody>
      </p:sp>
      <p:sp>
        <p:nvSpPr>
          <p:cNvPr id="3" name="Espace réservé du contenu 2">
            <a:extLst>
              <a:ext uri="{FF2B5EF4-FFF2-40B4-BE49-F238E27FC236}">
                <a16:creationId xmlns:a16="http://schemas.microsoft.com/office/drawing/2014/main" id="{F270F035-E793-9FA5-E7B0-C9D0EB9BED0A}"/>
              </a:ext>
            </a:extLst>
          </p:cNvPr>
          <p:cNvSpPr>
            <a:spLocks noGrp="1"/>
          </p:cNvSpPr>
          <p:nvPr>
            <p:ph idx="1"/>
          </p:nvPr>
        </p:nvSpPr>
        <p:spPr>
          <a:xfrm>
            <a:off x="5232400" y="545125"/>
            <a:ext cx="6408738" cy="5755222"/>
          </a:xfrm>
        </p:spPr>
        <p:txBody>
          <a:bodyPr vert="horz" lIns="91440" tIns="45720" rIns="91440" bIns="45720" rtlCol="0" anchor="t">
            <a:normAutofit/>
          </a:bodyPr>
          <a:lstStyle/>
          <a:p>
            <a:pPr marL="0" indent="0">
              <a:buNone/>
            </a:pPr>
            <a:r>
              <a:rPr lang="fr-FR"/>
              <a:t>David Kolb est né en 1939, et il a été actif tout au long de sa carrière universitaire, avec des contributions majeures dans les années 1970 et au-delà. Ses travaux sur l'apprentissage expérientiel ont continué à influencer les domaines de l'éducation et du développement professionnel. </a:t>
            </a:r>
            <a:br>
              <a:rPr lang="fr-FR"/>
            </a:br>
            <a:endParaRPr lang="fr-FR"/>
          </a:p>
        </p:txBody>
      </p:sp>
    </p:spTree>
    <p:extLst>
      <p:ext uri="{BB962C8B-B14F-4D97-AF65-F5344CB8AC3E}">
        <p14:creationId xmlns:p14="http://schemas.microsoft.com/office/powerpoint/2010/main" val="582898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7BA10581-08F2-4D9E-8CB4-07ECFEE95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59E2092A-4250-4BDD-AC6C-CA57E30DDD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7266875" cy="6858000"/>
            <a:chOff x="0" y="0"/>
            <a:chExt cx="7266875" cy="6858000"/>
          </a:xfrm>
        </p:grpSpPr>
        <p:sp>
          <p:nvSpPr>
            <p:cNvPr id="58" name="Freeform: Shape 57">
              <a:extLst>
                <a:ext uri="{FF2B5EF4-FFF2-40B4-BE49-F238E27FC236}">
                  <a16:creationId xmlns:a16="http://schemas.microsoft.com/office/drawing/2014/main" id="{FA1EE7D2-EB27-4C6C-8E54-CBCDDCA178F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3600"/>
              <a:ext cx="7266875" cy="6854400"/>
            </a:xfrm>
            <a:custGeom>
              <a:avLst/>
              <a:gdLst>
                <a:gd name="connsiteX0" fmla="*/ 3839675 w 7266875"/>
                <a:gd name="connsiteY0" fmla="*/ 0 h 6854400"/>
                <a:gd name="connsiteX1" fmla="*/ 7266875 w 7266875"/>
                <a:gd name="connsiteY1" fmla="*/ 3427200 h 6854400"/>
                <a:gd name="connsiteX2" fmla="*/ 3839675 w 7266875"/>
                <a:gd name="connsiteY2" fmla="*/ 6854400 h 6854400"/>
                <a:gd name="connsiteX3" fmla="*/ 3489264 w 7266875"/>
                <a:gd name="connsiteY3" fmla="*/ 6836706 h 6854400"/>
                <a:gd name="connsiteX4" fmla="*/ 3327588 w 7266875"/>
                <a:gd name="connsiteY4" fmla="*/ 6816161 h 6854400"/>
                <a:gd name="connsiteX5" fmla="*/ 3174464 w 7266875"/>
                <a:gd name="connsiteY5" fmla="*/ 6839531 h 6854400"/>
                <a:gd name="connsiteX6" fmla="*/ 2880000 w 7266875"/>
                <a:gd name="connsiteY6" fmla="*/ 6854400 h 6854400"/>
                <a:gd name="connsiteX7" fmla="*/ 0 w 7266875"/>
                <a:gd name="connsiteY7" fmla="*/ 3974400 h 6854400"/>
                <a:gd name="connsiteX8" fmla="*/ 226325 w 7266875"/>
                <a:gd name="connsiteY8" fmla="*/ 2853374 h 6854400"/>
                <a:gd name="connsiteX9" fmla="*/ 258015 w 7266875"/>
                <a:gd name="connsiteY9" fmla="*/ 2787590 h 6854400"/>
                <a:gd name="connsiteX10" fmla="*/ 224445 w 7266875"/>
                <a:gd name="connsiteY10" fmla="*/ 2657030 h 6854400"/>
                <a:gd name="connsiteX11" fmla="*/ 180561 w 7266875"/>
                <a:gd name="connsiteY11" fmla="*/ 2221714 h 6854400"/>
                <a:gd name="connsiteX12" fmla="*/ 2340561 w 7266875"/>
                <a:gd name="connsiteY12" fmla="*/ 61714 h 6854400"/>
                <a:gd name="connsiteX13" fmla="*/ 2828370 w 7266875"/>
                <a:gd name="connsiteY13" fmla="*/ 117025 h 6854400"/>
                <a:gd name="connsiteX14" fmla="*/ 2891183 w 7266875"/>
                <a:gd name="connsiteY14" fmla="*/ 134017 h 6854400"/>
                <a:gd name="connsiteX15" fmla="*/ 2983165 w 7266875"/>
                <a:gd name="connsiteY15" fmla="*/ 107897 h 6854400"/>
                <a:gd name="connsiteX16" fmla="*/ 3839675 w 7266875"/>
                <a:gd name="connsiteY16" fmla="*/ 0 h 685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66875" h="6854400">
                  <a:moveTo>
                    <a:pt x="3839675" y="0"/>
                  </a:moveTo>
                  <a:cubicBezTo>
                    <a:pt x="5732465" y="0"/>
                    <a:pt x="7266875" y="1534410"/>
                    <a:pt x="7266875" y="3427200"/>
                  </a:cubicBezTo>
                  <a:cubicBezTo>
                    <a:pt x="7266875" y="5319990"/>
                    <a:pt x="5732465" y="6854400"/>
                    <a:pt x="3839675" y="6854400"/>
                  </a:cubicBezTo>
                  <a:cubicBezTo>
                    <a:pt x="3721376" y="6854400"/>
                    <a:pt x="3604476" y="6848406"/>
                    <a:pt x="3489264" y="6836706"/>
                  </a:cubicBezTo>
                  <a:lnTo>
                    <a:pt x="3327588" y="6816161"/>
                  </a:lnTo>
                  <a:lnTo>
                    <a:pt x="3174464" y="6839531"/>
                  </a:lnTo>
                  <a:cubicBezTo>
                    <a:pt x="3077646" y="6849363"/>
                    <a:pt x="2979412" y="6854400"/>
                    <a:pt x="2880000" y="6854400"/>
                  </a:cubicBezTo>
                  <a:cubicBezTo>
                    <a:pt x="1289420" y="6854400"/>
                    <a:pt x="0" y="5564980"/>
                    <a:pt x="0" y="3974400"/>
                  </a:cubicBezTo>
                  <a:cubicBezTo>
                    <a:pt x="0" y="3576755"/>
                    <a:pt x="80589" y="3197933"/>
                    <a:pt x="226325" y="2853374"/>
                  </a:cubicBezTo>
                  <a:lnTo>
                    <a:pt x="258015" y="2787590"/>
                  </a:lnTo>
                  <a:lnTo>
                    <a:pt x="224445" y="2657030"/>
                  </a:lnTo>
                  <a:cubicBezTo>
                    <a:pt x="195672" y="2516419"/>
                    <a:pt x="180561" y="2370831"/>
                    <a:pt x="180561" y="2221714"/>
                  </a:cubicBezTo>
                  <a:cubicBezTo>
                    <a:pt x="180561" y="1028779"/>
                    <a:pt x="1147626" y="61714"/>
                    <a:pt x="2340561" y="61714"/>
                  </a:cubicBezTo>
                  <a:cubicBezTo>
                    <a:pt x="2508318" y="61714"/>
                    <a:pt x="2671608" y="80838"/>
                    <a:pt x="2828370" y="117025"/>
                  </a:cubicBezTo>
                  <a:lnTo>
                    <a:pt x="2891183" y="134017"/>
                  </a:lnTo>
                  <a:lnTo>
                    <a:pt x="2983165" y="107897"/>
                  </a:lnTo>
                  <a:cubicBezTo>
                    <a:pt x="3256928" y="37461"/>
                    <a:pt x="3543927" y="0"/>
                    <a:pt x="3839675" y="0"/>
                  </a:cubicBezTo>
                  <a:close/>
                </a:path>
              </a:pathLst>
            </a:custGeom>
            <a:solidFill>
              <a:schemeClr val="bg2">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Oval 58">
              <a:extLst>
                <a:ext uri="{FF2B5EF4-FFF2-40B4-BE49-F238E27FC236}">
                  <a16:creationId xmlns:a16="http://schemas.microsoft.com/office/drawing/2014/main" id="{A73CF8FD-0917-4279-B6E7-120EE392F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1094400"/>
              <a:ext cx="5760000" cy="5760000"/>
            </a:xfrm>
            <a:prstGeom prst="ellipse">
              <a:avLst/>
            </a:prstGeom>
            <a:solidFill>
              <a:schemeClr val="accent1">
                <a:alpha val="4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F3A3FA15-CF3D-4F2B-BB5C-18E5DB3057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180561" y="61714"/>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F776AED5-83E6-4A3D-B609-7CCABAD440D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12475" y="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re 1">
            <a:extLst>
              <a:ext uri="{FF2B5EF4-FFF2-40B4-BE49-F238E27FC236}">
                <a16:creationId xmlns:a16="http://schemas.microsoft.com/office/drawing/2014/main" id="{9942DDC9-C80C-48D5-ABE8-EC48523BB6C2}"/>
              </a:ext>
            </a:extLst>
          </p:cNvPr>
          <p:cNvSpPr>
            <a:spLocks noGrp="1"/>
          </p:cNvSpPr>
          <p:nvPr>
            <p:ph type="title"/>
          </p:nvPr>
        </p:nvSpPr>
        <p:spPr>
          <a:xfrm>
            <a:off x="922020" y="833015"/>
            <a:ext cx="5193960" cy="5202026"/>
          </a:xfrm>
        </p:spPr>
        <p:txBody>
          <a:bodyPr anchor="ctr">
            <a:normAutofit/>
          </a:bodyPr>
          <a:lstStyle/>
          <a:p>
            <a:pPr algn="ctr"/>
            <a:r>
              <a:rPr lang="fr-FR" dirty="0">
                <a:ea typeface="+mj-lt"/>
                <a:cs typeface="+mj-lt"/>
              </a:rPr>
              <a:t>Comment David Kolb a développé sa théorie de l'apprentissage ?</a:t>
            </a:r>
            <a:endParaRPr lang="fr-FR" dirty="0"/>
          </a:p>
        </p:txBody>
      </p:sp>
      <p:sp>
        <p:nvSpPr>
          <p:cNvPr id="3" name="Espace réservé du contenu 2">
            <a:extLst>
              <a:ext uri="{FF2B5EF4-FFF2-40B4-BE49-F238E27FC236}">
                <a16:creationId xmlns:a16="http://schemas.microsoft.com/office/drawing/2014/main" id="{0028E751-35E5-3F5C-7F77-03915ABA1076}"/>
              </a:ext>
            </a:extLst>
          </p:cNvPr>
          <p:cNvSpPr>
            <a:spLocks noGrp="1"/>
          </p:cNvSpPr>
          <p:nvPr>
            <p:ph idx="1"/>
          </p:nvPr>
        </p:nvSpPr>
        <p:spPr>
          <a:xfrm>
            <a:off x="7104062" y="540347"/>
            <a:ext cx="4751722" cy="5760000"/>
          </a:xfrm>
        </p:spPr>
        <p:txBody>
          <a:bodyPr vert="horz" lIns="91440" tIns="45720" rIns="91440" bIns="45720" rtlCol="0" anchor="ctr">
            <a:noAutofit/>
          </a:bodyPr>
          <a:lstStyle/>
          <a:p>
            <a:pPr marL="0" indent="0">
              <a:buNone/>
            </a:pPr>
            <a:r>
              <a:rPr lang="fr-FR" sz="2400" dirty="0"/>
              <a:t>Kolb a développé la théorie de </a:t>
            </a:r>
            <a:r>
              <a:rPr lang="fr-FR" sz="2400" b="1" dirty="0"/>
              <a:t>l'apprentissage expérientiel</a:t>
            </a:r>
            <a:r>
              <a:rPr lang="fr-FR" sz="2400" dirty="0"/>
              <a:t>, qui s'appuie sur un modèle en spirale décrivant quatre modes d'apprentissage.</a:t>
            </a:r>
          </a:p>
        </p:txBody>
      </p:sp>
    </p:spTree>
    <p:extLst>
      <p:ext uri="{BB962C8B-B14F-4D97-AF65-F5344CB8AC3E}">
        <p14:creationId xmlns:p14="http://schemas.microsoft.com/office/powerpoint/2010/main" val="2384750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4F9B187-EC02-44E0-99C7-5D629D664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2" name="Rectangle 11">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re 1">
            <a:extLst>
              <a:ext uri="{FF2B5EF4-FFF2-40B4-BE49-F238E27FC236}">
                <a16:creationId xmlns:a16="http://schemas.microsoft.com/office/drawing/2014/main" id="{D7BE9E76-1436-03E3-CBC7-ABD25007FBF2}"/>
              </a:ext>
            </a:extLst>
          </p:cNvPr>
          <p:cNvSpPr>
            <a:spLocks noGrp="1"/>
          </p:cNvSpPr>
          <p:nvPr>
            <p:ph type="title"/>
          </p:nvPr>
        </p:nvSpPr>
        <p:spPr>
          <a:xfrm>
            <a:off x="7086315" y="540000"/>
            <a:ext cx="4554821" cy="2186096"/>
          </a:xfrm>
        </p:spPr>
        <p:txBody>
          <a:bodyPr anchor="t">
            <a:normAutofit/>
          </a:bodyPr>
          <a:lstStyle/>
          <a:p>
            <a:r>
              <a:rPr lang="fr-FR" sz="3800">
                <a:ea typeface="+mj-lt"/>
                <a:cs typeface="+mj-lt"/>
              </a:rPr>
              <a:t>Le modèle de Kolb décrit quatre styles d'apprentissage différents :</a:t>
            </a:r>
            <a:endParaRPr lang="fr-FR" sz="3800"/>
          </a:p>
        </p:txBody>
      </p:sp>
      <p:grpSp>
        <p:nvGrpSpPr>
          <p:cNvPr id="25" name="Group 24">
            <a:extLst>
              <a:ext uri="{FF2B5EF4-FFF2-40B4-BE49-F238E27FC236}">
                <a16:creationId xmlns:a16="http://schemas.microsoft.com/office/drawing/2014/main" id="{7B4E221E-E4F3-4D25-8DC8-8A3D08C830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491700" y="811038"/>
            <a:ext cx="6131951" cy="5783897"/>
            <a:chOff x="4925125" y="3600"/>
            <a:chExt cx="7266875" cy="6854400"/>
          </a:xfrm>
        </p:grpSpPr>
        <p:sp>
          <p:nvSpPr>
            <p:cNvPr id="26" name="Oval 25">
              <a:extLst>
                <a:ext uri="{FF2B5EF4-FFF2-40B4-BE49-F238E27FC236}">
                  <a16:creationId xmlns:a16="http://schemas.microsoft.com/office/drawing/2014/main" id="{1DCB79C8-6A25-43E7-AC87-D1D7C60710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BABC8D9-79F4-4665-99B3-4EA1B520E5C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08BC036-0C59-4D8B-8F96-46D122C906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Seul dans la foule">
            <a:extLst>
              <a:ext uri="{FF2B5EF4-FFF2-40B4-BE49-F238E27FC236}">
                <a16:creationId xmlns:a16="http://schemas.microsoft.com/office/drawing/2014/main" id="{5E66843F-7F9E-BC67-4716-88817A000774}"/>
              </a:ext>
            </a:extLst>
          </p:cNvPr>
          <p:cNvPicPr>
            <a:picLocks noChangeAspect="1"/>
          </p:cNvPicPr>
          <p:nvPr/>
        </p:nvPicPr>
        <p:blipFill rotWithShape="1">
          <a:blip r:embed="rId2"/>
          <a:srcRect l="16139" r="8864" b="3"/>
          <a:stretch/>
        </p:blipFill>
        <p:spPr>
          <a:xfrm>
            <a:off x="20" y="-1"/>
            <a:ext cx="685798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
        <p:nvSpPr>
          <p:cNvPr id="3" name="Espace réservé du contenu 2">
            <a:extLst>
              <a:ext uri="{FF2B5EF4-FFF2-40B4-BE49-F238E27FC236}">
                <a16:creationId xmlns:a16="http://schemas.microsoft.com/office/drawing/2014/main" id="{7F8723C4-73B9-5B45-0A28-1CE992747F47}"/>
              </a:ext>
            </a:extLst>
          </p:cNvPr>
          <p:cNvSpPr>
            <a:spLocks noGrp="1"/>
          </p:cNvSpPr>
          <p:nvPr>
            <p:ph idx="1"/>
          </p:nvPr>
        </p:nvSpPr>
        <p:spPr>
          <a:xfrm>
            <a:off x="7104063" y="2947121"/>
            <a:ext cx="4537073" cy="3361604"/>
          </a:xfrm>
        </p:spPr>
        <p:txBody>
          <a:bodyPr vert="horz" lIns="91440" tIns="45720" rIns="91440" bIns="45720" rtlCol="0" anchor="t">
            <a:normAutofit/>
          </a:bodyPr>
          <a:lstStyle/>
          <a:p>
            <a:pPr marL="269875" indent="-269875"/>
            <a:r>
              <a:rPr lang="fr-FR" sz="3600">
                <a:ea typeface="+mn-lt"/>
                <a:cs typeface="+mn-lt"/>
              </a:rPr>
              <a:t>concret</a:t>
            </a:r>
          </a:p>
          <a:p>
            <a:pPr marL="269875" indent="-269875"/>
            <a:r>
              <a:rPr lang="fr-FR" sz="3600">
                <a:ea typeface="+mn-lt"/>
                <a:cs typeface="+mn-lt"/>
              </a:rPr>
              <a:t> actif</a:t>
            </a:r>
          </a:p>
          <a:p>
            <a:pPr marL="269875" indent="-269875"/>
            <a:r>
              <a:rPr lang="fr-FR" sz="3600">
                <a:ea typeface="+mn-lt"/>
                <a:cs typeface="+mn-lt"/>
              </a:rPr>
              <a:t>réflexif </a:t>
            </a:r>
          </a:p>
          <a:p>
            <a:pPr marL="269875" indent="-269875"/>
            <a:r>
              <a:rPr lang="fr-FR" sz="3600">
                <a:ea typeface="+mn-lt"/>
                <a:cs typeface="+mn-lt"/>
              </a:rPr>
              <a:t>conceptuel.</a:t>
            </a:r>
            <a:endParaRPr lang="fr-FR" sz="3600"/>
          </a:p>
        </p:txBody>
      </p:sp>
    </p:spTree>
    <p:extLst>
      <p:ext uri="{BB962C8B-B14F-4D97-AF65-F5344CB8AC3E}">
        <p14:creationId xmlns:p14="http://schemas.microsoft.com/office/powerpoint/2010/main" val="1597280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0" name="Rectangle 9">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re 1">
            <a:extLst>
              <a:ext uri="{FF2B5EF4-FFF2-40B4-BE49-F238E27FC236}">
                <a16:creationId xmlns:a16="http://schemas.microsoft.com/office/drawing/2014/main" id="{EBCFC4D5-80D1-3581-FC5F-686D876040B8}"/>
              </a:ext>
            </a:extLst>
          </p:cNvPr>
          <p:cNvSpPr>
            <a:spLocks noGrp="1"/>
          </p:cNvSpPr>
          <p:nvPr>
            <p:ph type="title"/>
          </p:nvPr>
        </p:nvSpPr>
        <p:spPr>
          <a:xfrm>
            <a:off x="7086315" y="540000"/>
            <a:ext cx="4554821" cy="2186096"/>
          </a:xfrm>
        </p:spPr>
        <p:txBody>
          <a:bodyPr anchor="b">
            <a:normAutofit fontScale="90000"/>
          </a:bodyPr>
          <a:lstStyle/>
          <a:p>
            <a:pPr algn="ctr"/>
            <a:r>
              <a:rPr lang="fr-FR"/>
              <a:t>Apprendre de manière concrète </a:t>
            </a:r>
          </a:p>
        </p:txBody>
      </p:sp>
      <p:pic>
        <p:nvPicPr>
          <p:cNvPr id="4" name="Image 3" descr="Une image contenant habits, personne, livre, sol&#10;&#10;Description générée automatiquement">
            <a:extLst>
              <a:ext uri="{FF2B5EF4-FFF2-40B4-BE49-F238E27FC236}">
                <a16:creationId xmlns:a16="http://schemas.microsoft.com/office/drawing/2014/main" id="{477D460A-F358-FF80-00D9-6AF4CE4CBEC3}"/>
              </a:ext>
            </a:extLst>
          </p:cNvPr>
          <p:cNvPicPr>
            <a:picLocks noChangeAspect="1"/>
          </p:cNvPicPr>
          <p:nvPr/>
        </p:nvPicPr>
        <p:blipFill rotWithShape="1">
          <a:blip r:embed="rId2"/>
          <a:srcRect l="14412" r="22862" b="-1"/>
          <a:stretch/>
        </p:blipFill>
        <p:spPr>
          <a:xfrm>
            <a:off x="20" y="10"/>
            <a:ext cx="6444556" cy="6857990"/>
          </a:xfrm>
          <a:prstGeom prst="rect">
            <a:avLst/>
          </a:prstGeom>
        </p:spPr>
      </p:pic>
      <p:sp>
        <p:nvSpPr>
          <p:cNvPr id="3" name="Espace réservé du contenu 2">
            <a:extLst>
              <a:ext uri="{FF2B5EF4-FFF2-40B4-BE49-F238E27FC236}">
                <a16:creationId xmlns:a16="http://schemas.microsoft.com/office/drawing/2014/main" id="{282310FD-7493-DA5C-0CFF-BE6514494FA1}"/>
              </a:ext>
            </a:extLst>
          </p:cNvPr>
          <p:cNvSpPr>
            <a:spLocks noGrp="1"/>
          </p:cNvSpPr>
          <p:nvPr>
            <p:ph idx="1"/>
          </p:nvPr>
        </p:nvSpPr>
        <p:spPr>
          <a:xfrm>
            <a:off x="7104063" y="2947121"/>
            <a:ext cx="4537073" cy="3361604"/>
          </a:xfrm>
        </p:spPr>
        <p:txBody>
          <a:bodyPr vert="horz" lIns="91440" tIns="45720" rIns="91440" bIns="45720" rtlCol="0" anchor="t">
            <a:normAutofit/>
          </a:bodyPr>
          <a:lstStyle/>
          <a:p>
            <a:pPr marL="269875" indent="-269875">
              <a:lnSpc>
                <a:spcPct val="115000"/>
              </a:lnSpc>
            </a:pPr>
            <a:r>
              <a:rPr lang="fr-FR" sz="1700">
                <a:ea typeface="+mn-lt"/>
                <a:cs typeface="+mn-lt"/>
              </a:rPr>
              <a:t>Les personnes qui apprennent de manière concrète aiment apprendre par l'expérience.</a:t>
            </a:r>
            <a:endParaRPr lang="fr-FR" sz="1700"/>
          </a:p>
          <a:p>
            <a:pPr marL="269875" indent="-269875">
              <a:lnSpc>
                <a:spcPct val="115000"/>
              </a:lnSpc>
            </a:pPr>
            <a:r>
              <a:rPr lang="fr-FR" sz="1700">
                <a:ea typeface="+mn-lt"/>
                <a:cs typeface="+mn-lt"/>
              </a:rPr>
              <a:t>Elles préfèrent apprendre en faisant, en manipulant des objets ou en participant à des activités pratiques.</a:t>
            </a:r>
            <a:endParaRPr lang="fr-FR" sz="1700"/>
          </a:p>
          <a:p>
            <a:pPr marL="269875" indent="-269875">
              <a:lnSpc>
                <a:spcPct val="115000"/>
              </a:lnSpc>
            </a:pPr>
            <a:r>
              <a:rPr lang="fr-FR" sz="1700">
                <a:ea typeface="+mn-lt"/>
                <a:cs typeface="+mn-lt"/>
              </a:rPr>
              <a:t>Les personnes qui apprennent de manière concrète sont souvent bonnes à résoudre des problèmes et à prendre des décisions.</a:t>
            </a:r>
            <a:endParaRPr lang="fr-FR" sz="1700"/>
          </a:p>
          <a:p>
            <a:pPr marL="269875" indent="-269875">
              <a:lnSpc>
                <a:spcPct val="115000"/>
              </a:lnSpc>
            </a:pPr>
            <a:endParaRPr lang="fr-FR" sz="1700"/>
          </a:p>
        </p:txBody>
      </p:sp>
    </p:spTree>
    <p:extLst>
      <p:ext uri="{BB962C8B-B14F-4D97-AF65-F5344CB8AC3E}">
        <p14:creationId xmlns:p14="http://schemas.microsoft.com/office/powerpoint/2010/main" val="1370180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82D455B-C993-4AC2-BAC2-D5C9890CE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DCE8762-238A-A3FB-A313-2A93077A9153}"/>
              </a:ext>
            </a:extLst>
          </p:cNvPr>
          <p:cNvSpPr>
            <a:spLocks noGrp="1"/>
          </p:cNvSpPr>
          <p:nvPr>
            <p:ph type="title"/>
          </p:nvPr>
        </p:nvSpPr>
        <p:spPr>
          <a:xfrm>
            <a:off x="540000" y="540000"/>
            <a:ext cx="4500561" cy="5768725"/>
          </a:xfrm>
        </p:spPr>
        <p:txBody>
          <a:bodyPr anchor="t">
            <a:normAutofit/>
          </a:bodyPr>
          <a:lstStyle/>
          <a:p>
            <a:r>
              <a:rPr lang="fr-FR" sz="7500">
                <a:ea typeface="+mj-lt"/>
                <a:cs typeface="+mj-lt"/>
              </a:rPr>
              <a:t>Apprendre de manière active</a:t>
            </a:r>
            <a:endParaRPr lang="fr-FR" sz="7500"/>
          </a:p>
        </p:txBody>
      </p:sp>
      <p:pic>
        <p:nvPicPr>
          <p:cNvPr id="4" name="Image 3" descr="Une image contenant texte, capture d’écran, Police, diagramme&#10;&#10;Description générée automatiquement">
            <a:extLst>
              <a:ext uri="{FF2B5EF4-FFF2-40B4-BE49-F238E27FC236}">
                <a16:creationId xmlns:a16="http://schemas.microsoft.com/office/drawing/2014/main" id="{D1E93979-CE5A-B9BE-9293-2D6D40290312}"/>
              </a:ext>
            </a:extLst>
          </p:cNvPr>
          <p:cNvPicPr>
            <a:picLocks noChangeAspect="1"/>
          </p:cNvPicPr>
          <p:nvPr/>
        </p:nvPicPr>
        <p:blipFill>
          <a:blip r:embed="rId2">
            <a:alphaModFix/>
          </a:blip>
          <a:stretch>
            <a:fillRect/>
          </a:stretch>
        </p:blipFill>
        <p:spPr>
          <a:xfrm>
            <a:off x="5466790" y="549275"/>
            <a:ext cx="5939954" cy="3531313"/>
          </a:xfrm>
          <a:prstGeom prst="rect">
            <a:avLst/>
          </a:prstGeom>
        </p:spPr>
      </p:pic>
      <p:sp>
        <p:nvSpPr>
          <p:cNvPr id="3" name="Espace réservé du contenu 2">
            <a:extLst>
              <a:ext uri="{FF2B5EF4-FFF2-40B4-BE49-F238E27FC236}">
                <a16:creationId xmlns:a16="http://schemas.microsoft.com/office/drawing/2014/main" id="{B8228202-2448-8946-F29A-5916BC129921}"/>
              </a:ext>
            </a:extLst>
          </p:cNvPr>
          <p:cNvSpPr>
            <a:spLocks noGrp="1"/>
          </p:cNvSpPr>
          <p:nvPr>
            <p:ph idx="1"/>
          </p:nvPr>
        </p:nvSpPr>
        <p:spPr>
          <a:xfrm>
            <a:off x="5232400" y="4304522"/>
            <a:ext cx="6408738" cy="2012178"/>
          </a:xfrm>
        </p:spPr>
        <p:txBody>
          <a:bodyPr vert="horz" lIns="91440" tIns="45720" rIns="91440" bIns="45720" rtlCol="0" anchor="b">
            <a:normAutofit/>
          </a:bodyPr>
          <a:lstStyle/>
          <a:p>
            <a:pPr marL="269875" indent="-269875">
              <a:lnSpc>
                <a:spcPct val="115000"/>
              </a:lnSpc>
            </a:pPr>
            <a:r>
              <a:rPr lang="fr-FR" sz="1400">
                <a:ea typeface="+mn-lt"/>
                <a:cs typeface="+mn-lt"/>
              </a:rPr>
              <a:t>Les personnes qui apprennent de manière active aiment apprendre en interagissant avec leur environnement.</a:t>
            </a:r>
            <a:endParaRPr lang="fr-FR" sz="1400"/>
          </a:p>
          <a:p>
            <a:pPr marL="269875" indent="-269875">
              <a:lnSpc>
                <a:spcPct val="115000"/>
              </a:lnSpc>
            </a:pPr>
            <a:r>
              <a:rPr lang="fr-FR" sz="1400">
                <a:ea typeface="+mn-lt"/>
                <a:cs typeface="+mn-lt"/>
              </a:rPr>
              <a:t>Elles préfèrent apprendre en faisant des expériences, en participant à des discussions et en travaillant avec d'autres personnes.</a:t>
            </a:r>
            <a:endParaRPr lang="fr-FR" sz="1400"/>
          </a:p>
          <a:p>
            <a:pPr marL="269875" indent="-269875">
              <a:lnSpc>
                <a:spcPct val="115000"/>
              </a:lnSpc>
            </a:pPr>
            <a:r>
              <a:rPr lang="fr-FR" sz="1400">
                <a:ea typeface="+mn-lt"/>
                <a:cs typeface="+mn-lt"/>
              </a:rPr>
              <a:t>Les personnes qui apprennent de manière active sont souvent bonnes à communiquer et à travailler en équipe.</a:t>
            </a:r>
            <a:endParaRPr lang="fr-FR" sz="1400"/>
          </a:p>
          <a:p>
            <a:pPr marL="269875" indent="-269875">
              <a:lnSpc>
                <a:spcPct val="115000"/>
              </a:lnSpc>
            </a:pPr>
            <a:endParaRPr lang="fr-FR" sz="1400"/>
          </a:p>
        </p:txBody>
      </p:sp>
    </p:spTree>
    <p:extLst>
      <p:ext uri="{BB962C8B-B14F-4D97-AF65-F5344CB8AC3E}">
        <p14:creationId xmlns:p14="http://schemas.microsoft.com/office/powerpoint/2010/main" val="4171365114"/>
      </p:ext>
    </p:extLst>
  </p:cSld>
  <p:clrMapOvr>
    <a:masterClrMapping/>
  </p:clrMapOvr>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Grand écran</PresentationFormat>
  <Slides>13</Slides>
  <Notes>0</Notes>
  <HiddenSlides>0</HiddenSlides>
  <ScaleCrop>false</ScaleCrop>
  <HeadingPairs>
    <vt:vector size="4" baseType="variant">
      <vt:variant>
        <vt:lpstr>Thème</vt:lpstr>
      </vt:variant>
      <vt:variant>
        <vt:i4>1</vt:i4>
      </vt:variant>
      <vt:variant>
        <vt:lpstr>Titres des diapositives</vt:lpstr>
      </vt:variant>
      <vt:variant>
        <vt:i4>13</vt:i4>
      </vt:variant>
    </vt:vector>
  </HeadingPairs>
  <TitlesOfParts>
    <vt:vector size="14" baseType="lpstr">
      <vt:lpstr>GlowVTI</vt:lpstr>
      <vt:lpstr>David KOLB</vt:lpstr>
      <vt:lpstr>David KOLB </vt:lpstr>
      <vt:lpstr>Qui est David Kolb ?</vt:lpstr>
      <vt:lpstr>Où David Kolb a mené ses recherches ? </vt:lpstr>
      <vt:lpstr>Quand est-ce que David Kolb a été actif ?</vt:lpstr>
      <vt:lpstr>Comment David Kolb a développé sa théorie de l'apprentissage ?</vt:lpstr>
      <vt:lpstr>Le modèle de Kolb décrit quatre styles d'apprentissage différents :</vt:lpstr>
      <vt:lpstr>Apprendre de manière concrète </vt:lpstr>
      <vt:lpstr>Apprendre de manière active</vt:lpstr>
      <vt:lpstr>Apprendre de manière réflexive</vt:lpstr>
      <vt:lpstr>Apprendre de manière conceptuelle</vt:lpstr>
      <vt:lpstr>Conclusion</vt:lpstr>
      <vt:lpstr>David Kolb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revision>92</cp:revision>
  <dcterms:created xsi:type="dcterms:W3CDTF">2023-12-04T15:32:09Z</dcterms:created>
  <dcterms:modified xsi:type="dcterms:W3CDTF">2023-12-04T17:43:22Z</dcterms:modified>
</cp:coreProperties>
</file>