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641" r:id="rId2"/>
    <p:sldId id="649" r:id="rId3"/>
    <p:sldId id="651" r:id="rId4"/>
    <p:sldId id="650" r:id="rId5"/>
    <p:sldId id="652" r:id="rId6"/>
    <p:sldId id="653" r:id="rId7"/>
    <p:sldId id="655" r:id="rId8"/>
    <p:sldId id="654" r:id="rId9"/>
    <p:sldId id="658" r:id="rId10"/>
    <p:sldId id="657" r:id="rId11"/>
    <p:sldId id="656" r:id="rId12"/>
    <p:sldId id="660" r:id="rId13"/>
    <p:sldId id="661" r:id="rId14"/>
    <p:sldId id="662" r:id="rId15"/>
    <p:sldId id="663" r:id="rId16"/>
    <p:sldId id="664" r:id="rId17"/>
    <p:sldId id="666" r:id="rId18"/>
    <p:sldId id="667" r:id="rId19"/>
    <p:sldId id="665" r:id="rId20"/>
    <p:sldId id="668" r:id="rId21"/>
    <p:sldId id="669" r:id="rId22"/>
    <p:sldId id="670" r:id="rId23"/>
    <p:sldId id="671" r:id="rId24"/>
    <p:sldId id="672" r:id="rId2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1" userDrawn="1">
          <p15:clr>
            <a:srgbClr val="A4A3A4"/>
          </p15:clr>
        </p15:guide>
        <p15:guide id="2" pos="28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F1E13"/>
    <a:srgbClr val="CF1E11"/>
    <a:srgbClr val="EF8D4B"/>
    <a:srgbClr val="006600"/>
    <a:srgbClr val="F8F8F8"/>
    <a:srgbClr val="D9FFD9"/>
    <a:srgbClr val="FFFFCD"/>
    <a:srgbClr val="FFFFEB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1"/>
    <p:restoredTop sz="95342" autoAdjust="0"/>
  </p:normalViewPr>
  <p:slideViewPr>
    <p:cSldViewPr snapToGrid="0">
      <p:cViewPr varScale="1">
        <p:scale>
          <a:sx n="82" d="100"/>
          <a:sy n="82" d="100"/>
        </p:scale>
        <p:origin x="1363" y="48"/>
      </p:cViewPr>
      <p:guideLst>
        <p:guide orient="horz" pos="2101"/>
        <p:guide pos="2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3" cy="511731"/>
          </a:xfrm>
          <a:prstGeom prst="rect">
            <a:avLst/>
          </a:prstGeom>
        </p:spPr>
        <p:txBody>
          <a:bodyPr vert="horz" lIns="99041" tIns="49520" rIns="99041" bIns="49520" rtlCol="0"/>
          <a:lstStyle>
            <a:lvl1pPr algn="l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706" y="0"/>
            <a:ext cx="3076363" cy="511731"/>
          </a:xfrm>
          <a:prstGeom prst="rect">
            <a:avLst/>
          </a:prstGeom>
        </p:spPr>
        <p:txBody>
          <a:bodyPr vert="horz" lIns="99041" tIns="49520" rIns="99041" bIns="49520" rtlCol="0"/>
          <a:lstStyle>
            <a:lvl1pPr algn="r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00CEC34-0C3E-4823-AD1F-C02472A23E45}" type="datetimeFigureOut">
              <a:rPr lang="zh-CN" altLang="en-US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720514"/>
            <a:ext cx="3076363" cy="511731"/>
          </a:xfrm>
          <a:prstGeom prst="rect">
            <a:avLst/>
          </a:prstGeom>
        </p:spPr>
        <p:txBody>
          <a:bodyPr vert="horz" lIns="99041" tIns="49520" rIns="99041" bIns="49520" rtlCol="0" anchor="b"/>
          <a:lstStyle>
            <a:lvl1pPr algn="l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706" y="9720514"/>
            <a:ext cx="3076363" cy="511731"/>
          </a:xfrm>
          <a:prstGeom prst="rect">
            <a:avLst/>
          </a:prstGeom>
        </p:spPr>
        <p:txBody>
          <a:bodyPr vert="horz" lIns="99041" tIns="49520" rIns="99041" bIns="49520" rtlCol="0" anchor="b"/>
          <a:lstStyle>
            <a:lvl1pPr algn="r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209FC79-0246-48B6-8E70-7A148326ADC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1" tIns="49520" rIns="99041" bIns="49520" numCol="1" anchor="t" anchorCtr="0" compatLnSpc="1"/>
          <a:lstStyle>
            <a:lvl1pPr>
              <a:defRPr sz="13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706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1" tIns="49520" rIns="99041" bIns="49520" numCol="1" anchor="t" anchorCtr="0" compatLnSpc="1"/>
          <a:lstStyle>
            <a:lvl1pPr algn="r">
              <a:defRPr sz="13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409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4"/>
            <a:ext cx="5679440" cy="46055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1" tIns="49520" rIns="99041" bIns="49520" numCol="1" anchor="ctr" anchorCtr="0" compatLnSpc="1"/>
          <a:lstStyle/>
          <a:p>
            <a:pPr lvl="0"/>
            <a:r>
              <a:rPr lang="de-DE" altLang="en-US" noProof="0"/>
              <a:t>Textmasterformate durch Klicken bearbeiten</a:t>
            </a:r>
          </a:p>
          <a:p>
            <a:pPr lvl="1"/>
            <a:r>
              <a:rPr lang="de-DE" altLang="en-US" noProof="0"/>
              <a:t>Zweite Ebene</a:t>
            </a:r>
          </a:p>
          <a:p>
            <a:pPr lvl="2"/>
            <a:r>
              <a:rPr lang="de-DE" altLang="en-US" noProof="0"/>
              <a:t>Dritte Ebene</a:t>
            </a:r>
          </a:p>
          <a:p>
            <a:pPr lvl="3"/>
            <a:r>
              <a:rPr lang="de-DE" altLang="en-US" noProof="0"/>
              <a:t>Vierte Ebene</a:t>
            </a:r>
          </a:p>
          <a:p>
            <a:pPr lvl="4"/>
            <a:r>
              <a:rPr lang="de-DE" altLang="en-US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514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1" tIns="49520" rIns="99041" bIns="49520" numCol="1" anchor="b" anchorCtr="0" compatLnSpc="1"/>
          <a:lstStyle>
            <a:lvl1pPr>
              <a:defRPr sz="13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706" y="9720514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1" tIns="49520" rIns="99041" bIns="49520" numCol="1" anchor="b" anchorCtr="0" compatLnSpc="1"/>
          <a:lstStyle>
            <a:lvl1pPr algn="r">
              <a:defRPr sz="13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962D0831-511F-42A1-BA3B-8970B460D653}" type="slidenum">
              <a:rPr lang="de-DE" altLang="en-US"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6EABA-7576-4812-9774-3C75D186EF0E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1" y="4935"/>
            <a:ext cx="9143999" cy="659600"/>
          </a:xfrm>
          <a:prstGeom prst="rect">
            <a:avLst/>
          </a:prstGeom>
          <a:gradFill flip="none" rotWithShape="1">
            <a:gsLst>
              <a:gs pos="0">
                <a:srgbClr val="920000"/>
              </a:gs>
              <a:gs pos="22000">
                <a:srgbClr val="92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2" y="67833"/>
            <a:ext cx="560644" cy="559837"/>
          </a:xfrm>
          <a:prstGeom prst="rect">
            <a:avLst/>
          </a:prstGeom>
        </p:spPr>
      </p:pic>
      <p:pic>
        <p:nvPicPr>
          <p:cNvPr id="16" name="Picture 4" descr="44"/>
          <p:cNvPicPr>
            <a:picLocks noChangeAspect="1" noChangeArrowheads="1"/>
          </p:cNvPicPr>
          <p:nvPr userDrawn="1"/>
        </p:nvPicPr>
        <p:blipFill>
          <a:blip r:embed="rId3" cstate="print">
            <a:lum bright="76000" contrast="-64000"/>
          </a:blip>
          <a:srcRect t="50273"/>
          <a:stretch>
            <a:fillRect/>
          </a:stretch>
        </p:blipFill>
        <p:spPr bwMode="auto">
          <a:xfrm>
            <a:off x="2122033" y="2"/>
            <a:ext cx="4833938" cy="23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7"/>
          <p:cNvSpPr/>
          <p:nvPr userDrawn="1"/>
        </p:nvSpPr>
        <p:spPr>
          <a:xfrm>
            <a:off x="-2174" y="6778691"/>
            <a:ext cx="9150949" cy="79310"/>
          </a:xfrm>
          <a:prstGeom prst="rect">
            <a:avLst/>
          </a:prstGeom>
          <a:gradFill flip="none" rotWithShape="1">
            <a:gsLst>
              <a:gs pos="10000">
                <a:srgbClr val="C00000"/>
              </a:gs>
              <a:gs pos="54000">
                <a:srgbClr val="92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500"/>
          </a:p>
        </p:txBody>
      </p:sp>
      <p:sp>
        <p:nvSpPr>
          <p:cNvPr id="18" name="Rectangle 7"/>
          <p:cNvSpPr/>
          <p:nvPr userDrawn="1"/>
        </p:nvSpPr>
        <p:spPr>
          <a:xfrm>
            <a:off x="1" y="-3509"/>
            <a:ext cx="9150949" cy="45719"/>
          </a:xfrm>
          <a:prstGeom prst="rect">
            <a:avLst/>
          </a:prstGeom>
          <a:gradFill flip="none" rotWithShape="1">
            <a:gsLst>
              <a:gs pos="10000">
                <a:srgbClr val="C00000"/>
              </a:gs>
              <a:gs pos="54000">
                <a:srgbClr val="92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50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815202" y="55855"/>
            <a:ext cx="2319748" cy="583791"/>
            <a:chOff x="7144799" y="143380"/>
            <a:chExt cx="1941009" cy="52735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0339" y="143380"/>
              <a:ext cx="1814804" cy="350823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 userDrawn="1"/>
          </p:nvSpPr>
          <p:spPr>
            <a:xfrm>
              <a:off x="7144799" y="462218"/>
              <a:ext cx="1941009" cy="208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900" b="0" dirty="0">
                  <a:solidFill>
                    <a:srgbClr val="FFFFCD"/>
                  </a:solidFill>
                  <a:effectLst/>
                  <a:latin typeface="Agency FB" panose="020B0503020202020204" pitchFamily="34" charset="0"/>
                </a:rPr>
                <a:t>Northwestern </a:t>
              </a:r>
              <a:r>
                <a:rPr lang="en-US" altLang="zh-CN" sz="900" b="0" dirty="0" err="1">
                  <a:solidFill>
                    <a:srgbClr val="FFFFCD"/>
                  </a:solidFill>
                  <a:effectLst/>
                  <a:latin typeface="Agency FB" panose="020B0503020202020204" pitchFamily="34" charset="0"/>
                </a:rPr>
                <a:t>Polytechnical</a:t>
              </a:r>
              <a:r>
                <a:rPr lang="en-US" altLang="zh-CN" sz="900" b="0" dirty="0">
                  <a:solidFill>
                    <a:srgbClr val="FFFFCD"/>
                  </a:solidFill>
                  <a:effectLst/>
                  <a:latin typeface="Agency FB" panose="020B0503020202020204" pitchFamily="34" charset="0"/>
                </a:rPr>
                <a:t> University</a:t>
              </a:r>
              <a:endParaRPr lang="zh-CN" altLang="en-US" sz="900" b="0" dirty="0">
                <a:solidFill>
                  <a:srgbClr val="FFFFCD"/>
                </a:solidFill>
                <a:effectLst/>
                <a:latin typeface="Agency FB" panose="020B0503020202020204" pitchFamily="34" charset="0"/>
              </a:endParaRPr>
            </a:p>
          </p:txBody>
        </p:sp>
      </p:grpSp>
      <p:sp>
        <p:nvSpPr>
          <p:cNvPr id="12" name="文本框 13"/>
          <p:cNvSpPr txBox="1"/>
          <p:nvPr userDrawn="1"/>
        </p:nvSpPr>
        <p:spPr>
          <a:xfrm>
            <a:off x="7249886" y="87564"/>
            <a:ext cx="176819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500" b="0" dirty="0">
                <a:solidFill>
                  <a:srgbClr val="FFFFC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网络空间安全学院</a:t>
            </a:r>
            <a:endParaRPr lang="en-US" altLang="zh-CN" sz="1500" b="0" dirty="0">
              <a:solidFill>
                <a:srgbClr val="FFFFC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750" b="0" dirty="0">
                <a:solidFill>
                  <a:srgbClr val="FFFFCD"/>
                </a:solidFill>
                <a:effectLst/>
                <a:latin typeface="Agency FB" panose="020B0503020202020204" pitchFamily="34" charset="0"/>
              </a:rPr>
              <a:t>School of Cybersecurity</a:t>
            </a:r>
            <a:endParaRPr lang="zh-CN" altLang="en-US" sz="750" b="0" dirty="0">
              <a:solidFill>
                <a:srgbClr val="FFFFCD"/>
              </a:solidFill>
              <a:effectLst/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979" y="46657"/>
            <a:ext cx="6189961" cy="67749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2175" y="46658"/>
            <a:ext cx="9146174" cy="681967"/>
            <a:chOff x="-2175" y="-5370"/>
            <a:chExt cx="9146174" cy="368175"/>
          </a:xfrm>
        </p:grpSpPr>
        <p:sp>
          <p:nvSpPr>
            <p:cNvPr id="8" name="矩形 7"/>
            <p:cNvSpPr/>
            <p:nvPr/>
          </p:nvSpPr>
          <p:spPr>
            <a:xfrm>
              <a:off x="-2175" y="-5370"/>
              <a:ext cx="45719" cy="365760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62000">
                  <a:srgbClr val="92000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500"/>
            </a:p>
          </p:txBody>
        </p:sp>
        <p:sp>
          <p:nvSpPr>
            <p:cNvPr id="10" name="矩形 9"/>
            <p:cNvSpPr/>
            <p:nvPr/>
          </p:nvSpPr>
          <p:spPr>
            <a:xfrm>
              <a:off x="293884" y="-2955"/>
              <a:ext cx="8850115" cy="365760"/>
            </a:xfrm>
            <a:prstGeom prst="rect">
              <a:avLst/>
            </a:prstGeom>
            <a:gradFill flip="none" rotWithShape="1">
              <a:gsLst>
                <a:gs pos="0">
                  <a:srgbClr val="920000"/>
                </a:gs>
                <a:gs pos="32000">
                  <a:srgbClr val="7800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5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3195" y="-5370"/>
              <a:ext cx="45719" cy="365760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62000">
                  <a:srgbClr val="92000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5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7811" y="-5370"/>
              <a:ext cx="45719" cy="365760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62000">
                  <a:srgbClr val="92000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5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18516" y="-5369"/>
              <a:ext cx="45719" cy="365760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62000">
                  <a:srgbClr val="92000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500"/>
            </a:p>
          </p:txBody>
        </p:sp>
      </p:grpSp>
      <p:sp>
        <p:nvSpPr>
          <p:cNvPr id="17" name="Rectangle 7"/>
          <p:cNvSpPr/>
          <p:nvPr userDrawn="1"/>
        </p:nvSpPr>
        <p:spPr>
          <a:xfrm>
            <a:off x="-2174" y="6812283"/>
            <a:ext cx="9150949" cy="45719"/>
          </a:xfrm>
          <a:prstGeom prst="rect">
            <a:avLst/>
          </a:prstGeom>
          <a:gradFill flip="none" rotWithShape="1">
            <a:gsLst>
              <a:gs pos="10000">
                <a:srgbClr val="C00000"/>
              </a:gs>
              <a:gs pos="54000">
                <a:srgbClr val="92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500"/>
          </a:p>
        </p:txBody>
      </p:sp>
      <p:sp>
        <p:nvSpPr>
          <p:cNvPr id="18" name="Rectangle 7"/>
          <p:cNvSpPr/>
          <p:nvPr userDrawn="1"/>
        </p:nvSpPr>
        <p:spPr>
          <a:xfrm>
            <a:off x="-6949" y="5603"/>
            <a:ext cx="9150949" cy="45719"/>
          </a:xfrm>
          <a:prstGeom prst="rect">
            <a:avLst/>
          </a:prstGeom>
          <a:gradFill flip="none" rotWithShape="1">
            <a:gsLst>
              <a:gs pos="10000">
                <a:srgbClr val="920000"/>
              </a:gs>
              <a:gs pos="54000">
                <a:srgbClr val="92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灯片编号占位符 5"/>
          <p:cNvSpPr txBox="1"/>
          <p:nvPr userDrawn="1"/>
        </p:nvSpPr>
        <p:spPr>
          <a:xfrm>
            <a:off x="6979745" y="6413365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F4C77929-D315-4D9B-BBED-9A9917290B28}" type="slidenum">
              <a:rPr lang="zh-CN" altLang="en-US" sz="1200" smtClean="0"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979746" y="153090"/>
            <a:ext cx="2096989" cy="403957"/>
            <a:chOff x="6621704" y="153089"/>
            <a:chExt cx="1858863" cy="403957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1704" y="160615"/>
              <a:ext cx="365557" cy="384898"/>
            </a:xfrm>
            <a:prstGeom prst="rect">
              <a:avLst/>
            </a:prstGeom>
          </p:spPr>
        </p:pic>
        <p:sp>
          <p:nvSpPr>
            <p:cNvPr id="19" name="文本框 13"/>
            <p:cNvSpPr txBox="1"/>
            <p:nvPr userDrawn="1"/>
          </p:nvSpPr>
          <p:spPr>
            <a:xfrm>
              <a:off x="7009530" y="153089"/>
              <a:ext cx="1471037" cy="403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350" b="0" dirty="0">
                  <a:solidFill>
                    <a:srgbClr val="FFFFCD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网络空间安全学院</a:t>
              </a:r>
              <a:endParaRPr lang="en-US" altLang="zh-CN" sz="1350" b="0" dirty="0">
                <a:solidFill>
                  <a:srgbClr val="FFFFC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675" b="0" dirty="0">
                  <a:solidFill>
                    <a:srgbClr val="FFFFCD"/>
                  </a:solidFill>
                  <a:effectLst/>
                  <a:latin typeface="Agency FB" panose="020B0503020202020204" pitchFamily="34" charset="0"/>
                </a:rPr>
                <a:t>School of Cybersecurity</a:t>
              </a:r>
              <a:endParaRPr lang="zh-CN" altLang="en-US" sz="675" b="0" dirty="0">
                <a:solidFill>
                  <a:srgbClr val="FFFFCD"/>
                </a:solidFill>
                <a:effectLst/>
                <a:latin typeface="Agency FB" panose="020B0503020202020204" pitchFamily="34" charset="0"/>
              </a:endParaRPr>
            </a:p>
          </p:txBody>
        </p:sp>
      </p:grpSp>
      <p:sp>
        <p:nvSpPr>
          <p:cNvPr id="28" name="内容占位符 27">
            <a:extLst>
              <a:ext uri="{FF2B5EF4-FFF2-40B4-BE49-F238E27FC236}">
                <a16:creationId xmlns:a16="http://schemas.microsoft.com/office/drawing/2014/main" id="{E70688B9-A031-441E-CCBF-F247A3E33E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0300" y="2692099"/>
            <a:ext cx="7169150" cy="1485900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970838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979" y="46657"/>
            <a:ext cx="6189961" cy="67749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883" y="2213869"/>
            <a:ext cx="8517155" cy="4195023"/>
          </a:xfrm>
          <a:prstGeom prst="rect">
            <a:avLst/>
          </a:prstGeom>
          <a:ln>
            <a:noFill/>
          </a:ln>
        </p:spPr>
        <p:txBody>
          <a:bodyPr/>
          <a:lstStyle>
            <a:lvl1pPr marL="257175" indent="-257175">
              <a:lnSpc>
                <a:spcPct val="12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p"/>
              <a:defRPr sz="2800"/>
            </a:lvl1pPr>
            <a:lvl2pPr marL="557213" indent="-214313">
              <a:lnSpc>
                <a:spcPct val="12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0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2175" y="46658"/>
            <a:ext cx="9146174" cy="681967"/>
            <a:chOff x="-2175" y="-5370"/>
            <a:chExt cx="9146174" cy="368175"/>
          </a:xfrm>
        </p:grpSpPr>
        <p:sp>
          <p:nvSpPr>
            <p:cNvPr id="8" name="矩形 7"/>
            <p:cNvSpPr/>
            <p:nvPr/>
          </p:nvSpPr>
          <p:spPr>
            <a:xfrm>
              <a:off x="-2175" y="-5370"/>
              <a:ext cx="45719" cy="365760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62000">
                  <a:srgbClr val="92000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500"/>
            </a:p>
          </p:txBody>
        </p:sp>
        <p:sp>
          <p:nvSpPr>
            <p:cNvPr id="10" name="矩形 9"/>
            <p:cNvSpPr/>
            <p:nvPr/>
          </p:nvSpPr>
          <p:spPr>
            <a:xfrm>
              <a:off x="293884" y="-2955"/>
              <a:ext cx="8850115" cy="365760"/>
            </a:xfrm>
            <a:prstGeom prst="rect">
              <a:avLst/>
            </a:prstGeom>
            <a:gradFill flip="none" rotWithShape="1">
              <a:gsLst>
                <a:gs pos="0">
                  <a:srgbClr val="920000"/>
                </a:gs>
                <a:gs pos="32000">
                  <a:srgbClr val="7800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5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3195" y="-5370"/>
              <a:ext cx="45719" cy="365760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62000">
                  <a:srgbClr val="92000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5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7811" y="-5370"/>
              <a:ext cx="45719" cy="365760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62000">
                  <a:srgbClr val="92000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5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18516" y="-5369"/>
              <a:ext cx="45719" cy="365760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62000">
                  <a:srgbClr val="92000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500"/>
            </a:p>
          </p:txBody>
        </p:sp>
      </p:grpSp>
      <p:sp>
        <p:nvSpPr>
          <p:cNvPr id="17" name="Rectangle 7"/>
          <p:cNvSpPr/>
          <p:nvPr userDrawn="1"/>
        </p:nvSpPr>
        <p:spPr>
          <a:xfrm>
            <a:off x="-2174" y="6812283"/>
            <a:ext cx="9150949" cy="45719"/>
          </a:xfrm>
          <a:prstGeom prst="rect">
            <a:avLst/>
          </a:prstGeom>
          <a:gradFill flip="none" rotWithShape="1">
            <a:gsLst>
              <a:gs pos="10000">
                <a:srgbClr val="C00000"/>
              </a:gs>
              <a:gs pos="54000">
                <a:srgbClr val="92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500"/>
          </a:p>
        </p:txBody>
      </p:sp>
      <p:sp>
        <p:nvSpPr>
          <p:cNvPr id="18" name="Rectangle 7"/>
          <p:cNvSpPr/>
          <p:nvPr userDrawn="1"/>
        </p:nvSpPr>
        <p:spPr>
          <a:xfrm>
            <a:off x="-6949" y="5603"/>
            <a:ext cx="9150949" cy="45719"/>
          </a:xfrm>
          <a:prstGeom prst="rect">
            <a:avLst/>
          </a:prstGeom>
          <a:gradFill flip="none" rotWithShape="1">
            <a:gsLst>
              <a:gs pos="10000">
                <a:srgbClr val="920000"/>
              </a:gs>
              <a:gs pos="54000">
                <a:srgbClr val="92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灯片编号占位符 5"/>
          <p:cNvSpPr txBox="1"/>
          <p:nvPr userDrawn="1"/>
        </p:nvSpPr>
        <p:spPr>
          <a:xfrm>
            <a:off x="6979745" y="6413365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F4C77929-D315-4D9B-BBED-9A9917290B28}" type="slidenum">
              <a:rPr lang="zh-CN" altLang="en-US" sz="1200" smtClean="0"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979746" y="153090"/>
            <a:ext cx="2096989" cy="403957"/>
            <a:chOff x="6621704" y="153089"/>
            <a:chExt cx="1858863" cy="403957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1704" y="160615"/>
              <a:ext cx="365557" cy="384898"/>
            </a:xfrm>
            <a:prstGeom prst="rect">
              <a:avLst/>
            </a:prstGeom>
          </p:spPr>
        </p:pic>
        <p:sp>
          <p:nvSpPr>
            <p:cNvPr id="19" name="文本框 13"/>
            <p:cNvSpPr txBox="1"/>
            <p:nvPr userDrawn="1"/>
          </p:nvSpPr>
          <p:spPr>
            <a:xfrm>
              <a:off x="7009530" y="153089"/>
              <a:ext cx="1471037" cy="403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350" b="0" dirty="0">
                  <a:solidFill>
                    <a:srgbClr val="FFFFCD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网络空间安全学院</a:t>
              </a:r>
              <a:endParaRPr lang="en-US" altLang="zh-CN" sz="1350" b="0" dirty="0">
                <a:solidFill>
                  <a:srgbClr val="FFFFC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675" b="0" dirty="0">
                  <a:solidFill>
                    <a:srgbClr val="FFFFCD"/>
                  </a:solidFill>
                  <a:effectLst/>
                  <a:latin typeface="Agency FB" panose="020B0503020202020204" pitchFamily="34" charset="0"/>
                </a:rPr>
                <a:t>School of Cybersecurity</a:t>
              </a:r>
              <a:endParaRPr lang="zh-CN" altLang="en-US" sz="675" b="0" dirty="0">
                <a:solidFill>
                  <a:srgbClr val="FFFFCD"/>
                </a:solidFill>
                <a:effectLst/>
                <a:latin typeface="Agency FB" panose="020B0503020202020204" pitchFamily="34" charset="0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049FB21-37C1-7A67-07B0-F2C02E2B947C}"/>
              </a:ext>
            </a:extLst>
          </p:cNvPr>
          <p:cNvCxnSpPr/>
          <p:nvPr userDrawn="1"/>
        </p:nvCxnSpPr>
        <p:spPr>
          <a:xfrm>
            <a:off x="293883" y="1929339"/>
            <a:ext cx="85171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8548150-4715-654E-7217-2798B72CC9D7}"/>
              </a:ext>
            </a:extLst>
          </p:cNvPr>
          <p:cNvSpPr/>
          <p:nvPr userDrawn="1"/>
        </p:nvSpPr>
        <p:spPr>
          <a:xfrm>
            <a:off x="293883" y="1865995"/>
            <a:ext cx="4425074" cy="63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副标题 2">
            <a:extLst>
              <a:ext uri="{FF2B5EF4-FFF2-40B4-BE49-F238E27FC236}">
                <a16:creationId xmlns:a16="http://schemas.microsoft.com/office/drawing/2014/main" id="{E9645B64-C036-14C8-DE38-2CFF447BF780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03979" y="1127542"/>
            <a:ext cx="8407058" cy="68293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solidFill>
                  <a:schemeClr val="tx1"/>
                </a:solidFill>
                <a:latin typeface="GB2312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979" y="46657"/>
            <a:ext cx="6189961" cy="67749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883" y="833447"/>
            <a:ext cx="8517155" cy="557544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lnSpc>
                <a:spcPct val="120000"/>
              </a:lnSpc>
              <a:defRPr sz="28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0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2175" y="46658"/>
            <a:ext cx="9146174" cy="681967"/>
            <a:chOff x="-2175" y="-5370"/>
            <a:chExt cx="9146174" cy="368175"/>
          </a:xfrm>
        </p:grpSpPr>
        <p:sp>
          <p:nvSpPr>
            <p:cNvPr id="8" name="矩形 7"/>
            <p:cNvSpPr/>
            <p:nvPr/>
          </p:nvSpPr>
          <p:spPr>
            <a:xfrm>
              <a:off x="-2175" y="-5370"/>
              <a:ext cx="45719" cy="365760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62000">
                  <a:srgbClr val="92000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500"/>
            </a:p>
          </p:txBody>
        </p:sp>
        <p:sp>
          <p:nvSpPr>
            <p:cNvPr id="10" name="矩形 9"/>
            <p:cNvSpPr/>
            <p:nvPr/>
          </p:nvSpPr>
          <p:spPr>
            <a:xfrm>
              <a:off x="293884" y="-2955"/>
              <a:ext cx="8850115" cy="365760"/>
            </a:xfrm>
            <a:prstGeom prst="rect">
              <a:avLst/>
            </a:prstGeom>
            <a:gradFill flip="none" rotWithShape="1">
              <a:gsLst>
                <a:gs pos="0">
                  <a:srgbClr val="920000"/>
                </a:gs>
                <a:gs pos="32000">
                  <a:srgbClr val="7800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5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3195" y="-5370"/>
              <a:ext cx="45719" cy="365760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62000">
                  <a:srgbClr val="92000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5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7811" y="-5370"/>
              <a:ext cx="45719" cy="365760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62000">
                  <a:srgbClr val="92000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5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18516" y="-5369"/>
              <a:ext cx="45719" cy="365760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62000">
                  <a:srgbClr val="920000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500"/>
            </a:p>
          </p:txBody>
        </p:sp>
      </p:grpSp>
      <p:sp>
        <p:nvSpPr>
          <p:cNvPr id="17" name="Rectangle 7"/>
          <p:cNvSpPr/>
          <p:nvPr userDrawn="1"/>
        </p:nvSpPr>
        <p:spPr>
          <a:xfrm>
            <a:off x="-2174" y="6812283"/>
            <a:ext cx="9150949" cy="45719"/>
          </a:xfrm>
          <a:prstGeom prst="rect">
            <a:avLst/>
          </a:prstGeom>
          <a:gradFill flip="none" rotWithShape="1">
            <a:gsLst>
              <a:gs pos="10000">
                <a:srgbClr val="C00000"/>
              </a:gs>
              <a:gs pos="54000">
                <a:srgbClr val="92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500"/>
          </a:p>
        </p:txBody>
      </p:sp>
      <p:sp>
        <p:nvSpPr>
          <p:cNvPr id="18" name="Rectangle 7"/>
          <p:cNvSpPr/>
          <p:nvPr userDrawn="1"/>
        </p:nvSpPr>
        <p:spPr>
          <a:xfrm>
            <a:off x="-6949" y="5603"/>
            <a:ext cx="9150949" cy="45719"/>
          </a:xfrm>
          <a:prstGeom prst="rect">
            <a:avLst/>
          </a:prstGeom>
          <a:gradFill flip="none" rotWithShape="1">
            <a:gsLst>
              <a:gs pos="10000">
                <a:srgbClr val="920000"/>
              </a:gs>
              <a:gs pos="54000">
                <a:srgbClr val="92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灯片编号占位符 5"/>
          <p:cNvSpPr txBox="1"/>
          <p:nvPr userDrawn="1"/>
        </p:nvSpPr>
        <p:spPr>
          <a:xfrm>
            <a:off x="6979745" y="6413365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F4C77929-D315-4D9B-BBED-9A9917290B28}" type="slidenum">
              <a:rPr lang="zh-CN" altLang="en-US" sz="1200" smtClean="0"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979746" y="153090"/>
            <a:ext cx="2096989" cy="403957"/>
            <a:chOff x="6621704" y="153089"/>
            <a:chExt cx="1858863" cy="403957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1704" y="160615"/>
              <a:ext cx="365557" cy="384898"/>
            </a:xfrm>
            <a:prstGeom prst="rect">
              <a:avLst/>
            </a:prstGeom>
          </p:spPr>
        </p:pic>
        <p:sp>
          <p:nvSpPr>
            <p:cNvPr id="19" name="文本框 13"/>
            <p:cNvSpPr txBox="1"/>
            <p:nvPr userDrawn="1"/>
          </p:nvSpPr>
          <p:spPr>
            <a:xfrm>
              <a:off x="7009530" y="153089"/>
              <a:ext cx="1471037" cy="403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350" b="0" dirty="0">
                  <a:solidFill>
                    <a:srgbClr val="FFFFCD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网络空间安全学院</a:t>
              </a:r>
              <a:endParaRPr lang="en-US" altLang="zh-CN" sz="1350" b="0" dirty="0">
                <a:solidFill>
                  <a:srgbClr val="FFFFC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675" b="0" dirty="0">
                  <a:solidFill>
                    <a:srgbClr val="FFFFCD"/>
                  </a:solidFill>
                  <a:effectLst/>
                  <a:latin typeface="Agency FB" panose="020B0503020202020204" pitchFamily="34" charset="0"/>
                </a:rPr>
                <a:t>School of Cybersecurity</a:t>
              </a:r>
              <a:endParaRPr lang="zh-CN" altLang="en-US" sz="675" b="0" dirty="0">
                <a:solidFill>
                  <a:srgbClr val="FFFFCD"/>
                </a:solidFill>
                <a:effectLst/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44488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F4C77929-D315-4D9B-BBED-9A9917290B2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E5F2A-DA8F-4EF1-BAE4-86B6079FA76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0AC0963-CE87-40E1-A261-5D30B0E841F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3" r:id="rId4"/>
    <p:sldLayoutId id="2147483651" r:id="rId5"/>
    <p:sldLayoutId id="2147483652" r:id="rId6"/>
  </p:sldLayoutIdLst>
  <p:transition>
    <p:split orient="vert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08012"/>
            <a:ext cx="7772400" cy="147002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3600" b="1" kern="0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网络空间实战攻防能力训练</a:t>
            </a:r>
          </a:p>
        </p:txBody>
      </p:sp>
      <p:sp>
        <p:nvSpPr>
          <p:cNvPr id="5" name="标题 1"/>
          <p:cNvSpPr txBox="1"/>
          <p:nvPr/>
        </p:nvSpPr>
        <p:spPr bwMode="auto">
          <a:xfrm>
            <a:off x="1608773" y="4330598"/>
            <a:ext cx="5983605" cy="14700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lnSpc>
                <a:spcPts val="3300"/>
              </a:lnSpc>
            </a:pPr>
            <a:r>
              <a:rPr lang="en-US" altLang="zh-CN" sz="2100" dirty="0">
                <a:latin typeface="GB2312"/>
                <a:ea typeface="微软雅黑" panose="020B0503020204020204" pitchFamily="34" charset="-122"/>
                <a:cs typeface="Times New Roman" panose="02020603050405020304" pitchFamily="18" charset="0"/>
              </a:rPr>
              <a:t>2024</a:t>
            </a:r>
            <a:r>
              <a:rPr lang="zh-CN" altLang="en-US" sz="2100" dirty="0">
                <a:latin typeface="GB2312"/>
                <a:ea typeface="微软雅黑" panose="020B0503020204020204" pitchFamily="34" charset="-122"/>
                <a:cs typeface="Times New Roman" panose="02020603050405020304" pitchFamily="18" charset="0"/>
              </a:rPr>
              <a:t>年秋季学期</a:t>
            </a:r>
            <a:endParaRPr lang="en-US" altLang="zh-CN" sz="2100" dirty="0">
              <a:latin typeface="GB231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300"/>
              </a:lnSpc>
            </a:pPr>
            <a:endParaRPr lang="en-US" altLang="zh-CN" sz="2100" dirty="0">
              <a:latin typeface="GB231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300"/>
              </a:lnSpc>
            </a:pPr>
            <a:r>
              <a:rPr lang="zh-CN" altLang="en-US" sz="2100" dirty="0">
                <a:latin typeface="GB2312"/>
                <a:ea typeface="微软雅黑" panose="020B0503020204020204" pitchFamily="34" charset="-122"/>
                <a:cs typeface="Times New Roman" panose="02020603050405020304" pitchFamily="18" charset="0"/>
              </a:rPr>
              <a:t>刘倍源、张号逵、蔡文静、彭弘毅</a:t>
            </a:r>
            <a:endParaRPr lang="en-US" altLang="zh-CN" sz="2100" dirty="0">
              <a:latin typeface="GB231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300"/>
              </a:lnSpc>
            </a:pP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60D93-C100-67A8-4105-CDB63504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E814C-E628-476B-AB9E-B605A2D358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第二节：</a:t>
            </a:r>
            <a:r>
              <a:rPr lang="en-US" altLang="zh-CN" dirty="0"/>
              <a:t>Wireshark</a:t>
            </a:r>
            <a:r>
              <a:rPr lang="zh-CN" altLang="en-US" dirty="0"/>
              <a:t>基本操作</a:t>
            </a:r>
          </a:p>
        </p:txBody>
      </p:sp>
    </p:spTree>
    <p:extLst>
      <p:ext uri="{BB962C8B-B14F-4D97-AF65-F5344CB8AC3E}">
        <p14:creationId xmlns:p14="http://schemas.microsoft.com/office/powerpoint/2010/main" val="14495621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9F5B9-AE12-3D79-6384-68236723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</a:rPr>
              <a:t>Wireshark</a:t>
            </a:r>
            <a:r>
              <a:rPr lang="zh-CN" altLang="en-US" sz="3200" b="1" dirty="0">
                <a:solidFill>
                  <a:schemeClr val="bg1"/>
                </a:solidFill>
              </a:rPr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2A38D-92BD-8D31-27EC-F6ECBA737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83" y="2213869"/>
            <a:ext cx="8356427" cy="4435923"/>
          </a:xfrm>
        </p:spPr>
        <p:txBody>
          <a:bodyPr/>
          <a:lstStyle/>
          <a:p>
            <a:r>
              <a:rPr lang="zh-CN" altLang="en-US" b="1" dirty="0"/>
              <a:t>网卡</a:t>
            </a:r>
            <a:endParaRPr lang="en-US" altLang="zh-CN" b="1" dirty="0"/>
          </a:p>
          <a:p>
            <a:pPr lvl="1"/>
            <a:r>
              <a:rPr lang="en-US" altLang="zh-CN" b="1" dirty="0"/>
              <a:t>Wireshark</a:t>
            </a:r>
            <a:r>
              <a:rPr lang="zh-CN" altLang="en-US" b="1" dirty="0"/>
              <a:t>是对主机网卡的数据流量进行抓取的软件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网卡模式</a:t>
            </a:r>
            <a:endParaRPr lang="en-US" altLang="zh-CN" b="1" dirty="0"/>
          </a:p>
          <a:p>
            <a:pPr lvl="1"/>
            <a:r>
              <a:rPr lang="zh-CN" altLang="en-US" b="1" dirty="0"/>
              <a:t>混杂模式</a:t>
            </a:r>
            <a:endParaRPr lang="en-US" altLang="zh-CN" b="1" dirty="0"/>
          </a:p>
          <a:p>
            <a:pPr lvl="2"/>
            <a:r>
              <a:rPr lang="zh-CN" altLang="en-US" b="1" dirty="0"/>
              <a:t>不论目的是否是自己，都接收</a:t>
            </a:r>
            <a:endParaRPr lang="en-US" altLang="zh-CN" b="1" dirty="0"/>
          </a:p>
          <a:p>
            <a:pPr lvl="1"/>
            <a:r>
              <a:rPr lang="zh-CN" altLang="en-US" b="1" dirty="0"/>
              <a:t>非混杂模式</a:t>
            </a:r>
            <a:endParaRPr lang="en-US" altLang="zh-CN" b="1" dirty="0"/>
          </a:p>
          <a:p>
            <a:pPr lvl="2"/>
            <a:r>
              <a:rPr lang="zh-CN" altLang="en-US" b="1" dirty="0"/>
              <a:t>默认情况，主机网卡为该模式</a:t>
            </a:r>
            <a:endParaRPr lang="en-US" altLang="zh-CN" b="1" dirty="0"/>
          </a:p>
          <a:p>
            <a:pPr lvl="2"/>
            <a:r>
              <a:rPr lang="zh-CN" altLang="en-US" b="1" dirty="0"/>
              <a:t>不会接收目标不是自己的流量数据</a:t>
            </a:r>
            <a:endParaRPr lang="en-US" altLang="zh-CN" b="1" dirty="0"/>
          </a:p>
          <a:p>
            <a:pPr lvl="1"/>
            <a:endParaRPr lang="zh-CN" altLang="en-US" b="1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25BE9422-981B-A6B2-C340-7A7AEED20C76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dirty="0"/>
              <a:t>Wireshark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52DA04-313A-1289-2E9C-20124F0B3182}"/>
              </a:ext>
            </a:extLst>
          </p:cNvPr>
          <p:cNvSpPr/>
          <p:nvPr/>
        </p:nvSpPr>
        <p:spPr>
          <a:xfrm>
            <a:off x="5139873" y="3429000"/>
            <a:ext cx="2863403" cy="54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68E1BFB-8540-655B-9AAE-C7D4F7CFD2A7}"/>
              </a:ext>
            </a:extLst>
          </p:cNvPr>
          <p:cNvSpPr/>
          <p:nvPr/>
        </p:nvSpPr>
        <p:spPr>
          <a:xfrm>
            <a:off x="4491636" y="5037785"/>
            <a:ext cx="648237" cy="567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A4A2BB8-C138-0DC8-0A2A-06A56E7E5742}"/>
              </a:ext>
            </a:extLst>
          </p:cNvPr>
          <p:cNvSpPr/>
          <p:nvPr/>
        </p:nvSpPr>
        <p:spPr>
          <a:xfrm>
            <a:off x="6247455" y="5037785"/>
            <a:ext cx="648237" cy="567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505908D-9E9E-6A23-9F41-EF4F3EFED66D}"/>
              </a:ext>
            </a:extLst>
          </p:cNvPr>
          <p:cNvSpPr/>
          <p:nvPr/>
        </p:nvSpPr>
        <p:spPr>
          <a:xfrm>
            <a:off x="8002073" y="5037785"/>
            <a:ext cx="648237" cy="567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97D9D80-4B39-7CAE-7F20-C0C42C4F3EE5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571574" y="3978498"/>
            <a:ext cx="1" cy="1059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636236E-8945-BC04-7DD3-FEFD3FF045BB}"/>
              </a:ext>
            </a:extLst>
          </p:cNvPr>
          <p:cNvCxnSpPr>
            <a:stCxn id="6" idx="0"/>
          </p:cNvCxnSpPr>
          <p:nvPr/>
        </p:nvCxnSpPr>
        <p:spPr>
          <a:xfrm flipV="1">
            <a:off x="4815755" y="3978498"/>
            <a:ext cx="877308" cy="1059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D1EBE09-7188-5AA2-B761-0300A09374A8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488121" y="3978498"/>
            <a:ext cx="838071" cy="1059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081FD23-5E34-7DCE-5DD7-1C3D26C24EE1}"/>
              </a:ext>
            </a:extLst>
          </p:cNvPr>
          <p:cNvSpPr/>
          <p:nvPr/>
        </p:nvSpPr>
        <p:spPr>
          <a:xfrm>
            <a:off x="4694610" y="4973390"/>
            <a:ext cx="244698" cy="128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442172-6706-F504-48B6-BEAA8BB2E008}"/>
              </a:ext>
            </a:extLst>
          </p:cNvPr>
          <p:cNvSpPr/>
          <p:nvPr/>
        </p:nvSpPr>
        <p:spPr>
          <a:xfrm>
            <a:off x="6449224" y="4973389"/>
            <a:ext cx="244698" cy="128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9AEE13-31C5-296F-DDF1-A2B39DAEFB11}"/>
              </a:ext>
            </a:extLst>
          </p:cNvPr>
          <p:cNvSpPr/>
          <p:nvPr/>
        </p:nvSpPr>
        <p:spPr>
          <a:xfrm>
            <a:off x="8203842" y="4973388"/>
            <a:ext cx="244698" cy="128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28006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68D39-DBC9-B1A6-8FE5-A9E4946E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</a:rPr>
              <a:t>Wireshark</a:t>
            </a:r>
            <a:r>
              <a:rPr lang="zh-CN" altLang="en-US" sz="3200" b="1" dirty="0">
                <a:solidFill>
                  <a:schemeClr val="bg1"/>
                </a:solidFill>
              </a:rPr>
              <a:t>基本操作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F2B36-54A2-D4D7-922C-B637520F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两种过滤器</a:t>
            </a:r>
            <a:endParaRPr lang="en-US" altLang="zh-CN" b="1" dirty="0"/>
          </a:p>
          <a:p>
            <a:pPr lvl="1"/>
            <a:r>
              <a:rPr lang="zh-CN" altLang="en-US" b="1" dirty="0"/>
              <a:t>捕获过滤器</a:t>
            </a:r>
            <a:endParaRPr lang="en-US" altLang="zh-CN" b="1" dirty="0"/>
          </a:p>
          <a:p>
            <a:pPr lvl="2"/>
            <a:r>
              <a:rPr lang="zh-CN" altLang="en-US" b="1" dirty="0"/>
              <a:t>抓包之前先过滤，只抓某一类型的包</a:t>
            </a:r>
            <a:endParaRPr lang="en-US" altLang="zh-CN" b="1" dirty="0"/>
          </a:p>
          <a:p>
            <a:pPr lvl="1"/>
            <a:r>
              <a:rPr lang="zh-CN" altLang="en-US" b="1" dirty="0"/>
              <a:t>显示过滤器</a:t>
            </a:r>
            <a:endParaRPr lang="en-US" altLang="zh-CN" b="1" dirty="0"/>
          </a:p>
          <a:p>
            <a:pPr lvl="2"/>
            <a:r>
              <a:rPr lang="zh-CN" altLang="en-US" b="1" dirty="0"/>
              <a:t>抓包前和抓包后都可以进行过滤，不影响抓包</a:t>
            </a:r>
            <a:endParaRPr lang="en-US" altLang="zh-CN" b="1" dirty="0"/>
          </a:p>
          <a:p>
            <a:pPr lvl="2"/>
            <a:r>
              <a:rPr lang="zh-CN" altLang="en-US" b="1" dirty="0"/>
              <a:t>会抓取所有的包，但仅显示需要的包</a:t>
            </a:r>
            <a:endParaRPr lang="en-US" altLang="zh-CN" b="1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0873230D-D06D-54C9-16F6-DC6079A36D15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dirty="0"/>
              <a:t>Wireshark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378796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E334C-11D1-1777-6D4C-2AA34892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</a:rPr>
              <a:t>Wireshark</a:t>
            </a:r>
            <a:r>
              <a:rPr lang="zh-CN" altLang="en-US" sz="3200" b="1" dirty="0">
                <a:solidFill>
                  <a:schemeClr val="bg1"/>
                </a:solidFill>
              </a:rPr>
              <a:t>基本操作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51225-A5FA-EF60-C5CC-C5CAF983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83" y="2213869"/>
            <a:ext cx="8517155" cy="4465973"/>
          </a:xfrm>
        </p:spPr>
        <p:txBody>
          <a:bodyPr/>
          <a:lstStyle/>
          <a:p>
            <a:r>
              <a:rPr lang="en-US" altLang="zh-CN" b="1" dirty="0"/>
              <a:t>BPF</a:t>
            </a:r>
            <a:r>
              <a:rPr lang="zh-CN" altLang="en-US" b="1" dirty="0"/>
              <a:t>（</a:t>
            </a:r>
            <a:r>
              <a:rPr lang="en-US" altLang="zh-CN" b="1" dirty="0"/>
              <a:t>Berkeley Packet Filters</a:t>
            </a:r>
            <a:r>
              <a:rPr lang="zh-CN" altLang="en-US" b="1" dirty="0"/>
              <a:t>）语法</a:t>
            </a:r>
            <a:endParaRPr lang="en-US" altLang="zh-CN" b="1" dirty="0"/>
          </a:p>
          <a:p>
            <a:pPr lvl="1"/>
            <a:r>
              <a:rPr lang="en-US" altLang="zh-CN" b="1" dirty="0"/>
              <a:t>Qualifier + Identifier</a:t>
            </a:r>
          </a:p>
          <a:p>
            <a:r>
              <a:rPr lang="zh-CN" altLang="en-US" b="1" dirty="0"/>
              <a:t>限定词（</a:t>
            </a:r>
            <a:r>
              <a:rPr lang="en-US" altLang="zh-CN" b="1" dirty="0"/>
              <a:t>Qualifier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/>
            <a:r>
              <a:rPr lang="zh-CN" altLang="en-US" b="1" dirty="0"/>
              <a:t>类型（</a:t>
            </a:r>
            <a:r>
              <a:rPr lang="en-US" altLang="zh-CN" b="1" dirty="0"/>
              <a:t>Type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2"/>
            <a:r>
              <a:rPr lang="en-US" altLang="zh-CN" b="1" dirty="0"/>
              <a:t>host, net, port</a:t>
            </a:r>
          </a:p>
          <a:p>
            <a:pPr lvl="1"/>
            <a:r>
              <a:rPr lang="zh-CN" altLang="en-US" b="1" dirty="0"/>
              <a:t>方向（</a:t>
            </a:r>
            <a:r>
              <a:rPr lang="en-US" altLang="zh-CN" b="1" dirty="0"/>
              <a:t>Dir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2"/>
            <a:r>
              <a:rPr lang="en-US" altLang="zh-CN" b="1" dirty="0" err="1"/>
              <a:t>src</a:t>
            </a:r>
            <a:r>
              <a:rPr lang="en-US" altLang="zh-CN" b="1" dirty="0"/>
              <a:t>, </a:t>
            </a:r>
            <a:r>
              <a:rPr lang="en-US" altLang="zh-CN" b="1" dirty="0" err="1"/>
              <a:t>dst</a:t>
            </a:r>
            <a:endParaRPr lang="en-US" altLang="zh-CN" b="1" dirty="0"/>
          </a:p>
          <a:p>
            <a:pPr lvl="1"/>
            <a:r>
              <a:rPr lang="zh-CN" altLang="en-US" b="1" dirty="0"/>
              <a:t>协议（</a:t>
            </a:r>
            <a:r>
              <a:rPr lang="en-US" altLang="zh-CN" b="1" dirty="0"/>
              <a:t>Proto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2"/>
            <a:r>
              <a:rPr lang="en-US" altLang="zh-CN" b="1" dirty="0"/>
              <a:t>ether, </a:t>
            </a:r>
            <a:r>
              <a:rPr lang="en-US" altLang="zh-CN" b="1" dirty="0" err="1"/>
              <a:t>wlan</a:t>
            </a:r>
            <a:r>
              <a:rPr lang="en-US" altLang="zh-CN" b="1" dirty="0"/>
              <a:t>, </a:t>
            </a:r>
            <a:r>
              <a:rPr lang="en-US" altLang="zh-CN" b="1" dirty="0" err="1"/>
              <a:t>ip</a:t>
            </a:r>
            <a:r>
              <a:rPr lang="en-US" altLang="zh-CN" b="1" dirty="0"/>
              <a:t>, ip6, </a:t>
            </a:r>
            <a:r>
              <a:rPr lang="en-US" altLang="zh-CN" b="1" dirty="0" err="1"/>
              <a:t>tcp</a:t>
            </a:r>
            <a:r>
              <a:rPr lang="en-US" altLang="zh-CN" b="1" dirty="0"/>
              <a:t>, </a:t>
            </a:r>
            <a:r>
              <a:rPr lang="en-US" altLang="zh-CN" b="1" dirty="0" err="1"/>
              <a:t>udp</a:t>
            </a:r>
            <a:r>
              <a:rPr lang="en-US" altLang="zh-CN" b="1" dirty="0"/>
              <a:t>, http, ftp</a:t>
            </a:r>
            <a:endParaRPr lang="zh-CN" altLang="en-US" b="1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13D9CDE6-5654-13A3-AC26-89560C96195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b="1" dirty="0"/>
              <a:t>捕获过滤器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293655873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0CD66-423D-B4B3-39A1-D82EA016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</a:rPr>
              <a:t>Wireshark</a:t>
            </a:r>
            <a:r>
              <a:rPr lang="zh-CN" altLang="en-US" sz="3200" b="1" dirty="0">
                <a:solidFill>
                  <a:schemeClr val="bg1"/>
                </a:solidFill>
              </a:rPr>
              <a:t>基本操作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F1F61-E7CA-7628-C966-5AEBDBC3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ym typeface="Wingdings" panose="05000000000000000000" pitchFamily="2" charset="2"/>
              </a:rPr>
              <a:t>标识符（</a:t>
            </a:r>
            <a:r>
              <a:rPr lang="en-US" altLang="zh-CN" b="1" dirty="0">
                <a:sym typeface="Wingdings" panose="05000000000000000000" pitchFamily="2" charset="2"/>
              </a:rPr>
              <a:t>Identifier</a:t>
            </a:r>
            <a:r>
              <a:rPr lang="zh-CN" altLang="en-US" b="1" dirty="0">
                <a:sym typeface="Wingdings" panose="05000000000000000000" pitchFamily="2" charset="2"/>
              </a:rPr>
              <a:t>）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lvl="1"/>
            <a:r>
              <a:rPr lang="zh-CN" altLang="en-US" b="1" dirty="0">
                <a:sym typeface="Wingdings" panose="05000000000000000000" pitchFamily="2" charset="2"/>
              </a:rPr>
              <a:t>网址：</a:t>
            </a:r>
            <a:r>
              <a:rPr lang="en-US" altLang="zh-CN" b="1" dirty="0">
                <a:sym typeface="Wingdings" panose="05000000000000000000" pitchFamily="2" charset="2"/>
              </a:rPr>
              <a:t>www.baidu.com</a:t>
            </a:r>
          </a:p>
          <a:p>
            <a:pPr lvl="1"/>
            <a:r>
              <a:rPr lang="zh-CN" altLang="en-US" b="1" dirty="0">
                <a:sym typeface="Wingdings" panose="05000000000000000000" pitchFamily="2" charset="2"/>
              </a:rPr>
              <a:t>网段：</a:t>
            </a:r>
            <a:r>
              <a:rPr lang="en-US" altLang="zh-CN" b="1" dirty="0">
                <a:sym typeface="Wingdings" panose="05000000000000000000" pitchFamily="2" charset="2"/>
              </a:rPr>
              <a:t>192.168.1.0/24</a:t>
            </a:r>
          </a:p>
          <a:p>
            <a:pPr lvl="1"/>
            <a:r>
              <a:rPr lang="zh-CN" altLang="en-US" b="1" dirty="0">
                <a:sym typeface="Wingdings" panose="05000000000000000000" pitchFamily="2" charset="2"/>
              </a:rPr>
              <a:t>端口号：</a:t>
            </a:r>
            <a:r>
              <a:rPr lang="en-US" altLang="zh-CN" b="1" dirty="0">
                <a:sym typeface="Wingdings" panose="05000000000000000000" pitchFamily="2" charset="2"/>
              </a:rPr>
              <a:t>80,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443</a:t>
            </a:r>
          </a:p>
          <a:p>
            <a:r>
              <a:rPr lang="zh-CN" altLang="en-US" b="1" dirty="0"/>
              <a:t>逻辑运算符</a:t>
            </a:r>
            <a:endParaRPr lang="en-US" altLang="zh-CN" b="1" dirty="0"/>
          </a:p>
          <a:p>
            <a:pPr lvl="1"/>
            <a:r>
              <a:rPr lang="zh-CN" altLang="en-US" b="1" dirty="0"/>
              <a:t>与：</a:t>
            </a:r>
            <a:r>
              <a:rPr lang="en-US" altLang="zh-CN" b="1" dirty="0"/>
              <a:t>&amp;&amp;</a:t>
            </a:r>
          </a:p>
          <a:p>
            <a:pPr lvl="1"/>
            <a:r>
              <a:rPr lang="zh-CN" altLang="en-US" b="1" dirty="0"/>
              <a:t>或</a:t>
            </a:r>
            <a:r>
              <a:rPr lang="zh-CN" altLang="en-US" b="1" dirty="0">
                <a:sym typeface="Wingdings" panose="05000000000000000000" pitchFamily="2" charset="2"/>
              </a:rPr>
              <a:t>：</a:t>
            </a:r>
            <a:r>
              <a:rPr lang="en-US" altLang="zh-CN" b="1" dirty="0">
                <a:sym typeface="Wingdings" panose="05000000000000000000" pitchFamily="2" charset="2"/>
              </a:rPr>
              <a:t>||</a:t>
            </a:r>
          </a:p>
          <a:p>
            <a:pPr lvl="1"/>
            <a:r>
              <a:rPr lang="zh-CN" altLang="en-US" b="1" dirty="0">
                <a:sym typeface="Wingdings" panose="05000000000000000000" pitchFamily="2" charset="2"/>
              </a:rPr>
              <a:t>非：</a:t>
            </a:r>
            <a:r>
              <a:rPr lang="en-US" altLang="zh-CN" b="1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19D76035-07AD-8049-A993-38AC1A78E77B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b="1" dirty="0"/>
              <a:t>捕获过滤器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255719831"/>
      </p:ext>
    </p:extLst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7347F-4E57-9D92-6382-76F8E093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</a:rPr>
              <a:t>Wireshark</a:t>
            </a:r>
            <a:r>
              <a:rPr lang="zh-CN" altLang="en-US" sz="3200" b="1" dirty="0">
                <a:solidFill>
                  <a:schemeClr val="bg1"/>
                </a:solidFill>
              </a:rPr>
              <a:t>基本操作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54FDB-094D-D1A8-EA97-9B7F9898D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83" y="2213869"/>
            <a:ext cx="8517155" cy="4367235"/>
          </a:xfrm>
        </p:spPr>
        <p:txBody>
          <a:bodyPr/>
          <a:lstStyle/>
          <a:p>
            <a:r>
              <a:rPr lang="zh-CN" altLang="en-US" b="1" dirty="0"/>
              <a:t>例</a:t>
            </a:r>
            <a:r>
              <a:rPr lang="en-US" altLang="zh-CN" b="1" dirty="0"/>
              <a:t>1</a:t>
            </a:r>
          </a:p>
          <a:p>
            <a:pPr lvl="1"/>
            <a:r>
              <a:rPr lang="zh-CN" altLang="en-US" b="1" dirty="0"/>
              <a:t>抓取源地址为</a:t>
            </a:r>
            <a:r>
              <a:rPr lang="en-US" altLang="zh-CN" b="1" dirty="0"/>
              <a:t>192.168.1.1</a:t>
            </a:r>
            <a:r>
              <a:rPr lang="zh-CN" altLang="en-US" b="1" dirty="0"/>
              <a:t>，目的端口号为</a:t>
            </a:r>
            <a:r>
              <a:rPr lang="en-US" altLang="zh-CN" b="1" dirty="0"/>
              <a:t>80</a:t>
            </a:r>
            <a:r>
              <a:rPr lang="zh-CN" altLang="en-US" b="1" dirty="0"/>
              <a:t>的报文</a:t>
            </a:r>
            <a:endParaRPr lang="en-US" altLang="zh-CN" b="1" dirty="0"/>
          </a:p>
          <a:p>
            <a:pPr lvl="1"/>
            <a:r>
              <a:rPr lang="en-US" altLang="zh-CN" b="1" dirty="0" err="1"/>
              <a:t>src</a:t>
            </a:r>
            <a:r>
              <a:rPr lang="en-US" altLang="zh-CN" b="1" dirty="0"/>
              <a:t> host 192.168.1.1 &amp;&amp; </a:t>
            </a:r>
            <a:r>
              <a:rPr lang="en-US" altLang="zh-CN" b="1" dirty="0" err="1"/>
              <a:t>dst</a:t>
            </a:r>
            <a:r>
              <a:rPr lang="en-US" altLang="zh-CN" b="1" dirty="0"/>
              <a:t> port 80</a:t>
            </a:r>
          </a:p>
          <a:p>
            <a:r>
              <a:rPr lang="zh-CN" altLang="en-US" b="1" dirty="0"/>
              <a:t>例</a:t>
            </a:r>
            <a:r>
              <a:rPr lang="en-US" altLang="zh-CN" b="1" dirty="0"/>
              <a:t>2</a:t>
            </a:r>
          </a:p>
          <a:p>
            <a:pPr lvl="1"/>
            <a:r>
              <a:rPr lang="zh-CN" altLang="en-US" b="1" dirty="0"/>
              <a:t>抓取</a:t>
            </a:r>
            <a:r>
              <a:rPr lang="en-US" altLang="zh-CN" b="1" dirty="0"/>
              <a:t>IP</a:t>
            </a:r>
            <a:r>
              <a:rPr lang="zh-CN" altLang="en-US" b="1" dirty="0"/>
              <a:t>地址为</a:t>
            </a:r>
            <a:r>
              <a:rPr lang="en-US" altLang="zh-CN" b="1" dirty="0"/>
              <a:t>192.168.1.1</a:t>
            </a:r>
            <a:r>
              <a:rPr lang="zh-CN" altLang="en-US" b="1" dirty="0"/>
              <a:t>或者</a:t>
            </a:r>
            <a:r>
              <a:rPr lang="en-US" altLang="zh-CN" b="1" dirty="0"/>
              <a:t>192.168.2.2</a:t>
            </a:r>
            <a:r>
              <a:rPr lang="zh-CN" altLang="en-US" b="1" dirty="0"/>
              <a:t>的报文</a:t>
            </a:r>
            <a:endParaRPr lang="en-US" altLang="zh-CN" b="1" dirty="0"/>
          </a:p>
          <a:p>
            <a:pPr lvl="1"/>
            <a:r>
              <a:rPr lang="en-US" altLang="zh-CN" b="1" dirty="0"/>
              <a:t>host 192.168.1.1 || 192.168.2.2</a:t>
            </a:r>
          </a:p>
          <a:p>
            <a:r>
              <a:rPr lang="zh-CN" altLang="en-US" b="1" dirty="0"/>
              <a:t>例</a:t>
            </a:r>
            <a:r>
              <a:rPr lang="en-US" altLang="zh-CN" b="1" dirty="0"/>
              <a:t>3</a:t>
            </a:r>
          </a:p>
          <a:p>
            <a:pPr lvl="1"/>
            <a:r>
              <a:rPr lang="zh-CN" altLang="en-US" b="1" dirty="0"/>
              <a:t>不抓取广播包</a:t>
            </a:r>
            <a:endParaRPr lang="en-US" altLang="zh-CN" b="1" dirty="0"/>
          </a:p>
          <a:p>
            <a:pPr lvl="1"/>
            <a:r>
              <a:rPr lang="en-US" altLang="zh-CN" b="1" dirty="0"/>
              <a:t>!broadcast</a:t>
            </a:r>
            <a:endParaRPr lang="zh-CN" altLang="en-US" b="1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CB75AE9D-E582-CDEA-8204-F0DC2065D254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捕获过滤器</a:t>
            </a:r>
          </a:p>
        </p:txBody>
      </p:sp>
    </p:spTree>
    <p:extLst>
      <p:ext uri="{BB962C8B-B14F-4D97-AF65-F5344CB8AC3E}">
        <p14:creationId xmlns:p14="http://schemas.microsoft.com/office/powerpoint/2010/main" val="3709764286"/>
      </p:ext>
    </p:extLst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7347F-4E57-9D92-6382-76F8E093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</a:rPr>
              <a:t>Wireshark</a:t>
            </a:r>
            <a:r>
              <a:rPr lang="zh-CN" altLang="en-US" sz="3200" b="1" dirty="0">
                <a:solidFill>
                  <a:schemeClr val="bg1"/>
                </a:solidFill>
              </a:rPr>
              <a:t>基本操作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54FDB-094D-D1A8-EA97-9B7F9898D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83" y="2213869"/>
            <a:ext cx="8517155" cy="4367235"/>
          </a:xfrm>
        </p:spPr>
        <p:txBody>
          <a:bodyPr/>
          <a:lstStyle/>
          <a:p>
            <a:r>
              <a:rPr lang="zh-CN" altLang="en-US" b="1" dirty="0"/>
              <a:t>例</a:t>
            </a:r>
            <a:r>
              <a:rPr lang="en-US" altLang="zh-CN" b="1" dirty="0"/>
              <a:t>4</a:t>
            </a:r>
          </a:p>
          <a:p>
            <a:pPr lvl="1"/>
            <a:r>
              <a:rPr lang="zh-CN" altLang="en-US" b="1" dirty="0"/>
              <a:t>抓取源</a:t>
            </a:r>
            <a:r>
              <a:rPr lang="en-US" altLang="zh-CN" b="1" dirty="0"/>
              <a:t>IP</a:t>
            </a:r>
            <a:r>
              <a:rPr lang="zh-CN" altLang="en-US" b="1" dirty="0"/>
              <a:t>为</a:t>
            </a:r>
            <a:r>
              <a:rPr lang="en-US" altLang="zh-CN" b="1" dirty="0"/>
              <a:t>192.168.1.1</a:t>
            </a:r>
            <a:r>
              <a:rPr lang="zh-CN" altLang="en-US" b="1" dirty="0"/>
              <a:t>或者源网段为</a:t>
            </a:r>
            <a:r>
              <a:rPr lang="en-US" altLang="zh-CN" b="1" dirty="0"/>
              <a:t>192.168.1.0/24</a:t>
            </a:r>
            <a:r>
              <a:rPr lang="zh-CN" altLang="en-US" b="1" dirty="0"/>
              <a:t>，目的</a:t>
            </a:r>
            <a:r>
              <a:rPr lang="en-US" altLang="zh-CN" b="1" dirty="0"/>
              <a:t>TCP</a:t>
            </a:r>
            <a:r>
              <a:rPr lang="zh-CN" altLang="en-US" b="1" dirty="0"/>
              <a:t>端口号在</a:t>
            </a:r>
            <a:r>
              <a:rPr lang="en-US" altLang="zh-CN" b="1" dirty="0"/>
              <a:t>200-10000</a:t>
            </a:r>
            <a:r>
              <a:rPr lang="zh-CN" altLang="en-US" b="1" dirty="0"/>
              <a:t>之间，并且目的</a:t>
            </a:r>
            <a:r>
              <a:rPr lang="en-US" altLang="zh-CN" b="1" dirty="0"/>
              <a:t>IP</a:t>
            </a:r>
            <a:r>
              <a:rPr lang="zh-CN" altLang="en-US" b="1" dirty="0"/>
              <a:t>位于</a:t>
            </a:r>
            <a:r>
              <a:rPr lang="en-US" altLang="zh-CN" b="1" dirty="0"/>
              <a:t>10.0.0.0/8</a:t>
            </a:r>
            <a:r>
              <a:rPr lang="zh-CN" altLang="en-US" b="1" dirty="0"/>
              <a:t>网段</a:t>
            </a:r>
            <a:endParaRPr lang="en-US" altLang="zh-CN" b="1" dirty="0"/>
          </a:p>
          <a:p>
            <a:pPr lvl="1"/>
            <a:r>
              <a:rPr lang="en-US" altLang="zh-CN" b="1" dirty="0"/>
              <a:t>(</a:t>
            </a:r>
            <a:r>
              <a:rPr lang="en-US" altLang="zh-CN" b="1" dirty="0" err="1"/>
              <a:t>src</a:t>
            </a:r>
            <a:r>
              <a:rPr lang="en-US" altLang="zh-CN" b="1" dirty="0"/>
              <a:t> host 192.168.1.1 || </a:t>
            </a:r>
            <a:r>
              <a:rPr lang="en-US" altLang="zh-CN" b="1" dirty="0" err="1"/>
              <a:t>src</a:t>
            </a:r>
            <a:r>
              <a:rPr lang="en-US" altLang="zh-CN" b="1" dirty="0"/>
              <a:t> net 102.168.1.0/24) &amp;&amp; (</a:t>
            </a:r>
            <a:r>
              <a:rPr lang="en-US" altLang="zh-CN" b="1" dirty="0" err="1"/>
              <a:t>tcp</a:t>
            </a:r>
            <a:r>
              <a:rPr lang="en-US" altLang="zh-CN" b="1" dirty="0"/>
              <a:t> </a:t>
            </a:r>
            <a:r>
              <a:rPr lang="en-US" altLang="zh-CN" b="1" dirty="0" err="1"/>
              <a:t>dst</a:t>
            </a:r>
            <a:r>
              <a:rPr lang="en-US" altLang="zh-CN" b="1" dirty="0"/>
              <a:t> </a:t>
            </a:r>
            <a:r>
              <a:rPr lang="en-US" altLang="zh-CN" b="1" dirty="0" err="1"/>
              <a:t>portrange</a:t>
            </a:r>
            <a:r>
              <a:rPr lang="en-US" altLang="zh-CN" b="1" dirty="0"/>
              <a:t> 200-10000 &amp;&amp; </a:t>
            </a:r>
            <a:r>
              <a:rPr lang="en-US" altLang="zh-CN" b="1" dirty="0" err="1"/>
              <a:t>dst</a:t>
            </a:r>
            <a:r>
              <a:rPr lang="en-US" altLang="zh-CN" b="1" dirty="0"/>
              <a:t> net 10.0.0.0/8)</a:t>
            </a:r>
          </a:p>
          <a:p>
            <a:pPr lvl="1"/>
            <a:endParaRPr lang="zh-CN" altLang="en-US" b="1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CB75AE9D-E582-CDEA-8204-F0DC2065D254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捕获过滤器</a:t>
            </a:r>
          </a:p>
        </p:txBody>
      </p:sp>
    </p:spTree>
    <p:extLst>
      <p:ext uri="{BB962C8B-B14F-4D97-AF65-F5344CB8AC3E}">
        <p14:creationId xmlns:p14="http://schemas.microsoft.com/office/powerpoint/2010/main" val="1606398875"/>
      </p:ext>
    </p:extLst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E334C-11D1-1777-6D4C-2AA34892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</a:rPr>
              <a:t>Wireshark</a:t>
            </a:r>
            <a:r>
              <a:rPr lang="zh-CN" altLang="en-US" sz="3200" b="1" dirty="0">
                <a:solidFill>
                  <a:schemeClr val="bg1"/>
                </a:solidFill>
              </a:rPr>
              <a:t>基本操作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51225-A5FA-EF60-C5CC-C5CAF983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83" y="2213869"/>
            <a:ext cx="8517155" cy="4465973"/>
          </a:xfrm>
        </p:spPr>
        <p:txBody>
          <a:bodyPr/>
          <a:lstStyle/>
          <a:p>
            <a:r>
              <a:rPr lang="en-US" altLang="zh-CN" b="1" dirty="0"/>
              <a:t>BPF</a:t>
            </a:r>
            <a:r>
              <a:rPr lang="zh-CN" altLang="en-US" b="1" dirty="0"/>
              <a:t>语法</a:t>
            </a:r>
            <a:endParaRPr lang="en-US" altLang="zh-CN" b="1" dirty="0"/>
          </a:p>
          <a:p>
            <a:pPr lvl="1"/>
            <a:r>
              <a:rPr lang="en-US" altLang="zh-CN" b="1" dirty="0"/>
              <a:t>Protocol.string1.string2. … + </a:t>
            </a:r>
            <a:r>
              <a:rPr lang="zh-CN" altLang="en-US" b="1" dirty="0"/>
              <a:t>比较运算符 </a:t>
            </a:r>
            <a:r>
              <a:rPr lang="en-US" altLang="zh-CN" b="1" dirty="0"/>
              <a:t>+ </a:t>
            </a:r>
            <a:r>
              <a:rPr lang="zh-CN" altLang="en-US" b="1" dirty="0"/>
              <a:t>值 </a:t>
            </a:r>
            <a:r>
              <a:rPr lang="en-US" altLang="zh-CN" b="1" dirty="0"/>
              <a:t>+ </a:t>
            </a:r>
            <a:r>
              <a:rPr lang="zh-CN" altLang="en-US" b="1" dirty="0"/>
              <a:t>逻辑运算符 </a:t>
            </a:r>
            <a:r>
              <a:rPr lang="en-US" altLang="zh-CN" b="1" dirty="0"/>
              <a:t>+ </a:t>
            </a:r>
            <a:r>
              <a:rPr lang="zh-CN" altLang="en-US" b="1" dirty="0"/>
              <a:t>其它表示</a:t>
            </a:r>
            <a:endParaRPr lang="en-US" altLang="zh-CN" b="1" dirty="0"/>
          </a:p>
          <a:p>
            <a:r>
              <a:rPr lang="zh-CN" altLang="en-US" b="1" dirty="0"/>
              <a:t>协议过滤</a:t>
            </a:r>
            <a:endParaRPr lang="en-US" altLang="zh-CN" b="1" dirty="0"/>
          </a:p>
          <a:p>
            <a:pPr lvl="1"/>
            <a:r>
              <a:rPr lang="en-US" altLang="zh-CN" b="1" dirty="0" err="1"/>
              <a:t>ip</a:t>
            </a:r>
            <a:r>
              <a:rPr lang="en-US" altLang="zh-CN" b="1" dirty="0"/>
              <a:t>, </a:t>
            </a:r>
            <a:r>
              <a:rPr lang="en-US" altLang="zh-CN" b="1" dirty="0" err="1"/>
              <a:t>arp</a:t>
            </a:r>
            <a:r>
              <a:rPr lang="en-US" altLang="zh-CN" b="1" dirty="0"/>
              <a:t>, </a:t>
            </a:r>
            <a:r>
              <a:rPr lang="en-US" altLang="zh-CN" b="1" dirty="0" err="1"/>
              <a:t>icmp</a:t>
            </a:r>
            <a:r>
              <a:rPr lang="en-US" altLang="zh-CN" b="1" dirty="0"/>
              <a:t>, </a:t>
            </a:r>
            <a:r>
              <a:rPr lang="en-US" altLang="zh-CN" b="1" dirty="0" err="1"/>
              <a:t>dns</a:t>
            </a:r>
            <a:r>
              <a:rPr lang="en-US" altLang="zh-CN" b="1" dirty="0"/>
              <a:t>, </a:t>
            </a:r>
            <a:r>
              <a:rPr lang="en-US" altLang="zh-CN" b="1" dirty="0" err="1"/>
              <a:t>tcp</a:t>
            </a:r>
            <a:r>
              <a:rPr lang="en-US" altLang="zh-CN" b="1" dirty="0"/>
              <a:t>, </a:t>
            </a:r>
            <a:r>
              <a:rPr lang="en-US" altLang="zh-CN" b="1" dirty="0" err="1"/>
              <a:t>udp</a:t>
            </a:r>
            <a:r>
              <a:rPr lang="zh-CN" altLang="en-US" b="1" dirty="0"/>
              <a:t>等</a:t>
            </a:r>
            <a:endParaRPr lang="en-US" altLang="zh-CN" b="1" dirty="0"/>
          </a:p>
          <a:p>
            <a:r>
              <a:rPr lang="zh-CN" altLang="en-US" b="1" dirty="0"/>
              <a:t>端口过滤</a:t>
            </a:r>
            <a:endParaRPr lang="en-US" altLang="zh-CN" b="1" dirty="0"/>
          </a:p>
          <a:p>
            <a:pPr lvl="1"/>
            <a:r>
              <a:rPr lang="en-US" altLang="zh-CN" b="1" dirty="0" err="1"/>
              <a:t>tcp.port</a:t>
            </a:r>
            <a:r>
              <a:rPr lang="en-US" altLang="zh-CN" b="1" dirty="0"/>
              <a:t>, </a:t>
            </a:r>
            <a:r>
              <a:rPr lang="en-US" altLang="zh-CN" b="1" dirty="0" err="1"/>
              <a:t>udp.port</a:t>
            </a:r>
            <a:r>
              <a:rPr lang="en-US" altLang="zh-CN" b="1" dirty="0"/>
              <a:t>, </a:t>
            </a:r>
            <a:r>
              <a:rPr lang="en-US" altLang="zh-CN" b="1" dirty="0" err="1"/>
              <a:t>tcp.dstport</a:t>
            </a:r>
            <a:r>
              <a:rPr lang="en-US" altLang="zh-CN" b="1" dirty="0"/>
              <a:t>, </a:t>
            </a:r>
            <a:r>
              <a:rPr lang="en-US" altLang="zh-CN" b="1" dirty="0" err="1"/>
              <a:t>tcp.flag.syn</a:t>
            </a:r>
            <a:r>
              <a:rPr lang="en-US" altLang="zh-CN" b="1" dirty="0"/>
              <a:t>, </a:t>
            </a:r>
            <a:r>
              <a:rPr lang="en-US" altLang="zh-CN" b="1" dirty="0" err="1"/>
              <a:t>tcp.flag.ack</a:t>
            </a:r>
            <a:endParaRPr lang="en-US" altLang="zh-CN" b="1" dirty="0"/>
          </a:p>
          <a:p>
            <a:r>
              <a:rPr lang="en-US" altLang="zh-CN" b="1" dirty="0"/>
              <a:t>IP</a:t>
            </a:r>
            <a:r>
              <a:rPr lang="zh-CN" altLang="en-US" b="1" dirty="0"/>
              <a:t>地址过滤</a:t>
            </a:r>
            <a:endParaRPr lang="en-US" altLang="zh-CN" b="1" dirty="0"/>
          </a:p>
          <a:p>
            <a:pPr lvl="1"/>
            <a:r>
              <a:rPr lang="en-US" altLang="zh-CN" b="1" dirty="0" err="1"/>
              <a:t>ip.addr</a:t>
            </a:r>
            <a:r>
              <a:rPr lang="en-US" altLang="zh-CN" b="1" dirty="0"/>
              <a:t>, </a:t>
            </a:r>
            <a:r>
              <a:rPr lang="en-US" altLang="zh-CN" b="1" dirty="0" err="1"/>
              <a:t>ip.src</a:t>
            </a:r>
            <a:r>
              <a:rPr lang="en-US" altLang="zh-CN" b="1" dirty="0"/>
              <a:t>, </a:t>
            </a:r>
            <a:r>
              <a:rPr lang="en-US" altLang="zh-CN" b="1" dirty="0" err="1"/>
              <a:t>ip.dst</a:t>
            </a:r>
            <a:endParaRPr lang="en-US" altLang="zh-CN" b="1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13D9CDE6-5654-13A3-AC26-89560C96195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显示</a:t>
            </a:r>
            <a:r>
              <a:rPr lang="zh-CN" altLang="en-US" b="1" dirty="0"/>
              <a:t>过滤器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724511833"/>
      </p:ext>
    </p:extLst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E334C-11D1-1777-6D4C-2AA34892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</a:rPr>
              <a:t>Wireshark</a:t>
            </a:r>
            <a:r>
              <a:rPr lang="zh-CN" altLang="en-US" sz="3200" b="1" dirty="0">
                <a:solidFill>
                  <a:schemeClr val="bg1"/>
                </a:solidFill>
              </a:rPr>
              <a:t>基本操作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51225-A5FA-EF60-C5CC-C5CAF983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84" y="2213869"/>
            <a:ext cx="3921801" cy="4465973"/>
          </a:xfrm>
        </p:spPr>
        <p:txBody>
          <a:bodyPr/>
          <a:lstStyle/>
          <a:p>
            <a:r>
              <a:rPr lang="zh-CN" altLang="en-US" b="1" dirty="0"/>
              <a:t>比较运算符</a:t>
            </a:r>
            <a:endParaRPr lang="en-US" altLang="zh-CN" b="1" dirty="0"/>
          </a:p>
          <a:p>
            <a:pPr lvl="1"/>
            <a:r>
              <a:rPr lang="en-US" altLang="zh-CN" b="1" dirty="0"/>
              <a:t>==</a:t>
            </a:r>
            <a:r>
              <a:rPr lang="zh-CN" altLang="en-US" b="1" dirty="0"/>
              <a:t> </a:t>
            </a:r>
            <a:r>
              <a:rPr lang="en-US" altLang="zh-CN" b="1" dirty="0"/>
              <a:t>(eq)</a:t>
            </a:r>
          </a:p>
          <a:p>
            <a:pPr lvl="1"/>
            <a:r>
              <a:rPr lang="en-US" altLang="zh-CN" b="1" dirty="0"/>
              <a:t>!= (</a:t>
            </a:r>
            <a:r>
              <a:rPr lang="en-US" altLang="zh-CN" b="1" dirty="0" err="1"/>
              <a:t>neq</a:t>
            </a:r>
            <a:r>
              <a:rPr lang="en-US" altLang="zh-CN" b="1" dirty="0"/>
              <a:t>)</a:t>
            </a:r>
          </a:p>
          <a:p>
            <a:pPr lvl="1"/>
            <a:r>
              <a:rPr lang="en-US" altLang="zh-CN" b="1" dirty="0"/>
              <a:t>&gt; (</a:t>
            </a:r>
            <a:r>
              <a:rPr lang="en-US" altLang="zh-CN" b="1" dirty="0" err="1"/>
              <a:t>gt</a:t>
            </a:r>
            <a:r>
              <a:rPr lang="en-US" altLang="zh-CN" b="1" dirty="0"/>
              <a:t>)</a:t>
            </a:r>
          </a:p>
          <a:p>
            <a:pPr lvl="1"/>
            <a:r>
              <a:rPr lang="en-US" altLang="zh-CN" b="1" dirty="0"/>
              <a:t>&lt; (</a:t>
            </a:r>
            <a:r>
              <a:rPr lang="en-US" altLang="zh-CN" b="1" dirty="0" err="1"/>
              <a:t>lt</a:t>
            </a:r>
            <a:r>
              <a:rPr lang="en-US" altLang="zh-CN" b="1" dirty="0"/>
              <a:t>)</a:t>
            </a:r>
          </a:p>
          <a:p>
            <a:pPr lvl="1"/>
            <a:r>
              <a:rPr lang="en-US" altLang="zh-CN" b="1" dirty="0"/>
              <a:t>&gt;= (</a:t>
            </a:r>
            <a:r>
              <a:rPr lang="en-US" altLang="zh-CN" b="1" dirty="0" err="1"/>
              <a:t>ge</a:t>
            </a:r>
            <a:r>
              <a:rPr lang="en-US" altLang="zh-CN" b="1" dirty="0"/>
              <a:t>)</a:t>
            </a:r>
          </a:p>
          <a:p>
            <a:pPr lvl="1"/>
            <a:r>
              <a:rPr lang="en-US" altLang="zh-CN" b="1" dirty="0"/>
              <a:t>&lt;= (le)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13D9CDE6-5654-13A3-AC26-89560C96195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显示</a:t>
            </a:r>
            <a:r>
              <a:rPr lang="zh-CN" altLang="en-US" b="1" dirty="0"/>
              <a:t>过滤器</a:t>
            </a:r>
            <a:endParaRPr lang="en-US" altLang="zh-CN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FF63E98-ACA0-E718-8A92-926732AF01B4}"/>
              </a:ext>
            </a:extLst>
          </p:cNvPr>
          <p:cNvSpPr txBox="1">
            <a:spLocks/>
          </p:cNvSpPr>
          <p:nvPr/>
        </p:nvSpPr>
        <p:spPr bwMode="auto">
          <a:xfrm>
            <a:off x="4572000" y="2213867"/>
            <a:ext cx="3921801" cy="446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逻辑运算符</a:t>
            </a:r>
            <a:endParaRPr lang="en-US" altLang="zh-CN" b="1" dirty="0"/>
          </a:p>
          <a:p>
            <a:pPr lvl="1"/>
            <a:r>
              <a:rPr lang="en-US" altLang="zh-CN" b="1" dirty="0"/>
              <a:t>And (&amp;&amp;)</a:t>
            </a:r>
          </a:p>
          <a:p>
            <a:pPr lvl="1"/>
            <a:r>
              <a:rPr lang="en-US" altLang="zh-CN" b="1" dirty="0"/>
              <a:t>or (||)</a:t>
            </a:r>
          </a:p>
          <a:p>
            <a:pPr lvl="1"/>
            <a:r>
              <a:rPr lang="en-US" altLang="zh-CN" b="1" dirty="0"/>
              <a:t>not (!)</a:t>
            </a:r>
          </a:p>
          <a:p>
            <a:pPr lvl="1"/>
            <a:r>
              <a:rPr lang="en-US" altLang="zh-CN" b="1" dirty="0" err="1"/>
              <a:t>xor</a:t>
            </a:r>
            <a:r>
              <a:rPr lang="en-US" altLang="zh-CN" b="1" dirty="0"/>
              <a:t> (^^)</a:t>
            </a:r>
          </a:p>
        </p:txBody>
      </p:sp>
    </p:spTree>
    <p:extLst>
      <p:ext uri="{BB962C8B-B14F-4D97-AF65-F5344CB8AC3E}">
        <p14:creationId xmlns:p14="http://schemas.microsoft.com/office/powerpoint/2010/main" val="78884214"/>
      </p:ext>
    </p:extLst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7347F-4E57-9D92-6382-76F8E093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</a:rPr>
              <a:t>Wireshark</a:t>
            </a:r>
            <a:r>
              <a:rPr lang="zh-CN" altLang="en-US" sz="3200" b="1" dirty="0">
                <a:solidFill>
                  <a:schemeClr val="bg1"/>
                </a:solidFill>
              </a:rPr>
              <a:t>基本操作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54FDB-094D-D1A8-EA97-9B7F9898D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83" y="2213869"/>
            <a:ext cx="8517155" cy="4367235"/>
          </a:xfrm>
        </p:spPr>
        <p:txBody>
          <a:bodyPr/>
          <a:lstStyle/>
          <a:p>
            <a:r>
              <a:rPr lang="zh-CN" altLang="en-US" b="1" dirty="0"/>
              <a:t>例</a:t>
            </a:r>
            <a:r>
              <a:rPr lang="en-US" altLang="zh-CN" b="1" dirty="0"/>
              <a:t>1</a:t>
            </a:r>
          </a:p>
          <a:p>
            <a:pPr lvl="1"/>
            <a:r>
              <a:rPr lang="zh-CN" altLang="en-US" b="1" dirty="0"/>
              <a:t>显示源</a:t>
            </a:r>
            <a:r>
              <a:rPr lang="en-US" altLang="zh-CN" b="1" dirty="0"/>
              <a:t>IP</a:t>
            </a:r>
            <a:r>
              <a:rPr lang="zh-CN" altLang="en-US" b="1" dirty="0"/>
              <a:t>等于</a:t>
            </a:r>
            <a:r>
              <a:rPr lang="en-US" altLang="zh-CN" b="1" dirty="0"/>
              <a:t>192.168.18.14</a:t>
            </a:r>
            <a:r>
              <a:rPr lang="zh-CN" altLang="en-US" b="1" dirty="0"/>
              <a:t>并且</a:t>
            </a:r>
            <a:r>
              <a:rPr lang="en-US" altLang="zh-CN" b="1" dirty="0" err="1"/>
              <a:t>tcp</a:t>
            </a:r>
            <a:r>
              <a:rPr lang="zh-CN" altLang="en-US" b="1" dirty="0"/>
              <a:t>端口为</a:t>
            </a:r>
            <a:r>
              <a:rPr lang="en-US" altLang="zh-CN" b="1" dirty="0"/>
              <a:t>443</a:t>
            </a:r>
            <a:r>
              <a:rPr lang="zh-CN" altLang="en-US" b="1" dirty="0"/>
              <a:t>的报文</a:t>
            </a:r>
            <a:endParaRPr lang="en-US" altLang="zh-CN" b="1" dirty="0"/>
          </a:p>
          <a:p>
            <a:pPr lvl="1"/>
            <a:r>
              <a:rPr lang="en-US" altLang="zh-CN" b="1" dirty="0" err="1"/>
              <a:t>ip.src</a:t>
            </a:r>
            <a:r>
              <a:rPr lang="en-US" altLang="zh-CN" b="1" dirty="0"/>
              <a:t> == 192.168.18.14 and </a:t>
            </a:r>
            <a:r>
              <a:rPr lang="en-US" altLang="zh-CN" b="1" dirty="0" err="1"/>
              <a:t>tcp.port</a:t>
            </a:r>
            <a:r>
              <a:rPr lang="en-US" altLang="zh-CN" b="1" dirty="0"/>
              <a:t> == 443</a:t>
            </a:r>
          </a:p>
          <a:p>
            <a:r>
              <a:rPr lang="zh-CN" altLang="en-US" b="1" dirty="0"/>
              <a:t>例</a:t>
            </a:r>
            <a:r>
              <a:rPr lang="en-US" altLang="zh-CN" b="1" dirty="0"/>
              <a:t>2</a:t>
            </a:r>
          </a:p>
          <a:p>
            <a:pPr lvl="1"/>
            <a:r>
              <a:rPr lang="zh-CN" altLang="en-US" b="1" dirty="0"/>
              <a:t>显示源不为</a:t>
            </a:r>
            <a:r>
              <a:rPr lang="en-US" altLang="zh-CN" b="1" dirty="0"/>
              <a:t>192.168.18.14</a:t>
            </a:r>
            <a:r>
              <a:rPr lang="zh-CN" altLang="en-US" b="1" dirty="0"/>
              <a:t>或者目的不为</a:t>
            </a:r>
            <a:r>
              <a:rPr lang="en-US" altLang="zh-CN" b="1" dirty="0"/>
              <a:t>202.98.96.68</a:t>
            </a:r>
            <a:r>
              <a:rPr lang="zh-CN" altLang="en-US" b="1" dirty="0"/>
              <a:t>的报文</a:t>
            </a:r>
            <a:endParaRPr lang="en-US" altLang="zh-CN" b="1" dirty="0"/>
          </a:p>
          <a:p>
            <a:pPr lvl="1"/>
            <a:r>
              <a:rPr lang="en-US" altLang="zh-CN" b="1" dirty="0"/>
              <a:t> </a:t>
            </a:r>
            <a:r>
              <a:rPr lang="en-US" altLang="zh-CN" b="1" dirty="0" err="1"/>
              <a:t>ip.src</a:t>
            </a:r>
            <a:r>
              <a:rPr lang="en-US" altLang="zh-CN" b="1" dirty="0"/>
              <a:t> != 192.168.18.14 or </a:t>
            </a:r>
            <a:r>
              <a:rPr lang="en-US" altLang="zh-CN" b="1" dirty="0" err="1"/>
              <a:t>ip.dst</a:t>
            </a:r>
            <a:r>
              <a:rPr lang="en-US" altLang="zh-CN" b="1" dirty="0"/>
              <a:t> != 202.98.96.68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CB75AE9D-E582-CDEA-8204-F0DC2065D254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显示过滤器</a:t>
            </a:r>
          </a:p>
        </p:txBody>
      </p:sp>
    </p:spTree>
    <p:extLst>
      <p:ext uri="{BB962C8B-B14F-4D97-AF65-F5344CB8AC3E}">
        <p14:creationId xmlns:p14="http://schemas.microsoft.com/office/powerpoint/2010/main" val="3597842946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6254628-8D3C-7E23-AC10-D8A455077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652"/>
            <a:ext cx="7772400" cy="1470025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附章 网络协议与网络攻击工具讲解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ED4EEB-A06B-B73B-654D-6F3CC97A3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2637652"/>
      </p:ext>
    </p:extLst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60D93-C100-67A8-4105-CDB63504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E814C-E628-476B-AB9E-B605A2D358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第三节：</a:t>
            </a:r>
            <a:r>
              <a:rPr lang="en-US" altLang="zh-CN" dirty="0"/>
              <a:t>GNS3</a:t>
            </a:r>
            <a:r>
              <a:rPr lang="zh-CN" altLang="en-US" dirty="0"/>
              <a:t>安装与基本操作</a:t>
            </a:r>
          </a:p>
        </p:txBody>
      </p:sp>
    </p:spTree>
    <p:extLst>
      <p:ext uri="{BB962C8B-B14F-4D97-AF65-F5344CB8AC3E}">
        <p14:creationId xmlns:p14="http://schemas.microsoft.com/office/powerpoint/2010/main" val="3047321801"/>
      </p:ext>
    </p:extLst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25A5A-8B35-9A84-4DD4-9A88E6E0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</a:rPr>
              <a:t>GNS3</a:t>
            </a:r>
            <a:r>
              <a:rPr lang="zh-CN" altLang="en-US" sz="3200" b="1" dirty="0">
                <a:solidFill>
                  <a:schemeClr val="bg1"/>
                </a:solidFill>
              </a:rPr>
              <a:t>安装与基本操作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A788B-82BF-9A2B-64DD-8DAAC1B3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依次安装</a:t>
            </a:r>
            <a:endParaRPr lang="en-US" altLang="zh-CN" b="1" dirty="0"/>
          </a:p>
          <a:p>
            <a:pPr lvl="1"/>
            <a:r>
              <a:rPr lang="en-US" altLang="zh-CN" b="1" dirty="0" err="1"/>
              <a:t>WinPcap</a:t>
            </a:r>
            <a:endParaRPr lang="en-US" altLang="zh-CN" b="1" dirty="0"/>
          </a:p>
          <a:p>
            <a:pPr lvl="1"/>
            <a:r>
              <a:rPr lang="en-US" altLang="zh-CN" b="1" dirty="0"/>
              <a:t>Wireshark</a:t>
            </a:r>
          </a:p>
          <a:p>
            <a:pPr lvl="1"/>
            <a:r>
              <a:rPr lang="en-US" altLang="zh-CN" b="1" dirty="0"/>
              <a:t>GNS3</a:t>
            </a:r>
            <a:r>
              <a:rPr lang="zh-CN" altLang="en-US" b="1" dirty="0"/>
              <a:t>（安装</a:t>
            </a:r>
            <a:r>
              <a:rPr lang="en-US" altLang="zh-CN" b="1" dirty="0"/>
              <a:t>1.3.1</a:t>
            </a:r>
            <a:r>
              <a:rPr lang="zh-CN" altLang="en-US" b="1" dirty="0"/>
              <a:t>版本）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7CD7AEBC-28E9-5F67-0646-34852688D220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GNS3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082843"/>
      </p:ext>
    </p:extLst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7DFC7-D8BA-165D-6C9C-C6B4890F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</a:rPr>
              <a:t>GNS3</a:t>
            </a:r>
            <a:r>
              <a:rPr lang="zh-CN" altLang="en-US" sz="3200" b="1" dirty="0">
                <a:solidFill>
                  <a:schemeClr val="bg1"/>
                </a:solidFill>
              </a:rPr>
              <a:t>安装与基本操作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B43A9-395C-B519-4025-F0F41EB54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添加路由器镜像</a:t>
            </a:r>
            <a:endParaRPr lang="en-US" altLang="zh-CN" b="1" dirty="0"/>
          </a:p>
          <a:p>
            <a:pPr lvl="1"/>
            <a:r>
              <a:rPr lang="en-US" altLang="zh-CN" b="1" dirty="0"/>
              <a:t>GNS3/</a:t>
            </a:r>
            <a:r>
              <a:rPr lang="en-US" altLang="zh-CN" b="1" dirty="0" err="1"/>
              <a:t>IOSrouter</a:t>
            </a:r>
            <a:r>
              <a:rPr lang="en-US" altLang="zh-CN" b="1" dirty="0"/>
              <a:t>/C3640-JS.bin</a:t>
            </a:r>
          </a:p>
          <a:p>
            <a:pPr lvl="1"/>
            <a:r>
              <a:rPr lang="zh-CN" altLang="en-US" b="1" dirty="0"/>
              <a:t>将其放在全英文名路径文件夹下面</a:t>
            </a:r>
            <a:endParaRPr lang="en-US" altLang="zh-CN" b="1" dirty="0"/>
          </a:p>
          <a:p>
            <a:pPr lvl="1"/>
            <a:r>
              <a:rPr lang="en-US" altLang="zh-CN" b="1" dirty="0"/>
              <a:t>GNS3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ym typeface="Wingdings" panose="05000000000000000000" pitchFamily="2" charset="2"/>
              </a:rPr>
              <a:t>首选项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en-US" altLang="zh-CN" b="1" dirty="0" err="1">
                <a:sym typeface="Wingdings" panose="05000000000000000000" pitchFamily="2" charset="2"/>
              </a:rPr>
              <a:t>DynamipsIOS</a:t>
            </a:r>
            <a:r>
              <a:rPr lang="en-US" altLang="zh-CN" b="1" dirty="0">
                <a:sym typeface="Wingdings" panose="05000000000000000000" pitchFamily="2" charset="2"/>
              </a:rPr>
              <a:t> router</a:t>
            </a:r>
            <a:r>
              <a:rPr lang="zh-CN" altLang="en-US" b="1" dirty="0">
                <a:sym typeface="Wingdings" panose="05000000000000000000" pitchFamily="2" charset="2"/>
              </a:rPr>
              <a:t>中添加</a:t>
            </a:r>
            <a:r>
              <a:rPr lang="en-US" altLang="zh-CN" b="1" dirty="0">
                <a:sym typeface="Wingdings" panose="05000000000000000000" pitchFamily="2" charset="2"/>
              </a:rPr>
              <a:t>C3640</a:t>
            </a:r>
          </a:p>
          <a:p>
            <a:pPr lvl="1"/>
            <a:r>
              <a:rPr lang="zh-CN" altLang="en-US" b="1" dirty="0">
                <a:sym typeface="Wingdings" panose="05000000000000000000" pitchFamily="2" charset="2"/>
              </a:rPr>
              <a:t>计算</a:t>
            </a:r>
            <a:r>
              <a:rPr lang="en-US" altLang="zh-CN" b="1" dirty="0">
                <a:sym typeface="Wingdings" panose="05000000000000000000" pitchFamily="2" charset="2"/>
              </a:rPr>
              <a:t>idle-PC</a:t>
            </a:r>
            <a:r>
              <a:rPr lang="zh-CN" altLang="en-US" b="1" dirty="0">
                <a:sym typeface="Wingdings" panose="05000000000000000000" pitchFamily="2" charset="2"/>
              </a:rPr>
              <a:t>，选择一个</a:t>
            </a:r>
            <a:r>
              <a:rPr lang="en-US" altLang="zh-CN" b="1" dirty="0">
                <a:sym typeface="Wingdings" panose="05000000000000000000" pitchFamily="2" charset="2"/>
              </a:rPr>
              <a:t>100</a:t>
            </a:r>
            <a:r>
              <a:rPr lang="zh-CN" altLang="en-US" b="1" dirty="0">
                <a:sym typeface="Wingdings" panose="05000000000000000000" pitchFamily="2" charset="2"/>
              </a:rPr>
              <a:t>以内的最大值</a:t>
            </a:r>
            <a:endParaRPr lang="zh-CN" altLang="en-US" b="1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FD6D998C-FA7A-1125-2FB2-656B4F584AD7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GNS3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544674"/>
      </p:ext>
    </p:extLst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FAEB3-FF1B-BD65-D895-4832F21C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</a:rPr>
              <a:t>GNS3</a:t>
            </a:r>
            <a:r>
              <a:rPr lang="zh-CN" altLang="en-US" sz="3200" b="1" dirty="0">
                <a:solidFill>
                  <a:schemeClr val="bg1"/>
                </a:solidFill>
              </a:rPr>
              <a:t>安装与基本操作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E75AA-357C-893A-60B3-2FCD1C50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83" y="2213869"/>
            <a:ext cx="8517155" cy="4444508"/>
          </a:xfrm>
        </p:spPr>
        <p:txBody>
          <a:bodyPr/>
          <a:lstStyle/>
          <a:p>
            <a:r>
              <a:rPr lang="zh-CN" altLang="en-US" b="1" dirty="0"/>
              <a:t>常用命令</a:t>
            </a:r>
            <a:endParaRPr lang="en-US" altLang="zh-CN" b="1" dirty="0"/>
          </a:p>
          <a:p>
            <a:pPr lvl="1"/>
            <a:r>
              <a:rPr lang="en-US" altLang="zh-CN" b="1" dirty="0"/>
              <a:t>conf t</a:t>
            </a:r>
            <a:r>
              <a:rPr lang="zh-CN" altLang="en-US" b="1" dirty="0"/>
              <a:t>：配置设备</a:t>
            </a:r>
            <a:endParaRPr lang="en-US" altLang="zh-CN" b="1" dirty="0"/>
          </a:p>
          <a:p>
            <a:pPr lvl="1"/>
            <a:r>
              <a:rPr lang="en-US" altLang="zh-CN" b="1" dirty="0"/>
              <a:t>int </a:t>
            </a:r>
            <a:r>
              <a:rPr lang="en-US" altLang="zh-CN" b="1" dirty="0" err="1"/>
              <a:t>vlan</a:t>
            </a:r>
            <a:r>
              <a:rPr lang="en-US" altLang="zh-CN" b="1" dirty="0"/>
              <a:t> 1</a:t>
            </a:r>
            <a:r>
              <a:rPr lang="zh-CN" altLang="en-US" b="1" dirty="0"/>
              <a:t>：进入</a:t>
            </a:r>
            <a:r>
              <a:rPr lang="en-US" altLang="zh-CN" b="1" dirty="0" err="1"/>
              <a:t>vlan</a:t>
            </a:r>
            <a:r>
              <a:rPr lang="en-US" altLang="zh-CN" b="1" dirty="0"/>
              <a:t> 1</a:t>
            </a:r>
            <a:r>
              <a:rPr lang="zh-CN" altLang="en-US" b="1" dirty="0"/>
              <a:t>配置</a:t>
            </a:r>
            <a:endParaRPr lang="en-US" altLang="zh-CN" b="1" dirty="0"/>
          </a:p>
          <a:p>
            <a:pPr lvl="1"/>
            <a:r>
              <a:rPr lang="en-US" altLang="zh-CN" b="1" dirty="0"/>
              <a:t>int f0/0</a:t>
            </a:r>
            <a:r>
              <a:rPr lang="zh-CN" altLang="en-US" b="1" dirty="0"/>
              <a:t>：进入</a:t>
            </a:r>
            <a:r>
              <a:rPr lang="en-US" altLang="zh-CN" b="1" dirty="0"/>
              <a:t>f0/0</a:t>
            </a:r>
            <a:r>
              <a:rPr lang="zh-CN" altLang="en-US" b="1" dirty="0"/>
              <a:t>接口进行配置</a:t>
            </a:r>
            <a:endParaRPr lang="en-US" altLang="zh-CN" b="1" dirty="0"/>
          </a:p>
          <a:p>
            <a:pPr lvl="1"/>
            <a:r>
              <a:rPr lang="en-US" altLang="zh-CN" b="1" dirty="0" err="1"/>
              <a:t>ip</a:t>
            </a:r>
            <a:r>
              <a:rPr lang="en-US" altLang="zh-CN" b="1" dirty="0"/>
              <a:t> add 192.168.1.1 255.255.255.0</a:t>
            </a:r>
            <a:r>
              <a:rPr lang="zh-CN" altLang="en-US" b="1" dirty="0"/>
              <a:t>：为接口添加</a:t>
            </a:r>
            <a:r>
              <a:rPr lang="en-US" altLang="zh-CN" b="1" dirty="0"/>
              <a:t>IP</a:t>
            </a:r>
            <a:r>
              <a:rPr lang="zh-CN" altLang="en-US" b="1" dirty="0"/>
              <a:t>地址，地址和子网掩码</a:t>
            </a:r>
            <a:endParaRPr lang="en-US" altLang="zh-CN" b="1" dirty="0"/>
          </a:p>
          <a:p>
            <a:pPr lvl="1"/>
            <a:r>
              <a:rPr lang="en-US" altLang="zh-CN" b="1" dirty="0" err="1"/>
              <a:t>ip</a:t>
            </a:r>
            <a:r>
              <a:rPr lang="en-US" altLang="zh-CN" b="1" dirty="0"/>
              <a:t> </a:t>
            </a:r>
            <a:r>
              <a:rPr lang="en-US" altLang="zh-CN" b="1" dirty="0" err="1"/>
              <a:t>defult</a:t>
            </a:r>
            <a:r>
              <a:rPr lang="en-US" altLang="zh-CN" b="1" dirty="0"/>
              <a:t>-gateway 192.168.1.254</a:t>
            </a:r>
            <a:r>
              <a:rPr lang="zh-CN" altLang="en-US" b="1" dirty="0"/>
              <a:t>：设置默认网关</a:t>
            </a:r>
            <a:endParaRPr lang="en-US" altLang="zh-CN" b="1" dirty="0"/>
          </a:p>
          <a:p>
            <a:pPr lvl="1"/>
            <a:r>
              <a:rPr lang="en-US" altLang="zh-CN" b="1" dirty="0"/>
              <a:t>no shut</a:t>
            </a:r>
            <a:r>
              <a:rPr lang="zh-CN" altLang="en-US" b="1" dirty="0"/>
              <a:t>：开启该接口</a:t>
            </a:r>
            <a:endParaRPr lang="en-US" altLang="zh-CN" b="1" dirty="0"/>
          </a:p>
          <a:p>
            <a:pPr lvl="1"/>
            <a:r>
              <a:rPr lang="en-US" altLang="zh-CN" b="1" dirty="0"/>
              <a:t>no </a:t>
            </a:r>
            <a:r>
              <a:rPr lang="en-US" altLang="zh-CN" b="1" dirty="0" err="1"/>
              <a:t>ip</a:t>
            </a:r>
            <a:r>
              <a:rPr lang="en-US" altLang="zh-CN" b="1" dirty="0"/>
              <a:t> routing</a:t>
            </a:r>
            <a:r>
              <a:rPr lang="zh-CN" altLang="en-US" b="1" dirty="0"/>
              <a:t>：关闭</a:t>
            </a:r>
            <a:r>
              <a:rPr lang="en-US" altLang="zh-CN" b="1" dirty="0" err="1"/>
              <a:t>ip</a:t>
            </a:r>
            <a:r>
              <a:rPr lang="zh-CN" altLang="en-US" b="1" dirty="0"/>
              <a:t>转发功能</a:t>
            </a:r>
            <a:endParaRPr lang="en-US" altLang="zh-CN" b="1" dirty="0"/>
          </a:p>
          <a:p>
            <a:pPr lvl="1"/>
            <a:r>
              <a:rPr lang="en-US" altLang="zh-CN" b="1" dirty="0" err="1"/>
              <a:t>ip</a:t>
            </a:r>
            <a:r>
              <a:rPr lang="en-US" altLang="zh-CN" b="1" dirty="0"/>
              <a:t> routing</a:t>
            </a:r>
            <a:r>
              <a:rPr lang="zh-CN" altLang="en-US" b="1" dirty="0"/>
              <a:t>：开启</a:t>
            </a:r>
            <a:r>
              <a:rPr lang="en-US" altLang="zh-CN" b="1" dirty="0" err="1"/>
              <a:t>ip</a:t>
            </a:r>
            <a:r>
              <a:rPr lang="zh-CN" altLang="en-US" b="1" dirty="0"/>
              <a:t>转发功能</a:t>
            </a:r>
            <a:endParaRPr lang="en-US" altLang="zh-CN" b="1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BD4178F7-47B3-BE8A-D75F-B3B57794C13F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dirty="0" err="1"/>
              <a:t>Dynamips</a:t>
            </a:r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6031500"/>
      </p:ext>
    </p:extLst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FAEB3-FF1B-BD65-D895-4832F21C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</a:rPr>
              <a:t>GNS3</a:t>
            </a:r>
            <a:r>
              <a:rPr lang="zh-CN" altLang="en-US" sz="3200" b="1" dirty="0">
                <a:solidFill>
                  <a:schemeClr val="bg1"/>
                </a:solidFill>
              </a:rPr>
              <a:t>安装与基本操作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E75AA-357C-893A-60B3-2FCD1C50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83" y="2213869"/>
            <a:ext cx="8517155" cy="4444508"/>
          </a:xfrm>
        </p:spPr>
        <p:txBody>
          <a:bodyPr/>
          <a:lstStyle/>
          <a:p>
            <a:r>
              <a:rPr lang="zh-CN" altLang="en-US" b="1" dirty="0"/>
              <a:t>常用命令</a:t>
            </a:r>
            <a:endParaRPr lang="en-US" altLang="zh-CN" b="1" dirty="0"/>
          </a:p>
          <a:p>
            <a:pPr lvl="1"/>
            <a:r>
              <a:rPr lang="en-US" altLang="zh-CN" b="1" dirty="0" err="1"/>
              <a:t>ip</a:t>
            </a:r>
            <a:r>
              <a:rPr lang="en-US" altLang="zh-CN" b="1" dirty="0"/>
              <a:t> route 192.168.2.0 255.255.255.0 192.168.1.253</a:t>
            </a:r>
          </a:p>
          <a:p>
            <a:pPr lvl="1"/>
            <a:r>
              <a:rPr lang="en-US" altLang="zh-CN" b="1" dirty="0"/>
              <a:t>int loopback 0</a:t>
            </a:r>
            <a:r>
              <a:rPr lang="zh-CN" altLang="en-US" b="1" dirty="0"/>
              <a:t>：进入路由器回环网络配置口</a:t>
            </a:r>
            <a:endParaRPr lang="en-US" altLang="zh-CN" b="1" dirty="0"/>
          </a:p>
          <a:p>
            <a:pPr lvl="1"/>
            <a:r>
              <a:rPr lang="en-US" altLang="zh-CN" b="1" dirty="0"/>
              <a:t>Exit</a:t>
            </a:r>
            <a:r>
              <a:rPr lang="zh-CN" altLang="en-US" b="1" dirty="0"/>
              <a:t>：返回上一级</a:t>
            </a:r>
            <a:endParaRPr lang="en-US" altLang="zh-CN" b="1" dirty="0"/>
          </a:p>
          <a:p>
            <a:pPr lvl="1"/>
            <a:r>
              <a:rPr lang="en-US" altLang="zh-CN" b="1" dirty="0"/>
              <a:t>show int f0/0</a:t>
            </a:r>
            <a:r>
              <a:rPr lang="zh-CN" altLang="en-US" b="1" dirty="0"/>
              <a:t>：显示接口</a:t>
            </a:r>
            <a:r>
              <a:rPr lang="en-US" altLang="zh-CN" b="1" dirty="0"/>
              <a:t>f0/0</a:t>
            </a:r>
            <a:r>
              <a:rPr lang="zh-CN" altLang="en-US" b="1" dirty="0"/>
              <a:t>的信息</a:t>
            </a:r>
            <a:endParaRPr lang="en-US" altLang="zh-CN" b="1" dirty="0"/>
          </a:p>
          <a:p>
            <a:pPr lvl="1"/>
            <a:r>
              <a:rPr lang="en-US" altLang="zh-CN" b="1" dirty="0"/>
              <a:t>show </a:t>
            </a:r>
            <a:r>
              <a:rPr lang="en-US" altLang="zh-CN" b="1" dirty="0" err="1"/>
              <a:t>ip</a:t>
            </a:r>
            <a:r>
              <a:rPr lang="en-US" altLang="zh-CN" b="1" dirty="0"/>
              <a:t> route</a:t>
            </a:r>
            <a:r>
              <a:rPr lang="zh-CN" altLang="en-US" b="1" dirty="0"/>
              <a:t>：查看路由表</a:t>
            </a:r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zh-CN" altLang="en-US" b="1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BD4178F7-47B3-BE8A-D75F-B3B57794C13F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dirty="0" err="1"/>
              <a:t>Dynamips</a:t>
            </a:r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57224864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60D93-C100-67A8-4105-CDB63504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E814C-E628-476B-AB9E-B605A2D358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第一节：虚拟机的基本操作</a:t>
            </a:r>
          </a:p>
        </p:txBody>
      </p:sp>
    </p:spTree>
    <p:extLst>
      <p:ext uri="{BB962C8B-B14F-4D97-AF65-F5344CB8AC3E}">
        <p14:creationId xmlns:p14="http://schemas.microsoft.com/office/powerpoint/2010/main" val="3489601731"/>
      </p:ext>
    </p:extLst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8ACFD-7963-3262-ADFA-33F4D0FA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虚拟机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r>
              <a:rPr lang="zh-CN" altLang="en-US" sz="3200" b="1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的基本操作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FECA5-B36F-B6D1-3933-74C7125B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83" y="2213869"/>
            <a:ext cx="8517155" cy="4345770"/>
          </a:xfrm>
        </p:spPr>
        <p:txBody>
          <a:bodyPr/>
          <a:lstStyle/>
          <a:p>
            <a:r>
              <a:rPr lang="en-US" altLang="zh-CN" b="1" dirty="0"/>
              <a:t>Vmware</a:t>
            </a:r>
            <a:r>
              <a:rPr lang="zh-CN" altLang="en-US" b="1" dirty="0"/>
              <a:t>安装后默认网卡</a:t>
            </a:r>
            <a:endParaRPr lang="en-US" altLang="zh-CN" b="1" dirty="0"/>
          </a:p>
          <a:p>
            <a:pPr lvl="1"/>
            <a:r>
              <a:rPr lang="en-US" altLang="zh-CN" b="1" dirty="0"/>
              <a:t>Vmware Network Adapter VMnet1</a:t>
            </a:r>
          </a:p>
          <a:p>
            <a:pPr lvl="1"/>
            <a:r>
              <a:rPr lang="en-US" altLang="zh-CN" b="1" dirty="0"/>
              <a:t>Vmware Network Adapter VMnet8</a:t>
            </a:r>
          </a:p>
          <a:p>
            <a:r>
              <a:rPr lang="zh-CN" altLang="en-US" b="1" dirty="0"/>
              <a:t>配置位置</a:t>
            </a:r>
            <a:endParaRPr lang="en-US" altLang="zh-CN" b="1" dirty="0"/>
          </a:p>
          <a:p>
            <a:pPr lvl="1"/>
            <a:r>
              <a:rPr lang="zh-CN" altLang="en-US" b="1" dirty="0"/>
              <a:t>编辑</a:t>
            </a:r>
            <a:r>
              <a:rPr lang="en-US" altLang="zh-CN" b="1" dirty="0"/>
              <a:t>-&gt;</a:t>
            </a:r>
            <a:r>
              <a:rPr lang="zh-CN" altLang="en-US" b="1" dirty="0"/>
              <a:t>虚拟网编辑器</a:t>
            </a:r>
            <a:endParaRPr lang="en-US" altLang="zh-CN" b="1" dirty="0"/>
          </a:p>
          <a:p>
            <a:r>
              <a:rPr lang="zh-CN" altLang="en-US" b="1" dirty="0"/>
              <a:t>默认项</a:t>
            </a:r>
            <a:endParaRPr lang="en-US" altLang="zh-CN" b="1" dirty="0"/>
          </a:p>
          <a:p>
            <a:pPr lvl="1"/>
            <a:r>
              <a:rPr lang="en-US" altLang="zh-CN" b="1" dirty="0"/>
              <a:t>VMnet0</a:t>
            </a:r>
            <a:r>
              <a:rPr lang="zh-CN" altLang="en-US" b="1" dirty="0"/>
              <a:t>：一般是桥接模式</a:t>
            </a:r>
            <a:endParaRPr lang="en-US" altLang="zh-CN" b="1" dirty="0"/>
          </a:p>
          <a:p>
            <a:pPr lvl="1"/>
            <a:r>
              <a:rPr lang="en-US" altLang="zh-CN" b="1" dirty="0"/>
              <a:t>VMnet1</a:t>
            </a:r>
            <a:r>
              <a:rPr lang="zh-CN" altLang="en-US" b="1" dirty="0"/>
              <a:t>：一般是仅主机模式</a:t>
            </a:r>
            <a:endParaRPr lang="en-US" altLang="zh-CN" b="1" dirty="0"/>
          </a:p>
          <a:p>
            <a:pPr lvl="1"/>
            <a:r>
              <a:rPr lang="en-US" altLang="zh-CN" b="1" dirty="0"/>
              <a:t>VMnet8</a:t>
            </a:r>
            <a:r>
              <a:rPr lang="zh-CN" altLang="en-US" b="1" dirty="0"/>
              <a:t>：一般是</a:t>
            </a:r>
            <a:r>
              <a:rPr lang="en-US" altLang="zh-CN" b="1" dirty="0"/>
              <a:t>NAT</a:t>
            </a:r>
            <a:r>
              <a:rPr lang="zh-CN" altLang="en-US" b="1" dirty="0"/>
              <a:t>模式</a:t>
            </a:r>
            <a:endParaRPr lang="en-US" altLang="zh-CN" b="1" dirty="0"/>
          </a:p>
          <a:p>
            <a:pPr lvl="1"/>
            <a:endParaRPr lang="zh-CN" altLang="en-US" b="1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CCB333BB-DC56-5C6D-BD9C-020424C450B9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虚拟网编辑器</a:t>
            </a:r>
          </a:p>
        </p:txBody>
      </p:sp>
    </p:spTree>
    <p:extLst>
      <p:ext uri="{BB962C8B-B14F-4D97-AF65-F5344CB8AC3E}">
        <p14:creationId xmlns:p14="http://schemas.microsoft.com/office/powerpoint/2010/main" val="898818747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FFA21-8E74-40AE-25E2-D618C8B2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虚拟机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r>
              <a:rPr lang="zh-CN" altLang="en-US" sz="3200" b="1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的基本操作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D105E-F379-6726-E874-36DA7A17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桥接模式和</a:t>
            </a:r>
            <a:r>
              <a:rPr lang="en-US" altLang="zh-CN" b="1" dirty="0"/>
              <a:t>NAT</a:t>
            </a:r>
            <a:r>
              <a:rPr lang="zh-CN" altLang="en-US" b="1" dirty="0"/>
              <a:t>模式的区别</a:t>
            </a:r>
            <a:endParaRPr lang="en-US" altLang="zh-CN" b="1" dirty="0"/>
          </a:p>
          <a:p>
            <a:pPr lvl="1"/>
            <a:r>
              <a:rPr lang="zh-CN" altLang="en-US" b="1" dirty="0"/>
              <a:t>桥接（</a:t>
            </a:r>
            <a:r>
              <a:rPr lang="en-US" altLang="zh-CN" b="1" dirty="0"/>
              <a:t>Bridged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/>
            <a:r>
              <a:rPr lang="en-US" altLang="zh-CN" b="1" dirty="0"/>
              <a:t>NAT</a:t>
            </a:r>
            <a:r>
              <a:rPr lang="zh-CN" altLang="en-US" b="1" dirty="0"/>
              <a:t>（</a:t>
            </a:r>
            <a:r>
              <a:rPr lang="en-US" altLang="zh-CN" b="1" dirty="0"/>
              <a:t>Network Address Translation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EE004B1-E81D-EA38-B945-1D8ECCE7532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虚拟网编辑器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0314F54-F814-340D-D859-65F5CC12B407}"/>
              </a:ext>
            </a:extLst>
          </p:cNvPr>
          <p:cNvSpPr/>
          <p:nvPr/>
        </p:nvSpPr>
        <p:spPr>
          <a:xfrm>
            <a:off x="403979" y="4321216"/>
            <a:ext cx="661117" cy="605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虚拟机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50C9EFF-213E-3FEF-BEC6-ADF872D319D4}"/>
              </a:ext>
            </a:extLst>
          </p:cNvPr>
          <p:cNvSpPr/>
          <p:nvPr/>
        </p:nvSpPr>
        <p:spPr>
          <a:xfrm>
            <a:off x="2275492" y="5593229"/>
            <a:ext cx="661117" cy="605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真实机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1E7F5E-0770-EE3C-F2CB-A1CCDAC784C1}"/>
              </a:ext>
            </a:extLst>
          </p:cNvPr>
          <p:cNvSpPr/>
          <p:nvPr/>
        </p:nvSpPr>
        <p:spPr>
          <a:xfrm>
            <a:off x="1801122" y="4256822"/>
            <a:ext cx="1609859" cy="73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真实交换机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B4E873-B521-01C6-700A-AE6C9A6B2DC1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2606051" y="4990918"/>
            <a:ext cx="1" cy="602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4774163-4DCE-176F-EB5E-4CEE89A65C6C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065096" y="4623870"/>
            <a:ext cx="7360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2BA1DEF-E672-09CE-1985-AC397B82DFB9}"/>
              </a:ext>
            </a:extLst>
          </p:cNvPr>
          <p:cNvSpPr/>
          <p:nvPr/>
        </p:nvSpPr>
        <p:spPr>
          <a:xfrm>
            <a:off x="7106327" y="4256824"/>
            <a:ext cx="1609859" cy="73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真实交换机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3BE006-A502-AB14-119F-69DE3EDAE6EB}"/>
              </a:ext>
            </a:extLst>
          </p:cNvPr>
          <p:cNvSpPr/>
          <p:nvPr/>
        </p:nvSpPr>
        <p:spPr>
          <a:xfrm>
            <a:off x="5028761" y="4256822"/>
            <a:ext cx="1609859" cy="73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虚拟交换机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9D696EE-9C29-3688-963E-6CA0C433738A}"/>
              </a:ext>
            </a:extLst>
          </p:cNvPr>
          <p:cNvSpPr/>
          <p:nvPr/>
        </p:nvSpPr>
        <p:spPr>
          <a:xfrm>
            <a:off x="5034975" y="5582759"/>
            <a:ext cx="661117" cy="605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虚拟机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1A8D030-B2F2-5C8B-502F-475D75045070}"/>
              </a:ext>
            </a:extLst>
          </p:cNvPr>
          <p:cNvSpPr/>
          <p:nvPr/>
        </p:nvSpPr>
        <p:spPr>
          <a:xfrm>
            <a:off x="6691833" y="5582759"/>
            <a:ext cx="661117" cy="605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真实机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2BA755F-FEED-894B-E824-C2349B7DF49E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365534" y="4990918"/>
            <a:ext cx="0" cy="5918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4A0BB15-B174-6741-8300-B3A849B76386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233298" y="4994021"/>
            <a:ext cx="458535" cy="891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DA9C372-DF70-D87A-5CCA-9F6FF4A03494}"/>
              </a:ext>
            </a:extLst>
          </p:cNvPr>
          <p:cNvCxnSpPr>
            <a:cxnSpLocks/>
            <a:stCxn id="16" idx="3"/>
            <a:endCxn id="13" idx="2"/>
          </p:cNvCxnSpPr>
          <p:nvPr/>
        </p:nvCxnSpPr>
        <p:spPr>
          <a:xfrm flipV="1">
            <a:off x="7352950" y="4990920"/>
            <a:ext cx="558307" cy="894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BB083F0-9E87-EB6A-A85C-9DF007C3657B}"/>
              </a:ext>
            </a:extLst>
          </p:cNvPr>
          <p:cNvSpPr/>
          <p:nvPr/>
        </p:nvSpPr>
        <p:spPr>
          <a:xfrm>
            <a:off x="193183" y="3915177"/>
            <a:ext cx="3899266" cy="2493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87358BA-7645-13EA-CFA4-0573C5D811E2}"/>
              </a:ext>
            </a:extLst>
          </p:cNvPr>
          <p:cNvSpPr/>
          <p:nvPr/>
        </p:nvSpPr>
        <p:spPr>
          <a:xfrm>
            <a:off x="4911771" y="3916830"/>
            <a:ext cx="3899266" cy="2493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AF78A69-EF31-99EE-8BE9-48C704811FE1}"/>
              </a:ext>
            </a:extLst>
          </p:cNvPr>
          <p:cNvSpPr txBox="1"/>
          <p:nvPr/>
        </p:nvSpPr>
        <p:spPr>
          <a:xfrm>
            <a:off x="3418532" y="5941454"/>
            <a:ext cx="673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桥接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1E1520E-C929-68A8-87BB-0A40FE98ADC0}"/>
              </a:ext>
            </a:extLst>
          </p:cNvPr>
          <p:cNvSpPr txBox="1"/>
          <p:nvPr/>
        </p:nvSpPr>
        <p:spPr>
          <a:xfrm>
            <a:off x="8082239" y="5932374"/>
            <a:ext cx="673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NAT</a:t>
            </a:r>
            <a:endParaRPr lang="zh-CN" altLang="en-US" sz="16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5A7E361-B0E5-48B8-1F79-975CD838A682}"/>
              </a:ext>
            </a:extLst>
          </p:cNvPr>
          <p:cNvSpPr/>
          <p:nvPr/>
        </p:nvSpPr>
        <p:spPr>
          <a:xfrm>
            <a:off x="969449" y="4535863"/>
            <a:ext cx="191295" cy="176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77C9048-5962-2197-1874-AB06567DABCB}"/>
              </a:ext>
            </a:extLst>
          </p:cNvPr>
          <p:cNvSpPr/>
          <p:nvPr/>
        </p:nvSpPr>
        <p:spPr>
          <a:xfrm>
            <a:off x="2510402" y="5494753"/>
            <a:ext cx="191295" cy="176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B3E194F-819C-9AFD-02DF-BFE5D0B2B4BC}"/>
              </a:ext>
            </a:extLst>
          </p:cNvPr>
          <p:cNvSpPr/>
          <p:nvPr/>
        </p:nvSpPr>
        <p:spPr>
          <a:xfrm>
            <a:off x="5269884" y="5496280"/>
            <a:ext cx="191295" cy="176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937C4D9-9B92-14CB-B5AE-27A70911C02D}"/>
              </a:ext>
            </a:extLst>
          </p:cNvPr>
          <p:cNvSpPr/>
          <p:nvPr/>
        </p:nvSpPr>
        <p:spPr>
          <a:xfrm>
            <a:off x="6593940" y="5765442"/>
            <a:ext cx="191295" cy="176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421B490-AFC0-A0F4-D077-71F1139D205E}"/>
              </a:ext>
            </a:extLst>
          </p:cNvPr>
          <p:cNvSpPr/>
          <p:nvPr/>
        </p:nvSpPr>
        <p:spPr>
          <a:xfrm>
            <a:off x="7261383" y="5765442"/>
            <a:ext cx="191295" cy="176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40325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D20A7-9FED-045E-257D-CC476B86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虚拟机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r>
              <a:rPr lang="zh-CN" altLang="en-US" sz="3200" b="1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的基本操作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9EF4D-AEAA-91E5-54D2-1C33320A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83" y="2213869"/>
            <a:ext cx="8517155" cy="693889"/>
          </a:xfrm>
        </p:spPr>
        <p:txBody>
          <a:bodyPr/>
          <a:lstStyle/>
          <a:p>
            <a:r>
              <a:rPr lang="zh-CN" altLang="en-US" b="1" dirty="0"/>
              <a:t>桥接模式详细结构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3AE9B2DE-34F1-D955-A19E-5B4BF79B9C6E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虚拟网编辑器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05D857-2FED-B6A5-0CF0-9EDA05A84A92}"/>
              </a:ext>
            </a:extLst>
          </p:cNvPr>
          <p:cNvSpPr/>
          <p:nvPr/>
        </p:nvSpPr>
        <p:spPr>
          <a:xfrm>
            <a:off x="3578180" y="3910343"/>
            <a:ext cx="1609859" cy="44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虚拟交换机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3BCA9D-A2B1-D7F8-D76D-F3961AAF6B6C}"/>
              </a:ext>
            </a:extLst>
          </p:cNvPr>
          <p:cNvSpPr/>
          <p:nvPr/>
        </p:nvSpPr>
        <p:spPr>
          <a:xfrm>
            <a:off x="2047740" y="2992192"/>
            <a:ext cx="772733" cy="35953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478759B5-04A0-B6FD-DB74-AFB9E8DE8BC8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3047465" y="2738368"/>
            <a:ext cx="288701" cy="151541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369F8A2-B979-40D7-B455-899B418659B2}"/>
              </a:ext>
            </a:extLst>
          </p:cNvPr>
          <p:cNvCxnSpPr>
            <a:cxnSpLocks/>
          </p:cNvCxnSpPr>
          <p:nvPr/>
        </p:nvCxnSpPr>
        <p:spPr>
          <a:xfrm>
            <a:off x="3940935" y="3640427"/>
            <a:ext cx="0" cy="269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A0E9899-D58E-B448-4D2C-0EA3F2EE0591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2398991" y="4647892"/>
            <a:ext cx="1585648" cy="1515416"/>
          </a:xfrm>
          <a:prstGeom prst="bentConnector3">
            <a:avLst>
              <a:gd name="adj1" fmla="val 99274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F63EF08-24EB-F127-882D-3786A72D361B}"/>
              </a:ext>
            </a:extLst>
          </p:cNvPr>
          <p:cNvCxnSpPr>
            <a:cxnSpLocks/>
          </p:cNvCxnSpPr>
          <p:nvPr/>
        </p:nvCxnSpPr>
        <p:spPr>
          <a:xfrm flipV="1">
            <a:off x="3951871" y="4354310"/>
            <a:ext cx="0" cy="269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A864F3E-80C2-956C-3DC9-0EBC54F28DB8}"/>
              </a:ext>
            </a:extLst>
          </p:cNvPr>
          <p:cNvSpPr/>
          <p:nvPr/>
        </p:nvSpPr>
        <p:spPr>
          <a:xfrm flipH="1">
            <a:off x="5989750" y="2992192"/>
            <a:ext cx="772733" cy="35953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B3441A2A-850A-7D05-07AB-D945FA122139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5474057" y="2738368"/>
            <a:ext cx="288701" cy="151541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4D51BE-776F-24E7-CA04-F4424C4E8C3E}"/>
              </a:ext>
            </a:extLst>
          </p:cNvPr>
          <p:cNvCxnSpPr>
            <a:cxnSpLocks/>
          </p:cNvCxnSpPr>
          <p:nvPr/>
        </p:nvCxnSpPr>
        <p:spPr>
          <a:xfrm flipH="1">
            <a:off x="4869288" y="3640427"/>
            <a:ext cx="0" cy="269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D901FC7-BF70-1903-FE4F-56C1BBF8A20A}"/>
              </a:ext>
            </a:extLst>
          </p:cNvPr>
          <p:cNvSpPr/>
          <p:nvPr/>
        </p:nvSpPr>
        <p:spPr>
          <a:xfrm>
            <a:off x="2655234" y="5451801"/>
            <a:ext cx="661117" cy="605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真实机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BF04E26-E0B4-756E-4BB9-0285503B6DAE}"/>
              </a:ext>
            </a:extLst>
          </p:cNvPr>
          <p:cNvSpPr/>
          <p:nvPr/>
        </p:nvSpPr>
        <p:spPr>
          <a:xfrm>
            <a:off x="2047740" y="6198424"/>
            <a:ext cx="772733" cy="359535"/>
          </a:xfrm>
          <a:prstGeom prst="rect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思想气泡: 云 24">
            <a:extLst>
              <a:ext uri="{FF2B5EF4-FFF2-40B4-BE49-F238E27FC236}">
                <a16:creationId xmlns:a16="http://schemas.microsoft.com/office/drawing/2014/main" id="{613CD495-98FD-DF5A-C865-3AE01E3AB5EA}"/>
              </a:ext>
            </a:extLst>
          </p:cNvPr>
          <p:cNvSpPr/>
          <p:nvPr/>
        </p:nvSpPr>
        <p:spPr>
          <a:xfrm>
            <a:off x="7255860" y="5801761"/>
            <a:ext cx="1565991" cy="820933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以太网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5EA4BBB-4E09-F04F-A03B-D08215191759}"/>
              </a:ext>
            </a:extLst>
          </p:cNvPr>
          <p:cNvCxnSpPr>
            <a:cxnSpLocks/>
          </p:cNvCxnSpPr>
          <p:nvPr/>
        </p:nvCxnSpPr>
        <p:spPr>
          <a:xfrm flipH="1" flipV="1">
            <a:off x="4862948" y="4354310"/>
            <a:ext cx="0" cy="269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ADA3C97-279E-969B-3B6E-07BB750A3854}"/>
              </a:ext>
            </a:extLst>
          </p:cNvPr>
          <p:cNvSpPr txBox="1"/>
          <p:nvPr/>
        </p:nvSpPr>
        <p:spPr>
          <a:xfrm>
            <a:off x="817849" y="2879571"/>
            <a:ext cx="141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虚拟机的虚拟网卡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5FEC266-77A5-4324-F561-FCE478F45A1D}"/>
              </a:ext>
            </a:extLst>
          </p:cNvPr>
          <p:cNvSpPr txBox="1"/>
          <p:nvPr/>
        </p:nvSpPr>
        <p:spPr>
          <a:xfrm>
            <a:off x="6832392" y="2879570"/>
            <a:ext cx="169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虚拟</a:t>
            </a:r>
            <a:r>
              <a:rPr lang="en-US" altLang="zh-CN" sz="1600" b="1" dirty="0"/>
              <a:t>DHCP</a:t>
            </a:r>
            <a:r>
              <a:rPr lang="zh-CN" altLang="en-US" sz="1600" b="1" dirty="0"/>
              <a:t>服务器的虚拟网卡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9894D24-74D5-F134-A3C1-B062902EF0A1}"/>
              </a:ext>
            </a:extLst>
          </p:cNvPr>
          <p:cNvSpPr txBox="1"/>
          <p:nvPr/>
        </p:nvSpPr>
        <p:spPr>
          <a:xfrm>
            <a:off x="822075" y="6093662"/>
            <a:ext cx="1230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真实机的物理网卡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281AC14-827F-7F0D-2246-F26C537CDFB3}"/>
              </a:ext>
            </a:extLst>
          </p:cNvPr>
          <p:cNvSpPr/>
          <p:nvPr/>
        </p:nvSpPr>
        <p:spPr>
          <a:xfrm>
            <a:off x="4654061" y="6156207"/>
            <a:ext cx="1609859" cy="44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真实交换机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F6E857E-CAC4-3E5E-15EB-37C29498D1E3}"/>
              </a:ext>
            </a:extLst>
          </p:cNvPr>
          <p:cNvCxnSpPr>
            <a:stCxn id="24" idx="3"/>
            <a:endCxn id="42" idx="1"/>
          </p:cNvCxnSpPr>
          <p:nvPr/>
        </p:nvCxnSpPr>
        <p:spPr>
          <a:xfrm flipV="1">
            <a:off x="2820473" y="6378191"/>
            <a:ext cx="183358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A7140D4-8E03-C6AB-315D-96A63A909EA9}"/>
              </a:ext>
            </a:extLst>
          </p:cNvPr>
          <p:cNvCxnSpPr>
            <a:stCxn id="42" idx="3"/>
          </p:cNvCxnSpPr>
          <p:nvPr/>
        </p:nvCxnSpPr>
        <p:spPr>
          <a:xfrm flipV="1">
            <a:off x="6263920" y="6378190"/>
            <a:ext cx="102271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68A69D1-114A-33EB-72D1-DE9A1D69169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383110" y="3640427"/>
            <a:ext cx="0" cy="269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6111032-878C-04E2-B7CC-FF072B613BAC}"/>
              </a:ext>
            </a:extLst>
          </p:cNvPr>
          <p:cNvCxnSpPr>
            <a:stCxn id="5" idx="2"/>
          </p:cNvCxnSpPr>
          <p:nvPr/>
        </p:nvCxnSpPr>
        <p:spPr>
          <a:xfrm>
            <a:off x="4383110" y="4354310"/>
            <a:ext cx="0" cy="269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D39333A9-44BD-BEE2-91AB-E3422AEE6A3B}"/>
              </a:ext>
            </a:extLst>
          </p:cNvPr>
          <p:cNvSpPr/>
          <p:nvPr/>
        </p:nvSpPr>
        <p:spPr>
          <a:xfrm>
            <a:off x="3912360" y="3619781"/>
            <a:ext cx="5238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C3CCE9A-4295-02E7-D022-6F0E2421D640}"/>
              </a:ext>
            </a:extLst>
          </p:cNvPr>
          <p:cNvSpPr/>
          <p:nvPr/>
        </p:nvSpPr>
        <p:spPr>
          <a:xfrm>
            <a:off x="4356915" y="3619781"/>
            <a:ext cx="5238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21AC87A-A26B-F283-5D57-37CC01C8D9B6}"/>
              </a:ext>
            </a:extLst>
          </p:cNvPr>
          <p:cNvSpPr/>
          <p:nvPr/>
        </p:nvSpPr>
        <p:spPr>
          <a:xfrm>
            <a:off x="4843094" y="3612374"/>
            <a:ext cx="5238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589A78D1-BF6E-86DA-A713-2393EFD28338}"/>
              </a:ext>
            </a:extLst>
          </p:cNvPr>
          <p:cNvSpPr/>
          <p:nvPr/>
        </p:nvSpPr>
        <p:spPr>
          <a:xfrm>
            <a:off x="3924505" y="4592129"/>
            <a:ext cx="5238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04A0463-16DB-C722-D9BF-9AFB428452D0}"/>
              </a:ext>
            </a:extLst>
          </p:cNvPr>
          <p:cNvSpPr/>
          <p:nvPr/>
        </p:nvSpPr>
        <p:spPr>
          <a:xfrm>
            <a:off x="4356914" y="4592129"/>
            <a:ext cx="5238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B880E1F-BA75-2D26-A300-663AC695ECD2}"/>
              </a:ext>
            </a:extLst>
          </p:cNvPr>
          <p:cNvSpPr/>
          <p:nvPr/>
        </p:nvSpPr>
        <p:spPr>
          <a:xfrm>
            <a:off x="4836754" y="4595912"/>
            <a:ext cx="5238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FE9C5E4-B2F3-BD8D-9B62-A3A711B8C933}"/>
              </a:ext>
            </a:extLst>
          </p:cNvPr>
          <p:cNvSpPr txBox="1"/>
          <p:nvPr/>
        </p:nvSpPr>
        <p:spPr>
          <a:xfrm>
            <a:off x="5309298" y="3963222"/>
            <a:ext cx="1977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VMnet0</a:t>
            </a:r>
            <a:r>
              <a:rPr lang="zh-CN" altLang="en-US" sz="1600" b="1" dirty="0"/>
              <a:t>虚拟交换机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2B71A31-F160-64E6-B32A-57804764988F}"/>
              </a:ext>
            </a:extLst>
          </p:cNvPr>
          <p:cNvSpPr txBox="1"/>
          <p:nvPr/>
        </p:nvSpPr>
        <p:spPr>
          <a:xfrm>
            <a:off x="1391169" y="4962284"/>
            <a:ext cx="104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虚拟网桥</a:t>
            </a:r>
          </a:p>
        </p:txBody>
      </p:sp>
    </p:spTree>
    <p:extLst>
      <p:ext uri="{BB962C8B-B14F-4D97-AF65-F5344CB8AC3E}">
        <p14:creationId xmlns:p14="http://schemas.microsoft.com/office/powerpoint/2010/main" val="1463032430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D20A7-9FED-045E-257D-CC476B86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虚拟机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r>
              <a:rPr lang="zh-CN" altLang="en-US" sz="3200" b="1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的基本操作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9EF4D-AEAA-91E5-54D2-1C33320A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83" y="2213869"/>
            <a:ext cx="8517155" cy="693889"/>
          </a:xfrm>
        </p:spPr>
        <p:txBody>
          <a:bodyPr/>
          <a:lstStyle/>
          <a:p>
            <a:r>
              <a:rPr lang="en-US" altLang="zh-CN" b="1" dirty="0"/>
              <a:t>NAT</a:t>
            </a:r>
            <a:r>
              <a:rPr lang="zh-CN" altLang="en-US" b="1" dirty="0"/>
              <a:t>模式详细结构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3AE9B2DE-34F1-D955-A19E-5B4BF79B9C6E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虚拟网编辑器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05D857-2FED-B6A5-0CF0-9EDA05A84A92}"/>
              </a:ext>
            </a:extLst>
          </p:cNvPr>
          <p:cNvSpPr/>
          <p:nvPr/>
        </p:nvSpPr>
        <p:spPr>
          <a:xfrm>
            <a:off x="3578180" y="3910343"/>
            <a:ext cx="1609859" cy="44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虚拟交换机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3BCA9D-A2B1-D7F8-D76D-F3961AAF6B6C}"/>
              </a:ext>
            </a:extLst>
          </p:cNvPr>
          <p:cNvSpPr/>
          <p:nvPr/>
        </p:nvSpPr>
        <p:spPr>
          <a:xfrm>
            <a:off x="2047740" y="2992192"/>
            <a:ext cx="772733" cy="35953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478759B5-04A0-B6FD-DB74-AFB9E8DE8BC8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3047465" y="2738368"/>
            <a:ext cx="288701" cy="151541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369F8A2-B979-40D7-B455-899B418659B2}"/>
              </a:ext>
            </a:extLst>
          </p:cNvPr>
          <p:cNvCxnSpPr>
            <a:cxnSpLocks/>
          </p:cNvCxnSpPr>
          <p:nvPr/>
        </p:nvCxnSpPr>
        <p:spPr>
          <a:xfrm>
            <a:off x="3940935" y="3640427"/>
            <a:ext cx="0" cy="269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7234F4F-0B5D-251D-B083-8852CA99D0B5}"/>
              </a:ext>
            </a:extLst>
          </p:cNvPr>
          <p:cNvSpPr/>
          <p:nvPr/>
        </p:nvSpPr>
        <p:spPr>
          <a:xfrm>
            <a:off x="2047740" y="4902956"/>
            <a:ext cx="772733" cy="3595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A0E9899-D58E-B448-4D2C-0EA3F2EE05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47466" y="3999417"/>
            <a:ext cx="288701" cy="151541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F63EF08-24EB-F127-882D-3786A72D361B}"/>
              </a:ext>
            </a:extLst>
          </p:cNvPr>
          <p:cNvCxnSpPr>
            <a:cxnSpLocks/>
          </p:cNvCxnSpPr>
          <p:nvPr/>
        </p:nvCxnSpPr>
        <p:spPr>
          <a:xfrm flipV="1">
            <a:off x="3951871" y="4354310"/>
            <a:ext cx="0" cy="269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A864F3E-80C2-956C-3DC9-0EBC54F28DB8}"/>
              </a:ext>
            </a:extLst>
          </p:cNvPr>
          <p:cNvSpPr/>
          <p:nvPr/>
        </p:nvSpPr>
        <p:spPr>
          <a:xfrm flipH="1">
            <a:off x="5989750" y="2992192"/>
            <a:ext cx="772733" cy="35953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B3441A2A-850A-7D05-07AB-D945FA122139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5474057" y="2738368"/>
            <a:ext cx="288701" cy="151541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4D51BE-776F-24E7-CA04-F4424C4E8C3E}"/>
              </a:ext>
            </a:extLst>
          </p:cNvPr>
          <p:cNvCxnSpPr>
            <a:cxnSpLocks/>
          </p:cNvCxnSpPr>
          <p:nvPr/>
        </p:nvCxnSpPr>
        <p:spPr>
          <a:xfrm flipH="1">
            <a:off x="4869288" y="3640427"/>
            <a:ext cx="0" cy="269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D901FC7-BF70-1903-FE4F-56C1BBF8A20A}"/>
              </a:ext>
            </a:extLst>
          </p:cNvPr>
          <p:cNvSpPr/>
          <p:nvPr/>
        </p:nvSpPr>
        <p:spPr>
          <a:xfrm>
            <a:off x="2103547" y="5427804"/>
            <a:ext cx="661117" cy="605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真实机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BF04E26-E0B4-756E-4BB9-0285503B6DAE}"/>
              </a:ext>
            </a:extLst>
          </p:cNvPr>
          <p:cNvSpPr/>
          <p:nvPr/>
        </p:nvSpPr>
        <p:spPr>
          <a:xfrm>
            <a:off x="2047740" y="6198424"/>
            <a:ext cx="772733" cy="359535"/>
          </a:xfrm>
          <a:prstGeom prst="rect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思想气泡: 云 24">
            <a:extLst>
              <a:ext uri="{FF2B5EF4-FFF2-40B4-BE49-F238E27FC236}">
                <a16:creationId xmlns:a16="http://schemas.microsoft.com/office/drawing/2014/main" id="{613CD495-98FD-DF5A-C865-3AE01E3AB5EA}"/>
              </a:ext>
            </a:extLst>
          </p:cNvPr>
          <p:cNvSpPr/>
          <p:nvPr/>
        </p:nvSpPr>
        <p:spPr>
          <a:xfrm>
            <a:off x="7255860" y="5801761"/>
            <a:ext cx="1565991" cy="820933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以太网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2153FE3-B39D-048C-7383-CC6B4E541FE4}"/>
              </a:ext>
            </a:extLst>
          </p:cNvPr>
          <p:cNvSpPr/>
          <p:nvPr/>
        </p:nvSpPr>
        <p:spPr>
          <a:xfrm flipH="1" flipV="1">
            <a:off x="5983410" y="4912926"/>
            <a:ext cx="772733" cy="35953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6C178C3-A855-D8F7-9450-5E83BAFF01A1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V="1">
            <a:off x="5467717" y="4010868"/>
            <a:ext cx="288701" cy="151541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5EA4BBB-4E09-F04F-A03B-D08215191759}"/>
              </a:ext>
            </a:extLst>
          </p:cNvPr>
          <p:cNvCxnSpPr>
            <a:cxnSpLocks/>
          </p:cNvCxnSpPr>
          <p:nvPr/>
        </p:nvCxnSpPr>
        <p:spPr>
          <a:xfrm flipH="1" flipV="1">
            <a:off x="4862948" y="4354310"/>
            <a:ext cx="0" cy="269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ADA3C97-279E-969B-3B6E-07BB750A3854}"/>
              </a:ext>
            </a:extLst>
          </p:cNvPr>
          <p:cNvSpPr txBox="1"/>
          <p:nvPr/>
        </p:nvSpPr>
        <p:spPr>
          <a:xfrm>
            <a:off x="817849" y="2879571"/>
            <a:ext cx="141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虚拟机的虚拟网卡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5FEC266-77A5-4324-F561-FCE478F45A1D}"/>
              </a:ext>
            </a:extLst>
          </p:cNvPr>
          <p:cNvSpPr txBox="1"/>
          <p:nvPr/>
        </p:nvSpPr>
        <p:spPr>
          <a:xfrm>
            <a:off x="6832392" y="2879570"/>
            <a:ext cx="169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虚拟</a:t>
            </a:r>
            <a:r>
              <a:rPr lang="en-US" altLang="zh-CN" sz="1600" b="1" dirty="0"/>
              <a:t>DHCP</a:t>
            </a:r>
            <a:r>
              <a:rPr lang="zh-CN" altLang="en-US" sz="1600" b="1" dirty="0"/>
              <a:t>服务器的虚拟网卡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9894D24-74D5-F134-A3C1-B062902EF0A1}"/>
              </a:ext>
            </a:extLst>
          </p:cNvPr>
          <p:cNvSpPr txBox="1"/>
          <p:nvPr/>
        </p:nvSpPr>
        <p:spPr>
          <a:xfrm>
            <a:off x="822075" y="6093662"/>
            <a:ext cx="1230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真实机的物理网卡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CE2C34E-A4AA-C210-6990-3F47EFE4797C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 flipH="1">
            <a:off x="2434106" y="5262491"/>
            <a:ext cx="1" cy="165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6F2C912-3AFA-E857-1555-7B8297338F0C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2434106" y="6033111"/>
            <a:ext cx="1" cy="165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6BE1122-CC40-7C48-663F-D895A3923406}"/>
              </a:ext>
            </a:extLst>
          </p:cNvPr>
          <p:cNvSpPr txBox="1"/>
          <p:nvPr/>
        </p:nvSpPr>
        <p:spPr>
          <a:xfrm>
            <a:off x="6883732" y="4830427"/>
            <a:ext cx="1874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NAT</a:t>
            </a:r>
            <a:r>
              <a:rPr lang="zh-CN" altLang="en-US" sz="1600" b="1" dirty="0"/>
              <a:t>服务器（网关）的虚拟网卡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281AC14-827F-7F0D-2246-F26C537CDFB3}"/>
              </a:ext>
            </a:extLst>
          </p:cNvPr>
          <p:cNvSpPr/>
          <p:nvPr/>
        </p:nvSpPr>
        <p:spPr>
          <a:xfrm>
            <a:off x="4654061" y="6156207"/>
            <a:ext cx="1609859" cy="44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真实交换机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F6E857E-CAC4-3E5E-15EB-37C29498D1E3}"/>
              </a:ext>
            </a:extLst>
          </p:cNvPr>
          <p:cNvCxnSpPr>
            <a:stCxn id="24" idx="3"/>
            <a:endCxn id="42" idx="1"/>
          </p:cNvCxnSpPr>
          <p:nvPr/>
        </p:nvCxnSpPr>
        <p:spPr>
          <a:xfrm flipV="1">
            <a:off x="2820473" y="6378191"/>
            <a:ext cx="183358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A7140D4-8E03-C6AB-315D-96A63A909EA9}"/>
              </a:ext>
            </a:extLst>
          </p:cNvPr>
          <p:cNvCxnSpPr>
            <a:stCxn id="42" idx="3"/>
          </p:cNvCxnSpPr>
          <p:nvPr/>
        </p:nvCxnSpPr>
        <p:spPr>
          <a:xfrm flipV="1">
            <a:off x="6263920" y="6378190"/>
            <a:ext cx="102271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68A69D1-114A-33EB-72D1-DE9A1D69169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383110" y="3640427"/>
            <a:ext cx="0" cy="269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6111032-878C-04E2-B7CC-FF072B613BAC}"/>
              </a:ext>
            </a:extLst>
          </p:cNvPr>
          <p:cNvCxnSpPr>
            <a:stCxn id="5" idx="2"/>
          </p:cNvCxnSpPr>
          <p:nvPr/>
        </p:nvCxnSpPr>
        <p:spPr>
          <a:xfrm>
            <a:off x="4383110" y="4354310"/>
            <a:ext cx="0" cy="269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D39333A9-44BD-BEE2-91AB-E3422AEE6A3B}"/>
              </a:ext>
            </a:extLst>
          </p:cNvPr>
          <p:cNvSpPr/>
          <p:nvPr/>
        </p:nvSpPr>
        <p:spPr>
          <a:xfrm>
            <a:off x="3912360" y="3619781"/>
            <a:ext cx="5238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C3CCE9A-4295-02E7-D022-6F0E2421D640}"/>
              </a:ext>
            </a:extLst>
          </p:cNvPr>
          <p:cNvSpPr/>
          <p:nvPr/>
        </p:nvSpPr>
        <p:spPr>
          <a:xfrm>
            <a:off x="4356915" y="3619781"/>
            <a:ext cx="5238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21AC87A-A26B-F283-5D57-37CC01C8D9B6}"/>
              </a:ext>
            </a:extLst>
          </p:cNvPr>
          <p:cNvSpPr/>
          <p:nvPr/>
        </p:nvSpPr>
        <p:spPr>
          <a:xfrm>
            <a:off x="4843094" y="3612374"/>
            <a:ext cx="5238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589A78D1-BF6E-86DA-A713-2393EFD28338}"/>
              </a:ext>
            </a:extLst>
          </p:cNvPr>
          <p:cNvSpPr/>
          <p:nvPr/>
        </p:nvSpPr>
        <p:spPr>
          <a:xfrm>
            <a:off x="3924505" y="4592129"/>
            <a:ext cx="5238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04A0463-16DB-C722-D9BF-9AFB428452D0}"/>
              </a:ext>
            </a:extLst>
          </p:cNvPr>
          <p:cNvSpPr/>
          <p:nvPr/>
        </p:nvSpPr>
        <p:spPr>
          <a:xfrm>
            <a:off x="4356914" y="4592129"/>
            <a:ext cx="5238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B880E1F-BA75-2D26-A300-663AC695ECD2}"/>
              </a:ext>
            </a:extLst>
          </p:cNvPr>
          <p:cNvSpPr/>
          <p:nvPr/>
        </p:nvSpPr>
        <p:spPr>
          <a:xfrm>
            <a:off x="4836754" y="4595912"/>
            <a:ext cx="5238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83DD2BC-A90D-8585-5857-2729D6F892A2}"/>
              </a:ext>
            </a:extLst>
          </p:cNvPr>
          <p:cNvSpPr txBox="1"/>
          <p:nvPr/>
        </p:nvSpPr>
        <p:spPr>
          <a:xfrm>
            <a:off x="151402" y="4706077"/>
            <a:ext cx="1893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Vmware Network Adapter VMnet8</a:t>
            </a:r>
          </a:p>
          <a:p>
            <a:r>
              <a:rPr lang="zh-CN" altLang="en-US" sz="1600" b="1" dirty="0"/>
              <a:t>真实机的虚拟网卡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B6FBB6B-3677-A9BC-B739-249E136661BD}"/>
              </a:ext>
            </a:extLst>
          </p:cNvPr>
          <p:cNvSpPr/>
          <p:nvPr/>
        </p:nvSpPr>
        <p:spPr>
          <a:xfrm rot="20423568">
            <a:off x="3675944" y="5386040"/>
            <a:ext cx="1609859" cy="44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虚拟</a:t>
            </a:r>
            <a:r>
              <a:rPr lang="en-US" altLang="zh-CN" sz="1600" b="1" dirty="0">
                <a:solidFill>
                  <a:schemeClr val="tx1"/>
                </a:solidFill>
              </a:rPr>
              <a:t>NAT</a:t>
            </a:r>
            <a:r>
              <a:rPr lang="zh-CN" altLang="en-US" sz="1600" b="1" dirty="0">
                <a:solidFill>
                  <a:schemeClr val="tx1"/>
                </a:solidFill>
              </a:rPr>
              <a:t>设备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1BC3580-68C6-2730-26DC-F196D6CB4696}"/>
              </a:ext>
            </a:extLst>
          </p:cNvPr>
          <p:cNvCxnSpPr>
            <a:stCxn id="27" idx="3"/>
            <a:endCxn id="61" idx="3"/>
          </p:cNvCxnSpPr>
          <p:nvPr/>
        </p:nvCxnSpPr>
        <p:spPr>
          <a:xfrm flipH="1">
            <a:off x="5239130" y="5092693"/>
            <a:ext cx="744280" cy="245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2C2FCEC-4572-6D31-72AE-826A4A3E9E61}"/>
              </a:ext>
            </a:extLst>
          </p:cNvPr>
          <p:cNvCxnSpPr>
            <a:stCxn id="61" idx="1"/>
          </p:cNvCxnSpPr>
          <p:nvPr/>
        </p:nvCxnSpPr>
        <p:spPr>
          <a:xfrm flipH="1">
            <a:off x="2798936" y="5878134"/>
            <a:ext cx="923682" cy="323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FFE9C5E4-B2F3-BD8D-9B62-A3A711B8C933}"/>
              </a:ext>
            </a:extLst>
          </p:cNvPr>
          <p:cNvSpPr txBox="1"/>
          <p:nvPr/>
        </p:nvSpPr>
        <p:spPr>
          <a:xfrm>
            <a:off x="5309298" y="3963222"/>
            <a:ext cx="1977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VMnet8</a:t>
            </a:r>
            <a:r>
              <a:rPr lang="zh-CN" altLang="en-US" sz="1600" b="1" dirty="0"/>
              <a:t>虚拟交换机</a:t>
            </a:r>
          </a:p>
        </p:txBody>
      </p:sp>
    </p:spTree>
    <p:extLst>
      <p:ext uri="{BB962C8B-B14F-4D97-AF65-F5344CB8AC3E}">
        <p14:creationId xmlns:p14="http://schemas.microsoft.com/office/powerpoint/2010/main" val="3692686550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C1032-7D8A-241C-79CB-001DCC12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虚拟机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r>
              <a:rPr lang="zh-CN" altLang="en-US" sz="3200" b="1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的基本操作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34371-5034-FE32-48FF-E7F4A009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83" y="2213869"/>
            <a:ext cx="8517155" cy="4332892"/>
          </a:xfrm>
        </p:spPr>
        <p:txBody>
          <a:bodyPr/>
          <a:lstStyle/>
          <a:p>
            <a:r>
              <a:rPr lang="zh-CN" altLang="en-US" b="1" dirty="0"/>
              <a:t>快照</a:t>
            </a:r>
            <a:endParaRPr lang="en-US" altLang="zh-CN" b="1" dirty="0"/>
          </a:p>
          <a:p>
            <a:pPr lvl="1"/>
            <a:r>
              <a:rPr lang="zh-CN" altLang="en-US" b="1" dirty="0"/>
              <a:t>保持当前虚拟机的状态</a:t>
            </a:r>
            <a:endParaRPr lang="en-US" altLang="zh-CN" b="1" dirty="0"/>
          </a:p>
          <a:p>
            <a:pPr lvl="1"/>
            <a:r>
              <a:rPr lang="zh-CN" altLang="en-US" b="1" dirty="0"/>
              <a:t>开机快照</a:t>
            </a:r>
            <a:endParaRPr lang="en-US" altLang="zh-CN" b="1" dirty="0"/>
          </a:p>
          <a:p>
            <a:pPr lvl="1"/>
            <a:r>
              <a:rPr lang="zh-CN" altLang="en-US" b="1" dirty="0"/>
              <a:t>关机快照</a:t>
            </a:r>
            <a:endParaRPr lang="en-US" altLang="zh-CN" b="1" dirty="0"/>
          </a:p>
          <a:p>
            <a:r>
              <a:rPr lang="zh-CN" altLang="en-US" b="1" dirty="0"/>
              <a:t>克隆</a:t>
            </a:r>
            <a:endParaRPr lang="en-US" altLang="zh-CN" b="1" dirty="0"/>
          </a:p>
          <a:p>
            <a:pPr lvl="1"/>
            <a:r>
              <a:rPr lang="zh-CN" altLang="en-US" b="1" dirty="0"/>
              <a:t>相当于创建一台新的虚拟机</a:t>
            </a:r>
            <a:endParaRPr lang="en-US" altLang="zh-CN" b="1" dirty="0"/>
          </a:p>
          <a:p>
            <a:pPr lvl="1"/>
            <a:r>
              <a:rPr lang="zh-CN" altLang="en-US" b="1" dirty="0"/>
              <a:t>链接克隆：依托于原有的虚拟机文件</a:t>
            </a:r>
            <a:endParaRPr lang="en-US" altLang="zh-CN" b="1" dirty="0"/>
          </a:p>
          <a:p>
            <a:pPr lvl="1"/>
            <a:r>
              <a:rPr lang="zh-CN" altLang="en-US" b="1" dirty="0"/>
              <a:t>完整克隆：相当于完全创建了一台新的虚拟机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FCDE9A93-2629-7030-278C-A4E062A1768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虚拟机操作</a:t>
            </a:r>
          </a:p>
        </p:txBody>
      </p:sp>
    </p:spTree>
    <p:extLst>
      <p:ext uri="{BB962C8B-B14F-4D97-AF65-F5344CB8AC3E}">
        <p14:creationId xmlns:p14="http://schemas.microsoft.com/office/powerpoint/2010/main" val="4285646115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7857A-80B2-199F-68C5-0CA1349A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虚拟机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r>
              <a:rPr lang="zh-CN" altLang="en-US" sz="3200" b="1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的基本操作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47D5B-CB6B-28F1-8181-54EA9329B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虚拟机与物理机的切换</a:t>
            </a:r>
            <a:endParaRPr lang="en-US" altLang="zh-CN" b="1" dirty="0"/>
          </a:p>
          <a:p>
            <a:pPr lvl="1"/>
            <a:r>
              <a:rPr lang="zh-CN" altLang="en-US" b="1" dirty="0"/>
              <a:t>虚拟机</a:t>
            </a:r>
            <a:r>
              <a:rPr lang="en-US" altLang="zh-CN" b="1" dirty="0"/>
              <a:t>-&gt;</a:t>
            </a:r>
            <a:r>
              <a:rPr lang="zh-CN" altLang="en-US" b="1" dirty="0"/>
              <a:t>物理机：</a:t>
            </a:r>
            <a:r>
              <a:rPr lang="en-US" altLang="zh-CN" b="1" dirty="0"/>
              <a:t>ctrl + alt</a:t>
            </a:r>
          </a:p>
          <a:p>
            <a:pPr lvl="1"/>
            <a:r>
              <a:rPr lang="zh-CN" altLang="en-US" b="1" dirty="0"/>
              <a:t>物理机</a:t>
            </a:r>
            <a:r>
              <a:rPr lang="en-US" altLang="zh-CN" b="1" dirty="0"/>
              <a:t>-&gt;</a:t>
            </a:r>
            <a:r>
              <a:rPr lang="zh-CN" altLang="en-US" b="1" dirty="0"/>
              <a:t>虚拟机：</a:t>
            </a:r>
            <a:r>
              <a:rPr lang="en-US" altLang="zh-CN" b="1" dirty="0"/>
              <a:t>ctrl + G</a:t>
            </a:r>
          </a:p>
          <a:p>
            <a:endParaRPr lang="en-US" altLang="zh-CN" b="1" dirty="0"/>
          </a:p>
          <a:p>
            <a:r>
              <a:rPr lang="zh-CN" altLang="en-US" b="1" dirty="0"/>
              <a:t>虚拟机与物理机文件复制</a:t>
            </a:r>
            <a:endParaRPr lang="en-US" altLang="zh-CN" b="1" dirty="0"/>
          </a:p>
          <a:p>
            <a:pPr lvl="1"/>
            <a:r>
              <a:rPr lang="zh-CN" altLang="en-US" b="1" dirty="0"/>
              <a:t>安装</a:t>
            </a:r>
            <a:r>
              <a:rPr lang="en-US" altLang="zh-CN" b="1" dirty="0"/>
              <a:t>VMware Tools</a:t>
            </a:r>
            <a:endParaRPr lang="zh-CN" altLang="en-US" b="1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BCA468D-D479-AB03-151C-024717874059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虚拟机操作</a:t>
            </a:r>
          </a:p>
        </p:txBody>
      </p:sp>
    </p:spTree>
    <p:extLst>
      <p:ext uri="{BB962C8B-B14F-4D97-AF65-F5344CB8AC3E}">
        <p14:creationId xmlns:p14="http://schemas.microsoft.com/office/powerpoint/2010/main" val="1550767279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1_Office 主题">
  <a:themeElements>
    <a:clrScheme name="主题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PresentationLoad</Template>
  <TotalTime>22904</TotalTime>
  <Words>974</Words>
  <Application>Microsoft Office PowerPoint</Application>
  <PresentationFormat>全屏显示(4:3)</PresentationFormat>
  <Paragraphs>203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GB2312</vt:lpstr>
      <vt:lpstr>黑体</vt:lpstr>
      <vt:lpstr>微软雅黑</vt:lpstr>
      <vt:lpstr>Agency FB</vt:lpstr>
      <vt:lpstr>Arial</vt:lpstr>
      <vt:lpstr>Bahnschrift Light SemiCondensed</vt:lpstr>
      <vt:lpstr>Calibri</vt:lpstr>
      <vt:lpstr>Times New Roman</vt:lpstr>
      <vt:lpstr>Wingdings</vt:lpstr>
      <vt:lpstr>1_Office 主题</vt:lpstr>
      <vt:lpstr>网络空间实战攻防能力训练</vt:lpstr>
      <vt:lpstr>附章 网络协议与网络攻击工具讲解</vt:lpstr>
      <vt:lpstr>PowerPoint 演示文稿</vt:lpstr>
      <vt:lpstr>虚拟机VMware的基本操作</vt:lpstr>
      <vt:lpstr>虚拟机VMware的基本操作</vt:lpstr>
      <vt:lpstr>虚拟机VMware的基本操作</vt:lpstr>
      <vt:lpstr>虚拟机VMware的基本操作</vt:lpstr>
      <vt:lpstr>虚拟机VMware的基本操作</vt:lpstr>
      <vt:lpstr>虚拟机VMware的基本操作</vt:lpstr>
      <vt:lpstr>PowerPoint 演示文稿</vt:lpstr>
      <vt:lpstr>Wireshark基本操作</vt:lpstr>
      <vt:lpstr>Wireshark基本操作</vt:lpstr>
      <vt:lpstr>Wireshark基本操作</vt:lpstr>
      <vt:lpstr>Wireshark基本操作</vt:lpstr>
      <vt:lpstr>Wireshark基本操作</vt:lpstr>
      <vt:lpstr>Wireshark基本操作</vt:lpstr>
      <vt:lpstr>Wireshark基本操作</vt:lpstr>
      <vt:lpstr>Wireshark基本操作</vt:lpstr>
      <vt:lpstr>Wireshark基本操作</vt:lpstr>
      <vt:lpstr>PowerPoint 演示文稿</vt:lpstr>
      <vt:lpstr>GNS3安装与基本操作</vt:lpstr>
      <vt:lpstr>GNS3安装与基本操作</vt:lpstr>
      <vt:lpstr>GNS3安装与基本操作</vt:lpstr>
      <vt:lpstr>GNS3安装与基本操作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zyzz</dc:creator>
  <cp:keywords>汇报</cp:keywords>
  <dc:description>2011</dc:description>
  <cp:lastModifiedBy>BEIYUAN LIU</cp:lastModifiedBy>
  <cp:revision>4382</cp:revision>
  <cp:lastPrinted>2018-05-24T05:17:00Z</cp:lastPrinted>
  <dcterms:created xsi:type="dcterms:W3CDTF">1900-01-01T00:00:00Z</dcterms:created>
  <dcterms:modified xsi:type="dcterms:W3CDTF">2024-09-20T14:50:06Z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