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Montserrat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1c7452f5b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1c7452f5b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are relevant if: Its score is above (mean of watched scores − 2 standard deviations) and It shares at least 25% of its genres with the user's watched genres.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6b1bfb00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6b1bfb0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6d79c04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6d79c04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0aeea1a2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0aeea1a2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1c7452f5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1c7452f5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1c7452f5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1c7452f5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1c7452f5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1c7452f5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1c7452f5b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1c7452f5b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6b1bfb00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6b1bfb0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6b1bfb0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6b1bfb0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1c7452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1c7452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1c7452f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1c7452f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6b1bfb0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6b1bfb0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1c7452f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1c7452f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1c7452f5b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1c7452f5b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Movies are </a:t>
            </a:r>
            <a:r>
              <a:rPr lang="en"/>
              <a:t>relevant</a:t>
            </a:r>
            <a:r>
              <a:rPr lang="en"/>
              <a:t> if: Its score is above (mean of watched scores − 2 standard deviations) and It shares at least 25% of its genres with the user's watched genres.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1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" name="Google Shape;123;p21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4" name="Google Shape;124;p21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07599" y="1009918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Movie Recommendation System</a:t>
            </a:r>
            <a:endParaRPr sz="4700"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Popcorn Predictors - Team #2</a:t>
            </a:r>
            <a:endParaRPr sz="1800"/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307600" y="3734600"/>
            <a:ext cx="53217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Santiago Benheim, Cherron Griffith, Ethan Iwama, Eren Kaval, Meghna Sharma, Patrick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04/30/2025</a:t>
            </a:r>
            <a:endParaRPr/>
          </a:p>
        </p:txBody>
      </p:sp>
      <p:cxnSp>
        <p:nvCxnSpPr>
          <p:cNvPr id="133" name="Google Shape;133;p22"/>
          <p:cNvCxnSpPr/>
          <p:nvPr/>
        </p:nvCxnSpPr>
        <p:spPr>
          <a:xfrm flipH="1" rot="10800000">
            <a:off x="307599" y="2914618"/>
            <a:ext cx="8265000" cy="51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2"/>
          <p:cNvCxnSpPr/>
          <p:nvPr/>
        </p:nvCxnSpPr>
        <p:spPr>
          <a:xfrm rot="10800000">
            <a:off x="8582025" y="161925"/>
            <a:ext cx="0" cy="2781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424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Model Accuracy</a:t>
            </a:r>
            <a:endParaRPr sz="3900"/>
          </a:p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5060700" y="1612950"/>
            <a:ext cx="3330300" cy="29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Metrics were determined understanding: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True Positives</a:t>
            </a:r>
            <a:r>
              <a:rPr lang="en">
                <a:solidFill>
                  <a:schemeClr val="dk2"/>
                </a:solidFill>
              </a:rPr>
              <a:t> were relevant movies recommended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False Positives</a:t>
            </a:r>
            <a:r>
              <a:rPr lang="en">
                <a:solidFill>
                  <a:schemeClr val="dk2"/>
                </a:solidFill>
              </a:rPr>
              <a:t> were non-relevant movies recommended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False Negatives</a:t>
            </a:r>
            <a:r>
              <a:rPr lang="en">
                <a:solidFill>
                  <a:schemeClr val="dk2"/>
                </a:solidFill>
              </a:rPr>
              <a:t> were relevant movies in the entire dataset not found in recommendations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 flipH="1" rot="10800000">
            <a:off x="409575" y="1198650"/>
            <a:ext cx="8327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1"/>
          <p:cNvCxnSpPr/>
          <p:nvPr/>
        </p:nvCxnSpPr>
        <p:spPr>
          <a:xfrm flipH="1">
            <a:off x="4800188" y="13677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1"/>
          <p:cNvSpPr txBox="1"/>
          <p:nvPr>
            <p:ph idx="2" type="body"/>
          </p:nvPr>
        </p:nvSpPr>
        <p:spPr>
          <a:xfrm>
            <a:off x="407175" y="1521375"/>
            <a:ext cx="39783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 recommendation is determined relevant if: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Its score is above the score threshold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It shares </a:t>
            </a:r>
            <a:r>
              <a:rPr lang="en"/>
              <a:t>≥25% of its genres with the user’s watched genres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Score threshold is determined using the mean and standard deviation of the user’s watch history: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Mean - 2*(Standard Deviation)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Part 3: Results and Visualizations</a:t>
            </a:r>
            <a:endParaRPr sz="4600"/>
          </a:p>
        </p:txBody>
      </p:sp>
      <p:sp>
        <p:nvSpPr>
          <p:cNvPr id="227" name="Google Shape;227;p32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Conclusions and Future Work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4348657" y="1683453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Example Recommendations:</a:t>
            </a:r>
            <a:endParaRPr sz="3600"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3300"/>
            <a:ext cx="8839201" cy="69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0" y="1673000"/>
            <a:ext cx="8215799" cy="344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/>
        </p:nvSpPr>
        <p:spPr>
          <a:xfrm>
            <a:off x="442500" y="1673000"/>
            <a:ext cx="975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Cosine</a:t>
            </a:r>
            <a:endParaRPr sz="11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442500" y="2820213"/>
            <a:ext cx="9759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Euclidian</a:t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416250" y="3967425"/>
            <a:ext cx="10284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Manhattan</a:t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  <p:pic>
        <p:nvPicPr>
          <p:cNvPr id="244" name="Google Shape;244;p34" title="precision_graph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75" y="1017725"/>
            <a:ext cx="72445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pic>
        <p:nvPicPr>
          <p:cNvPr id="250" name="Google Shape;250;p35" title="recall_graph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75" y="1017725"/>
            <a:ext cx="7080677" cy="37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256" name="Google Shape;256;p36" title="f1_graph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75" y="1017723"/>
            <a:ext cx="7059749" cy="37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Average Precision</a:t>
            </a:r>
            <a:endParaRPr/>
          </a:p>
        </p:txBody>
      </p:sp>
      <p:pic>
        <p:nvPicPr>
          <p:cNvPr id="262" name="Google Shape;262;p37" title="map_graph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75" y="1093925"/>
            <a:ext cx="7104816" cy="378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07599" y="1009918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You!</a:t>
            </a:r>
            <a:endParaRPr sz="4700"/>
          </a:p>
        </p:txBody>
      </p:sp>
      <p:sp>
        <p:nvSpPr>
          <p:cNvPr id="268" name="Google Shape;268;p38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Popcorn Predictors - Team #2</a:t>
            </a:r>
            <a:endParaRPr sz="1800"/>
          </a:p>
        </p:txBody>
      </p:sp>
      <p:sp>
        <p:nvSpPr>
          <p:cNvPr id="269" name="Google Shape;269;p38"/>
          <p:cNvSpPr txBox="1"/>
          <p:nvPr>
            <p:ph idx="2" type="body"/>
          </p:nvPr>
        </p:nvSpPr>
        <p:spPr>
          <a:xfrm>
            <a:off x="307600" y="3734600"/>
            <a:ext cx="5321700" cy="9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Santiago Benheim, Cherron Griffith, Ethan Iwama, Eren Kaval, Meghna Sharma, Patrick Wang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04/30/2025</a:t>
            </a:r>
            <a:endParaRPr/>
          </a:p>
        </p:txBody>
      </p:sp>
      <p:cxnSp>
        <p:nvCxnSpPr>
          <p:cNvPr id="270" name="Google Shape;270;p38"/>
          <p:cNvCxnSpPr/>
          <p:nvPr/>
        </p:nvCxnSpPr>
        <p:spPr>
          <a:xfrm flipH="1" rot="10800000">
            <a:off x="307599" y="2914618"/>
            <a:ext cx="8265000" cy="51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8"/>
          <p:cNvCxnSpPr/>
          <p:nvPr/>
        </p:nvCxnSpPr>
        <p:spPr>
          <a:xfrm rot="10800000">
            <a:off x="8582025" y="161925"/>
            <a:ext cx="0" cy="27813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68950"/>
            <a:ext cx="84249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About…</a:t>
            </a:r>
            <a:endParaRPr sz="39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9042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Dataset:</a:t>
            </a:r>
            <a:r>
              <a:rPr lang="en"/>
              <a:t>  TMDB 5000 Movie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Techniques:</a:t>
            </a:r>
            <a:endParaRPr b="1" sz="1400" u="sng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Principal Component Analysis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Random Forest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K-Nearest Neighbor Models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960875" y="1828800"/>
            <a:ext cx="3330300" cy="28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Tools:</a:t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Exploratory Data Analysis (EDA):</a:t>
            </a:r>
            <a:endParaRPr sz="1100" u="sng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Data Cleaning (pandas &amp; numpy)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JSON parsing for structured metadata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Column Selection (PCA)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Visualization (seaborn &amp; matplotlib)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 u="sng"/>
              <a:t>Machine Learning:</a:t>
            </a:r>
            <a:endParaRPr sz="1100" u="sng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One-Hot Encoding/TF-IDF Vectorization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Cosine </a:t>
            </a:r>
            <a:r>
              <a:rPr lang="en" sz="1100"/>
              <a:t>Similarity KNN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100"/>
              <a:buChar char="-"/>
            </a:pPr>
            <a:r>
              <a:rPr lang="en" sz="1100"/>
              <a:t>Euclidean/Manhattan Distance KNNs</a:t>
            </a:r>
            <a:endParaRPr sz="1100"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359550" y="1190525"/>
            <a:ext cx="8424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Goal: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Recommend movies using user preferences and movie metadata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p23"/>
          <p:cNvCxnSpPr/>
          <p:nvPr/>
        </p:nvCxnSpPr>
        <p:spPr>
          <a:xfrm flipH="1" rot="10800000">
            <a:off x="409575" y="1198650"/>
            <a:ext cx="8327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3"/>
          <p:cNvCxnSpPr/>
          <p:nvPr/>
        </p:nvCxnSpPr>
        <p:spPr>
          <a:xfrm rot="10800000">
            <a:off x="4524150" y="1828800"/>
            <a:ext cx="0" cy="2447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Part 1: Data Exploration and Feature Analysis</a:t>
            </a:r>
            <a:endParaRPr sz="4600"/>
          </a:p>
        </p:txBody>
      </p:sp>
      <p:sp>
        <p:nvSpPr>
          <p:cNvPr id="150" name="Google Shape;150;p24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Preparation for Data Training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Montserrat Black"/>
                <a:ea typeface="Montserrat Black"/>
                <a:cs typeface="Montserrat Black"/>
                <a:sym typeface="Montserrat Black"/>
              </a:rPr>
              <a:t>Data Cleaning</a:t>
            </a:r>
            <a:endParaRPr sz="39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was conducted on both datasets to identify missing values, correct column data types, and uncover significant relationships relevant to our project goal.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5824575" y="6830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0 1 .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Corrected column data types and extracted relevant values from columns containing lists of Python dictionaries</a:t>
            </a:r>
            <a:endParaRPr sz="900"/>
          </a:p>
        </p:txBody>
      </p:sp>
      <p:sp>
        <p:nvSpPr>
          <p:cNvPr id="159" name="Google Shape;159;p25"/>
          <p:cNvSpPr txBox="1"/>
          <p:nvPr>
            <p:ph idx="3" type="body"/>
          </p:nvPr>
        </p:nvSpPr>
        <p:spPr>
          <a:xfrm>
            <a:off x="5824575" y="16772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0 2 .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Handled missing values by ensuring they were properly represented according to the column data type, without discarding too much data</a:t>
            </a:r>
            <a:endParaRPr sz="900"/>
          </a:p>
        </p:txBody>
      </p:sp>
      <p:sp>
        <p:nvSpPr>
          <p:cNvPr id="160" name="Google Shape;160;p25"/>
          <p:cNvSpPr txBox="1"/>
          <p:nvPr>
            <p:ph idx="4" type="body"/>
          </p:nvPr>
        </p:nvSpPr>
        <p:spPr>
          <a:xfrm>
            <a:off x="5824575" y="2664888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0 3 .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Refined the dataset to include only columns relevant to our project</a:t>
            </a:r>
            <a:endParaRPr sz="900"/>
          </a:p>
        </p:txBody>
      </p:sp>
      <p:sp>
        <p:nvSpPr>
          <p:cNvPr id="161" name="Google Shape;161;p25"/>
          <p:cNvSpPr txBox="1"/>
          <p:nvPr>
            <p:ph idx="4" type="body"/>
          </p:nvPr>
        </p:nvSpPr>
        <p:spPr>
          <a:xfrm>
            <a:off x="5824575" y="3652550"/>
            <a:ext cx="2911800" cy="8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0 4 .</a:t>
            </a:r>
            <a:endParaRPr sz="900">
              <a:solidFill>
                <a:srgbClr val="57068C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900"/>
              <a:t>Created visualizations to uncover significant relationships within the data </a:t>
            </a:r>
            <a:endParaRPr sz="90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85800"/>
            <a:ext cx="1096800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63" y="2117875"/>
            <a:ext cx="1206875" cy="10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6962" y="3549950"/>
            <a:ext cx="1206875" cy="120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5"/>
          <p:cNvCxnSpPr/>
          <p:nvPr/>
        </p:nvCxnSpPr>
        <p:spPr>
          <a:xfrm rot="10800000">
            <a:off x="4019550" y="685650"/>
            <a:ext cx="0" cy="4057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5"/>
          <p:cNvCxnSpPr/>
          <p:nvPr/>
        </p:nvCxnSpPr>
        <p:spPr>
          <a:xfrm>
            <a:off x="245025" y="1724875"/>
            <a:ext cx="3610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424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Scoring Function</a:t>
            </a:r>
            <a:endParaRPr sz="39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8362"/>
            <a:ext cx="4056075" cy="287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>
            <p:ph idx="2" type="body"/>
          </p:nvPr>
        </p:nvSpPr>
        <p:spPr>
          <a:xfrm>
            <a:off x="5060700" y="1612950"/>
            <a:ext cx="3330300" cy="29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>
                <a:solidFill>
                  <a:schemeClr val="dk2"/>
                </a:solidFill>
              </a:rPr>
              <a:t>Created a scoring function similar to the scoring metric of IMDB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considers both vote_average and vote_count</a:t>
            </a:r>
            <a:endParaRPr sz="11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>
                <a:solidFill>
                  <a:schemeClr val="dk2"/>
                </a:solidFill>
              </a:rPr>
              <a:t>Filtered out for the 95th percentile of vote_counts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excludes movies with low vote_counts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filled missing scores with 0</a:t>
            </a:r>
            <a:endParaRPr sz="11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200"/>
              <a:buChar char="-"/>
            </a:pPr>
            <a:r>
              <a:rPr lang="en">
                <a:solidFill>
                  <a:schemeClr val="dk2"/>
                </a:solidFill>
              </a:rPr>
              <a:t>Added score column to dataframe to be used for analysis 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 flipH="1" rot="10800000">
            <a:off x="409575" y="1198650"/>
            <a:ext cx="8327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/>
          <p:nvPr/>
        </p:nvCxnSpPr>
        <p:spPr>
          <a:xfrm flipH="1">
            <a:off x="4800188" y="13677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4249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Data Preprocessing</a:t>
            </a:r>
            <a:endParaRPr sz="3900"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409475" y="1232150"/>
            <a:ext cx="45552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Converted categorical columns to numerical format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</a:rPr>
              <a:t>O</a:t>
            </a:r>
            <a:r>
              <a:rPr b="1" lang="en" sz="1100">
                <a:solidFill>
                  <a:schemeClr val="dk1"/>
                </a:solidFill>
              </a:rPr>
              <a:t>ne Hot Encoding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2"/>
                </a:solidFill>
              </a:rPr>
              <a:t>was used on language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 sz="1100">
                <a:solidFill>
                  <a:schemeClr val="dk1"/>
                </a:solidFill>
              </a:rPr>
              <a:t>TF-IDF Vectorization</a:t>
            </a:r>
            <a:r>
              <a:rPr lang="en" sz="1100">
                <a:solidFill>
                  <a:schemeClr val="dk2"/>
                </a:solidFill>
              </a:rPr>
              <a:t> was used on genres, keywords, directors, and actors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Performed </a:t>
            </a:r>
            <a:r>
              <a:rPr b="1" lang="en">
                <a:solidFill>
                  <a:schemeClr val="dk1"/>
                </a:solidFill>
              </a:rPr>
              <a:t>Principal Component Analysis (PCA)</a:t>
            </a:r>
            <a:r>
              <a:rPr lang="en">
                <a:solidFill>
                  <a:schemeClr val="dk2"/>
                </a:solidFill>
              </a:rPr>
              <a:t> after standardizing to identify features that explain the most variance within the data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Reduced dimensionality for improved computational efficiency and model performance 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100">
                <a:solidFill>
                  <a:schemeClr val="dk2"/>
                </a:solidFill>
              </a:rPr>
              <a:t>2 different PCA sets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 sz="1000">
                <a:solidFill>
                  <a:schemeClr val="dk2"/>
                </a:solidFill>
              </a:rPr>
              <a:t>First plot: With Revenue and Budget: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lang="en" sz="1000">
                <a:solidFill>
                  <a:schemeClr val="dk2"/>
                </a:solidFill>
              </a:rPr>
              <a:t>Explains 70 % of variance 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Second plot: Without Revenue and Budget: </a:t>
            </a:r>
            <a:endParaRPr sz="1000">
              <a:solidFill>
                <a:schemeClr val="dk2"/>
              </a:solidFill>
            </a:endParaRPr>
          </a:p>
          <a:p>
            <a:pPr indent="-2921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Char char="-"/>
            </a:pPr>
            <a:r>
              <a:rPr lang="en" sz="1000">
                <a:solidFill>
                  <a:schemeClr val="dk2"/>
                </a:solidFill>
              </a:rPr>
              <a:t>Removed after Feature Relevance test with Score metric: Explains 63% of variance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 flipH="1" rot="10800000">
            <a:off x="435825" y="1198725"/>
            <a:ext cx="8327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7"/>
          <p:cNvCxnSpPr/>
          <p:nvPr/>
        </p:nvCxnSpPr>
        <p:spPr>
          <a:xfrm>
            <a:off x="5053663" y="1374455"/>
            <a:ext cx="13200" cy="3357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675" y="1284619"/>
            <a:ext cx="3509925" cy="1929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876" y="3124223"/>
            <a:ext cx="3509925" cy="19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Part 2: </a:t>
            </a:r>
            <a:r>
              <a:rPr lang="en" sz="4600"/>
              <a:t>Recommendation</a:t>
            </a:r>
            <a:r>
              <a:rPr lang="en" sz="4600"/>
              <a:t> Model Development</a:t>
            </a:r>
            <a:endParaRPr sz="4600"/>
          </a:p>
        </p:txBody>
      </p:sp>
      <p:sp>
        <p:nvSpPr>
          <p:cNvPr id="191" name="Google Shape;191;p28"/>
          <p:cNvSpPr txBox="1"/>
          <p:nvPr>
            <p:ph idx="1" type="subTitle"/>
          </p:nvPr>
        </p:nvSpPr>
        <p:spPr>
          <a:xfrm>
            <a:off x="316950" y="2938025"/>
            <a:ext cx="4159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Evaluating Different Recommendation Models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4348532" y="1661128"/>
            <a:ext cx="46314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8900E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25000">
              <a:solidFill>
                <a:srgbClr val="8900E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587975"/>
            <a:ext cx="42603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Montserrat Black"/>
                <a:ea typeface="Montserrat Black"/>
                <a:cs typeface="Montserrat Black"/>
                <a:sym typeface="Montserrat Black"/>
              </a:rPr>
              <a:t>Recommendation Models</a:t>
            </a:r>
            <a:endParaRPr sz="31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5598300" y="683050"/>
            <a:ext cx="3138000" cy="1096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Cosine Similarity:</a:t>
            </a:r>
            <a:endParaRPr b="1" sz="1100" u="sng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Measures the cosine of the angle between two vectors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407175" y="1837900"/>
            <a:ext cx="3802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Implemented </a:t>
            </a:r>
            <a:r>
              <a:rPr b="1" lang="en">
                <a:solidFill>
                  <a:schemeClr val="dk1"/>
                </a:solidFill>
              </a:rPr>
              <a:t>K-Nearest Neighbors (KNN)</a:t>
            </a:r>
            <a:r>
              <a:rPr lang="en"/>
              <a:t> using 3 distance metrics: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Char char="-"/>
            </a:pPr>
            <a:r>
              <a:rPr lang="en" sz="1300"/>
              <a:t>configured these models to recommend the top 5 similar movies</a:t>
            </a:r>
            <a:endParaRPr sz="1300"/>
          </a:p>
        </p:txBody>
      </p:sp>
      <p:sp>
        <p:nvSpPr>
          <p:cNvPr id="200" name="Google Shape;200;p29"/>
          <p:cNvSpPr txBox="1"/>
          <p:nvPr>
            <p:ph idx="3" type="body"/>
          </p:nvPr>
        </p:nvSpPr>
        <p:spPr>
          <a:xfrm>
            <a:off x="5598375" y="1931875"/>
            <a:ext cx="3138000" cy="1096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Euclidean Distance:</a:t>
            </a:r>
            <a:endParaRPr b="1" sz="1100" u="sng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Calculates the straight-line distance between two vectors</a:t>
            </a:r>
            <a:endParaRPr/>
          </a:p>
        </p:txBody>
      </p:sp>
      <p:sp>
        <p:nvSpPr>
          <p:cNvPr id="201" name="Google Shape;201;p29"/>
          <p:cNvSpPr txBox="1"/>
          <p:nvPr>
            <p:ph idx="4" type="body"/>
          </p:nvPr>
        </p:nvSpPr>
        <p:spPr>
          <a:xfrm>
            <a:off x="5598375" y="3180700"/>
            <a:ext cx="3138000" cy="10968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dk1"/>
                </a:solidFill>
              </a:rPr>
              <a:t>Manhattan Distance:</a:t>
            </a:r>
            <a:endParaRPr b="1" sz="1100" u="sng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Computes the sum of absolute differences across dimensions</a:t>
            </a: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>
            <a:off x="328350" y="1520975"/>
            <a:ext cx="39984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9"/>
          <p:cNvCxnSpPr/>
          <p:nvPr/>
        </p:nvCxnSpPr>
        <p:spPr>
          <a:xfrm rot="10800000">
            <a:off x="4962525" y="683050"/>
            <a:ext cx="0" cy="4057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45025"/>
            <a:ext cx="84249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Simulation Scenarios</a:t>
            </a:r>
            <a:endParaRPr sz="3900"/>
          </a:p>
        </p:txBody>
      </p:sp>
      <p:sp>
        <p:nvSpPr>
          <p:cNvPr id="209" name="Google Shape;209;p30"/>
          <p:cNvSpPr txBox="1"/>
          <p:nvPr>
            <p:ph idx="2" type="body"/>
          </p:nvPr>
        </p:nvSpPr>
        <p:spPr>
          <a:xfrm>
            <a:off x="5060700" y="1443900"/>
            <a:ext cx="3330300" cy="2949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>
                <a:solidFill>
                  <a:schemeClr val="dk2"/>
                </a:solidFill>
              </a:rPr>
              <a:t>Each user is recommended 5 movies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>
                <a:solidFill>
                  <a:schemeClr val="dk2"/>
                </a:solidFill>
              </a:rPr>
              <a:t>For each user, the recommended movies relevancy is determined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b="1" lang="en">
                <a:solidFill>
                  <a:schemeClr val="dk1"/>
                </a:solidFill>
              </a:rPr>
              <a:t>Precision, Recall, F1, and MAP</a:t>
            </a:r>
            <a:r>
              <a:rPr lang="en">
                <a:solidFill>
                  <a:schemeClr val="dk2"/>
                </a:solidFill>
              </a:rPr>
              <a:t> are determined based on how many recommendations are relevant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-"/>
            </a:pPr>
            <a:r>
              <a:rPr lang="en">
                <a:solidFill>
                  <a:schemeClr val="dk2"/>
                </a:solidFill>
              </a:rPr>
              <a:t>Metrics are found for each user, then averaged for each scenario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0" name="Google Shape;210;p30"/>
          <p:cNvCxnSpPr/>
          <p:nvPr/>
        </p:nvCxnSpPr>
        <p:spPr>
          <a:xfrm flipH="1" rot="10800000">
            <a:off x="409575" y="1198650"/>
            <a:ext cx="8327100" cy="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0"/>
          <p:cNvCxnSpPr/>
          <p:nvPr/>
        </p:nvCxnSpPr>
        <p:spPr>
          <a:xfrm flipH="1">
            <a:off x="4800188" y="1367705"/>
            <a:ext cx="9300" cy="3440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30"/>
          <p:cNvSpPr txBox="1"/>
          <p:nvPr>
            <p:ph idx="2" type="body"/>
          </p:nvPr>
        </p:nvSpPr>
        <p:spPr>
          <a:xfrm>
            <a:off x="407175" y="1351950"/>
            <a:ext cx="3610800" cy="31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Each model’s </a:t>
            </a:r>
            <a:r>
              <a:rPr b="1" lang="en">
                <a:solidFill>
                  <a:schemeClr val="dk1"/>
                </a:solidFill>
              </a:rPr>
              <a:t>accuracy metrics</a:t>
            </a:r>
            <a:r>
              <a:rPr lang="en"/>
              <a:t> were tested using simulated users in three watch history scenarios: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Each user has randomly selected movies in their history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Each user has randomly selected high-scored (score &gt; 7.0) movies in their history</a:t>
            </a:r>
            <a:endParaRPr/>
          </a:p>
          <a:p>
            <a:pPr indent="-304800" lvl="0" marL="457200" rtl="0" algn="l">
              <a:spcBef>
                <a:spcPts val="1600"/>
              </a:spcBef>
              <a:spcAft>
                <a:spcPts val="1600"/>
              </a:spcAft>
              <a:buSzPts val="1200"/>
              <a:buChar char="-"/>
            </a:pPr>
            <a:r>
              <a:rPr lang="en"/>
              <a:t>Each user has randomly selected non-English movies in </a:t>
            </a:r>
            <a:r>
              <a:rPr lang="en"/>
              <a:t>their history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