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2"/>
    <p:sldId id="316" r:id="rId13"/>
    <p:sldId id="317" r:id="rId14"/>
    <p:sldId id="318" r:id="rId15"/>
    <p:sldId id="282" r:id="rId16"/>
    <p:sldId id="283" r:id="rId17"/>
    <p:sldId id="284" r:id="rId18"/>
    <p:sldId id="319" r:id="rId19"/>
    <p:sldId id="286" r:id="rId20"/>
    <p:sldId id="287" r:id="rId21"/>
    <p:sldId id="289" r:id="rId22"/>
    <p:sldId id="290" r:id="rId23"/>
    <p:sldId id="291" r:id="rId24"/>
    <p:sldId id="292" r:id="rId25"/>
    <p:sldId id="320" r:id="rId26"/>
    <p:sldId id="304" r:id="rId27"/>
    <p:sldId id="257" r:id="rId28"/>
    <p:sldId id="274" r:id="rId29"/>
    <p:sldId id="305" r:id="rId30"/>
    <p:sldId id="306" r:id="rId31"/>
    <p:sldId id="261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Clemson\865-Data mining\paper\New Microsoft Excel &#24037;&#20316;&#3492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Clemson\865-Data mining\paper\New Microsoft Excel 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'[New Microsoft Excel 工作表.xlsx]Sheet1'!$B$1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'[New Microsoft Excel 工作表.xlsx]Sheet1'!$A$2:$A$13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</c:numCache>
            </c:numRef>
          </c:xVal>
          <c:yVal>
            <c:numRef>
              <c:f>'[New Microsoft Excel 工作表.xlsx]Sheet1'!$B$2:$B$13</c:f>
              <c:numCache>
                <c:formatCode>General</c:formatCode>
                <c:ptCount val="12"/>
                <c:pt idx="0">
                  <c:v>0.749</c:v>
                </c:pt>
                <c:pt idx="1">
                  <c:v>0.78</c:v>
                </c:pt>
                <c:pt idx="2">
                  <c:v>0.82</c:v>
                </c:pt>
                <c:pt idx="3">
                  <c:v>0.854</c:v>
                </c:pt>
                <c:pt idx="4">
                  <c:v>0.848</c:v>
                </c:pt>
                <c:pt idx="5">
                  <c:v>0.869</c:v>
                </c:pt>
                <c:pt idx="6">
                  <c:v>0.844</c:v>
                </c:pt>
                <c:pt idx="7">
                  <c:v>0.863</c:v>
                </c:pt>
                <c:pt idx="8">
                  <c:v>0.835</c:v>
                </c:pt>
                <c:pt idx="9">
                  <c:v>0.795</c:v>
                </c:pt>
                <c:pt idx="10">
                  <c:v>0.796</c:v>
                </c:pt>
                <c:pt idx="11">
                  <c:v>0.774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785645060"/>
        <c:axId val="982572683"/>
      </c:scatterChart>
      <c:valAx>
        <c:axId val="785645060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window size</a:t>
                </a:r>
                <a:endParaRPr lang="en-US" altLang="zh-CN" sz="1400" b="1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473778269903762"/>
              <c:y val="0.8827099737532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2572683"/>
        <c:crosses val="autoZero"/>
        <c:crossBetween val="midCat"/>
      </c:valAx>
      <c:valAx>
        <c:axId val="982572683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accuracy</a:t>
                </a:r>
                <a:endParaRPr lang="en-US" altLang="zh-CN" sz="1400" b="1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56450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'[New Microsoft Excel 工作表.xlsx]Sheet1'!$B$28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'[New Microsoft Excel 工作表.xlsx]Sheet1'!$A$29:$A$43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'[New Microsoft Excel 工作表.xlsx]Sheet1'!$B$29:$B$43</c:f>
              <c:numCache>
                <c:formatCode>General</c:formatCode>
                <c:ptCount val="15"/>
                <c:pt idx="0">
                  <c:v>0.58</c:v>
                </c:pt>
                <c:pt idx="1">
                  <c:v>0.687</c:v>
                </c:pt>
                <c:pt idx="2">
                  <c:v>0.723</c:v>
                </c:pt>
                <c:pt idx="3">
                  <c:v>0.735</c:v>
                </c:pt>
                <c:pt idx="4">
                  <c:v>0.759</c:v>
                </c:pt>
                <c:pt idx="5">
                  <c:v>0.783</c:v>
                </c:pt>
                <c:pt idx="6">
                  <c:v>0.774</c:v>
                </c:pt>
                <c:pt idx="7">
                  <c:v>0.786</c:v>
                </c:pt>
                <c:pt idx="8">
                  <c:v>0.794</c:v>
                </c:pt>
                <c:pt idx="9">
                  <c:v>0.823</c:v>
                </c:pt>
                <c:pt idx="10">
                  <c:v>0.845</c:v>
                </c:pt>
                <c:pt idx="11">
                  <c:v>0.856</c:v>
                </c:pt>
                <c:pt idx="12">
                  <c:v>0.869</c:v>
                </c:pt>
                <c:pt idx="13">
                  <c:v>0.864</c:v>
                </c:pt>
                <c:pt idx="14">
                  <c:v>0.875</c:v>
                </c:pt>
              </c:numCache>
            </c:numRef>
          </c:yVal>
          <c:smooth val="1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786298307"/>
        <c:axId val="401194579"/>
      </c:scatterChart>
      <c:valAx>
        <c:axId val="786298307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400" b="1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window </a:t>
                </a:r>
                <a:r>
                  <a:rPr lang="en-US" altLang="zh-CN" sz="1400" b="1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number</a:t>
                </a:r>
                <a:endParaRPr lang="en-US" altLang="zh-CN" sz="1400" b="1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1194579"/>
        <c:crosses val="autoZero"/>
        <c:crossBetween val="midCat"/>
      </c:valAx>
      <c:valAx>
        <c:axId val="401194579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Accuracy</a:t>
                </a:r>
                <a:endParaRPr lang="en-US" altLang="zh-CN" sz="1400" b="1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62983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34CF3-E938-AD47-B9BA-BA60A1814225}" type="doc">
      <dgm:prSet loTypeId="urn:microsoft.com/office/officeart/2005/8/layout/process2" loCatId="" qsTypeId="urn:microsoft.com/office/officeart/2005/8/quickstyle/simple4#1" qsCatId="simple" csTypeId="urn:microsoft.com/office/officeart/2005/8/colors/accent1_2#1" csCatId="accent1" phldr="1"/>
      <dgm:spPr/>
    </dgm:pt>
    <dgm:pt modelId="{60E1B8A5-C3C4-1B47-BB4D-28D1CB7BCD37}">
      <dgm:prSet phldrT="[Text]"/>
      <dgm:spPr/>
      <dgm:t>
        <a:bodyPr/>
        <a:lstStyle/>
        <a:p>
          <a:r>
            <a:rPr lang="en-US" altLang="zh-CN" dirty="0" smtClean="0"/>
            <a:t>Find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baby's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birthday</a:t>
          </a:r>
          <a:endParaRPr lang="en-US" dirty="0"/>
        </a:p>
      </dgm:t>
    </dgm:pt>
    <dgm:pt modelId="{4A86B5A1-9E21-1C42-AA75-1ABEF9C0F4E4}" cxnId="{CD68EE2E-B47E-8548-BDC2-93E6ECB93983}" type="parTrans">
      <dgm:prSet/>
      <dgm:spPr/>
      <dgm:t>
        <a:bodyPr/>
        <a:lstStyle/>
        <a:p>
          <a:endParaRPr lang="en-US"/>
        </a:p>
      </dgm:t>
    </dgm:pt>
    <dgm:pt modelId="{9B3E3412-4B5A-B44D-86F9-8F45B74CD3A0}" cxnId="{CD68EE2E-B47E-8548-BDC2-93E6ECB93983}" type="sibTrans">
      <dgm:prSet/>
      <dgm:spPr/>
      <dgm:t>
        <a:bodyPr/>
        <a:lstStyle/>
        <a:p>
          <a:endParaRPr lang="en-US"/>
        </a:p>
      </dgm:t>
    </dgm:pt>
    <dgm:pt modelId="{8C40E681-D194-3B46-9F89-1E49F682D1F4}">
      <dgm:prSet phldrT="[Text]"/>
      <dgm:spPr/>
      <dgm:t>
        <a:bodyPr/>
        <a:lstStyle/>
        <a:p>
          <a:r>
            <a:rPr lang="en-US" altLang="zh-CN" dirty="0" smtClean="0"/>
            <a:t>Set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l</a:t>
          </a:r>
          <a:r>
            <a:rPr lang="en-US" altLang="zh-CN" dirty="0" smtClean="0"/>
            <a:t>abel</a:t>
          </a:r>
          <a:r>
            <a:rPr lang="zh-CN" altLang="en-US" dirty="0" smtClean="0"/>
            <a:t> </a:t>
          </a:r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user</a:t>
          </a:r>
          <a:endParaRPr lang="en-US" dirty="0"/>
        </a:p>
      </dgm:t>
    </dgm:pt>
    <dgm:pt modelId="{D416A879-7390-F746-99F5-AE145F2C92EB}" cxnId="{D0D0FA10-CE9B-B14B-9399-2C0B873AB52A}" type="parTrans">
      <dgm:prSet/>
      <dgm:spPr/>
      <dgm:t>
        <a:bodyPr/>
        <a:lstStyle/>
        <a:p>
          <a:endParaRPr lang="en-US"/>
        </a:p>
      </dgm:t>
    </dgm:pt>
    <dgm:pt modelId="{C69279D6-EB76-394A-974F-08402869C7F1}" cxnId="{D0D0FA10-CE9B-B14B-9399-2C0B873AB52A}" type="sibTrans">
      <dgm:prSet/>
      <dgm:spPr/>
      <dgm:t>
        <a:bodyPr/>
        <a:lstStyle/>
        <a:p>
          <a:endParaRPr lang="en-US"/>
        </a:p>
      </dgm:t>
    </dgm:pt>
    <dgm:pt modelId="{7829ECDB-BBD5-C644-B851-FA7305E54793}" type="pres">
      <dgm:prSet presAssocID="{7ED34CF3-E938-AD47-B9BA-BA60A1814225}" presName="linearFlow" presStyleCnt="0">
        <dgm:presLayoutVars>
          <dgm:resizeHandles val="exact"/>
        </dgm:presLayoutVars>
      </dgm:prSet>
      <dgm:spPr/>
    </dgm:pt>
    <dgm:pt modelId="{484E6B32-6452-7D4F-B049-64BFA9F39702}" type="pres">
      <dgm:prSet presAssocID="{60E1B8A5-C3C4-1B47-BB4D-28D1CB7BCD3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12B14-02D6-1F4C-9FD5-B45E8383DFE5}" type="pres">
      <dgm:prSet presAssocID="{9B3E3412-4B5A-B44D-86F9-8F45B74CD3A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794A406-FE3A-954E-99BA-FF250D42D819}" type="pres">
      <dgm:prSet presAssocID="{9B3E3412-4B5A-B44D-86F9-8F45B74CD3A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573636B3-9D72-3849-8821-B69BBFC9607F}" type="pres">
      <dgm:prSet presAssocID="{8C40E681-D194-3B46-9F89-1E49F682D1F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FC9BA7-BFD8-AC4E-A003-0153A19DCB91}" type="presOf" srcId="{9B3E3412-4B5A-B44D-86F9-8F45B74CD3A0}" destId="{A794A406-FE3A-954E-99BA-FF250D42D819}" srcOrd="1" destOrd="0" presId="urn:microsoft.com/office/officeart/2005/8/layout/process2"/>
    <dgm:cxn modelId="{4138CD3D-4D63-5D47-9D3C-70C23CAEF2F2}" type="presOf" srcId="{7ED34CF3-E938-AD47-B9BA-BA60A1814225}" destId="{7829ECDB-BBD5-C644-B851-FA7305E54793}" srcOrd="0" destOrd="0" presId="urn:microsoft.com/office/officeart/2005/8/layout/process2"/>
    <dgm:cxn modelId="{D0D0FA10-CE9B-B14B-9399-2C0B873AB52A}" srcId="{7ED34CF3-E938-AD47-B9BA-BA60A1814225}" destId="{8C40E681-D194-3B46-9F89-1E49F682D1F4}" srcOrd="1" destOrd="0" parTransId="{D416A879-7390-F746-99F5-AE145F2C92EB}" sibTransId="{C69279D6-EB76-394A-974F-08402869C7F1}"/>
    <dgm:cxn modelId="{ACA66E4A-0EA0-3F46-9695-7B7DEFA80F8D}" type="presOf" srcId="{8C40E681-D194-3B46-9F89-1E49F682D1F4}" destId="{573636B3-9D72-3849-8821-B69BBFC9607F}" srcOrd="0" destOrd="0" presId="urn:microsoft.com/office/officeart/2005/8/layout/process2"/>
    <dgm:cxn modelId="{CD68EE2E-B47E-8548-BDC2-93E6ECB93983}" srcId="{7ED34CF3-E938-AD47-B9BA-BA60A1814225}" destId="{60E1B8A5-C3C4-1B47-BB4D-28D1CB7BCD37}" srcOrd="0" destOrd="0" parTransId="{4A86B5A1-9E21-1C42-AA75-1ABEF9C0F4E4}" sibTransId="{9B3E3412-4B5A-B44D-86F9-8F45B74CD3A0}"/>
    <dgm:cxn modelId="{22A3AE06-3A8B-9B4A-8B28-AACA7B6D2BCF}" type="presOf" srcId="{60E1B8A5-C3C4-1B47-BB4D-28D1CB7BCD37}" destId="{484E6B32-6452-7D4F-B049-64BFA9F39702}" srcOrd="0" destOrd="0" presId="urn:microsoft.com/office/officeart/2005/8/layout/process2"/>
    <dgm:cxn modelId="{AA458F00-C638-3B49-A7C6-86F2BCBE1C66}" type="presOf" srcId="{9B3E3412-4B5A-B44D-86F9-8F45B74CD3A0}" destId="{4EA12B14-02D6-1F4C-9FD5-B45E8383DFE5}" srcOrd="0" destOrd="0" presId="urn:microsoft.com/office/officeart/2005/8/layout/process2"/>
    <dgm:cxn modelId="{5C7AFC37-A789-F140-9839-CB83F088E002}" type="presParOf" srcId="{7829ECDB-BBD5-C644-B851-FA7305E54793}" destId="{484E6B32-6452-7D4F-B049-64BFA9F39702}" srcOrd="0" destOrd="0" presId="urn:microsoft.com/office/officeart/2005/8/layout/process2"/>
    <dgm:cxn modelId="{AC4DE0F0-704B-A941-BA8C-1ED9C5EB90DA}" type="presParOf" srcId="{7829ECDB-BBD5-C644-B851-FA7305E54793}" destId="{4EA12B14-02D6-1F4C-9FD5-B45E8383DFE5}" srcOrd="1" destOrd="0" presId="urn:microsoft.com/office/officeart/2005/8/layout/process2"/>
    <dgm:cxn modelId="{1E8698B9-DBEF-8D49-B2AA-64B6B94305A1}" type="presParOf" srcId="{4EA12B14-02D6-1F4C-9FD5-B45E8383DFE5}" destId="{A794A406-FE3A-954E-99BA-FF250D42D819}" srcOrd="0" destOrd="0" presId="urn:microsoft.com/office/officeart/2005/8/layout/process2"/>
    <dgm:cxn modelId="{8B50F7EC-4AED-1646-BBAB-491E1E8369ED}" type="presParOf" srcId="{7829ECDB-BBD5-C644-B851-FA7305E54793}" destId="{573636B3-9D72-3849-8821-B69BBFC9607F}" srcOrd="2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39F2F-A725-1346-B619-90AB6EF9444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BF853A3-6D99-F747-B62E-B431D145FAD0}">
      <dgm:prSet phldrT="[Text]"/>
      <dgm:spPr/>
      <dgm:t>
        <a:bodyPr/>
        <a:lstStyle/>
        <a:p>
          <a:r>
            <a:rPr lang="en-US" altLang="zh-CN" dirty="0" smtClean="0"/>
            <a:t>Preprocessing</a:t>
          </a:r>
          <a:endParaRPr lang="en-US" dirty="0"/>
        </a:p>
      </dgm:t>
    </dgm:pt>
    <dgm:pt modelId="{49535D7E-FE31-934A-892C-7F26FE473EE8}" cxnId="{99C8B0F6-7003-064C-8AAD-09F1AE1CC49B}" type="parTrans">
      <dgm:prSet/>
      <dgm:spPr/>
      <dgm:t>
        <a:bodyPr/>
        <a:lstStyle/>
        <a:p>
          <a:endParaRPr lang="en-US"/>
        </a:p>
      </dgm:t>
    </dgm:pt>
    <dgm:pt modelId="{233DCAB8-C009-2F47-B229-7F75EC29582C}" cxnId="{99C8B0F6-7003-064C-8AAD-09F1AE1CC49B}" type="sibTrans">
      <dgm:prSet/>
      <dgm:spPr/>
      <dgm:t>
        <a:bodyPr/>
        <a:lstStyle/>
        <a:p>
          <a:endParaRPr lang="en-US"/>
        </a:p>
      </dgm:t>
    </dgm:pt>
    <dgm:pt modelId="{E660D464-4B5F-E441-9DB3-84E626074FD2}">
      <dgm:prSet phldrT="[Text]"/>
      <dgm:spPr/>
      <dgm:t>
        <a:bodyPr/>
        <a:lstStyle/>
        <a:p>
          <a:r>
            <a:rPr lang="en-US" altLang="zh-CN" dirty="0" smtClean="0"/>
            <a:t>Generating</a:t>
          </a:r>
          <a:r>
            <a:rPr lang="zh-CN" altLang="en-US" baseline="0" dirty="0" smtClean="0"/>
            <a:t> </a:t>
          </a:r>
          <a:r>
            <a:rPr lang="en-US" altLang="zh-CN" dirty="0" smtClean="0"/>
            <a:t>Feature</a:t>
          </a:r>
          <a:r>
            <a:rPr lang="zh-CN" altLang="en-US" dirty="0" smtClean="0"/>
            <a:t> </a:t>
          </a:r>
          <a:r>
            <a:rPr lang="en-US" altLang="zh-CN" dirty="0" smtClean="0"/>
            <a:t>vector</a:t>
          </a:r>
          <a:endParaRPr lang="en-US" dirty="0"/>
        </a:p>
      </dgm:t>
    </dgm:pt>
    <dgm:pt modelId="{8EDE9D3C-2431-194F-BDD5-5688F7CB413E}" cxnId="{CFD023A7-00F4-A64B-B176-7B85C451B978}" type="parTrans">
      <dgm:prSet/>
      <dgm:spPr/>
      <dgm:t>
        <a:bodyPr/>
        <a:lstStyle/>
        <a:p>
          <a:endParaRPr lang="en-US"/>
        </a:p>
      </dgm:t>
    </dgm:pt>
    <dgm:pt modelId="{03620637-9AD8-D047-9923-F848FCEEDFE5}" cxnId="{CFD023A7-00F4-A64B-B176-7B85C451B978}" type="sibTrans">
      <dgm:prSet/>
      <dgm:spPr/>
      <dgm:t>
        <a:bodyPr/>
        <a:lstStyle/>
        <a:p>
          <a:endParaRPr lang="en-US"/>
        </a:p>
      </dgm:t>
    </dgm:pt>
    <dgm:pt modelId="{E2A75541-9C96-8C46-8F53-B2F085DEE8BD}">
      <dgm:prSet phldrT="[Text]"/>
      <dgm:spPr/>
      <dgm:t>
        <a:bodyPr/>
        <a:lstStyle/>
        <a:p>
          <a:r>
            <a:rPr lang="en-US" altLang="zh-CN" dirty="0" smtClean="0"/>
            <a:t>Feature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Matrix</a:t>
          </a:r>
          <a:endParaRPr lang="en-US" dirty="0"/>
        </a:p>
      </dgm:t>
    </dgm:pt>
    <dgm:pt modelId="{F84E35A9-55DB-E54F-A22F-6A3097340CCB}" cxnId="{2F6A6BFB-B6C8-3A44-84B2-EBC701CC4183}" type="parTrans">
      <dgm:prSet/>
      <dgm:spPr/>
      <dgm:t>
        <a:bodyPr/>
        <a:lstStyle/>
        <a:p>
          <a:endParaRPr lang="en-US"/>
        </a:p>
      </dgm:t>
    </dgm:pt>
    <dgm:pt modelId="{77DD224E-E4ED-434F-A26A-4759FE6DB882}" cxnId="{2F6A6BFB-B6C8-3A44-84B2-EBC701CC4183}" type="sibTrans">
      <dgm:prSet/>
      <dgm:spPr/>
      <dgm:t>
        <a:bodyPr/>
        <a:lstStyle/>
        <a:p>
          <a:endParaRPr lang="en-US"/>
        </a:p>
      </dgm:t>
    </dgm:pt>
    <dgm:pt modelId="{697A8625-4458-0843-A43E-99E222C7A394}" type="pres">
      <dgm:prSet presAssocID="{2F839F2F-A725-1346-B619-90AB6EF94446}" presName="Name0" presStyleCnt="0">
        <dgm:presLayoutVars>
          <dgm:dir/>
          <dgm:resizeHandles val="exact"/>
        </dgm:presLayoutVars>
      </dgm:prSet>
      <dgm:spPr/>
    </dgm:pt>
    <dgm:pt modelId="{FFEF87F3-5438-8841-8A52-AF9D0B278003}" type="pres">
      <dgm:prSet presAssocID="{9BF853A3-6D99-F747-B62E-B431D145FAD0}" presName="node" presStyleLbl="node1" presStyleIdx="0" presStyleCnt="3" custLinFactNeighborX="11076" custLinFactNeighborY="-7749">
        <dgm:presLayoutVars>
          <dgm:bulletEnabled val="1"/>
        </dgm:presLayoutVars>
      </dgm:prSet>
      <dgm:spPr/>
    </dgm:pt>
    <dgm:pt modelId="{755E24C1-2D00-714F-A988-AEFB617DF116}" type="pres">
      <dgm:prSet presAssocID="{233DCAB8-C009-2F47-B229-7F75EC29582C}" presName="sibTrans" presStyleLbl="sibTrans2D1" presStyleIdx="0" presStyleCnt="2"/>
      <dgm:spPr/>
    </dgm:pt>
    <dgm:pt modelId="{D17A620D-752E-D345-BA51-B8D3F06E3A4B}" type="pres">
      <dgm:prSet presAssocID="{233DCAB8-C009-2F47-B229-7F75EC29582C}" presName="connectorText" presStyleLbl="sibTrans2D1" presStyleIdx="0" presStyleCnt="2"/>
      <dgm:spPr/>
    </dgm:pt>
    <dgm:pt modelId="{A68F78F4-D86A-3644-900C-012089348EB1}" type="pres">
      <dgm:prSet presAssocID="{E660D464-4B5F-E441-9DB3-84E626074FD2}" presName="node" presStyleLbl="node1" presStyleIdx="1" presStyleCnt="3" custLinFactNeighborY="-7749">
        <dgm:presLayoutVars>
          <dgm:bulletEnabled val="1"/>
        </dgm:presLayoutVars>
      </dgm:prSet>
      <dgm:spPr/>
    </dgm:pt>
    <dgm:pt modelId="{07B1BED8-ED25-8F4A-A8E4-884E3F75A754}" type="pres">
      <dgm:prSet presAssocID="{03620637-9AD8-D047-9923-F848FCEEDFE5}" presName="sibTrans" presStyleLbl="sibTrans2D1" presStyleIdx="1" presStyleCnt="2"/>
      <dgm:spPr/>
    </dgm:pt>
    <dgm:pt modelId="{0D7178A6-8E11-A242-B430-7C16627F722F}" type="pres">
      <dgm:prSet presAssocID="{03620637-9AD8-D047-9923-F848FCEEDFE5}" presName="connectorText" presStyleLbl="sibTrans2D1" presStyleIdx="1" presStyleCnt="2"/>
      <dgm:spPr/>
    </dgm:pt>
    <dgm:pt modelId="{8511D915-64F1-C443-84D7-BF632E9E9E74}" type="pres">
      <dgm:prSet presAssocID="{E2A75541-9C96-8C46-8F53-B2F085DEE8BD}" presName="node" presStyleLbl="node1" presStyleIdx="2" presStyleCnt="3" custLinFactNeighborX="1846" custLinFactNeighborY="-8864">
        <dgm:presLayoutVars>
          <dgm:bulletEnabled val="1"/>
        </dgm:presLayoutVars>
      </dgm:prSet>
      <dgm:spPr/>
    </dgm:pt>
  </dgm:ptLst>
  <dgm:cxnLst>
    <dgm:cxn modelId="{2F6A6BFB-B6C8-3A44-84B2-EBC701CC4183}" srcId="{2F839F2F-A725-1346-B619-90AB6EF94446}" destId="{E2A75541-9C96-8C46-8F53-B2F085DEE8BD}" srcOrd="2" destOrd="0" parTransId="{F84E35A9-55DB-E54F-A22F-6A3097340CCB}" sibTransId="{77DD224E-E4ED-434F-A26A-4759FE6DB882}"/>
    <dgm:cxn modelId="{99C8B0F6-7003-064C-8AAD-09F1AE1CC49B}" srcId="{2F839F2F-A725-1346-B619-90AB6EF94446}" destId="{9BF853A3-6D99-F747-B62E-B431D145FAD0}" srcOrd="0" destOrd="0" parTransId="{49535D7E-FE31-934A-892C-7F26FE473EE8}" sibTransId="{233DCAB8-C009-2F47-B229-7F75EC29582C}"/>
    <dgm:cxn modelId="{91A3B6CD-5DA1-2145-A29B-5E2FA443FD6A}" type="presOf" srcId="{03620637-9AD8-D047-9923-F848FCEEDFE5}" destId="{07B1BED8-ED25-8F4A-A8E4-884E3F75A754}" srcOrd="0" destOrd="0" presId="urn:microsoft.com/office/officeart/2005/8/layout/process1"/>
    <dgm:cxn modelId="{6E43715B-B733-204B-A64E-6D8E8A641098}" type="presOf" srcId="{233DCAB8-C009-2F47-B229-7F75EC29582C}" destId="{D17A620D-752E-D345-BA51-B8D3F06E3A4B}" srcOrd="1" destOrd="0" presId="urn:microsoft.com/office/officeart/2005/8/layout/process1"/>
    <dgm:cxn modelId="{314EF54E-FA38-D146-B2A5-14ADC299101D}" type="presOf" srcId="{9BF853A3-6D99-F747-B62E-B431D145FAD0}" destId="{FFEF87F3-5438-8841-8A52-AF9D0B278003}" srcOrd="0" destOrd="0" presId="urn:microsoft.com/office/officeart/2005/8/layout/process1"/>
    <dgm:cxn modelId="{1E527E35-003F-1242-918A-C80E192300BF}" type="presOf" srcId="{2F839F2F-A725-1346-B619-90AB6EF94446}" destId="{697A8625-4458-0843-A43E-99E222C7A394}" srcOrd="0" destOrd="0" presId="urn:microsoft.com/office/officeart/2005/8/layout/process1"/>
    <dgm:cxn modelId="{CC650F46-B393-574E-AF00-F569996AE322}" type="presOf" srcId="{233DCAB8-C009-2F47-B229-7F75EC29582C}" destId="{755E24C1-2D00-714F-A988-AEFB617DF116}" srcOrd="0" destOrd="0" presId="urn:microsoft.com/office/officeart/2005/8/layout/process1"/>
    <dgm:cxn modelId="{434C0B6F-4DA7-424D-93D8-D5A3328327AD}" type="presOf" srcId="{E660D464-4B5F-E441-9DB3-84E626074FD2}" destId="{A68F78F4-D86A-3644-900C-012089348EB1}" srcOrd="0" destOrd="0" presId="urn:microsoft.com/office/officeart/2005/8/layout/process1"/>
    <dgm:cxn modelId="{5E153E9F-4748-E044-BA3E-19463938BF2C}" type="presOf" srcId="{03620637-9AD8-D047-9923-F848FCEEDFE5}" destId="{0D7178A6-8E11-A242-B430-7C16627F722F}" srcOrd="1" destOrd="0" presId="urn:microsoft.com/office/officeart/2005/8/layout/process1"/>
    <dgm:cxn modelId="{CFD023A7-00F4-A64B-B176-7B85C451B978}" srcId="{2F839F2F-A725-1346-B619-90AB6EF94446}" destId="{E660D464-4B5F-E441-9DB3-84E626074FD2}" srcOrd="1" destOrd="0" parTransId="{8EDE9D3C-2431-194F-BDD5-5688F7CB413E}" sibTransId="{03620637-9AD8-D047-9923-F848FCEEDFE5}"/>
    <dgm:cxn modelId="{21182F2D-D6DF-994B-B9A1-4EC406061065}" type="presOf" srcId="{E2A75541-9C96-8C46-8F53-B2F085DEE8BD}" destId="{8511D915-64F1-C443-84D7-BF632E9E9E74}" srcOrd="0" destOrd="0" presId="urn:microsoft.com/office/officeart/2005/8/layout/process1"/>
    <dgm:cxn modelId="{4664906C-65D9-F742-99F9-EFF994FE0ED3}" type="presParOf" srcId="{697A8625-4458-0843-A43E-99E222C7A394}" destId="{FFEF87F3-5438-8841-8A52-AF9D0B278003}" srcOrd="0" destOrd="0" presId="urn:microsoft.com/office/officeart/2005/8/layout/process1"/>
    <dgm:cxn modelId="{437142F4-68F3-0B4B-8091-07BB59BB454E}" type="presParOf" srcId="{697A8625-4458-0843-A43E-99E222C7A394}" destId="{755E24C1-2D00-714F-A988-AEFB617DF116}" srcOrd="1" destOrd="0" presId="urn:microsoft.com/office/officeart/2005/8/layout/process1"/>
    <dgm:cxn modelId="{9980E4C0-4E43-9F43-80C2-6EF53F3352DC}" type="presParOf" srcId="{755E24C1-2D00-714F-A988-AEFB617DF116}" destId="{D17A620D-752E-D345-BA51-B8D3F06E3A4B}" srcOrd="0" destOrd="0" presId="urn:microsoft.com/office/officeart/2005/8/layout/process1"/>
    <dgm:cxn modelId="{1F067493-B0BB-6146-A8BE-CD05C86DA54A}" type="presParOf" srcId="{697A8625-4458-0843-A43E-99E222C7A394}" destId="{A68F78F4-D86A-3644-900C-012089348EB1}" srcOrd="2" destOrd="0" presId="urn:microsoft.com/office/officeart/2005/8/layout/process1"/>
    <dgm:cxn modelId="{FDE9EA27-F52B-034F-9FFA-D2C5624B2E6D}" type="presParOf" srcId="{697A8625-4458-0843-A43E-99E222C7A394}" destId="{07B1BED8-ED25-8F4A-A8E4-884E3F75A754}" srcOrd="3" destOrd="0" presId="urn:microsoft.com/office/officeart/2005/8/layout/process1"/>
    <dgm:cxn modelId="{47ED87E1-4AE4-6742-A395-5B8F76BCB205}" type="presParOf" srcId="{07B1BED8-ED25-8F4A-A8E4-884E3F75A754}" destId="{0D7178A6-8E11-A242-B430-7C16627F722F}" srcOrd="0" destOrd="0" presId="urn:microsoft.com/office/officeart/2005/8/layout/process1"/>
    <dgm:cxn modelId="{C7EAA153-8733-B14E-8128-D3850BC7D0E5}" type="presParOf" srcId="{697A8625-4458-0843-A43E-99E222C7A394}" destId="{8511D915-64F1-C443-84D7-BF632E9E9E74}" srcOrd="4" destOrd="0" presId="urn:microsoft.com/office/officeart/2005/8/layout/process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E6B32-6452-7D4F-B049-64BFA9F39702}">
      <dsp:nvSpPr>
        <dsp:cNvPr id="0" name=""/>
        <dsp:cNvSpPr/>
      </dsp:nvSpPr>
      <dsp:spPr>
        <a:xfrm>
          <a:off x="78403" y="383"/>
          <a:ext cx="2262324" cy="1256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Find</a:t>
          </a:r>
          <a:r>
            <a:rPr lang="zh-CN" altLang="en-US" sz="3200" kern="1200" baseline="0" dirty="0" smtClean="0"/>
            <a:t> </a:t>
          </a:r>
          <a:r>
            <a:rPr lang="en-US" altLang="zh-CN" sz="3200" kern="1200" baseline="0" dirty="0" smtClean="0"/>
            <a:t>baby's</a:t>
          </a:r>
          <a:r>
            <a:rPr lang="zh-CN" altLang="en-US" sz="3200" kern="1200" baseline="0" dirty="0" smtClean="0"/>
            <a:t> </a:t>
          </a:r>
          <a:r>
            <a:rPr lang="en-US" altLang="zh-CN" sz="3200" kern="1200" baseline="0" dirty="0" smtClean="0"/>
            <a:t>birthday</a:t>
          </a:r>
          <a:endParaRPr lang="en-US" sz="3200" kern="1200" dirty="0"/>
        </a:p>
      </dsp:txBody>
      <dsp:txXfrm>
        <a:off x="115215" y="37195"/>
        <a:ext cx="2188700" cy="1183222"/>
      </dsp:txXfrm>
    </dsp:sp>
    <dsp:sp modelId="{4EA12B14-02D6-1F4C-9FD5-B45E8383DFE5}">
      <dsp:nvSpPr>
        <dsp:cNvPr id="0" name=""/>
        <dsp:cNvSpPr/>
      </dsp:nvSpPr>
      <dsp:spPr>
        <a:xfrm rot="5400000">
          <a:off x="973906" y="1288651"/>
          <a:ext cx="471317" cy="565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1039891" y="1335783"/>
        <a:ext cx="339349" cy="329922"/>
      </dsp:txXfrm>
    </dsp:sp>
    <dsp:sp modelId="{573636B3-9D72-3849-8821-B69BBFC9607F}">
      <dsp:nvSpPr>
        <dsp:cNvPr id="0" name=""/>
        <dsp:cNvSpPr/>
      </dsp:nvSpPr>
      <dsp:spPr>
        <a:xfrm>
          <a:off x="78403" y="1885653"/>
          <a:ext cx="2262324" cy="1256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Set</a:t>
          </a:r>
          <a:r>
            <a:rPr lang="zh-CN" altLang="en-US" sz="3200" kern="1200" baseline="0" dirty="0" smtClean="0"/>
            <a:t> </a:t>
          </a:r>
          <a:r>
            <a:rPr lang="en-US" altLang="zh-CN" sz="3200" kern="1200" baseline="0" dirty="0" smtClean="0"/>
            <a:t>l</a:t>
          </a:r>
          <a:r>
            <a:rPr lang="en-US" altLang="zh-CN" sz="3200" kern="1200" dirty="0" smtClean="0"/>
            <a:t>abel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for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user</a:t>
          </a:r>
          <a:endParaRPr lang="en-US" sz="3200" kern="1200" dirty="0"/>
        </a:p>
      </dsp:txBody>
      <dsp:txXfrm>
        <a:off x="115215" y="1922465"/>
        <a:ext cx="2188700" cy="1183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87F3-5438-8841-8A52-AF9D0B278003}">
      <dsp:nvSpPr>
        <dsp:cNvPr id="0" name=""/>
        <dsp:cNvSpPr/>
      </dsp:nvSpPr>
      <dsp:spPr>
        <a:xfrm>
          <a:off x="101741" y="196950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Preprocessing</a:t>
          </a:r>
          <a:endParaRPr lang="en-US" sz="2400" kern="1200" dirty="0"/>
        </a:p>
      </dsp:txBody>
      <dsp:txXfrm>
        <a:off x="139263" y="2007025"/>
        <a:ext cx="2060143" cy="1206068"/>
      </dsp:txXfrm>
    </dsp:sp>
    <dsp:sp modelId="{755E24C1-2D00-714F-A988-AEFB617DF116}">
      <dsp:nvSpPr>
        <dsp:cNvPr id="0" name=""/>
        <dsp:cNvSpPr/>
      </dsp:nvSpPr>
      <dsp:spPr>
        <a:xfrm>
          <a:off x="2426798" y="2345296"/>
          <a:ext cx="402523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426798" y="2451201"/>
        <a:ext cx="281766" cy="317716"/>
      </dsp:txXfrm>
    </dsp:sp>
    <dsp:sp modelId="{A68F78F4-D86A-3644-900C-012089348EB1}">
      <dsp:nvSpPr>
        <dsp:cNvPr id="0" name=""/>
        <dsp:cNvSpPr/>
      </dsp:nvSpPr>
      <dsp:spPr>
        <a:xfrm>
          <a:off x="2996406" y="196950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Generating</a:t>
          </a:r>
          <a:r>
            <a:rPr lang="zh-CN" altLang="en-US" sz="2400" kern="1200" baseline="0" dirty="0" smtClean="0"/>
            <a:t> </a:t>
          </a:r>
          <a:r>
            <a:rPr lang="en-US" altLang="zh-CN" sz="2400" kern="1200" dirty="0" smtClean="0"/>
            <a:t>Feature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vector</a:t>
          </a:r>
          <a:endParaRPr lang="en-US" sz="2400" kern="1200" dirty="0"/>
        </a:p>
      </dsp:txBody>
      <dsp:txXfrm>
        <a:off x="3033928" y="2007025"/>
        <a:ext cx="2060143" cy="1206068"/>
      </dsp:txXfrm>
    </dsp:sp>
    <dsp:sp modelId="{07B1BED8-ED25-8F4A-A8E4-884E3F75A754}">
      <dsp:nvSpPr>
        <dsp:cNvPr id="0" name=""/>
        <dsp:cNvSpPr/>
      </dsp:nvSpPr>
      <dsp:spPr>
        <a:xfrm rot="21583612">
          <a:off x="5346895" y="2338093"/>
          <a:ext cx="456451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6896" y="2444324"/>
        <a:ext cx="319516" cy="317716"/>
      </dsp:txXfrm>
    </dsp:sp>
    <dsp:sp modelId="{8511D915-64F1-C443-84D7-BF632E9E9E74}">
      <dsp:nvSpPr>
        <dsp:cNvPr id="0" name=""/>
        <dsp:cNvSpPr/>
      </dsp:nvSpPr>
      <dsp:spPr>
        <a:xfrm>
          <a:off x="5992812" y="1955219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Feature</a:t>
          </a:r>
          <a:r>
            <a:rPr lang="zh-CN" altLang="en-US" sz="2400" kern="1200" baseline="0" dirty="0" smtClean="0"/>
            <a:t> </a:t>
          </a:r>
          <a:r>
            <a:rPr lang="en-US" altLang="zh-CN" sz="2400" kern="1200" baseline="0" dirty="0" smtClean="0"/>
            <a:t>Matrix</a:t>
          </a:r>
          <a:endParaRPr lang="en-US" sz="2400" kern="1200" dirty="0"/>
        </a:p>
      </dsp:txBody>
      <dsp:txXfrm>
        <a:off x="6030334" y="1992741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8192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" name="文本占位符 819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lstStyle/>
          <a:p>
            <a:pPr lvl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0" eaLnBrk="1">
              <a:lnSpc>
                <a:spcPct val="95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itchFamily="16" charset="0"/>
                <a:ea typeface="DejaVu Sans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itchFamily="16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52" tIns="48325" rIns="96652" bIns="48325" anchor="b"/>
          <a:lstStyle/>
          <a:p>
            <a:pPr lvl="0" algn="r" defTabSz="96520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ln w="9525">
            <a:miter/>
          </a:ln>
        </p:spPr>
        <p:txBody>
          <a:bodyPr wrap="square" lIns="96652" tIns="48325" rIns="96652" bIns="4832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Life-stage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Prediction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for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Product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Recommendation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in</a:t>
            </a:r>
            <a:r>
              <a:rPr lang="zh-CN" altLang="en-US" sz="4800" b="1" dirty="0" smtClean="0"/>
              <a:t> </a:t>
            </a:r>
            <a:br>
              <a:rPr lang="zh-CN" altLang="en-US" sz="4800" b="1" dirty="0" smtClean="0"/>
            </a:br>
            <a:r>
              <a:rPr lang="en-US" altLang="zh-CN" sz="4800" b="1" dirty="0" smtClean="0"/>
              <a:t>E-commerce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zh-CN" altLang="en-US" sz="1800" dirty="0" smtClean="0"/>
          </a:p>
          <a:p>
            <a:pPr algn="l"/>
            <a:r>
              <a:rPr lang="en-US" altLang="zh-CN" sz="1700" dirty="0" smtClean="0"/>
              <a:t>Team No:  </a:t>
            </a:r>
            <a:r>
              <a:rPr lang="en-US" altLang="zh-CN" sz="1700" dirty="0" smtClean="0">
                <a:latin typeface="Arial Unicode MS" charset="0"/>
                <a:ea typeface="Arial Unicode MS" charset="0"/>
              </a:rPr>
              <a:t>4</a:t>
            </a:r>
            <a:endParaRPr lang="en-US" altLang="zh-CN" sz="1700" dirty="0" smtClean="0">
              <a:latin typeface="Arial Unicode MS" charset="0"/>
              <a:ea typeface="Arial Unicode MS" charset="0"/>
            </a:endParaRPr>
          </a:p>
          <a:p>
            <a:pPr algn="l"/>
            <a:r>
              <a:rPr lang="en-US" altLang="zh-CN" sz="1700" dirty="0" smtClean="0"/>
              <a:t>Team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member:</a:t>
            </a:r>
            <a:r>
              <a:rPr lang="zh-CN" altLang="en-US" sz="1700" dirty="0" smtClean="0"/>
              <a:t> </a:t>
            </a:r>
            <a:endParaRPr lang="zh-CN" altLang="en-US" sz="1700" dirty="0" smtClean="0"/>
          </a:p>
          <a:p>
            <a:pPr algn="l"/>
            <a:r>
              <a:rPr lang="zh-CN" altLang="en-US" sz="1700" dirty="0" smtClean="0"/>
              <a:t> </a:t>
            </a:r>
            <a:r>
              <a:rPr lang="en-US" altLang="zh-CN" sz="1700" dirty="0" smtClean="0"/>
              <a:t>	</a:t>
            </a:r>
            <a:r>
              <a:rPr lang="en-US" altLang="zh-CN" sz="1700" dirty="0" err="1" smtClean="0"/>
              <a:t>Xubin</a:t>
            </a:r>
            <a:r>
              <a:rPr lang="zh-CN" altLang="en-US" sz="1700" dirty="0" smtClean="0"/>
              <a:t> </a:t>
            </a:r>
            <a:r>
              <a:rPr lang="en-US" altLang="zh-CN" sz="1700" dirty="0" err="1" smtClean="0"/>
              <a:t>Zhuge</a:t>
            </a:r>
            <a:r>
              <a:rPr lang="en-US" altLang="zh-CN" sz="1700" dirty="0" smtClean="0"/>
              <a:t>,</a:t>
            </a:r>
            <a:r>
              <a:rPr lang="zh-CN" altLang="en-US" sz="1700" dirty="0" smtClean="0"/>
              <a:t>  </a:t>
            </a:r>
            <a:r>
              <a:rPr lang="en-US" altLang="zh-CN" sz="1700" dirty="0" err="1" smtClean="0"/>
              <a:t>Yuqi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Zhang,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Rui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Chang</a:t>
            </a:r>
            <a:endParaRPr lang="en-US" altLang="zh-CN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183198"/>
            <a:ext cx="10019030" cy="1268730"/>
          </a:xfrm>
        </p:spPr>
        <p:txBody>
          <a:bodyPr/>
          <a:lstStyle/>
          <a:p>
            <a:r>
              <a:rPr lang="en-US" altLang="zh-CN" dirty="0"/>
              <a:t>Construction of Feature </a:t>
            </a:r>
            <a:r>
              <a:rPr lang="en-US" altLang="zh-CN" dirty="0" smtClean="0"/>
              <a:t>Vector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520429"/>
            <a:ext cx="10019030" cy="4090987"/>
          </a:xfrm>
        </p:spPr>
        <p:txBody>
          <a:bodyPr/>
          <a:lstStyle/>
          <a:p>
            <a:r>
              <a:rPr lang="en-US" altLang="zh-CN" dirty="0" smtClean="0"/>
              <a:t>One</a:t>
            </a:r>
            <a:r>
              <a:rPr lang="zh-CN" altLang="en-US" dirty="0"/>
              <a:t> </a:t>
            </a:r>
            <a:r>
              <a:rPr lang="en-US" altLang="zh-CN" dirty="0" smtClean="0"/>
              <a:t>feature 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endParaRPr lang="en-US" altLang="zh-CN" dirty="0"/>
          </a:p>
          <a:p>
            <a:r>
              <a:rPr lang="en-US" altLang="zh-CN" dirty="0"/>
              <a:t>1) </a:t>
            </a:r>
            <a:r>
              <a:rPr lang="en-US" altLang="zh-CN" dirty="0" smtClean="0"/>
              <a:t>Counting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purchasing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sequence</a:t>
            </a:r>
            <a:endParaRPr lang="en-US" altLang="zh-CN" dirty="0"/>
          </a:p>
          <a:p>
            <a:pPr lvl="1"/>
            <a:r>
              <a:rPr lang="en-US" altLang="zh-CN" dirty="0"/>
              <a:t>Count the times of each feature appearing in a </a:t>
            </a:r>
            <a:r>
              <a:rPr lang="en-US" altLang="zh-CN" dirty="0" smtClean="0"/>
              <a:t>user‘s 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endParaRPr lang="en-US" altLang="zh-CN" dirty="0"/>
          </a:p>
          <a:p>
            <a:r>
              <a:rPr lang="en-US" altLang="zh-CN" dirty="0" smtClean="0"/>
              <a:t>2)Calculate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endParaRPr lang="zh-CN" altLang="en-US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) </a:t>
            </a:r>
            <a:r>
              <a:rPr lang="en-US" altLang="zh-CN" dirty="0"/>
              <a:t>Normalization</a:t>
            </a:r>
            <a:endParaRPr lang="en-US" altLang="zh-CN" dirty="0"/>
          </a:p>
          <a:p>
            <a:pPr lvl="1"/>
            <a:r>
              <a:rPr lang="en-US" altLang="zh-CN" dirty="0"/>
              <a:t>Normalize each user's purchasing sequence in a certain period of timeline</a:t>
            </a:r>
            <a:endParaRPr lang="en-US" altLang="zh-CN" dirty="0"/>
          </a:p>
          <a:p>
            <a:r>
              <a:rPr lang="en-US" altLang="zh-CN" dirty="0"/>
              <a:t>Feature for a certain user with feature (f1, f2, ..., </a:t>
            </a:r>
            <a:r>
              <a:rPr lang="en-US" altLang="zh-CN" dirty="0" err="1"/>
              <a:t>fn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19750" y="3321050"/>
          <a:ext cx="952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" r:id="rId1" imgW="952500" imgH="215900" progId="Equation.KSEE3">
                  <p:embed/>
                </p:oleObj>
              </mc:Choice>
              <mc:Fallback>
                <p:oleObj name="" r:id="rId1" imgW="952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9750" y="3321050"/>
                        <a:ext cx="952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19750" y="3321050"/>
          <a:ext cx="952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" r:id="rId3" imgW="952500" imgH="215900" progId="Equation.KSEE3">
                  <p:embed/>
                </p:oleObj>
              </mc:Choice>
              <mc:Fallback>
                <p:oleObj name="" r:id="rId3" imgW="9525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9750" y="3321050"/>
                        <a:ext cx="952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83995" y="5179695"/>
            <a:ext cx="3270885" cy="36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tf1     tf2                 ......                   tfn                                        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988820" y="516445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631440" y="517969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188460" y="517969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24200" y="6087745"/>
            <a:ext cx="5419090" cy="36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tf1*idf      tf2*idf                     ......                        tfn*idf                                        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6" idx="2"/>
          </p:cNvCxnSpPr>
          <p:nvPr/>
        </p:nvCxnSpPr>
        <p:spPr>
          <a:xfrm>
            <a:off x="3119755" y="5542915"/>
            <a:ext cx="1798955" cy="544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22540" y="5194935"/>
            <a:ext cx="3270885" cy="36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n1     n2               ......                   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 </a:t>
            </a:r>
            <a:r>
              <a:rPr lang="en-US" altLang="zh-CN"/>
              <a:t>                                        </a:t>
            </a:r>
            <a:endParaRPr lang="en-US" altLang="zh-CN"/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V="1">
            <a:off x="6278245" y="5558155"/>
            <a:ext cx="2980055" cy="506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197350" y="608774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301615" y="607250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747510" y="608774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082915" y="517969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0363200" y="519493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546465" y="5194935"/>
            <a:ext cx="889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3814"/>
          </a:xfrm>
        </p:spPr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eature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70" y="2144110"/>
            <a:ext cx="10400754" cy="37110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484310" y="383458"/>
            <a:ext cx="10018713" cy="1752599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sym typeface="+mn-ea"/>
              </a:rPr>
              <a:t>Bayesian Classification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484310" y="2136057"/>
            <a:ext cx="10018713" cy="374854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/>
            <a:r>
              <a:rPr lang="en-US" altLang="zh-CN" b="1" dirty="0" smtClean="0"/>
              <a:t>Age Label </a:t>
            </a:r>
            <a:r>
              <a:rPr lang="en-US" altLang="zh-CN" b="1" dirty="0"/>
              <a:t>Recognition</a:t>
            </a:r>
            <a:endParaRPr lang="en-US" altLang="zh-CN" b="1" dirty="0"/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000" b="1" dirty="0"/>
          </a:p>
          <a:p>
            <a:pPr eaLnBrk="1" hangingPunct="1">
              <a:buNone/>
            </a:pPr>
            <a:endParaRPr lang="en-US" altLang="zh-CN" b="1" dirty="0"/>
          </a:p>
        </p:txBody>
      </p:sp>
      <p:sp>
        <p:nvSpPr>
          <p:cNvPr id="7172" name="Rectangle 8"/>
          <p:cNvSpPr/>
          <p:nvPr/>
        </p:nvSpPr>
        <p:spPr>
          <a:xfrm>
            <a:off x="4582325" y="3688080"/>
            <a:ext cx="22860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400" dirty="0">
                <a:latin typeface="Arial" charset="0"/>
                <a:ea typeface="Arial" charset="0"/>
              </a:rPr>
              <a:t>Classifier</a:t>
            </a:r>
            <a:endParaRPr lang="en-US" altLang="zh-CN" sz="2400" dirty="0">
              <a:latin typeface="Arial" charset="0"/>
              <a:ea typeface="Arial" charset="0"/>
            </a:endParaRPr>
          </a:p>
        </p:txBody>
      </p:sp>
      <p:sp>
        <p:nvSpPr>
          <p:cNvPr id="7173" name="Text Box 9"/>
          <p:cNvSpPr txBox="1"/>
          <p:nvPr/>
        </p:nvSpPr>
        <p:spPr>
          <a:xfrm>
            <a:off x="8316124" y="3988415"/>
            <a:ext cx="228724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Arial" charset="0"/>
                <a:ea typeface="Arial" charset="0"/>
              </a:rPr>
              <a:t>output label</a:t>
            </a:r>
            <a:endParaRPr lang="en-US" altLang="zh-CN" sz="2400" dirty="0">
              <a:latin typeface="Arial" charset="0"/>
              <a:ea typeface="Arial" charset="0"/>
            </a:endParaRPr>
          </a:p>
        </p:txBody>
      </p:sp>
      <p:sp>
        <p:nvSpPr>
          <p:cNvPr id="7174" name="AutoShape 10"/>
          <p:cNvSpPr/>
          <p:nvPr/>
        </p:nvSpPr>
        <p:spPr>
          <a:xfrm>
            <a:off x="3532730" y="414528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dirty="0">
              <a:latin typeface="Arial" charset="0"/>
              <a:ea typeface="Arial" charset="0"/>
            </a:endParaRPr>
          </a:p>
        </p:txBody>
      </p:sp>
      <p:sp>
        <p:nvSpPr>
          <p:cNvPr id="7175" name="AutoShape 11"/>
          <p:cNvSpPr/>
          <p:nvPr/>
        </p:nvSpPr>
        <p:spPr>
          <a:xfrm>
            <a:off x="7216877" y="414528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dirty="0">
              <a:latin typeface="Arial" charset="0"/>
              <a:ea typeface="Arial" charset="0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1662635" y="3988415"/>
            <a:ext cx="204707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Arial" charset="0"/>
                <a:ea typeface="Arial" charset="0"/>
              </a:rPr>
              <a:t>test data</a:t>
            </a:r>
            <a:endParaRPr lang="en-US" altLang="zh-CN" sz="2400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484310" y="486697"/>
            <a:ext cx="10018713" cy="1752599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The Bayes Classifier</a:t>
            </a:r>
            <a:endParaRPr lang="en-US" altLang="zh-CN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Use Bayes Rule!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75173" y="3437890"/>
            <a:ext cx="6781800" cy="13398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21" name="Text Box 6"/>
          <p:cNvSpPr txBox="1"/>
          <p:nvPr/>
        </p:nvSpPr>
        <p:spPr>
          <a:xfrm>
            <a:off x="6446292" y="5006340"/>
            <a:ext cx="243840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Arial" charset="0"/>
              </a:rPr>
              <a:t>Normalization Constant</a:t>
            </a:r>
            <a:endParaRPr lang="en-US" altLang="zh-CN" sz="1600" dirty="0">
              <a:solidFill>
                <a:schemeClr val="hlink"/>
              </a:solidFill>
              <a:latin typeface="Arial" charset="0"/>
              <a:ea typeface="Arial" charset="0"/>
            </a:endParaRPr>
          </a:p>
        </p:txBody>
      </p:sp>
      <p:sp>
        <p:nvSpPr>
          <p:cNvPr id="9222" name="Text Box 7"/>
          <p:cNvSpPr txBox="1"/>
          <p:nvPr/>
        </p:nvSpPr>
        <p:spPr>
          <a:xfrm>
            <a:off x="5791200" y="2909570"/>
            <a:ext cx="243840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00FF"/>
                </a:solidFill>
                <a:latin typeface="Arial" charset="0"/>
                <a:ea typeface="Arial" charset="0"/>
              </a:rPr>
              <a:t>Conditional probability</a:t>
            </a:r>
            <a:endParaRPr lang="en-US" altLang="zh-CN" sz="1600" dirty="0">
              <a:solidFill>
                <a:srgbClr val="0000FF"/>
              </a:solidFill>
              <a:latin typeface="Arial" charset="0"/>
              <a:ea typeface="Arial" charset="0"/>
            </a:endParaRPr>
          </a:p>
        </p:txBody>
      </p:sp>
      <p:sp>
        <p:nvSpPr>
          <p:cNvPr id="9223" name="Text Box 8"/>
          <p:cNvSpPr txBox="1"/>
          <p:nvPr/>
        </p:nvSpPr>
        <p:spPr>
          <a:xfrm>
            <a:off x="8960892" y="2885807"/>
            <a:ext cx="144780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800080"/>
                </a:solidFill>
                <a:latin typeface="Arial" charset="0"/>
                <a:ea typeface="Arial" charset="0"/>
              </a:rPr>
              <a:t>Prior Lable Likelihood</a:t>
            </a:r>
            <a:endParaRPr lang="en-US" altLang="zh-CN" sz="1600" dirty="0">
              <a:solidFill>
                <a:srgbClr val="800080"/>
              </a:solidFill>
              <a:latin typeface="Arial" charset="0"/>
              <a:ea typeface="Arial" charset="0"/>
            </a:endParaRPr>
          </a:p>
        </p:txBody>
      </p:sp>
      <p:sp>
        <p:nvSpPr>
          <p:cNvPr id="9224" name="Line 9"/>
          <p:cNvSpPr/>
          <p:nvPr/>
        </p:nvSpPr>
        <p:spPr>
          <a:xfrm flipH="1">
            <a:off x="8884692" y="3318182"/>
            <a:ext cx="76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10"/>
          <p:cNvSpPr/>
          <p:nvPr/>
        </p:nvSpPr>
        <p:spPr>
          <a:xfrm>
            <a:off x="6629400" y="3318182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2"/>
          <p:cNvSpPr/>
          <p:nvPr/>
        </p:nvSpPr>
        <p:spPr>
          <a:xfrm flipV="1">
            <a:off x="7532739" y="477774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484310" y="486697"/>
            <a:ext cx="10018713" cy="1752599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The Bayes Classifier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2079521" y="2239296"/>
            <a:ext cx="8347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How to calculate each part  of  the  expression</a:t>
            </a:r>
            <a:endParaRPr lang="en-US" altLang="zh-CN" sz="24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z="2400" dirty="0" smtClean="0"/>
              <a:t>For  all  the lable ,P(X1,X2…Xn)  is same,so we can view it as  a constant number.</a:t>
            </a:r>
            <a:endParaRPr lang="en-US" altLang="zh-CN" sz="24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z="2400" dirty="0" smtClean="0"/>
              <a:t>P(Y=y</a:t>
            </a:r>
            <a:r>
              <a:rPr lang="en-US" altLang="zh-CN" sz="2400" smtClean="0"/>
              <a:t>)  =  Count(Y=y</a:t>
            </a:r>
            <a:r>
              <a:rPr lang="en-US" altLang="zh-CN" sz="2400" dirty="0" smtClean="0"/>
              <a:t>)  /   TotalCount(Sample)  </a:t>
            </a:r>
            <a:endParaRPr lang="en-US" altLang="zh-CN" sz="24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z="2400" dirty="0" smtClean="0"/>
              <a:t>For  conditional probability P(X1,…,Xn| Y),we have 2 solution: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 smtClean="0"/>
              <a:t>Using similarity 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 smtClean="0"/>
              <a:t>Using Naïve Bayes 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484310" y="486697"/>
            <a:ext cx="10018713" cy="1752599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 smtClean="0"/>
              <a:t>By Using Similarity</a:t>
            </a:r>
            <a:endParaRPr lang="en-US" altLang="zh-CN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720284" y="2239296"/>
            <a:ext cx="10018713" cy="3124201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Step 1: Set the one threshold t1;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Step2: For P(X1,X2,…,Xn|Y=yj) , we calculate cosine similarity between test feature and all sample feature with label equal yj and count the number that bigger than t1,saying count(yj).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Step3: Estimate P(X1,X2,…,Xn|Y=yj)  using count(yj)/total(yj),which total(yj) is the count number of entry with the lable = yj.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Step4:predict the lable with the yj which meet the 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		MAX (P(X1,X2,…,Xn|Y=yj)*P(Y=yj) 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484310" y="486697"/>
            <a:ext cx="10018713" cy="1752599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 smtClean="0"/>
              <a:t>By Using Similarity</a:t>
            </a:r>
            <a:endParaRPr lang="en-US" altLang="zh-CN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484310" y="2239296"/>
            <a:ext cx="10018713" cy="3124201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result using </a:t>
            </a:r>
            <a:r>
              <a:rPr lang="en-US" altLang="zh-CN" dirty="0" smtClean="0"/>
              <a:t>different threshold</a:t>
            </a:r>
            <a:endParaRPr lang="en-US" altLang="zh-CN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787" y="3259394"/>
          <a:ext cx="84114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777"/>
                <a:gridCol w="752167"/>
                <a:gridCol w="752168"/>
                <a:gridCol w="796413"/>
                <a:gridCol w="781664"/>
                <a:gridCol w="766917"/>
                <a:gridCol w="855406"/>
                <a:gridCol w="811161"/>
                <a:gridCol w="796413"/>
                <a:gridCol w="796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484310" y="486697"/>
            <a:ext cx="10018713" cy="1752599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 smtClean="0"/>
              <a:t>By Using Similarity</a:t>
            </a:r>
            <a:endParaRPr lang="en-US" altLang="zh-CN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720284" y="2050026"/>
            <a:ext cx="10018713" cy="3660059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Pros and Cons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Pros: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	Transform the  multi variable conditional probability to the cosine similarity between 2 vector, it is easy to calculate and do not need to fancy with small decimal and the influence of zero probability.   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Cons: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To every test data we need to train again, cannot store the previous tranning result.If  test sample input in a batch mode,it will cost a lot of time compute the cosine similarity.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The Naïve Bayes Model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Naïve Bayes Assumption: Assume that all features are independent given the class label Y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Equationally speaking: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66691" y="3992924"/>
            <a:ext cx="4600575" cy="12096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Naïve Bayes Training</a:t>
            </a:r>
            <a:endParaRPr lang="en-US" altLang="zh-CN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484311" y="2291682"/>
            <a:ext cx="10018713" cy="312420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/>
            <a:r>
              <a:rPr lang="en-US" altLang="zh-CN" dirty="0"/>
              <a:t>Training in Naïve Bayes is easy: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Estimate P(Y=v) as the fraction of records with Y=v</a:t>
            </a:r>
            <a:endParaRPr lang="en-US" altLang="zh-CN" sz="2400" dirty="0"/>
          </a:p>
          <a:p>
            <a:pPr lvl="1" eaLnBrk="1" hangingPunct="1">
              <a:buNone/>
            </a:pPr>
            <a:endParaRPr lang="en-US" altLang="zh-CN" sz="2400" dirty="0" smtClean="0"/>
          </a:p>
          <a:p>
            <a:pPr lvl="1" eaLnBrk="1" hangingPunct="1"/>
            <a:r>
              <a:rPr lang="en-US" altLang="zh-CN" sz="2400" dirty="0"/>
              <a:t>Estimate P(Xi=u|Y=v) as the fraction of records with Y=v for which Xi=u</a:t>
            </a: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eaLnBrk="1" hangingPunct="1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This corresponds to Maximum Likelihood estimation of model parameters)</a:t>
            </a:r>
            <a:endParaRPr lang="en-US" altLang="zh-CN" dirty="0"/>
          </a:p>
        </p:txBody>
      </p:sp>
      <p:pic>
        <p:nvPicPr>
          <p:cNvPr id="17412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475271" y="4171949"/>
            <a:ext cx="4724400" cy="8096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3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669233" y="3278505"/>
            <a:ext cx="2819400" cy="685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45034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Outline</a:t>
            </a:r>
            <a:endParaRPr lang="en-US" altLang="zh-CN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2576" y="2462046"/>
            <a:ext cx="10018713" cy="312420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q"/>
            </a:pPr>
            <a:r>
              <a:rPr lang="en-US" altLang="zh-CN" sz="5200" dirty="0" smtClean="0"/>
              <a:t>Motivation</a:t>
            </a:r>
            <a:endParaRPr lang="zh-CN" altLang="en-US" sz="5200" dirty="0" smtClean="0"/>
          </a:p>
          <a:p>
            <a:pPr>
              <a:buFont typeface="Wingdings" charset="2"/>
              <a:buChar char="q"/>
            </a:pPr>
            <a:r>
              <a:rPr lang="en-US" altLang="zh-CN" sz="5200" dirty="0" smtClean="0"/>
              <a:t>Feature</a:t>
            </a:r>
            <a:r>
              <a:rPr lang="zh-CN" altLang="en-US" sz="5200" dirty="0" smtClean="0"/>
              <a:t> </a:t>
            </a:r>
            <a:r>
              <a:rPr lang="en-US" altLang="zh-CN" sz="5200" dirty="0" smtClean="0"/>
              <a:t>processing</a:t>
            </a:r>
            <a:endParaRPr lang="zh-CN" altLang="en-US" sz="5200" dirty="0"/>
          </a:p>
          <a:p>
            <a:pPr>
              <a:buFont typeface="Wingdings" charset="2"/>
              <a:buChar char="q"/>
            </a:pPr>
            <a:r>
              <a:rPr lang="en-US" altLang="zh-CN" sz="5200" dirty="0" smtClean="0"/>
              <a:t>Life-stage prediction</a:t>
            </a:r>
            <a:r>
              <a:rPr lang="zh-CN" altLang="en-US" sz="5200" dirty="0" smtClean="0"/>
              <a:t> </a:t>
            </a:r>
            <a:endParaRPr lang="zh-CN" altLang="en-US" sz="5200" dirty="0"/>
          </a:p>
          <a:p>
            <a:pPr>
              <a:buFont typeface="Wingdings" charset="2"/>
              <a:buChar char="q"/>
            </a:pPr>
            <a:r>
              <a:rPr lang="en-US" altLang="zh-CN" sz="5200" dirty="0" smtClean="0"/>
              <a:t>Recommendation</a:t>
            </a:r>
            <a:endParaRPr lang="zh-CN" altLang="en-US" sz="5200" dirty="0"/>
          </a:p>
          <a:p>
            <a:pPr>
              <a:buFont typeface="Wingdings" charset="2"/>
              <a:buChar char="q"/>
            </a:pPr>
            <a:r>
              <a:rPr lang="en-US" altLang="zh-CN" sz="5200" dirty="0" smtClean="0"/>
              <a:t>Our </a:t>
            </a:r>
            <a:r>
              <a:rPr lang="en-US" altLang="zh-CN" sz="5200" dirty="0"/>
              <a:t>Result</a:t>
            </a:r>
            <a:endParaRPr lang="en-US" altLang="zh-CN" sz="5200" dirty="0"/>
          </a:p>
          <a:p>
            <a:pPr>
              <a:buFont typeface="Wingdings" charset="2"/>
              <a:buChar char="q"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Naïve Bayes Training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484310" y="2256504"/>
            <a:ext cx="10018713" cy="392307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/>
            <a:r>
              <a:rPr lang="en-US" altLang="zh-CN" sz="2800" dirty="0"/>
              <a:t>In practice, some of these counts can be zero</a:t>
            </a:r>
            <a:endParaRPr lang="en-US" altLang="zh-CN" sz="2800" dirty="0"/>
          </a:p>
          <a:p>
            <a:pPr eaLnBrk="1" hangingPunct="1"/>
            <a:r>
              <a:rPr lang="en-US" altLang="zh-CN" sz="2800" dirty="0" smtClean="0"/>
              <a:t>Fix </a:t>
            </a:r>
            <a:r>
              <a:rPr lang="en-US" altLang="zh-CN" sz="2800" dirty="0"/>
              <a:t>this by adding “virtual” counts:</a:t>
            </a:r>
            <a:endParaRPr lang="en-US" altLang="zh-CN" sz="2800" dirty="0"/>
          </a:p>
          <a:p>
            <a:pPr lvl="1" eaLnBrk="1" hangingPunct="1"/>
            <a:endParaRPr lang="en-US" altLang="zh-CN" sz="2400" dirty="0"/>
          </a:p>
          <a:p>
            <a:pPr marL="457200" lvl="1" indent="0" eaLnBrk="1" hangingPunct="1">
              <a:buNone/>
            </a:pP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This </a:t>
            </a:r>
            <a:r>
              <a:rPr lang="en-US" altLang="zh-CN" sz="2400" dirty="0"/>
              <a:t>is called </a:t>
            </a:r>
            <a:r>
              <a:rPr lang="en-US" altLang="zh-CN" sz="2400" i="1" dirty="0"/>
              <a:t>Smoothing</a:t>
            </a:r>
            <a:endParaRPr lang="en-US" altLang="zh-CN" sz="2400" i="1" dirty="0"/>
          </a:p>
          <a:p>
            <a:pPr eaLnBrk="1" hangingPunct="1"/>
            <a:endParaRPr lang="en-US" altLang="zh-CN" sz="2400" i="1" dirty="0"/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73566" y="3504063"/>
            <a:ext cx="5105400" cy="8937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Numerical Stability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/>
              <a:t>Instead of comparing </a:t>
            </a:r>
            <a:r>
              <a:rPr lang="en-US" altLang="zh-CN" sz="2400" dirty="0" smtClean="0"/>
              <a:t>P(Y=1|X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,…,X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 with </a:t>
            </a:r>
            <a:r>
              <a:rPr lang="en-US" altLang="zh-CN" sz="2400" dirty="0" smtClean="0"/>
              <a:t>P(Y=2|X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,…,X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),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Compare their logarithms</a:t>
            </a: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pic>
        <p:nvPicPr>
          <p:cNvPr id="35844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44310" y="3547811"/>
            <a:ext cx="7239000" cy="24050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Naïve Bayes Assumption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1676040" y="2241755"/>
            <a:ext cx="10018713" cy="342162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/>
            <a:r>
              <a:rPr lang="en-US" altLang="zh-CN" dirty="0"/>
              <a:t>Recall the Naïve Bayes assumption: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that all features are independent given the class label Y</a:t>
            </a:r>
            <a:endParaRPr lang="en-US" altLang="zh-CN" sz="2400" dirty="0"/>
          </a:p>
          <a:p>
            <a:pPr lvl="0" eaLnBrk="1" hangingPunct="1"/>
            <a:r>
              <a:rPr lang="en-US" altLang="zh-CN" dirty="0">
                <a:sym typeface="+mn-ea"/>
              </a:rPr>
              <a:t>Actually, the Naïve Bayes assumption is almost never true.</a:t>
            </a:r>
            <a:endParaRPr lang="en-US" altLang="zh-CN" dirty="0">
              <a:sym typeface="+mn-ea"/>
            </a:endParaRPr>
          </a:p>
          <a:p>
            <a:pPr lvl="1" eaLnBrk="1" hangingPunct="1"/>
            <a:r>
              <a:rPr lang="en-US" altLang="zh-CN" sz="2400" dirty="0">
                <a:sym typeface="+mn-ea"/>
              </a:rPr>
              <a:t>The accuracy of the assumption depends on Feature Selection</a:t>
            </a:r>
            <a:endParaRPr lang="en-US" altLang="zh-CN" sz="2400" dirty="0">
              <a:sym typeface="+mn-ea"/>
            </a:endParaRPr>
          </a:p>
          <a:p>
            <a:pPr lvl="1" eaLnBrk="1" hangingPunct="1"/>
            <a:r>
              <a:rPr lang="en-US" altLang="zh-CN" sz="2400" dirty="0">
                <a:sym typeface="+mn-ea"/>
              </a:rPr>
              <a:t>Select the features that are independent as much as possible </a:t>
            </a:r>
            <a:endParaRPr lang="en-US" altLang="zh-CN" sz="2400" dirty="0">
              <a:sym typeface="+mn-ea"/>
            </a:endParaRPr>
          </a:p>
          <a:p>
            <a:pPr lvl="0" eaLnBrk="1" hangingPunct="1"/>
            <a:r>
              <a:rPr lang="en-US" altLang="zh-CN" dirty="0">
                <a:sym typeface="+mn-ea"/>
              </a:rPr>
              <a:t>Still… Naïve Bayes often performs surprisingly well even when its assumptions do not hold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0"/>
          <p:cNvSpPr>
            <a:spLocks noGrp="1"/>
          </p:cNvSpPr>
          <p:nvPr>
            <p:ph type="title"/>
          </p:nvPr>
        </p:nvSpPr>
        <p:spPr>
          <a:xfrm>
            <a:off x="1871663" y="988142"/>
            <a:ext cx="8596312" cy="1320800"/>
          </a:xfrm>
        </p:spPr>
        <p:txBody>
          <a:bodyPr wrap="square" lIns="0" tIns="0" rIns="0" bIns="0" anchor="ctr"/>
          <a:lstStyle/>
          <a:p>
            <a:pPr algn="l"/>
            <a:r>
              <a:rPr lang="en-US" altLang="zh-CN" dirty="0" smtClean="0"/>
              <a:t>				Performance Comparison</a:t>
            </a:r>
            <a:endParaRPr lang="en-US" altLang="x-none" sz="3600" dirty="0">
              <a:solidFill>
                <a:srgbClr val="90C22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21974" y="287593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</a:rPr>
                        <a:t>Bayes</a:t>
                      </a:r>
                      <a:endParaRPr lang="en-US" altLang="x-none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Naïve</a:t>
                      </a:r>
                      <a:r>
                        <a:rPr lang="en-US" altLang="zh-CN" baseline="0" dirty="0" smtClean="0"/>
                        <a:t> Bayes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Similarity (T=0.8)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</a:rPr>
                        <a:t>Trainning Time(s)</a:t>
                      </a:r>
                      <a:endParaRPr lang="en-US" altLang="x-none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</a:rPr>
                        <a:t>1.5   </a:t>
                      </a:r>
                      <a:endParaRPr lang="en-US" altLang="x-none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</a:rPr>
                        <a:t>1.4</a:t>
                      </a:r>
                      <a:endParaRPr lang="en-US" altLang="x-none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</a:rPr>
                        <a:t>Test Time(s)</a:t>
                      </a:r>
                      <a:endParaRPr lang="en-US" altLang="x-none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</a:rPr>
                        <a:t>1.7</a:t>
                      </a:r>
                      <a:endParaRPr lang="en-US" altLang="x-none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</a:rPr>
                        <a:t>12572</a:t>
                      </a:r>
                      <a:endParaRPr lang="en-US" altLang="x-none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</a:rPr>
                        <a:t>Accuracy </a:t>
                      </a:r>
                      <a:endParaRPr lang="en-US" altLang="x-none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  <a:cs typeface="+mn-cs"/>
                        </a:rPr>
                        <a:t>0.86</a:t>
                      </a:r>
                      <a:endParaRPr lang="zh-CN" altLang="en-US" sz="1800" kern="1200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0000"/>
                          </a:solidFill>
                          <a:latin typeface="Arial" pitchFamily="16" charset="0"/>
                          <a:ea typeface="Droid Sans Fallback" charset="0"/>
                          <a:cs typeface="+mn-cs"/>
                        </a:rPr>
                        <a:t>0.83</a:t>
                      </a:r>
                      <a:endParaRPr lang="zh-CN" altLang="en-US" sz="1800" kern="1200" dirty="0" smtClean="0">
                        <a:solidFill>
                          <a:srgbClr val="000000"/>
                        </a:solidFill>
                        <a:latin typeface="Arial" pitchFamily="16" charset="0"/>
                        <a:ea typeface="Droid Sans Fallback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Recommendation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864995"/>
            <a:ext cx="10019030" cy="3926205"/>
          </a:xfrm>
        </p:spPr>
        <p:txBody>
          <a:bodyPr/>
          <a:p>
            <a:r>
              <a:rPr lang="en-US" altLang="zh-CN"/>
              <a:t>Two major recommendation systems: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Content-based systems: recommend based on properties of the items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Callaborative filtering systems: recommend based on similarity measures between users and/or items. The items recommended to a user are those preferred by similar users.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386205"/>
          </a:xfrm>
        </p:spPr>
        <p:txBody>
          <a:bodyPr/>
          <a:lstStyle/>
          <a:p>
            <a:r>
              <a:rPr lang="en-US"/>
              <a:t>Recommendation Based on Life-stage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/>
              <a:t>To make product recommendation, we propose  a model to estimate the probability of a user purchasing a product at a specific age a</a:t>
            </a:r>
            <a:endParaRPr lang="en-US"/>
          </a:p>
          <a:p>
            <a:endParaRPr lang="en-US"/>
          </a:p>
          <a:p>
            <a:pPr lvl="1"/>
            <a:r>
              <a:rPr lang="en-US" sz="2400">
                <a:sym typeface="+mn-ea"/>
              </a:rPr>
              <a:t>P(p_product</a:t>
            </a:r>
            <a:r>
              <a:rPr lang="en-US" sz="2400" baseline="-25000">
                <a:uFillTx/>
                <a:sym typeface="+mn-ea"/>
              </a:rPr>
              <a:t>j</a:t>
            </a:r>
            <a:r>
              <a:rPr lang="en-US" sz="2400">
                <a:uFillTx/>
                <a:sym typeface="+mn-ea"/>
              </a:rPr>
              <a:t>, a</a:t>
            </a:r>
            <a:r>
              <a:rPr lang="en-US" sz="2400">
                <a:sym typeface="+mn-ea"/>
              </a:rPr>
              <a:t>) = P(a | p_product</a:t>
            </a:r>
            <a:r>
              <a:rPr lang="en-US" sz="2400" baseline="-25000">
                <a:uFillTx/>
                <a:sym typeface="+mn-ea"/>
              </a:rPr>
              <a:t>j</a:t>
            </a:r>
            <a:r>
              <a:rPr lang="en-US" sz="2400">
                <a:sym typeface="+mn-ea"/>
              </a:rPr>
              <a:t>)*P(p_product</a:t>
            </a:r>
            <a:r>
              <a:rPr lang="en-US" sz="2400" baseline="-25000">
                <a:uFillTx/>
                <a:sym typeface="+mn-ea"/>
              </a:rPr>
              <a:t>j</a:t>
            </a:r>
            <a:r>
              <a:rPr lang="en-US" sz="2400">
                <a:sym typeface="+mn-ea"/>
              </a:rPr>
              <a:t>)</a:t>
            </a:r>
            <a:endParaRPr lang="en-US" sz="2400">
              <a:sym typeface="+mn-ea"/>
            </a:endParaRPr>
          </a:p>
          <a:p>
            <a:pPr lvl="1"/>
            <a:endParaRPr lang="en-US"/>
          </a:p>
          <a:p>
            <a:r>
              <a:rPr lang="en-US">
                <a:sym typeface="+mn-ea"/>
              </a:rPr>
              <a:t>Rank all candidate products</a:t>
            </a:r>
            <a:endParaRPr lang="en-US"/>
          </a:p>
          <a:p>
            <a:pPr lvl="1"/>
            <a:r>
              <a:rPr lang="en-US"/>
              <a:t>Choose the products with highest probabiliy to recommend</a:t>
            </a:r>
            <a:endParaRPr lang="en-US"/>
          </a:p>
          <a:p>
            <a:pPr lvl="1"/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Result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484945" y="3329939"/>
          <a:ext cx="100183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515"/>
                <a:gridCol w="5008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Features &amp; Approach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Accuracy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Basic(category)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74.3%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Basic+Property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87.6%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52700" y="2648585"/>
            <a:ext cx="871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Table: Effects of features for child life-stage prediction</a:t>
            </a:r>
            <a:endParaRPr lang="en-US" altLang="zh-C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319530"/>
          </a:xfrm>
        </p:spPr>
        <p:txBody>
          <a:bodyPr/>
          <a:p>
            <a:r>
              <a:rPr lang="en-US" altLang="zh-CN"/>
              <a:t>Analysis of Temporal Effect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483995" y="2345690"/>
          <a:ext cx="9866630" cy="3989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38250" y="1795145"/>
            <a:ext cx="430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The effect of window size to accuracy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381760"/>
          </a:xfrm>
        </p:spPr>
        <p:txBody>
          <a:bodyPr/>
          <a:p>
            <a:r>
              <a:rPr lang="en-US" altLang="zh-CN">
                <a:sym typeface="+mn-ea"/>
              </a:rPr>
              <a:t>Analysis of Temporal Effect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3995" y="2070100"/>
            <a:ext cx="668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 The effect of window number to accuracy,         </a:t>
            </a:r>
            <a:r>
              <a:rPr lang="en-US" altLang="zh-CN"/>
              <a:t>window size = 60</a:t>
            </a:r>
            <a:endParaRPr lang="en-US" altLang="zh-CN"/>
          </a:p>
        </p:txBody>
      </p:sp>
      <p:graphicFrame>
        <p:nvGraphicFramePr>
          <p:cNvPr id="6" name="图表 5"/>
          <p:cNvGraphicFramePr/>
          <p:nvPr/>
        </p:nvGraphicFramePr>
        <p:xfrm>
          <a:off x="2026920" y="2637790"/>
          <a:ext cx="8761730" cy="383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493520"/>
          </a:xfrm>
        </p:spPr>
        <p:txBody>
          <a:bodyPr/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2174875"/>
            <a:ext cx="10019030" cy="3616325"/>
          </a:xfrm>
        </p:spPr>
        <p:txBody>
          <a:bodyPr>
            <a:normAutofit lnSpcReduction="20000"/>
          </a:bodyPr>
          <a:p>
            <a:r>
              <a:rPr lang="en-US" altLang="zh-CN"/>
              <a:t>Train our model with a larger dataset</a:t>
            </a:r>
            <a:endParaRPr lang="en-US" altLang="zh-CN"/>
          </a:p>
          <a:p>
            <a:endParaRPr lang="en-US" altLang="zh-CN"/>
          </a:p>
          <a:p>
            <a:r>
              <a:rPr lang="en-US">
                <a:sym typeface="+mn-ea"/>
              </a:rPr>
              <a:t>Establish Mixture Model For Multi-kids senario</a:t>
            </a:r>
            <a:endParaRPr 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Apply the model to other categories such as wedding and home remodeling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Although marketing researchers and sociologists have recognized the large impact of life stage on consumer</a:t>
            </a:r>
            <a:r>
              <a:rPr lang="en-US" altLang="zh-CN" dirty="0"/>
              <a:t>'</a:t>
            </a:r>
            <a:r>
              <a:rPr lang="zh-CN" altLang="en-US" dirty="0"/>
              <a:t>s purchasing behaviors, existing recommender systems have not taken this impact into consideration.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Motivated by this, we introduce the conception of life stage into recommender systems and propose to predict a user's current life-stage and recommend products correspondingly.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491615"/>
            <a:ext cx="10019030" cy="4299585"/>
          </a:xfrm>
        </p:spPr>
        <p:txBody>
          <a:bodyPr/>
          <a:p>
            <a:pPr marL="0" indent="0" algn="ctr">
              <a:buNone/>
            </a:pPr>
            <a:r>
              <a:rPr lang="en-US" altLang="zh-CN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Quesions ?</a:t>
            </a:r>
            <a:endParaRPr lang="en-US" altLang="zh-CN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Life-stage: a predefined set of phases in life, and each life stage spans a period of time.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9676"/>
            <a:ext cx="10018713" cy="1014413"/>
          </a:xfrm>
        </p:spPr>
        <p:txBody>
          <a:bodyPr/>
          <a:lstStyle/>
          <a:p>
            <a:r>
              <a:rPr lang="en-US" altLang="zh-CN" b="1" dirty="0" smtClean="0"/>
              <a:t>Mum-baby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Domain</a:t>
            </a:r>
            <a:endParaRPr lang="en-US" b="1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720794" y="1974631"/>
          <a:ext cx="5058377" cy="325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30"/>
                <a:gridCol w="3419247"/>
              </a:tblGrid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Label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Baby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Age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Category(life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stage)</a:t>
                      </a:r>
                      <a:endParaRPr lang="en-US" sz="2000" dirty="0"/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Pregnant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New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born-6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months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6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months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–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1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year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latin typeface="+mn-lt"/>
                        </a:rPr>
                        <a:t>  </a:t>
                      </a:r>
                      <a:r>
                        <a:rPr lang="en-US" altLang="zh-CN" sz="2000" baseline="0" smtClean="0">
                          <a:latin typeface="+mn-lt"/>
                        </a:rPr>
                        <a:t>1-3</a:t>
                      </a:r>
                      <a:r>
                        <a:rPr lang="zh-CN" altLang="en-US" sz="2000" baseline="0" smtClean="0">
                          <a:latin typeface="+mn-lt"/>
                        </a:rPr>
                        <a:t> </a:t>
                      </a:r>
                      <a:r>
                        <a:rPr lang="en-US" altLang="zh-CN" sz="2000" baseline="0" smtClean="0">
                          <a:latin typeface="+mn-lt"/>
                        </a:rPr>
                        <a:t>years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3-6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years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0794" y="5626021"/>
            <a:ext cx="5405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Life-stage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labels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for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Mom-baby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domain</a:t>
            </a:r>
            <a:endParaRPr lang="en-US" sz="2400" b="1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7740868" y="1986455"/>
          <a:ext cx="2419131" cy="314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40868" y="5579854"/>
            <a:ext cx="261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training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process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322580"/>
            <a:ext cx="10019030" cy="1588135"/>
          </a:xfrm>
        </p:spPr>
        <p:txBody>
          <a:bodyPr/>
          <a:lstStyle/>
          <a:p>
            <a:r>
              <a:rPr lang="en-US" altLang="zh-CN"/>
              <a:t>Our tasks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715770"/>
            <a:ext cx="10019030" cy="2709545"/>
          </a:xfrm>
        </p:spPr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</a:t>
            </a:r>
            <a:r>
              <a:rPr lang="en-US" altLang="zh-CN" dirty="0"/>
              <a:t>each user's </a:t>
            </a:r>
            <a:r>
              <a:rPr lang="en-US" altLang="zh-CN" dirty="0" smtClean="0"/>
              <a:t>behavior </a:t>
            </a:r>
            <a:r>
              <a:rPr lang="en-US" altLang="zh-CN" dirty="0"/>
              <a:t>sequences so that we can tell a user's current life stage.</a:t>
            </a:r>
            <a:endParaRPr lang="en-US" altLang="zh-CN" dirty="0"/>
          </a:p>
          <a:p>
            <a:r>
              <a:rPr lang="en-US" altLang="zh-CN" dirty="0"/>
              <a:t>Generate recommendations based on the predicted life-stage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677285"/>
            <a:ext cx="7442835" cy="270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96614"/>
            <a:ext cx="10018713" cy="1300655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Features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for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the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Classifier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6455"/>
            <a:ext cx="10018713" cy="3804745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Category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features: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items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mapped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category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hierarchy.</a:t>
            </a:r>
            <a:endParaRPr lang="zh-CN" altLang="en-US" sz="2800" dirty="0" smtClean="0"/>
          </a:p>
          <a:p>
            <a:r>
              <a:rPr lang="en-US" altLang="zh-CN" sz="2800" b="1" dirty="0" smtClean="0"/>
              <a:t>Queries: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user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product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search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activities.</a:t>
            </a:r>
            <a:endParaRPr lang="zh-CN" altLang="en-US" sz="2800" dirty="0" smtClean="0"/>
          </a:p>
          <a:p>
            <a:r>
              <a:rPr lang="en-US" altLang="zh-CN" sz="2800" b="1" dirty="0" smtClean="0"/>
              <a:t>Product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property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features: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meta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product.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’Size’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“M”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“L”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label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’Age’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“newborn”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“1-3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years”.</a:t>
            </a:r>
            <a:endParaRPr lang="zh-CN" altLang="en-US" sz="2800" b="1" dirty="0" smtClean="0"/>
          </a:p>
          <a:p>
            <a:r>
              <a:rPr lang="en-US" altLang="zh-CN" sz="2800" b="1" dirty="0" smtClean="0"/>
              <a:t>Product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title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features: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created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sellers</a:t>
            </a:r>
            <a:endParaRPr lang="zh-CN" altLang="en-US" sz="2800" dirty="0" smtClean="0"/>
          </a:p>
          <a:p>
            <a:r>
              <a:rPr lang="en-US" altLang="zh-CN" sz="2800" b="1" dirty="0" smtClean="0"/>
              <a:t>Other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features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483184"/>
            <a:ext cx="10018713" cy="1752599"/>
          </a:xfrm>
        </p:spPr>
        <p:txBody>
          <a:bodyPr/>
          <a:lstStyle/>
          <a:p>
            <a:r>
              <a:rPr lang="en-US" altLang="zh-CN" dirty="0"/>
              <a:t>Features </a:t>
            </a:r>
            <a:r>
              <a:rPr lang="en-US" altLang="zh-CN" dirty="0" smtClean="0"/>
              <a:t>Processing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3733799"/>
            <a:ext cx="10018713" cy="312420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Preprocessing:</a:t>
            </a:r>
            <a:r>
              <a:rPr lang="zh-CN" altLang="en-US" sz="2800" dirty="0" smtClean="0"/>
              <a:t> 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reduce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influence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popular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categories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properties.</a:t>
            </a:r>
            <a:endParaRPr lang="zh-CN" altLang="en-US" sz="2800" dirty="0"/>
          </a:p>
          <a:p>
            <a:pPr lvl="1"/>
            <a:r>
              <a:rPr lang="en-US" altLang="zh-CN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weight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based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TF-IDF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equation</a:t>
            </a:r>
            <a:endParaRPr lang="zh-CN" altLang="en-US" sz="2800" dirty="0"/>
          </a:p>
          <a:p>
            <a:pPr lvl="1"/>
            <a:r>
              <a:rPr lang="en-US" altLang="zh-CN" sz="2800" dirty="0" smtClean="0"/>
              <a:t>User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ym typeface="Wingdings"/>
              </a:rPr>
              <a:t>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Document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;</a:t>
            </a:r>
            <a:r>
              <a:rPr lang="zh-CN" altLang="en-US" sz="2800" dirty="0" smtClean="0">
                <a:sym typeface="Wingdings"/>
              </a:rPr>
              <a:t>  </a:t>
            </a:r>
            <a:r>
              <a:rPr lang="en-US" altLang="zh-CN" sz="2800" dirty="0" smtClean="0">
                <a:sym typeface="Wingdings"/>
              </a:rPr>
              <a:t>Feature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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term</a:t>
            </a:r>
            <a:endParaRPr lang="en-US" altLang="zh-CN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47766" y="4831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235075"/>
          </a:xfrm>
        </p:spPr>
        <p:txBody>
          <a:bodyPr/>
          <a:lstStyle/>
          <a:p>
            <a:r>
              <a:rPr lang="en-US" altLang="zh-CN"/>
              <a:t>TF-IDF weighting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2096135"/>
            <a:ext cx="10019030" cy="369506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dirty="0"/>
              <a:t>Define: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t: feature( category or property)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d: user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each feature, we can calculate the weight </a:t>
            </a:r>
            <a:r>
              <a:rPr lang="en-US" altLang="zh-CN" dirty="0" err="1"/>
              <a:t>W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t,d</a:t>
            </a:r>
            <a:r>
              <a:rPr lang="en-US" altLang="zh-CN" dirty="0"/>
              <a:t> based on the following formula: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 weight will be used to </a:t>
            </a:r>
            <a:r>
              <a:rPr lang="en-US" altLang="zh-CN" dirty="0" smtClean="0"/>
              <a:t>construct </a:t>
            </a:r>
            <a:r>
              <a:rPr lang="en-US" altLang="zh-CN" dirty="0"/>
              <a:t>the Feature </a:t>
            </a:r>
            <a:r>
              <a:rPr lang="en-US" altLang="zh-CN" dirty="0" smtClean="0"/>
              <a:t>Vector.</a:t>
            </a:r>
            <a:endParaRPr lang="en-US" altLang="zh-C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637313" y="4309587"/>
          <a:ext cx="6288405" cy="76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Equation" r:id="rId1" imgW="2082800" imgH="254000" progId="Equation.3">
                  <p:embed/>
                </p:oleObj>
              </mc:Choice>
              <mc:Fallback>
                <p:oleObj name="Equation" r:id="rId1" imgW="2082800" imgH="254000" progId="Equation.3">
                  <p:embed/>
                  <p:pic>
                    <p:nvPicPr>
                      <p:cNvPr id="0" name="图片 4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313" y="4309587"/>
                        <a:ext cx="6288405" cy="767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6043</Words>
  <Application>WPS 演示</Application>
  <PresentationFormat>Widescreen</PresentationFormat>
  <Paragraphs>343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Parallax</vt:lpstr>
      <vt:lpstr>Equation.3</vt:lpstr>
      <vt:lpstr>Equation.KSEE3</vt:lpstr>
      <vt:lpstr>Life-stage Prediction for Product Recommendation in  E-commerce</vt:lpstr>
      <vt:lpstr>Outline</vt:lpstr>
      <vt:lpstr>Motivation</vt:lpstr>
      <vt:lpstr>Defination</vt:lpstr>
      <vt:lpstr>Mum-baby Domain</vt:lpstr>
      <vt:lpstr>Our tasks</vt:lpstr>
      <vt:lpstr>Features for the Classifier</vt:lpstr>
      <vt:lpstr>Features Processing</vt:lpstr>
      <vt:lpstr>TF-IDF weighting</vt:lpstr>
      <vt:lpstr>Construction of Feature Vector</vt:lpstr>
      <vt:lpstr>Feature Matrix</vt:lpstr>
      <vt:lpstr>Bayesian Classification</vt:lpstr>
      <vt:lpstr>The Bayes Classifier</vt:lpstr>
      <vt:lpstr>The Bayes Classifier</vt:lpstr>
      <vt:lpstr>By Using Similarity</vt:lpstr>
      <vt:lpstr>By Using Similarity</vt:lpstr>
      <vt:lpstr>By Using Similarity</vt:lpstr>
      <vt:lpstr>The Naïve Bayes Model</vt:lpstr>
      <vt:lpstr>Naïve Bayes Training</vt:lpstr>
      <vt:lpstr>Naïve Bayes Training</vt:lpstr>
      <vt:lpstr>Numerical Stability</vt:lpstr>
      <vt:lpstr>Naïve Bayes Assumption</vt:lpstr>
      <vt:lpstr>				Performance Comparison</vt:lpstr>
      <vt:lpstr>PowerPoint 演示文稿</vt:lpstr>
      <vt:lpstr>Recommendation Based on Life-stage</vt:lpstr>
      <vt:lpstr>Result</vt:lpstr>
      <vt:lpstr>PowerPoint 演示文稿</vt:lpstr>
      <vt:lpstr>PowerPoint 演示文稿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jesse</cp:lastModifiedBy>
  <cp:revision>28</cp:revision>
  <dcterms:created xsi:type="dcterms:W3CDTF">2016-04-12T19:49:00Z</dcterms:created>
  <dcterms:modified xsi:type="dcterms:W3CDTF">2016-04-14T05:18:47Z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