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9" r:id="rId3"/>
    <p:sldId id="261" r:id="rId4"/>
    <p:sldId id="257" r:id="rId5"/>
    <p:sldId id="258"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p:scale>
          <a:sx n="59" d="100"/>
          <a:sy n="59" d="100"/>
        </p:scale>
        <p:origin x="1076"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A0346-2925-46D0-822E-104E1B3A24B4}" type="datetimeFigureOut">
              <a:rPr lang="en-HK" smtClean="0"/>
              <a:t>21/7/2025</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19B4D-146A-40F1-9DBD-6CAF6C656F70}" type="slidenum">
              <a:rPr lang="en-HK" smtClean="0"/>
              <a:t>‹#›</a:t>
            </a:fld>
            <a:endParaRPr lang="en-HK"/>
          </a:p>
        </p:txBody>
      </p:sp>
    </p:spTree>
    <p:extLst>
      <p:ext uri="{BB962C8B-B14F-4D97-AF65-F5344CB8AC3E}">
        <p14:creationId xmlns:p14="http://schemas.microsoft.com/office/powerpoint/2010/main" val="336524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EFB19B4D-146A-40F1-9DBD-6CAF6C656F70}" type="slidenum">
              <a:rPr lang="en-HK" smtClean="0"/>
              <a:t>5</a:t>
            </a:fld>
            <a:endParaRPr lang="en-HK"/>
          </a:p>
        </p:txBody>
      </p:sp>
    </p:spTree>
    <p:extLst>
      <p:ext uri="{BB962C8B-B14F-4D97-AF65-F5344CB8AC3E}">
        <p14:creationId xmlns:p14="http://schemas.microsoft.com/office/powerpoint/2010/main" val="20556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EFB19B4D-146A-40F1-9DBD-6CAF6C656F70}" type="slidenum">
              <a:rPr lang="en-HK" smtClean="0"/>
              <a:t>6</a:t>
            </a:fld>
            <a:endParaRPr lang="en-HK"/>
          </a:p>
        </p:txBody>
      </p:sp>
    </p:spTree>
    <p:extLst>
      <p:ext uri="{BB962C8B-B14F-4D97-AF65-F5344CB8AC3E}">
        <p14:creationId xmlns:p14="http://schemas.microsoft.com/office/powerpoint/2010/main" val="185656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B2F9-0796-A45D-75A7-5E07B7D89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93DD681-B152-DEF1-0443-F529115FC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3D4C3095-951C-3BEF-1376-0FF8FF1E6ABF}"/>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0328CE67-02DD-C992-7C57-207ACB66900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ACA656C-9C9C-9945-5FF5-F8C06B8B49F8}"/>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40855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6540-3F9C-6011-4B81-80E740A8CE1D}"/>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89D27EE-918B-84B4-21B4-88B59358D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D3097D4-7EBC-C01E-F82B-4F2574617180}"/>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3292AFF8-EE0E-420E-F541-4934BA08F6A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6E61A21-0268-FB09-77F2-0FF61C4087C2}"/>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72622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DD185-E612-1D67-34A3-BECFF26744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598C928-88E6-598E-A1EA-960438776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1624C19-F6DF-256C-9274-5AB8F237FADA}"/>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BA01836B-B35B-C098-DA9D-A38FF70AAF37}"/>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378A212-4563-72FD-F7CB-4A45305535ED}"/>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323811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C7F2-203C-F9CB-A2F9-873680239D3D}"/>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E44877A1-785F-D16C-1F9A-6F2D05C24E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1F80407-334A-2063-FD0C-BB44B07631C9}"/>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8826C18A-2BAE-D4BF-6024-CC5AD83F917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3B7E451-F2D1-7DD9-DF38-FF51D6CBEC9B}"/>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18123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D47A-9ABC-31EE-A8F8-8312FD06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FF7AFD29-1C3D-2D36-B8E3-E72107EEB4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51A7DB-E815-5E9D-D92D-9C8A0D96AEFB}"/>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BFE261C1-9867-B1C6-EE38-B98830097B2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37EB6DA-10CA-D0BF-45C4-11BEA5819743}"/>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17918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F068-0210-A3FD-8EFC-48AC6AD48B9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AFBAB459-848B-E072-BAC1-5CBFE0A4D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5E96E611-DE78-E237-6229-3ED8E33D6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7792BE40-974F-61B5-2C7B-AC531BB8EBAD}"/>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6" name="Footer Placeholder 5">
            <a:extLst>
              <a:ext uri="{FF2B5EF4-FFF2-40B4-BE49-F238E27FC236}">
                <a16:creationId xmlns:a16="http://schemas.microsoft.com/office/drawing/2014/main" id="{6DE31EF7-2990-55EF-8B58-8665D1538238}"/>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2B2AEC98-0A38-BF81-A47E-CF1DDE40CA42}"/>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54641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0EB5-ACCB-02C7-288D-2270275DB241}"/>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2EDFE15-D810-1400-12CA-CE300BFF8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E8F16-A621-5AF1-C2C3-C26ABA51C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4DFD8FB-8110-3D63-C935-50AA1ED1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1CEC3-7EB4-D85F-6CBF-AEB57426E2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5CD95876-687C-E1B1-B766-12D8DBB29352}"/>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8" name="Footer Placeholder 7">
            <a:extLst>
              <a:ext uri="{FF2B5EF4-FFF2-40B4-BE49-F238E27FC236}">
                <a16:creationId xmlns:a16="http://schemas.microsoft.com/office/drawing/2014/main" id="{F3475B6B-32AD-2DFF-BFFD-0743E12A7B08}"/>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DA9D076F-316D-7CED-E0A6-DD210E55C8D5}"/>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406898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20FF-33D2-8B5C-D2C3-FD46A9FD0323}"/>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E94EFEE8-F0F5-F2C2-7DCB-54FFC088BEED}"/>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4" name="Footer Placeholder 3">
            <a:extLst>
              <a:ext uri="{FF2B5EF4-FFF2-40B4-BE49-F238E27FC236}">
                <a16:creationId xmlns:a16="http://schemas.microsoft.com/office/drawing/2014/main" id="{C55CAEB5-6417-87F1-288E-42B337C3BC37}"/>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11A0F8BA-E7B9-8D3C-E0B9-82E6EEF71A46}"/>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86636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AE6F5-F498-E782-90B5-5E7D3AA17750}"/>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3" name="Footer Placeholder 2">
            <a:extLst>
              <a:ext uri="{FF2B5EF4-FFF2-40B4-BE49-F238E27FC236}">
                <a16:creationId xmlns:a16="http://schemas.microsoft.com/office/drawing/2014/main" id="{1ACBFF78-4EAD-DF37-C65D-7CFB537F4E06}"/>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8DE8D148-0BF4-C1D7-95F6-7B496EA125BF}"/>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20808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DDEA-5BC9-3455-7110-7A61076F5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A519602D-C148-3B61-F59D-06F0AC618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A6019752-75DF-8E81-3EFF-9C5C3B8A4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18FA6-723B-C95D-0730-0DFD54AC44C9}"/>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6" name="Footer Placeholder 5">
            <a:extLst>
              <a:ext uri="{FF2B5EF4-FFF2-40B4-BE49-F238E27FC236}">
                <a16:creationId xmlns:a16="http://schemas.microsoft.com/office/drawing/2014/main" id="{C1C95D90-E433-0DEA-AB88-99F4E64C70E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240084A9-BD9D-F8F4-5820-6F88E3610218}"/>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57442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024A-3A37-CDD0-1016-641B87C92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F9D331E0-ECF4-7AEF-9FC2-1A93E72D8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6959039F-7A74-A682-D402-E6B05D9E8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91B7D-FC3F-573A-CF18-E6610F82EA48}"/>
              </a:ext>
            </a:extLst>
          </p:cNvPr>
          <p:cNvSpPr>
            <a:spLocks noGrp="1"/>
          </p:cNvSpPr>
          <p:nvPr>
            <p:ph type="dt" sz="half" idx="10"/>
          </p:nvPr>
        </p:nvSpPr>
        <p:spPr/>
        <p:txBody>
          <a:bodyPr/>
          <a:lstStyle/>
          <a:p>
            <a:fld id="{5EDF9BB1-4E6E-4BBE-854E-F9D74F412711}" type="datetimeFigureOut">
              <a:rPr lang="en-HK" smtClean="0"/>
              <a:t>21/7/2025</a:t>
            </a:fld>
            <a:endParaRPr lang="en-HK"/>
          </a:p>
        </p:txBody>
      </p:sp>
      <p:sp>
        <p:nvSpPr>
          <p:cNvPr id="6" name="Footer Placeholder 5">
            <a:extLst>
              <a:ext uri="{FF2B5EF4-FFF2-40B4-BE49-F238E27FC236}">
                <a16:creationId xmlns:a16="http://schemas.microsoft.com/office/drawing/2014/main" id="{C34DB441-A1CA-58F1-14AE-CAAB37C48638}"/>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53F15B39-EBCC-1BA0-F3B5-A040B7F3123B}"/>
              </a:ext>
            </a:extLst>
          </p:cNvPr>
          <p:cNvSpPr>
            <a:spLocks noGrp="1"/>
          </p:cNvSpPr>
          <p:nvPr>
            <p:ph type="sldNum" sz="quarter" idx="12"/>
          </p:nvPr>
        </p:nvSpPr>
        <p:spPr/>
        <p:txBody>
          <a:bodyPr/>
          <a:lstStyle/>
          <a:p>
            <a:fld id="{321DD475-759B-4BCD-B7E5-B7A9FE9E1383}" type="slidenum">
              <a:rPr lang="en-HK" smtClean="0"/>
              <a:t>‹#›</a:t>
            </a:fld>
            <a:endParaRPr lang="en-HK"/>
          </a:p>
        </p:txBody>
      </p:sp>
    </p:spTree>
    <p:extLst>
      <p:ext uri="{BB962C8B-B14F-4D97-AF65-F5344CB8AC3E}">
        <p14:creationId xmlns:p14="http://schemas.microsoft.com/office/powerpoint/2010/main" val="217480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C8DCB-C6A5-B5CD-0D55-EC11E6842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92F4A60-BA7F-853F-5A63-2EC56F45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1CC5DF46-9984-A1B4-20F0-A639456E1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DF9BB1-4E6E-4BBE-854E-F9D74F412711}" type="datetimeFigureOut">
              <a:rPr lang="en-HK" smtClean="0"/>
              <a:t>21/7/2025</a:t>
            </a:fld>
            <a:endParaRPr lang="en-HK"/>
          </a:p>
        </p:txBody>
      </p:sp>
      <p:sp>
        <p:nvSpPr>
          <p:cNvPr id="5" name="Footer Placeholder 4">
            <a:extLst>
              <a:ext uri="{FF2B5EF4-FFF2-40B4-BE49-F238E27FC236}">
                <a16:creationId xmlns:a16="http://schemas.microsoft.com/office/drawing/2014/main" id="{0AD0E387-B58F-15DB-1588-AC7D870F9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HK"/>
          </a:p>
        </p:txBody>
      </p:sp>
      <p:sp>
        <p:nvSpPr>
          <p:cNvPr id="6" name="Slide Number Placeholder 5">
            <a:extLst>
              <a:ext uri="{FF2B5EF4-FFF2-40B4-BE49-F238E27FC236}">
                <a16:creationId xmlns:a16="http://schemas.microsoft.com/office/drawing/2014/main" id="{078E2B9D-39E5-0B0A-8DEC-F63951CEE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1DD475-759B-4BCD-B7E5-B7A9FE9E1383}" type="slidenum">
              <a:rPr lang="en-HK" smtClean="0"/>
              <a:t>‹#›</a:t>
            </a:fld>
            <a:endParaRPr lang="en-HK"/>
          </a:p>
        </p:txBody>
      </p:sp>
    </p:spTree>
    <p:extLst>
      <p:ext uri="{BB962C8B-B14F-4D97-AF65-F5344CB8AC3E}">
        <p14:creationId xmlns:p14="http://schemas.microsoft.com/office/powerpoint/2010/main" val="173588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B09E-90B8-26B7-3E2D-2A9344F456A0}"/>
              </a:ext>
            </a:extLst>
          </p:cNvPr>
          <p:cNvSpPr>
            <a:spLocks noGrp="1"/>
          </p:cNvSpPr>
          <p:nvPr>
            <p:ph type="ctrTitle"/>
          </p:nvPr>
        </p:nvSpPr>
        <p:spPr/>
        <p:txBody>
          <a:bodyPr>
            <a:normAutofit fontScale="90000"/>
          </a:bodyPr>
          <a:lstStyle/>
          <a:p>
            <a:r>
              <a:rPr lang="en-HK" dirty="0"/>
              <a:t>Optimizing Business Performance Through Employee Engagement</a:t>
            </a:r>
          </a:p>
        </p:txBody>
      </p:sp>
      <p:sp>
        <p:nvSpPr>
          <p:cNvPr id="3" name="Subtitle 2">
            <a:extLst>
              <a:ext uri="{FF2B5EF4-FFF2-40B4-BE49-F238E27FC236}">
                <a16:creationId xmlns:a16="http://schemas.microsoft.com/office/drawing/2014/main" id="{3747FEB1-CD8E-FE13-1565-A42FE092B69E}"/>
              </a:ext>
            </a:extLst>
          </p:cNvPr>
          <p:cNvSpPr>
            <a:spLocks noGrp="1"/>
          </p:cNvSpPr>
          <p:nvPr>
            <p:ph type="subTitle" idx="1"/>
          </p:nvPr>
        </p:nvSpPr>
        <p:spPr/>
        <p:txBody>
          <a:bodyPr/>
          <a:lstStyle/>
          <a:p>
            <a:r>
              <a:rPr lang="en-HK" dirty="0"/>
              <a:t>Data-Driven Insights and Strategic Recommendations in </a:t>
            </a:r>
            <a:r>
              <a:rPr lang="en-HK" dirty="0" err="1"/>
              <a:t>Wellcome</a:t>
            </a:r>
            <a:endParaRPr lang="en-HK" dirty="0"/>
          </a:p>
          <a:p>
            <a:r>
              <a:rPr lang="en-HK" dirty="0"/>
              <a:t>22-7-2025</a:t>
            </a:r>
          </a:p>
        </p:txBody>
      </p:sp>
    </p:spTree>
    <p:extLst>
      <p:ext uri="{BB962C8B-B14F-4D97-AF65-F5344CB8AC3E}">
        <p14:creationId xmlns:p14="http://schemas.microsoft.com/office/powerpoint/2010/main" val="361989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2388FA-5E20-B79D-DC67-FD8EC6F59278}"/>
              </a:ext>
            </a:extLst>
          </p:cNvPr>
          <p:cNvSpPr txBox="1"/>
          <p:nvPr/>
        </p:nvSpPr>
        <p:spPr>
          <a:xfrm rot="239060">
            <a:off x="463470" y="770180"/>
            <a:ext cx="3011041" cy="861774"/>
          </a:xfrm>
          <a:prstGeom prst="rect">
            <a:avLst/>
          </a:prstGeom>
          <a:noFill/>
        </p:spPr>
        <p:txBody>
          <a:bodyPr wrap="square" rtlCol="0">
            <a:spAutoFit/>
          </a:bodyPr>
          <a:lstStyle/>
          <a:p>
            <a:pPr algn="ctr"/>
            <a:r>
              <a:rPr lang="en-HK" b="1" dirty="0"/>
              <a:t>1</a:t>
            </a:r>
            <a:r>
              <a:rPr lang="en-HK" b="1" baseline="30000" dirty="0"/>
              <a:t>st</a:t>
            </a:r>
            <a:r>
              <a:rPr lang="en-HK" b="1" dirty="0"/>
              <a:t>  Q29 Technology resources</a:t>
            </a:r>
          </a:p>
          <a:p>
            <a:pPr algn="ctr"/>
            <a:r>
              <a:rPr lang="en-HK" sz="1400" dirty="0"/>
              <a:t>Baseline: 64</a:t>
            </a:r>
          </a:p>
        </p:txBody>
      </p:sp>
      <p:sp>
        <p:nvSpPr>
          <p:cNvPr id="8" name="TextBox 7">
            <a:extLst>
              <a:ext uri="{FF2B5EF4-FFF2-40B4-BE49-F238E27FC236}">
                <a16:creationId xmlns:a16="http://schemas.microsoft.com/office/drawing/2014/main" id="{E0C08FBE-6C47-C418-11E0-9ED26F1CD07D}"/>
              </a:ext>
            </a:extLst>
          </p:cNvPr>
          <p:cNvSpPr txBox="1"/>
          <p:nvPr/>
        </p:nvSpPr>
        <p:spPr>
          <a:xfrm rot="170386">
            <a:off x="764287" y="1680228"/>
            <a:ext cx="2433952" cy="615553"/>
          </a:xfrm>
          <a:prstGeom prst="rect">
            <a:avLst/>
          </a:prstGeom>
          <a:noFill/>
        </p:spPr>
        <p:txBody>
          <a:bodyPr wrap="square">
            <a:spAutoFit/>
          </a:bodyPr>
          <a:lstStyle/>
          <a:p>
            <a:pPr algn="ctr" fontAlgn="t"/>
            <a:r>
              <a:rPr lang="en-HK" b="1" dirty="0"/>
              <a:t>2</a:t>
            </a:r>
            <a:r>
              <a:rPr lang="en-HK" b="1" baseline="30000" dirty="0"/>
              <a:t>nd</a:t>
            </a:r>
            <a:r>
              <a:rPr lang="en-HK" b="1" dirty="0"/>
              <a:t> Q9 Asked Opinion</a:t>
            </a:r>
          </a:p>
          <a:p>
            <a:pPr algn="ctr" fontAlgn="t"/>
            <a:r>
              <a:rPr lang="en-HK" sz="1600" dirty="0"/>
              <a:t>Baseline: 67</a:t>
            </a:r>
          </a:p>
        </p:txBody>
      </p:sp>
      <p:sp>
        <p:nvSpPr>
          <p:cNvPr id="10" name="TextBox 9">
            <a:extLst>
              <a:ext uri="{FF2B5EF4-FFF2-40B4-BE49-F238E27FC236}">
                <a16:creationId xmlns:a16="http://schemas.microsoft.com/office/drawing/2014/main" id="{0F49316B-4E43-845C-B953-223B7302226C}"/>
              </a:ext>
            </a:extLst>
          </p:cNvPr>
          <p:cNvSpPr txBox="1"/>
          <p:nvPr/>
        </p:nvSpPr>
        <p:spPr>
          <a:xfrm>
            <a:off x="0" y="2369683"/>
            <a:ext cx="3525865" cy="615553"/>
          </a:xfrm>
          <a:prstGeom prst="rect">
            <a:avLst/>
          </a:prstGeom>
          <a:noFill/>
        </p:spPr>
        <p:txBody>
          <a:bodyPr wrap="square">
            <a:spAutoFit/>
          </a:bodyPr>
          <a:lstStyle/>
          <a:p>
            <a:pPr algn="ctr" fontAlgn="t"/>
            <a:r>
              <a:rPr lang="en-HK" b="1" dirty="0"/>
              <a:t>3</a:t>
            </a:r>
            <a:r>
              <a:rPr lang="en-HK" b="1" baseline="30000" dirty="0"/>
              <a:t>rd</a:t>
            </a:r>
            <a:r>
              <a:rPr lang="en-HK" b="1" dirty="0"/>
              <a:t> Q24 Given Enough Resources</a:t>
            </a:r>
          </a:p>
          <a:p>
            <a:pPr algn="ctr" fontAlgn="t"/>
            <a:r>
              <a:rPr lang="en-HK" sz="1600" dirty="0"/>
              <a:t>Baseline: 67</a:t>
            </a:r>
          </a:p>
        </p:txBody>
      </p:sp>
      <p:sp>
        <p:nvSpPr>
          <p:cNvPr id="12" name="TextBox 11">
            <a:extLst>
              <a:ext uri="{FF2B5EF4-FFF2-40B4-BE49-F238E27FC236}">
                <a16:creationId xmlns:a16="http://schemas.microsoft.com/office/drawing/2014/main" id="{9968C16D-6F40-D17C-4ABA-67466A2F5B0A}"/>
              </a:ext>
            </a:extLst>
          </p:cNvPr>
          <p:cNvSpPr txBox="1"/>
          <p:nvPr/>
        </p:nvSpPr>
        <p:spPr>
          <a:xfrm>
            <a:off x="297645" y="2930491"/>
            <a:ext cx="2914089" cy="892552"/>
          </a:xfrm>
          <a:prstGeom prst="rect">
            <a:avLst/>
          </a:prstGeom>
          <a:noFill/>
        </p:spPr>
        <p:txBody>
          <a:bodyPr wrap="square">
            <a:spAutoFit/>
          </a:bodyPr>
          <a:lstStyle/>
          <a:p>
            <a:pPr algn="ctr"/>
            <a:r>
              <a:rPr lang="en-HK" b="1" dirty="0"/>
              <a:t>4</a:t>
            </a:r>
            <a:r>
              <a:rPr lang="en-HK" b="1" baseline="30000" dirty="0"/>
              <a:t>th</a:t>
            </a:r>
            <a:r>
              <a:rPr lang="en-HK" b="1" dirty="0"/>
              <a:t> Q30 Community support initiatives</a:t>
            </a:r>
          </a:p>
          <a:p>
            <a:pPr algn="ctr"/>
            <a:r>
              <a:rPr lang="en-HK" sz="1600" dirty="0"/>
              <a:t>Baseline: 67</a:t>
            </a:r>
          </a:p>
        </p:txBody>
      </p:sp>
      <p:sp>
        <p:nvSpPr>
          <p:cNvPr id="14" name="TextBox 13">
            <a:extLst>
              <a:ext uri="{FF2B5EF4-FFF2-40B4-BE49-F238E27FC236}">
                <a16:creationId xmlns:a16="http://schemas.microsoft.com/office/drawing/2014/main" id="{26DE01F4-2C1B-3EF2-40AF-C479FFECE185}"/>
              </a:ext>
            </a:extLst>
          </p:cNvPr>
          <p:cNvSpPr txBox="1"/>
          <p:nvPr/>
        </p:nvSpPr>
        <p:spPr>
          <a:xfrm rot="21205393">
            <a:off x="191302" y="3789574"/>
            <a:ext cx="3461273" cy="892552"/>
          </a:xfrm>
          <a:prstGeom prst="rect">
            <a:avLst/>
          </a:prstGeom>
          <a:noFill/>
        </p:spPr>
        <p:txBody>
          <a:bodyPr wrap="square">
            <a:spAutoFit/>
          </a:bodyPr>
          <a:lstStyle/>
          <a:p>
            <a:pPr algn="ctr"/>
            <a:r>
              <a:rPr lang="en-HK" b="1" dirty="0"/>
              <a:t>5</a:t>
            </a:r>
            <a:r>
              <a:rPr lang="en-HK" b="1" baseline="30000" dirty="0"/>
              <a:t>th</a:t>
            </a:r>
            <a:r>
              <a:rPr lang="en-HK" b="1" dirty="0"/>
              <a:t> Q23 Meaningful work alignment</a:t>
            </a:r>
          </a:p>
          <a:p>
            <a:pPr algn="ctr"/>
            <a:r>
              <a:rPr lang="en-HK" sz="1600" dirty="0"/>
              <a:t>Baseline: 67</a:t>
            </a:r>
          </a:p>
        </p:txBody>
      </p:sp>
      <p:cxnSp>
        <p:nvCxnSpPr>
          <p:cNvPr id="26" name="Straight Arrow Connector 25">
            <a:extLst>
              <a:ext uri="{FF2B5EF4-FFF2-40B4-BE49-F238E27FC236}">
                <a16:creationId xmlns:a16="http://schemas.microsoft.com/office/drawing/2014/main" id="{B537576A-1A36-EF6A-7340-8303D3FFF8B5}"/>
              </a:ext>
            </a:extLst>
          </p:cNvPr>
          <p:cNvCxnSpPr>
            <a:cxnSpLocks/>
            <a:stCxn id="6" idx="3"/>
          </p:cNvCxnSpPr>
          <p:nvPr/>
        </p:nvCxnSpPr>
        <p:spPr>
          <a:xfrm>
            <a:off x="3470872" y="1305676"/>
            <a:ext cx="1433935" cy="756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BF2DF02-B2F6-4C17-4E0A-580771898F82}"/>
              </a:ext>
            </a:extLst>
          </p:cNvPr>
          <p:cNvCxnSpPr>
            <a:cxnSpLocks/>
            <a:stCxn id="8" idx="3"/>
          </p:cNvCxnSpPr>
          <p:nvPr/>
        </p:nvCxnSpPr>
        <p:spPr>
          <a:xfrm>
            <a:off x="3196745" y="2048298"/>
            <a:ext cx="1693072" cy="244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F069B8B-0D74-814A-1C34-C8AF0A8E80A7}"/>
              </a:ext>
            </a:extLst>
          </p:cNvPr>
          <p:cNvCxnSpPr>
            <a:cxnSpLocks/>
            <a:stCxn id="10" idx="3"/>
          </p:cNvCxnSpPr>
          <p:nvPr/>
        </p:nvCxnSpPr>
        <p:spPr>
          <a:xfrm>
            <a:off x="3525865" y="2677460"/>
            <a:ext cx="1315455" cy="7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A116B6CC-2FE9-04C3-38FE-D7E20618BF41}"/>
              </a:ext>
            </a:extLst>
          </p:cNvPr>
          <p:cNvCxnSpPr>
            <a:cxnSpLocks/>
            <a:stCxn id="12" idx="3"/>
          </p:cNvCxnSpPr>
          <p:nvPr/>
        </p:nvCxnSpPr>
        <p:spPr>
          <a:xfrm flipV="1">
            <a:off x="3211734" y="3039981"/>
            <a:ext cx="1572768" cy="3367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FD39E184-F8CC-B1D2-676E-213DF2D23E38}"/>
              </a:ext>
            </a:extLst>
          </p:cNvPr>
          <p:cNvCxnSpPr>
            <a:cxnSpLocks/>
          </p:cNvCxnSpPr>
          <p:nvPr/>
        </p:nvCxnSpPr>
        <p:spPr>
          <a:xfrm flipV="1">
            <a:off x="3373677" y="3376767"/>
            <a:ext cx="1531130" cy="637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B187054B-84E0-2014-BBD2-182531F2BE60}"/>
              </a:ext>
            </a:extLst>
          </p:cNvPr>
          <p:cNvSpPr txBox="1"/>
          <p:nvPr/>
        </p:nvSpPr>
        <p:spPr>
          <a:xfrm>
            <a:off x="4903487" y="2330230"/>
            <a:ext cx="2446821" cy="1077218"/>
          </a:xfrm>
          <a:prstGeom prst="rect">
            <a:avLst/>
          </a:prstGeom>
          <a:noFill/>
        </p:spPr>
        <p:txBody>
          <a:bodyPr wrap="square" rtlCol="0">
            <a:spAutoFit/>
          </a:bodyPr>
          <a:lstStyle/>
          <a:p>
            <a:pPr algn="ctr"/>
            <a:r>
              <a:rPr lang="en-HK" sz="3200" dirty="0"/>
              <a:t>Engagement Drivers</a:t>
            </a:r>
          </a:p>
        </p:txBody>
      </p:sp>
      <p:sp>
        <p:nvSpPr>
          <p:cNvPr id="47" name="Arrow: Right 46">
            <a:extLst>
              <a:ext uri="{FF2B5EF4-FFF2-40B4-BE49-F238E27FC236}">
                <a16:creationId xmlns:a16="http://schemas.microsoft.com/office/drawing/2014/main" id="{A6462E7C-CFFC-DC7E-91D1-255C13572F28}"/>
              </a:ext>
            </a:extLst>
          </p:cNvPr>
          <p:cNvSpPr/>
          <p:nvPr/>
        </p:nvSpPr>
        <p:spPr>
          <a:xfrm rot="19345402">
            <a:off x="7036911" y="1607585"/>
            <a:ext cx="1604888" cy="293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48" name="TextBox 47">
            <a:extLst>
              <a:ext uri="{FF2B5EF4-FFF2-40B4-BE49-F238E27FC236}">
                <a16:creationId xmlns:a16="http://schemas.microsoft.com/office/drawing/2014/main" id="{AFD4C40A-1BD9-605D-18E1-8CA54C02CD6E}"/>
              </a:ext>
            </a:extLst>
          </p:cNvPr>
          <p:cNvSpPr txBox="1"/>
          <p:nvPr/>
        </p:nvSpPr>
        <p:spPr>
          <a:xfrm rot="1687146">
            <a:off x="3649158" y="1354224"/>
            <a:ext cx="1433935" cy="338554"/>
          </a:xfrm>
          <a:prstGeom prst="rect">
            <a:avLst/>
          </a:prstGeom>
          <a:noFill/>
        </p:spPr>
        <p:txBody>
          <a:bodyPr wrap="square" rtlCol="0">
            <a:spAutoFit/>
          </a:bodyPr>
          <a:lstStyle/>
          <a:p>
            <a:r>
              <a:rPr lang="en-HK" sz="1600" dirty="0"/>
              <a:t>+ 18 scores</a:t>
            </a:r>
          </a:p>
        </p:txBody>
      </p:sp>
      <p:sp>
        <p:nvSpPr>
          <p:cNvPr id="49" name="TextBox 48">
            <a:extLst>
              <a:ext uri="{FF2B5EF4-FFF2-40B4-BE49-F238E27FC236}">
                <a16:creationId xmlns:a16="http://schemas.microsoft.com/office/drawing/2014/main" id="{A8659491-B5F4-95E3-10DB-6692BBD2E8F8}"/>
              </a:ext>
            </a:extLst>
          </p:cNvPr>
          <p:cNvSpPr txBox="1"/>
          <p:nvPr/>
        </p:nvSpPr>
        <p:spPr>
          <a:xfrm rot="494084">
            <a:off x="3390531" y="1815587"/>
            <a:ext cx="1433935" cy="338554"/>
          </a:xfrm>
          <a:prstGeom prst="rect">
            <a:avLst/>
          </a:prstGeom>
          <a:noFill/>
        </p:spPr>
        <p:txBody>
          <a:bodyPr wrap="square" rtlCol="0">
            <a:spAutoFit/>
          </a:bodyPr>
          <a:lstStyle/>
          <a:p>
            <a:r>
              <a:rPr lang="en-HK" sz="1600" dirty="0"/>
              <a:t>+ 8 scores</a:t>
            </a:r>
          </a:p>
        </p:txBody>
      </p:sp>
      <p:sp>
        <p:nvSpPr>
          <p:cNvPr id="50" name="TextBox 49">
            <a:extLst>
              <a:ext uri="{FF2B5EF4-FFF2-40B4-BE49-F238E27FC236}">
                <a16:creationId xmlns:a16="http://schemas.microsoft.com/office/drawing/2014/main" id="{4E8F6113-E8DE-BDCE-3BC4-4B633F00D6B7}"/>
              </a:ext>
            </a:extLst>
          </p:cNvPr>
          <p:cNvSpPr txBox="1"/>
          <p:nvPr/>
        </p:nvSpPr>
        <p:spPr>
          <a:xfrm rot="20805891">
            <a:off x="3154798" y="2868399"/>
            <a:ext cx="1433935" cy="338554"/>
          </a:xfrm>
          <a:prstGeom prst="rect">
            <a:avLst/>
          </a:prstGeom>
          <a:noFill/>
        </p:spPr>
        <p:txBody>
          <a:bodyPr wrap="square" rtlCol="0">
            <a:spAutoFit/>
          </a:bodyPr>
          <a:lstStyle/>
          <a:p>
            <a:r>
              <a:rPr lang="en-HK" sz="1600" dirty="0"/>
              <a:t>+ 16 scores</a:t>
            </a:r>
          </a:p>
        </p:txBody>
      </p:sp>
      <p:sp>
        <p:nvSpPr>
          <p:cNvPr id="56" name="TextBox 55">
            <a:extLst>
              <a:ext uri="{FF2B5EF4-FFF2-40B4-BE49-F238E27FC236}">
                <a16:creationId xmlns:a16="http://schemas.microsoft.com/office/drawing/2014/main" id="{E1237297-6704-4E8D-6C64-A9A01DD217D7}"/>
              </a:ext>
            </a:extLst>
          </p:cNvPr>
          <p:cNvSpPr txBox="1"/>
          <p:nvPr/>
        </p:nvSpPr>
        <p:spPr>
          <a:xfrm rot="20092372">
            <a:off x="3390530" y="3357053"/>
            <a:ext cx="1433935" cy="338554"/>
          </a:xfrm>
          <a:prstGeom prst="rect">
            <a:avLst/>
          </a:prstGeom>
          <a:noFill/>
        </p:spPr>
        <p:txBody>
          <a:bodyPr wrap="square" rtlCol="0">
            <a:spAutoFit/>
          </a:bodyPr>
          <a:lstStyle/>
          <a:p>
            <a:r>
              <a:rPr lang="en-HK" sz="1600" dirty="0"/>
              <a:t>+ 5 scores</a:t>
            </a:r>
          </a:p>
        </p:txBody>
      </p:sp>
      <p:sp>
        <p:nvSpPr>
          <p:cNvPr id="57" name="TextBox 56">
            <a:extLst>
              <a:ext uri="{FF2B5EF4-FFF2-40B4-BE49-F238E27FC236}">
                <a16:creationId xmlns:a16="http://schemas.microsoft.com/office/drawing/2014/main" id="{2863EAF6-86AA-834F-8199-560455AA21D1}"/>
              </a:ext>
            </a:extLst>
          </p:cNvPr>
          <p:cNvSpPr txBox="1"/>
          <p:nvPr/>
        </p:nvSpPr>
        <p:spPr>
          <a:xfrm>
            <a:off x="3577612" y="2376608"/>
            <a:ext cx="1433935" cy="338554"/>
          </a:xfrm>
          <a:prstGeom prst="rect">
            <a:avLst/>
          </a:prstGeom>
          <a:noFill/>
        </p:spPr>
        <p:txBody>
          <a:bodyPr wrap="square" rtlCol="0">
            <a:spAutoFit/>
          </a:bodyPr>
          <a:lstStyle/>
          <a:p>
            <a:r>
              <a:rPr lang="en-HK" sz="1600" dirty="0"/>
              <a:t>+ 6 scores</a:t>
            </a:r>
          </a:p>
        </p:txBody>
      </p:sp>
      <p:sp>
        <p:nvSpPr>
          <p:cNvPr id="59" name="TextBox 58">
            <a:extLst>
              <a:ext uri="{FF2B5EF4-FFF2-40B4-BE49-F238E27FC236}">
                <a16:creationId xmlns:a16="http://schemas.microsoft.com/office/drawing/2014/main" id="{03E05061-60F3-EBB3-434A-34734F3DC2EA}"/>
              </a:ext>
            </a:extLst>
          </p:cNvPr>
          <p:cNvSpPr txBox="1"/>
          <p:nvPr/>
        </p:nvSpPr>
        <p:spPr>
          <a:xfrm>
            <a:off x="8121594" y="934694"/>
            <a:ext cx="1942276" cy="646331"/>
          </a:xfrm>
          <a:prstGeom prst="rect">
            <a:avLst/>
          </a:prstGeom>
          <a:noFill/>
        </p:spPr>
        <p:txBody>
          <a:bodyPr wrap="square">
            <a:spAutoFit/>
          </a:bodyPr>
          <a:lstStyle/>
          <a:p>
            <a:pPr lvl="1" algn="ctr"/>
            <a:r>
              <a:rPr lang="en-HK" dirty="0"/>
              <a:t>4-7% ↑ productivity </a:t>
            </a:r>
          </a:p>
        </p:txBody>
      </p:sp>
      <p:sp>
        <p:nvSpPr>
          <p:cNvPr id="60" name="Arrow: Right 59">
            <a:extLst>
              <a:ext uri="{FF2B5EF4-FFF2-40B4-BE49-F238E27FC236}">
                <a16:creationId xmlns:a16="http://schemas.microsoft.com/office/drawing/2014/main" id="{FED9A4C1-2163-86B9-88E6-C1BDAC381F1A}"/>
              </a:ext>
            </a:extLst>
          </p:cNvPr>
          <p:cNvSpPr/>
          <p:nvPr/>
        </p:nvSpPr>
        <p:spPr>
          <a:xfrm rot="20543107">
            <a:off x="7342886" y="2258597"/>
            <a:ext cx="1557417" cy="2866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2" name="TextBox 61">
            <a:extLst>
              <a:ext uri="{FF2B5EF4-FFF2-40B4-BE49-F238E27FC236}">
                <a16:creationId xmlns:a16="http://schemas.microsoft.com/office/drawing/2014/main" id="{A4B1C70D-F803-A499-7589-490A1BD5A4AA}"/>
              </a:ext>
            </a:extLst>
          </p:cNvPr>
          <p:cNvSpPr txBox="1"/>
          <p:nvPr/>
        </p:nvSpPr>
        <p:spPr>
          <a:xfrm>
            <a:off x="9041802" y="2000351"/>
            <a:ext cx="2136201" cy="369332"/>
          </a:xfrm>
          <a:prstGeom prst="rect">
            <a:avLst/>
          </a:prstGeom>
          <a:noFill/>
        </p:spPr>
        <p:txBody>
          <a:bodyPr wrap="square">
            <a:spAutoFit/>
          </a:bodyPr>
          <a:lstStyle/>
          <a:p>
            <a:r>
              <a:rPr lang="en-HK" dirty="0"/>
              <a:t>17% ↓ shrinkage </a:t>
            </a:r>
          </a:p>
        </p:txBody>
      </p:sp>
      <p:sp>
        <p:nvSpPr>
          <p:cNvPr id="64" name="TextBox 63">
            <a:extLst>
              <a:ext uri="{FF2B5EF4-FFF2-40B4-BE49-F238E27FC236}">
                <a16:creationId xmlns:a16="http://schemas.microsoft.com/office/drawing/2014/main" id="{6E4E744F-4027-D060-965B-4CA11BFE76D8}"/>
              </a:ext>
            </a:extLst>
          </p:cNvPr>
          <p:cNvSpPr txBox="1"/>
          <p:nvPr/>
        </p:nvSpPr>
        <p:spPr>
          <a:xfrm>
            <a:off x="9184131" y="2883961"/>
            <a:ext cx="1861447" cy="369332"/>
          </a:xfrm>
          <a:prstGeom prst="rect">
            <a:avLst/>
          </a:prstGeom>
          <a:noFill/>
        </p:spPr>
        <p:txBody>
          <a:bodyPr wrap="square">
            <a:spAutoFit/>
          </a:bodyPr>
          <a:lstStyle/>
          <a:p>
            <a:r>
              <a:rPr lang="en-HK" dirty="0"/>
              <a:t>5% ↓ turnover </a:t>
            </a:r>
          </a:p>
        </p:txBody>
      </p:sp>
      <p:sp>
        <p:nvSpPr>
          <p:cNvPr id="65" name="Arrow: Right 64">
            <a:extLst>
              <a:ext uri="{FF2B5EF4-FFF2-40B4-BE49-F238E27FC236}">
                <a16:creationId xmlns:a16="http://schemas.microsoft.com/office/drawing/2014/main" id="{067F63A1-9255-6EF1-A549-9B3A3D9DD79A}"/>
              </a:ext>
            </a:extLst>
          </p:cNvPr>
          <p:cNvSpPr/>
          <p:nvPr/>
        </p:nvSpPr>
        <p:spPr>
          <a:xfrm>
            <a:off x="7349786" y="2915495"/>
            <a:ext cx="1692016" cy="2667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7" name="TextBox 66">
            <a:extLst>
              <a:ext uri="{FF2B5EF4-FFF2-40B4-BE49-F238E27FC236}">
                <a16:creationId xmlns:a16="http://schemas.microsoft.com/office/drawing/2014/main" id="{02DBD2A0-52A5-6443-4C92-526E72BBDC7D}"/>
              </a:ext>
            </a:extLst>
          </p:cNvPr>
          <p:cNvSpPr txBox="1"/>
          <p:nvPr/>
        </p:nvSpPr>
        <p:spPr>
          <a:xfrm>
            <a:off x="8429183" y="3778174"/>
            <a:ext cx="3223908" cy="369332"/>
          </a:xfrm>
          <a:prstGeom prst="rect">
            <a:avLst/>
          </a:prstGeom>
          <a:noFill/>
        </p:spPr>
        <p:txBody>
          <a:bodyPr wrap="square">
            <a:spAutoFit/>
          </a:bodyPr>
          <a:lstStyle/>
          <a:p>
            <a:pPr lvl="1"/>
            <a:r>
              <a:rPr lang="en-HK" dirty="0"/>
              <a:t>5% ↑ customer trust(MSP)</a:t>
            </a:r>
          </a:p>
        </p:txBody>
      </p:sp>
      <p:sp>
        <p:nvSpPr>
          <p:cNvPr id="68" name="Arrow: Right 67">
            <a:extLst>
              <a:ext uri="{FF2B5EF4-FFF2-40B4-BE49-F238E27FC236}">
                <a16:creationId xmlns:a16="http://schemas.microsoft.com/office/drawing/2014/main" id="{9196EF84-B868-3735-D037-8BE86A6401FD}"/>
              </a:ext>
            </a:extLst>
          </p:cNvPr>
          <p:cNvSpPr/>
          <p:nvPr/>
        </p:nvSpPr>
        <p:spPr>
          <a:xfrm rot="1046888">
            <a:off x="7129185" y="3562125"/>
            <a:ext cx="1692016" cy="2667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1" name="Title 1">
            <a:extLst>
              <a:ext uri="{FF2B5EF4-FFF2-40B4-BE49-F238E27FC236}">
                <a16:creationId xmlns:a16="http://schemas.microsoft.com/office/drawing/2014/main" id="{D254BD49-AA8C-B6BF-1D88-0A868CAD29B9}"/>
              </a:ext>
            </a:extLst>
          </p:cNvPr>
          <p:cNvSpPr>
            <a:spLocks noGrp="1"/>
          </p:cNvSpPr>
          <p:nvPr>
            <p:ph type="title"/>
          </p:nvPr>
        </p:nvSpPr>
        <p:spPr>
          <a:xfrm>
            <a:off x="297645" y="-59123"/>
            <a:ext cx="10515600" cy="896010"/>
          </a:xfrm>
        </p:spPr>
        <p:txBody>
          <a:bodyPr>
            <a:normAutofit/>
          </a:bodyPr>
          <a:lstStyle/>
          <a:p>
            <a:r>
              <a:rPr lang="en-HK" sz="4000" b="1" dirty="0"/>
              <a:t>Key Findings</a:t>
            </a:r>
            <a:endParaRPr lang="en-HK" sz="4000" dirty="0"/>
          </a:p>
        </p:txBody>
      </p:sp>
      <p:sp>
        <p:nvSpPr>
          <p:cNvPr id="72" name="TextBox 71">
            <a:extLst>
              <a:ext uri="{FF2B5EF4-FFF2-40B4-BE49-F238E27FC236}">
                <a16:creationId xmlns:a16="http://schemas.microsoft.com/office/drawing/2014/main" id="{86D90E17-E430-E8C6-1C39-019430B9A649}"/>
              </a:ext>
            </a:extLst>
          </p:cNvPr>
          <p:cNvSpPr txBox="1"/>
          <p:nvPr/>
        </p:nvSpPr>
        <p:spPr>
          <a:xfrm>
            <a:off x="560179" y="4864100"/>
            <a:ext cx="4636008" cy="461665"/>
          </a:xfrm>
          <a:prstGeom prst="rect">
            <a:avLst/>
          </a:prstGeom>
          <a:noFill/>
        </p:spPr>
        <p:txBody>
          <a:bodyPr wrap="square" rtlCol="0">
            <a:spAutoFit/>
          </a:bodyPr>
          <a:lstStyle/>
          <a:p>
            <a:r>
              <a:rPr lang="en-HK" sz="2400" b="1" u="sng" dirty="0"/>
              <a:t>Recommend Action</a:t>
            </a:r>
          </a:p>
        </p:txBody>
      </p:sp>
    </p:spTree>
    <p:extLst>
      <p:ext uri="{BB962C8B-B14F-4D97-AF65-F5344CB8AC3E}">
        <p14:creationId xmlns:p14="http://schemas.microsoft.com/office/powerpoint/2010/main" val="418855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B257-2769-5B51-4537-F6ADC74183E1}"/>
              </a:ext>
            </a:extLst>
          </p:cNvPr>
          <p:cNvSpPr>
            <a:spLocks noGrp="1"/>
          </p:cNvSpPr>
          <p:nvPr>
            <p:ph type="title"/>
          </p:nvPr>
        </p:nvSpPr>
        <p:spPr/>
        <p:txBody>
          <a:bodyPr/>
          <a:lstStyle/>
          <a:p>
            <a:r>
              <a:rPr lang="en-HK" b="1" dirty="0"/>
              <a:t>Unexpected Insight Proof</a:t>
            </a:r>
            <a:endParaRPr lang="en-HK" dirty="0"/>
          </a:p>
        </p:txBody>
      </p:sp>
      <p:sp>
        <p:nvSpPr>
          <p:cNvPr id="3" name="Content Placeholder 2">
            <a:extLst>
              <a:ext uri="{FF2B5EF4-FFF2-40B4-BE49-F238E27FC236}">
                <a16:creationId xmlns:a16="http://schemas.microsoft.com/office/drawing/2014/main" id="{2EA2BA33-99C8-74E7-C9B4-039927A87339}"/>
              </a:ext>
            </a:extLst>
          </p:cNvPr>
          <p:cNvSpPr>
            <a:spLocks noGrp="1"/>
          </p:cNvSpPr>
          <p:nvPr>
            <p:ph idx="1"/>
          </p:nvPr>
        </p:nvSpPr>
        <p:spPr/>
        <p:txBody>
          <a:bodyPr/>
          <a:lstStyle/>
          <a:p>
            <a:r>
              <a:rPr lang="en-HK" b="1" dirty="0"/>
              <a:t>Manager Impact Gap</a:t>
            </a:r>
          </a:p>
          <a:p>
            <a:pPr lvl="1"/>
            <a:r>
              <a:rPr lang="en-HK" b="1" dirty="0"/>
              <a:t>Q7 (Recommend Manager) </a:t>
            </a:r>
            <a:r>
              <a:rPr lang="en-HK" dirty="0"/>
              <a:t>ranked lowest in Glint</a:t>
            </a:r>
          </a:p>
          <a:p>
            <a:pPr lvl="1"/>
            <a:r>
              <a:rPr lang="en-HK" dirty="0"/>
              <a:t>Q17(Provide Feedback for Improvement) ranked 2</a:t>
            </a:r>
            <a:r>
              <a:rPr lang="en-HK" baseline="30000" dirty="0"/>
              <a:t>nd</a:t>
            </a:r>
            <a:r>
              <a:rPr lang="en-HK" dirty="0"/>
              <a:t> lowest in Glint</a:t>
            </a:r>
          </a:p>
          <a:p>
            <a:pPr lvl="1"/>
            <a:r>
              <a:rPr lang="en-HK" b="1" dirty="0"/>
              <a:t>BUT</a:t>
            </a:r>
            <a:r>
              <a:rPr lang="en-HK" dirty="0"/>
              <a:t> Gallup links it to important</a:t>
            </a:r>
          </a:p>
          <a:p>
            <a:pPr lvl="1"/>
            <a:r>
              <a:rPr lang="en-HK" i="1" dirty="0"/>
              <a:t>Business Explanation:</a:t>
            </a:r>
          </a:p>
          <a:p>
            <a:pPr lvl="2"/>
            <a:r>
              <a:rPr lang="en-HK" dirty="0"/>
              <a:t>Managers matter, but our data shows tools/resources matter </a:t>
            </a:r>
            <a:r>
              <a:rPr lang="en-HK" i="1" dirty="0"/>
              <a:t>more</a:t>
            </a:r>
            <a:r>
              <a:rPr lang="en-HK" dirty="0"/>
              <a:t> for outcomes!</a:t>
            </a:r>
          </a:p>
        </p:txBody>
      </p:sp>
    </p:spTree>
    <p:extLst>
      <p:ext uri="{BB962C8B-B14F-4D97-AF65-F5344CB8AC3E}">
        <p14:creationId xmlns:p14="http://schemas.microsoft.com/office/powerpoint/2010/main" val="315616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5FB08-ABB3-0692-799D-1801BFB78C55}"/>
              </a:ext>
            </a:extLst>
          </p:cNvPr>
          <p:cNvGraphicFramePr>
            <a:graphicFrameLocks noGrp="1"/>
          </p:cNvGraphicFramePr>
          <p:nvPr>
            <p:extLst>
              <p:ext uri="{D42A27DB-BD31-4B8C-83A1-F6EECF244321}">
                <p14:modId xmlns:p14="http://schemas.microsoft.com/office/powerpoint/2010/main" val="2975748543"/>
              </p:ext>
            </p:extLst>
          </p:nvPr>
        </p:nvGraphicFramePr>
        <p:xfrm>
          <a:off x="243840" y="502920"/>
          <a:ext cx="11588930" cy="2560320"/>
        </p:xfrm>
        <a:graphic>
          <a:graphicData uri="http://schemas.openxmlformats.org/drawingml/2006/table">
            <a:tbl>
              <a:tblPr firstRow="1" bandRow="1">
                <a:tableStyleId>{5C22544A-7EE6-4342-B048-85BDC9FD1C3A}</a:tableStyleId>
              </a:tblPr>
              <a:tblGrid>
                <a:gridCol w="281108">
                  <a:extLst>
                    <a:ext uri="{9D8B030D-6E8A-4147-A177-3AD203B41FA5}">
                      <a16:colId xmlns:a16="http://schemas.microsoft.com/office/drawing/2014/main" val="2012234239"/>
                    </a:ext>
                  </a:extLst>
                </a:gridCol>
                <a:gridCol w="3671602">
                  <a:extLst>
                    <a:ext uri="{9D8B030D-6E8A-4147-A177-3AD203B41FA5}">
                      <a16:colId xmlns:a16="http://schemas.microsoft.com/office/drawing/2014/main" val="538845446"/>
                    </a:ext>
                  </a:extLst>
                </a:gridCol>
                <a:gridCol w="3804135">
                  <a:extLst>
                    <a:ext uri="{9D8B030D-6E8A-4147-A177-3AD203B41FA5}">
                      <a16:colId xmlns:a16="http://schemas.microsoft.com/office/drawing/2014/main" val="1078344120"/>
                    </a:ext>
                  </a:extLst>
                </a:gridCol>
                <a:gridCol w="3832085">
                  <a:extLst>
                    <a:ext uri="{9D8B030D-6E8A-4147-A177-3AD203B41FA5}">
                      <a16:colId xmlns:a16="http://schemas.microsoft.com/office/drawing/2014/main" val="1211224160"/>
                    </a:ext>
                  </a:extLst>
                </a:gridCol>
              </a:tblGrid>
              <a:tr h="339499">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b="1" dirty="0"/>
                        <a:t>Top 5 Engagement Drivers </a:t>
                      </a:r>
                      <a:endParaRPr lang="en-HK" dirty="0"/>
                    </a:p>
                  </a:txBody>
                  <a:tcPr/>
                </a:tc>
                <a:tc hMerge="1">
                  <a:txBody>
                    <a:bodyPr/>
                    <a:lstStyle/>
                    <a:p>
                      <a:endParaRPr lang="en-HK" dirty="0"/>
                    </a:p>
                  </a:txBody>
                  <a:tcPr/>
                </a:tc>
                <a:tc hMerge="1">
                  <a:txBody>
                    <a:bodyPr/>
                    <a:lstStyle/>
                    <a:p>
                      <a:endParaRPr lang="en-HK" dirty="0"/>
                    </a:p>
                  </a:txBody>
                  <a:tcPr/>
                </a:tc>
                <a:tc hMerge="1">
                  <a:txBody>
                    <a:bodyPr/>
                    <a:lstStyle/>
                    <a:p>
                      <a:endParaRPr lang="en-HK"/>
                    </a:p>
                  </a:txBody>
                  <a:tcPr/>
                </a:tc>
                <a:extLst>
                  <a:ext uri="{0D108BD9-81ED-4DB2-BD59-A6C34878D82A}">
                    <a16:rowId xmlns:a16="http://schemas.microsoft.com/office/drawing/2014/main" val="4020230167"/>
                  </a:ext>
                </a:extLst>
              </a:tr>
              <a:tr h="334867">
                <a:tc>
                  <a:txBody>
                    <a:bodyPr/>
                    <a:lstStyle/>
                    <a:p>
                      <a:endParaRPr lang="en-HK" dirty="0"/>
                    </a:p>
                  </a:txBody>
                  <a:tcPr/>
                </a:tc>
                <a:tc>
                  <a:txBody>
                    <a:bodyPr/>
                    <a:lstStyle/>
                    <a:p>
                      <a:pPr algn="ctr"/>
                      <a:r>
                        <a:rPr lang="en-HK" sz="1300" b="0" dirty="0" err="1"/>
                        <a:t>Wellcome</a:t>
                      </a:r>
                      <a:endParaRPr lang="en-HK" sz="1300" b="0" dirty="0"/>
                    </a:p>
                  </a:txBody>
                  <a:tcPr/>
                </a:tc>
                <a:tc>
                  <a:txBody>
                    <a:bodyPr/>
                    <a:lstStyle/>
                    <a:p>
                      <a:pPr algn="ctr"/>
                      <a:r>
                        <a:rPr lang="en-HK" sz="1300" b="0" dirty="0"/>
                        <a:t>Overall Stores</a:t>
                      </a:r>
                    </a:p>
                  </a:txBody>
                  <a:tcPr/>
                </a:tc>
                <a:tc>
                  <a:txBody>
                    <a:bodyPr/>
                    <a:lstStyle/>
                    <a:p>
                      <a:pPr algn="ctr"/>
                      <a:r>
                        <a:rPr lang="en-US" sz="1300" b="0" dirty="0"/>
                        <a:t>SSC</a:t>
                      </a:r>
                      <a:endParaRPr lang="en-HK" sz="1300" b="0" dirty="0"/>
                    </a:p>
                  </a:txBody>
                  <a:tcPr/>
                </a:tc>
                <a:extLst>
                  <a:ext uri="{0D108BD9-81ED-4DB2-BD59-A6C34878D82A}">
                    <a16:rowId xmlns:a16="http://schemas.microsoft.com/office/drawing/2014/main" val="2641036731"/>
                  </a:ext>
                </a:extLst>
              </a:tr>
              <a:tr h="347987">
                <a:tc>
                  <a:txBody>
                    <a:bodyPr/>
                    <a:lstStyle/>
                    <a:p>
                      <a:r>
                        <a:rPr lang="en-HK"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Q29 Technology resources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Q29 Technology resources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Q21 Consider Customer's Needs</a:t>
                      </a:r>
                    </a:p>
                  </a:txBody>
                  <a:tcPr/>
                </a:tc>
                <a:extLst>
                  <a:ext uri="{0D108BD9-81ED-4DB2-BD59-A6C34878D82A}">
                    <a16:rowId xmlns:a16="http://schemas.microsoft.com/office/drawing/2014/main" val="602392548"/>
                  </a:ext>
                </a:extLst>
              </a:tr>
              <a:tr h="348567">
                <a:tc>
                  <a:txBody>
                    <a:bodyPr/>
                    <a:lstStyle/>
                    <a:p>
                      <a:r>
                        <a:rPr lang="en-HK" dirty="0"/>
                        <a:t>2</a:t>
                      </a:r>
                    </a:p>
                  </a:txBody>
                  <a:tcPr/>
                </a:tc>
                <a:tc>
                  <a:txBody>
                    <a:bodyPr/>
                    <a:lstStyle/>
                    <a:p>
                      <a:pPr algn="ctr"/>
                      <a:r>
                        <a:rPr lang="en-HK" sz="1300" dirty="0"/>
                        <a:t>Q9 Asked Opinion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Q23 Meaningful work alignment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Q34 Excited about Company's Future</a:t>
                      </a:r>
                    </a:p>
                  </a:txBody>
                  <a:tcPr/>
                </a:tc>
                <a:extLst>
                  <a:ext uri="{0D108BD9-81ED-4DB2-BD59-A6C34878D82A}">
                    <a16:rowId xmlns:a16="http://schemas.microsoft.com/office/drawing/2014/main" val="3782288824"/>
                  </a:ext>
                </a:extLst>
              </a:tr>
              <a:tr h="344215">
                <a:tc>
                  <a:txBody>
                    <a:bodyPr/>
                    <a:lstStyle/>
                    <a:p>
                      <a:r>
                        <a:rPr lang="en-HK" dirty="0"/>
                        <a:t>3</a:t>
                      </a:r>
                    </a:p>
                  </a:txBody>
                  <a:tcPr/>
                </a:tc>
                <a:tc>
                  <a:txBody>
                    <a:bodyPr/>
                    <a:lstStyle/>
                    <a:p>
                      <a:pPr algn="ctr"/>
                      <a:r>
                        <a:rPr lang="en-HK" sz="1300" b="1" dirty="0">
                          <a:solidFill>
                            <a:srgbClr val="0070C0"/>
                          </a:solidFill>
                        </a:rPr>
                        <a:t>Q24 Given Enough Resources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Q30 Community support initiatives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rgbClr val="0070C0"/>
                          </a:solidFill>
                        </a:rPr>
                        <a:t>Q11 Career Opportunities</a:t>
                      </a:r>
                    </a:p>
                  </a:txBody>
                  <a:tcPr/>
                </a:tc>
                <a:extLst>
                  <a:ext uri="{0D108BD9-81ED-4DB2-BD59-A6C34878D82A}">
                    <a16:rowId xmlns:a16="http://schemas.microsoft.com/office/drawing/2014/main" val="1786252453"/>
                  </a:ext>
                </a:extLst>
              </a:tr>
              <a:tr h="344215">
                <a:tc>
                  <a:txBody>
                    <a:bodyPr/>
                    <a:lstStyle/>
                    <a:p>
                      <a:r>
                        <a:rPr lang="en-HK"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Q30 Community support initiatives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solidFill>
                            <a:srgbClr val="0070C0"/>
                          </a:solidFill>
                        </a:rPr>
                        <a:t>Q11 Career opportunities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Q15 Trust each other</a:t>
                      </a:r>
                    </a:p>
                  </a:txBody>
                  <a:tcPr/>
                </a:tc>
                <a:extLst>
                  <a:ext uri="{0D108BD9-81ED-4DB2-BD59-A6C34878D82A}">
                    <a16:rowId xmlns:a16="http://schemas.microsoft.com/office/drawing/2014/main" val="828719660"/>
                  </a:ext>
                </a:extLst>
              </a:tr>
              <a:tr h="344215">
                <a:tc>
                  <a:txBody>
                    <a:bodyPr/>
                    <a:lstStyle/>
                    <a:p>
                      <a:r>
                        <a:rPr lang="en-HK"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b="1" dirty="0"/>
                        <a:t>Q23 Meaningful work alignment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HK" sz="1300" dirty="0"/>
                        <a:t>Q8 Action after feedback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0" dirty="0">
                          <a:solidFill>
                            <a:srgbClr val="0070C0"/>
                          </a:solidFill>
                        </a:rPr>
                        <a:t>Q24 Given Enough Resources</a:t>
                      </a:r>
                      <a:endParaRPr lang="en-HK" sz="1300" b="1" i="0" dirty="0">
                        <a:solidFill>
                          <a:srgbClr val="0070C0"/>
                        </a:solidFill>
                      </a:endParaRPr>
                    </a:p>
                  </a:txBody>
                  <a:tcPr/>
                </a:tc>
                <a:extLst>
                  <a:ext uri="{0D108BD9-81ED-4DB2-BD59-A6C34878D82A}">
                    <a16:rowId xmlns:a16="http://schemas.microsoft.com/office/drawing/2014/main" val="3222059902"/>
                  </a:ext>
                </a:extLst>
              </a:tr>
            </a:tbl>
          </a:graphicData>
        </a:graphic>
      </p:graphicFrame>
      <p:sp>
        <p:nvSpPr>
          <p:cNvPr id="6" name="Content Placeholder 5">
            <a:extLst>
              <a:ext uri="{FF2B5EF4-FFF2-40B4-BE49-F238E27FC236}">
                <a16:creationId xmlns:a16="http://schemas.microsoft.com/office/drawing/2014/main" id="{69D51930-9DC4-E8F6-C51A-1D3C252D864E}"/>
              </a:ext>
            </a:extLst>
          </p:cNvPr>
          <p:cNvSpPr>
            <a:spLocks noGrp="1"/>
          </p:cNvSpPr>
          <p:nvPr>
            <p:ph idx="1"/>
          </p:nvPr>
        </p:nvSpPr>
        <p:spPr>
          <a:xfrm>
            <a:off x="493776" y="3128228"/>
            <a:ext cx="10890504" cy="3839500"/>
          </a:xfrm>
        </p:spPr>
        <p:txBody>
          <a:bodyPr>
            <a:normAutofit/>
          </a:bodyPr>
          <a:lstStyle/>
          <a:p>
            <a:pPr marL="0" indent="0">
              <a:buNone/>
            </a:pPr>
            <a:r>
              <a:rPr lang="en-HK" sz="1600" b="1" dirty="0"/>
              <a:t>Appendix</a:t>
            </a:r>
          </a:p>
          <a:p>
            <a:r>
              <a:rPr lang="en-HK" sz="1600" dirty="0"/>
              <a:t>Q8: Our company has acted upon the feedback provided in previous Your Voice Counts surveys.</a:t>
            </a:r>
          </a:p>
          <a:p>
            <a:r>
              <a:rPr lang="en-HK" sz="1600" dirty="0"/>
              <a:t>Q9: I am asked for my opinion on ways we can improve. </a:t>
            </a:r>
          </a:p>
          <a:p>
            <a:r>
              <a:rPr lang="en-HK" sz="1600" dirty="0"/>
              <a:t>Q11: I see opportunities to develop my career at our company.</a:t>
            </a:r>
          </a:p>
          <a:p>
            <a:r>
              <a:rPr lang="en-HK" sz="1600" dirty="0"/>
              <a:t>Q15: Across our company, we all trust each other.</a:t>
            </a:r>
          </a:p>
          <a:p>
            <a:r>
              <a:rPr lang="en-HK" sz="1600" dirty="0"/>
              <a:t>Q21: We consider the needs of our customers (internal and/or external) in everything we do.</a:t>
            </a:r>
          </a:p>
          <a:p>
            <a:r>
              <a:rPr lang="en-HK" sz="1600" dirty="0"/>
              <a:t>Q23: The work that I do at our company is meaningful to me.  </a:t>
            </a:r>
          </a:p>
          <a:p>
            <a:r>
              <a:rPr lang="en-HK" sz="1600" dirty="0"/>
              <a:t>Q24: I have the resources I need to do my job well. </a:t>
            </a:r>
          </a:p>
          <a:p>
            <a:r>
              <a:rPr lang="en-HK" sz="1600" dirty="0"/>
              <a:t>Q29: Our company is providing the technology resources I need to be productive. </a:t>
            </a:r>
          </a:p>
          <a:p>
            <a:r>
              <a:rPr lang="en-HK" sz="1600" dirty="0"/>
              <a:t>Q30: Our company does a good job supporting the communities in which it does business. </a:t>
            </a:r>
          </a:p>
          <a:p>
            <a:r>
              <a:rPr lang="en-HK" sz="1600" dirty="0"/>
              <a:t>Q34: I am excited about our company's future</a:t>
            </a:r>
            <a:endParaRPr lang="en-HK" sz="800" dirty="0"/>
          </a:p>
        </p:txBody>
      </p:sp>
      <p:sp>
        <p:nvSpPr>
          <p:cNvPr id="11" name="Title 1">
            <a:extLst>
              <a:ext uri="{FF2B5EF4-FFF2-40B4-BE49-F238E27FC236}">
                <a16:creationId xmlns:a16="http://schemas.microsoft.com/office/drawing/2014/main" id="{B2A4DDBC-7B7C-2C4B-DE0B-DE6410BED69B}"/>
              </a:ext>
            </a:extLst>
          </p:cNvPr>
          <p:cNvSpPr txBox="1">
            <a:spLocks/>
          </p:cNvSpPr>
          <p:nvPr/>
        </p:nvSpPr>
        <p:spPr>
          <a:xfrm>
            <a:off x="243840" y="154813"/>
            <a:ext cx="10515600" cy="34810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2400" b="1"/>
              <a:t>Appendix</a:t>
            </a:r>
            <a:endParaRPr lang="en-HK" sz="2400" b="1" dirty="0"/>
          </a:p>
        </p:txBody>
      </p:sp>
    </p:spTree>
    <p:extLst>
      <p:ext uri="{BB962C8B-B14F-4D97-AF65-F5344CB8AC3E}">
        <p14:creationId xmlns:p14="http://schemas.microsoft.com/office/powerpoint/2010/main" val="247581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DB8B8-2B6E-F733-A886-EF2B2FA296C2}"/>
              </a:ext>
            </a:extLst>
          </p:cNvPr>
          <p:cNvSpPr>
            <a:spLocks noGrp="1"/>
          </p:cNvSpPr>
          <p:nvPr>
            <p:ph idx="1"/>
          </p:nvPr>
        </p:nvSpPr>
        <p:spPr>
          <a:xfrm>
            <a:off x="243840" y="520084"/>
            <a:ext cx="11697325" cy="3104860"/>
          </a:xfrm>
        </p:spPr>
        <p:txBody>
          <a:bodyPr>
            <a:normAutofit/>
          </a:bodyPr>
          <a:lstStyle/>
          <a:p>
            <a:r>
              <a:rPr lang="en-HK" sz="1200" b="1" dirty="0"/>
              <a:t>Increment in Engagement</a:t>
            </a:r>
          </a:p>
          <a:p>
            <a:pPr lvl="1"/>
            <a:r>
              <a:rPr lang="en-HK" sz="1200" b="1" dirty="0"/>
              <a:t>+ 1/2 scores in </a:t>
            </a:r>
            <a:r>
              <a:rPr lang="en-HK" sz="1200" b="1" dirty="0" err="1"/>
              <a:t>Wellcome</a:t>
            </a:r>
            <a:endParaRPr lang="en-HK" sz="1200" b="1" dirty="0"/>
          </a:p>
          <a:p>
            <a:pPr lvl="2"/>
            <a:r>
              <a:rPr lang="en-HK" sz="1200" b="1" i="1" dirty="0"/>
              <a:t>Need drivers</a:t>
            </a:r>
            <a:r>
              <a:rPr lang="en-HK" sz="1200" dirty="0"/>
              <a:t>: Q9 Asked Opinion ↑ 8 scores, Q16 Trust Leadership ↑ 9 scores , </a:t>
            </a:r>
            <a:br>
              <a:rPr lang="en-HK" sz="1200" dirty="0"/>
            </a:br>
            <a:r>
              <a:rPr lang="en-HK" sz="1200" b="1" dirty="0">
                <a:solidFill>
                  <a:srgbClr val="0070C0"/>
                </a:solidFill>
              </a:rPr>
              <a:t>Q23 Meaningful Work </a:t>
            </a:r>
            <a:r>
              <a:rPr lang="en-HK" sz="1200" dirty="0"/>
              <a:t>↑ 2-5 scores &amp; </a:t>
            </a:r>
            <a:r>
              <a:rPr lang="en-HK" sz="1200" b="1" dirty="0">
                <a:solidFill>
                  <a:srgbClr val="0070C0"/>
                </a:solidFill>
              </a:rPr>
              <a:t>Q30 Community support initiatives </a:t>
            </a:r>
            <a:r>
              <a:rPr lang="en-HK" sz="1200" dirty="0"/>
              <a:t>↑ 14 scores </a:t>
            </a:r>
          </a:p>
          <a:p>
            <a:pPr lvl="1"/>
            <a:r>
              <a:rPr lang="en-HK" sz="1200" b="1" dirty="0"/>
              <a:t>+ 3 scores in </a:t>
            </a:r>
            <a:r>
              <a:rPr lang="en-HK" sz="1200" b="1" dirty="0" err="1"/>
              <a:t>Wellcome</a:t>
            </a:r>
            <a:endParaRPr lang="en-HK" sz="1200" b="1" dirty="0"/>
          </a:p>
          <a:p>
            <a:pPr lvl="2"/>
            <a:r>
              <a:rPr lang="en-HK" sz="1200" b="1" i="1" dirty="0"/>
              <a:t>Need drivers</a:t>
            </a:r>
            <a:r>
              <a:rPr lang="en-HK" sz="1200" dirty="0"/>
              <a:t>: Q9 Asked Opinion ↑ 8 scores, Q16 Trust Leadership ↑ 9 scores, Q23 Meaningful Work ↑ 2-5 scores Q24 Given Enough Resources ↑ 6 scores, </a:t>
            </a:r>
            <a:r>
              <a:rPr lang="en-HK" sz="1200" b="1" dirty="0">
                <a:solidFill>
                  <a:srgbClr val="FF0000"/>
                </a:solidFill>
              </a:rPr>
              <a:t>Q29 Technology resources </a:t>
            </a:r>
            <a:r>
              <a:rPr lang="en-HK" sz="1200" dirty="0"/>
              <a:t>↑ 18 scores &amp; Q30 Community support initiatives ↑ 16 scores </a:t>
            </a:r>
            <a:endParaRPr lang="en-HK" sz="1200" b="1" dirty="0"/>
          </a:p>
          <a:p>
            <a:pPr lvl="1"/>
            <a:r>
              <a:rPr lang="en-HK" sz="1200" b="1" dirty="0"/>
              <a:t>+ 1/2/3 scores in Overall stores</a:t>
            </a:r>
          </a:p>
          <a:p>
            <a:pPr lvl="2"/>
            <a:r>
              <a:rPr lang="en-HK" sz="1200" b="1" i="1" dirty="0"/>
              <a:t>Need drivers</a:t>
            </a:r>
            <a:r>
              <a:rPr lang="en-HK" sz="1200" dirty="0"/>
              <a:t>: Q11 Career opportunities ↑ 4-7 scores &amp; </a:t>
            </a:r>
            <a:r>
              <a:rPr lang="en-HK" sz="1200" b="1" dirty="0">
                <a:solidFill>
                  <a:srgbClr val="FF0000"/>
                </a:solidFill>
              </a:rPr>
              <a:t>Q29 Technology resources</a:t>
            </a:r>
            <a:r>
              <a:rPr lang="en-HK" sz="1200" b="1" dirty="0">
                <a:solidFill>
                  <a:schemeClr val="accent3">
                    <a:lumMod val="75000"/>
                  </a:schemeClr>
                </a:solidFill>
              </a:rPr>
              <a:t> </a:t>
            </a:r>
            <a:r>
              <a:rPr lang="en-HK" sz="1200" dirty="0"/>
              <a:t>↑ 6-7 scores</a:t>
            </a:r>
          </a:p>
          <a:p>
            <a:pPr lvl="1"/>
            <a:r>
              <a:rPr lang="en-HK" sz="1200" b="1" dirty="0"/>
              <a:t>+ 1/2 scores in SSC </a:t>
            </a:r>
          </a:p>
          <a:p>
            <a:pPr lvl="2"/>
            <a:r>
              <a:rPr lang="en-HK" sz="1200" b="1" i="1" dirty="0"/>
              <a:t>Need drivers: </a:t>
            </a:r>
            <a:r>
              <a:rPr lang="en-HK" sz="1200" b="1" dirty="0">
                <a:solidFill>
                  <a:srgbClr val="0070C0"/>
                </a:solidFill>
              </a:rPr>
              <a:t>Q23 Meaningful Work </a:t>
            </a:r>
            <a:r>
              <a:rPr lang="en-HK" sz="1200" dirty="0"/>
              <a:t>↑ 9 scores,  </a:t>
            </a:r>
            <a:r>
              <a:rPr lang="en-HK" sz="1200" b="1" dirty="0">
                <a:solidFill>
                  <a:srgbClr val="0070C0"/>
                </a:solidFill>
              </a:rPr>
              <a:t>Q30 Community support initiatives </a:t>
            </a:r>
            <a:r>
              <a:rPr lang="en-HK" sz="1200" dirty="0"/>
              <a:t>↑ 11 scores</a:t>
            </a:r>
          </a:p>
          <a:p>
            <a:pPr lvl="1"/>
            <a:r>
              <a:rPr lang="en-HK" sz="1200" b="1" dirty="0"/>
              <a:t>+ 4 scores in SSC</a:t>
            </a:r>
          </a:p>
          <a:p>
            <a:pPr lvl="2"/>
            <a:r>
              <a:rPr lang="en-HK" sz="1200" b="1" i="1" dirty="0"/>
              <a:t>Need drivers</a:t>
            </a:r>
            <a:r>
              <a:rPr lang="en-HK" sz="1200" dirty="0"/>
              <a:t>: Q20 Proud of Company ↑ 7 scores, </a:t>
            </a:r>
            <a:r>
              <a:rPr lang="en-HK" sz="1200" b="1" dirty="0">
                <a:solidFill>
                  <a:srgbClr val="0070C0"/>
                </a:solidFill>
              </a:rPr>
              <a:t>Q23 Meaningful Work </a:t>
            </a:r>
            <a:r>
              <a:rPr lang="en-HK" sz="1200" dirty="0"/>
              <a:t>↑ 9 scores, Q26 Being Cared ↑ 9 scores, </a:t>
            </a:r>
            <a:r>
              <a:rPr lang="en-HK" sz="1200" b="1" dirty="0">
                <a:solidFill>
                  <a:srgbClr val="FF0000"/>
                </a:solidFill>
              </a:rPr>
              <a:t>Q29 Technology resources </a:t>
            </a:r>
            <a:r>
              <a:rPr lang="en-HK" sz="1200" dirty="0"/>
              <a:t>↑ 12 scores &amp; Q33 Leadership Team Demonstrates Commitment ↑ 8 scores</a:t>
            </a:r>
          </a:p>
        </p:txBody>
      </p:sp>
      <p:sp>
        <p:nvSpPr>
          <p:cNvPr id="8" name="Title 1">
            <a:extLst>
              <a:ext uri="{FF2B5EF4-FFF2-40B4-BE49-F238E27FC236}">
                <a16:creationId xmlns:a16="http://schemas.microsoft.com/office/drawing/2014/main" id="{34175602-C78C-863A-58D5-B9B41F84D542}"/>
              </a:ext>
            </a:extLst>
          </p:cNvPr>
          <p:cNvSpPr txBox="1">
            <a:spLocks/>
          </p:cNvSpPr>
          <p:nvPr/>
        </p:nvSpPr>
        <p:spPr>
          <a:xfrm>
            <a:off x="243840" y="154813"/>
            <a:ext cx="10515600" cy="34810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2400" b="1"/>
              <a:t>Appendix</a:t>
            </a:r>
            <a:endParaRPr lang="en-HK" sz="2400" b="1" dirty="0"/>
          </a:p>
        </p:txBody>
      </p:sp>
      <p:sp>
        <p:nvSpPr>
          <p:cNvPr id="9" name="Rectangle 3">
            <a:extLst>
              <a:ext uri="{FF2B5EF4-FFF2-40B4-BE49-F238E27FC236}">
                <a16:creationId xmlns:a16="http://schemas.microsoft.com/office/drawing/2014/main" id="{7D4280D8-EE69-2392-9344-717AA424E696}"/>
              </a:ext>
            </a:extLst>
          </p:cNvPr>
          <p:cNvSpPr>
            <a:spLocks noChangeArrowheads="1"/>
          </p:cNvSpPr>
          <p:nvPr/>
        </p:nvSpPr>
        <p:spPr bwMode="auto">
          <a:xfrm>
            <a:off x="1999918" y="6301771"/>
            <a:ext cx="15915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Productivity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 name="Picture 1" descr="A graph of sales and sales&#10;&#10;AI-generated content may be incorrect.">
            <a:extLst>
              <a:ext uri="{FF2B5EF4-FFF2-40B4-BE49-F238E27FC236}">
                <a16:creationId xmlns:a16="http://schemas.microsoft.com/office/drawing/2014/main" id="{D5E1A6D8-20B6-32EF-E14A-BBB37664E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99" y="3786746"/>
            <a:ext cx="4251552" cy="235322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E107B36E-1030-3AA7-F6D6-866ACB7039E3}"/>
              </a:ext>
            </a:extLst>
          </p:cNvPr>
          <p:cNvSpPr>
            <a:spLocks noChangeArrowheads="1"/>
          </p:cNvSpPr>
          <p:nvPr/>
        </p:nvSpPr>
        <p:spPr bwMode="auto">
          <a:xfrm>
            <a:off x="8600557" y="6337916"/>
            <a:ext cx="15462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HK" sz="2000" b="1" dirty="0"/>
              <a:t>Profitability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graph of a graph&#10;&#10;AI-generated content may be incorrect.">
            <a:extLst>
              <a:ext uri="{FF2B5EF4-FFF2-40B4-BE49-F238E27FC236}">
                <a16:creationId xmlns:a16="http://schemas.microsoft.com/office/drawing/2014/main" id="{F96C8FBC-8C12-7723-3F85-C515555172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7327" y="3820583"/>
            <a:ext cx="4496374" cy="2517333"/>
          </a:xfrm>
          <a:prstGeom prst="rect">
            <a:avLst/>
          </a:prstGeom>
        </p:spPr>
      </p:pic>
    </p:spTree>
    <p:extLst>
      <p:ext uri="{BB962C8B-B14F-4D97-AF65-F5344CB8AC3E}">
        <p14:creationId xmlns:p14="http://schemas.microsoft.com/office/powerpoint/2010/main" val="394173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FA41-622D-9BD7-24B4-5FFD51F45AB7}"/>
              </a:ext>
            </a:extLst>
          </p:cNvPr>
          <p:cNvSpPr>
            <a:spLocks noGrp="1"/>
          </p:cNvSpPr>
          <p:nvPr>
            <p:ph type="title"/>
          </p:nvPr>
        </p:nvSpPr>
        <p:spPr>
          <a:xfrm>
            <a:off x="243840" y="154813"/>
            <a:ext cx="10515600" cy="348107"/>
          </a:xfrm>
        </p:spPr>
        <p:txBody>
          <a:bodyPr>
            <a:normAutofit fontScale="90000"/>
          </a:bodyPr>
          <a:lstStyle/>
          <a:p>
            <a:r>
              <a:rPr lang="en-HK" sz="2400" b="1" dirty="0"/>
              <a:t>Appendix</a:t>
            </a:r>
          </a:p>
        </p:txBody>
      </p:sp>
      <p:sp>
        <p:nvSpPr>
          <p:cNvPr id="3" name="Content Placeholder 2">
            <a:extLst>
              <a:ext uri="{FF2B5EF4-FFF2-40B4-BE49-F238E27FC236}">
                <a16:creationId xmlns:a16="http://schemas.microsoft.com/office/drawing/2014/main" id="{75D1EA82-E8FD-5AAC-4191-F6975838E932}"/>
              </a:ext>
            </a:extLst>
          </p:cNvPr>
          <p:cNvSpPr>
            <a:spLocks noGrp="1"/>
          </p:cNvSpPr>
          <p:nvPr>
            <p:ph idx="1"/>
          </p:nvPr>
        </p:nvSpPr>
        <p:spPr>
          <a:xfrm>
            <a:off x="344424" y="502920"/>
            <a:ext cx="10515600" cy="5885001"/>
          </a:xfrm>
        </p:spPr>
        <p:txBody>
          <a:bodyPr>
            <a:normAutofit fontScale="92500" lnSpcReduction="10000"/>
          </a:bodyPr>
          <a:lstStyle/>
          <a:p>
            <a:r>
              <a:rPr lang="en-HK" sz="1200" b="1" dirty="0"/>
              <a:t>Assumption</a:t>
            </a:r>
          </a:p>
          <a:p>
            <a:pPr lvl="1"/>
            <a:r>
              <a:rPr lang="en-HK" sz="1200" dirty="0"/>
              <a:t>The headcount and head-exit in turnover rate is used the total sum of number of FT and PT, which assume that there are no differences between the FT turnover rate and PT turnover rate.</a:t>
            </a:r>
          </a:p>
          <a:p>
            <a:pPr lvl="1"/>
            <a:r>
              <a:rPr lang="en-HK" sz="1200" dirty="0"/>
              <a:t>The independency of each variable has been assumed.</a:t>
            </a:r>
          </a:p>
          <a:p>
            <a:pPr lvl="1"/>
            <a:r>
              <a:rPr lang="en-HK" sz="1200" dirty="0"/>
              <a:t>The average data could be represented each store and SSC.</a:t>
            </a:r>
          </a:p>
          <a:p>
            <a:r>
              <a:rPr lang="en-HK" sz="1200" b="1" dirty="0"/>
              <a:t>Evidence Proof</a:t>
            </a:r>
          </a:p>
          <a:p>
            <a:pPr lvl="1"/>
            <a:r>
              <a:rPr lang="en-HK" sz="1200" b="1" dirty="0"/>
              <a:t>Q29 Technology Resources  </a:t>
            </a:r>
            <a:r>
              <a:rPr lang="en-HK" sz="1200" dirty="0"/>
              <a:t>is 1</a:t>
            </a:r>
            <a:r>
              <a:rPr lang="en-HK" sz="1200" baseline="30000" dirty="0"/>
              <a:t>st</a:t>
            </a:r>
            <a:r>
              <a:rPr lang="en-HK" sz="1200" dirty="0"/>
              <a:t>  driver in most of Glint metrics. In the score range from 55-70, every 5 points increase,  3% productivity gain. Thus, it has a simple explanation that  better tools would faster tasks and fewer errors which cause higher sales per store.</a:t>
            </a:r>
          </a:p>
          <a:p>
            <a:pPr lvl="1"/>
            <a:r>
              <a:rPr lang="en-HK" sz="1200" b="1" dirty="0"/>
              <a:t>Q9 Asked Opinion </a:t>
            </a:r>
            <a:r>
              <a:rPr lang="en-HK" sz="1200" dirty="0"/>
              <a:t>is 2</a:t>
            </a:r>
            <a:r>
              <a:rPr lang="en-HK" sz="1200" baseline="30000" dirty="0"/>
              <a:t>nd</a:t>
            </a:r>
            <a:r>
              <a:rPr lang="en-HK" sz="1200" dirty="0"/>
              <a:t>  importance driver in 3 Glint metrics and it would decrease 1% turnover rate in the Mass and Residential - Local (</a:t>
            </a:r>
            <a:r>
              <a:rPr lang="en-HK" sz="1200" dirty="0" err="1"/>
              <a:t>Wellcome</a:t>
            </a:r>
            <a:r>
              <a:rPr lang="en-HK" sz="1200" dirty="0"/>
              <a:t>) &amp; decrease 9% turnover rate in Residential - Western &amp; Top Income (Upscale). Also, 3% shrinkage would be decreased in Residential - Western &amp; Top Income (Upscale) too.</a:t>
            </a:r>
            <a:endParaRPr lang="en-HK" sz="1200" b="1" dirty="0"/>
          </a:p>
          <a:p>
            <a:pPr lvl="1"/>
            <a:r>
              <a:rPr lang="en-HK" sz="1200" b="1" dirty="0"/>
              <a:t>Q23 Meaningful Work</a:t>
            </a:r>
            <a:r>
              <a:rPr lang="en-HK" sz="1200" dirty="0"/>
              <a:t> is 1</a:t>
            </a:r>
            <a:r>
              <a:rPr lang="en-HK" sz="1200" baseline="30000" dirty="0"/>
              <a:t>st</a:t>
            </a:r>
            <a:r>
              <a:rPr lang="en-HK" sz="1200" dirty="0"/>
              <a:t> importance driver for Belonging Score and it would gain $4,086/store productivity in Upscales clusters when its score increase. Thus, it has a simple explanation that Employees who see their impact stay longer and more  recommend stores.</a:t>
            </a:r>
          </a:p>
          <a:p>
            <a:pPr lvl="1"/>
            <a:r>
              <a:rPr lang="en-HK" sz="1200" b="1" dirty="0"/>
              <a:t>Q30 Community Support  </a:t>
            </a:r>
            <a:r>
              <a:rPr lang="en-HK" sz="1200" dirty="0"/>
              <a:t>is Top 3 importance driver in 3 Glint metrics. In the score range form 55-85, every 10 points increase, 5% customer trust(MSP) would also increase. Thus, it has a simple explanation that visible social responsibility builds employee pride and customer loyalty.</a:t>
            </a:r>
          </a:p>
          <a:p>
            <a:pPr lvl="1"/>
            <a:r>
              <a:rPr lang="en-HK" sz="1200" b="1" dirty="0"/>
              <a:t>Q11 Career opportunities is </a:t>
            </a:r>
            <a:r>
              <a:rPr lang="en-HK" sz="1200" dirty="0"/>
              <a:t>2nd  driver for Work Satisfaction and the Top 10 importance driver in 4 Glint metrics. The stores with high Q11 scores could decrease  8-10%  turnover rate.</a:t>
            </a:r>
          </a:p>
          <a:p>
            <a:r>
              <a:rPr lang="en-HK" sz="1200" b="1" dirty="0"/>
              <a:t>Evidence: Engagement → Proﬁt Pathway</a:t>
            </a:r>
          </a:p>
          <a:p>
            <a:pPr lvl="1"/>
            <a:r>
              <a:rPr lang="en-HK" sz="1200" dirty="0"/>
              <a:t>Engaged employees could provide better service which lead to higher customer satisfaction (MSP). High scores in Q21Consider Customer Needs could lower turnover rate and get high MSP. Also, it found that low turnover rate with higher customer satisfaction (MSP) could possibly increase 20% SOP. Thus, it has a simple business explanation that happy employees provide better service which increase the repeated customers and </a:t>
            </a:r>
            <a:r>
              <a:rPr lang="en-HK" sz="1200" dirty="0" err="1"/>
              <a:t>finaly</a:t>
            </a:r>
            <a:r>
              <a:rPr lang="en-HK" sz="1200" dirty="0"/>
              <a:t> increase sales of stores per year.</a:t>
            </a:r>
          </a:p>
          <a:p>
            <a:r>
              <a:rPr lang="en-HK" sz="1200" b="1" dirty="0"/>
              <a:t>Limitation</a:t>
            </a:r>
          </a:p>
          <a:p>
            <a:pPr lvl="1"/>
            <a:r>
              <a:rPr lang="en-HK" sz="1200" b="1" dirty="0"/>
              <a:t>Data Granularity</a:t>
            </a:r>
          </a:p>
          <a:p>
            <a:pPr lvl="2"/>
            <a:r>
              <a:rPr lang="en-HK" sz="1200" dirty="0"/>
              <a:t>Store-level averages only (not individual)</a:t>
            </a:r>
          </a:p>
          <a:p>
            <a:pPr lvl="1"/>
            <a:r>
              <a:rPr lang="en-HK" sz="1200" b="1" dirty="0"/>
              <a:t>Causality Gaps</a:t>
            </a:r>
          </a:p>
          <a:p>
            <a:pPr lvl="2"/>
            <a:r>
              <a:rPr lang="en-HK" sz="1200" dirty="0"/>
              <a:t>Models show correlation, not proven causation</a:t>
            </a:r>
          </a:p>
          <a:p>
            <a:pPr lvl="1"/>
            <a:r>
              <a:rPr lang="en-HK" sz="1200" b="1" dirty="0"/>
              <a:t>Model Accuracy</a:t>
            </a:r>
          </a:p>
          <a:p>
            <a:pPr lvl="2"/>
            <a:r>
              <a:rPr lang="en-HK" sz="1200" dirty="0"/>
              <a:t>Predictive accuracy capped at 60%~80% in Engagement and Productivity analysis &amp; ~20% in Profitability analysis</a:t>
            </a:r>
          </a:p>
          <a:p>
            <a:pPr lvl="1"/>
            <a:r>
              <a:rPr lang="en-HK" sz="1200" b="1" dirty="0"/>
              <a:t>Exclude External Factors</a:t>
            </a:r>
          </a:p>
          <a:p>
            <a:pPr lvl="2"/>
            <a:r>
              <a:rPr lang="en-HK" sz="1200" dirty="0"/>
              <a:t>Overfitting risk</a:t>
            </a:r>
          </a:p>
          <a:p>
            <a:pPr lvl="1"/>
            <a:endParaRPr lang="en-HK" sz="800" dirty="0"/>
          </a:p>
          <a:p>
            <a:pPr lvl="1"/>
            <a:endParaRPr lang="en-HK" sz="1200" dirty="0"/>
          </a:p>
          <a:p>
            <a:pPr lvl="1"/>
            <a:endParaRPr lang="en-HK" sz="1200" dirty="0"/>
          </a:p>
          <a:p>
            <a:pPr lvl="1"/>
            <a:endParaRPr lang="en-HK" sz="1200" dirty="0"/>
          </a:p>
        </p:txBody>
      </p:sp>
    </p:spTree>
    <p:extLst>
      <p:ext uri="{BB962C8B-B14F-4D97-AF65-F5344CB8AC3E}">
        <p14:creationId xmlns:p14="http://schemas.microsoft.com/office/powerpoint/2010/main" val="171417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586</TotalTime>
  <Words>989</Words>
  <Application>Microsoft Office PowerPoint</Application>
  <PresentationFormat>Widescreen</PresentationFormat>
  <Paragraphs>108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Optimizing Business Performance Through Employee Engagement</vt:lpstr>
      <vt:lpstr>Key Findings</vt:lpstr>
      <vt:lpstr>Unexpected Insight Proof</vt:lpstr>
      <vt:lpstr>PowerPoint Presentation</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Cherry Cho Ying Cheung</dc:creator>
  <cp:lastModifiedBy>Cherry Cho Ying Cheung</cp:lastModifiedBy>
  <cp:revision>3</cp:revision>
  <dcterms:created xsi:type="dcterms:W3CDTF">2025-07-18T02:21:26Z</dcterms:created>
  <dcterms:modified xsi:type="dcterms:W3CDTF">2025-07-21T07:01:22Z</dcterms:modified>
</cp:coreProperties>
</file>