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CA7AE-512A-4F6E-A4DB-0CA6D9DDF72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8438AB-0065-4152-B4F8-9B00E0A4F0E6}">
      <dgm:prSet/>
      <dgm:spPr/>
      <dgm:t>
        <a:bodyPr/>
        <a:lstStyle/>
        <a:p>
          <a:r>
            <a:rPr lang="en-US" b="1"/>
            <a:t>Category Analysis</a:t>
          </a:r>
          <a:endParaRPr lang="en-US"/>
        </a:p>
      </dgm:t>
    </dgm:pt>
    <dgm:pt modelId="{E797B3BB-AC66-4450-A117-127F40CE0557}" type="parTrans" cxnId="{52367D95-8490-47C6-9FEE-F12C95536D96}">
      <dgm:prSet/>
      <dgm:spPr/>
      <dgm:t>
        <a:bodyPr/>
        <a:lstStyle/>
        <a:p>
          <a:endParaRPr lang="en-US"/>
        </a:p>
      </dgm:t>
    </dgm:pt>
    <dgm:pt modelId="{25BB3B9D-30D1-40FD-85E0-DFAE3F592C11}" type="sibTrans" cxnId="{52367D95-8490-47C6-9FEE-F12C95536D96}">
      <dgm:prSet/>
      <dgm:spPr/>
      <dgm:t>
        <a:bodyPr/>
        <a:lstStyle/>
        <a:p>
          <a:endParaRPr lang="en-US"/>
        </a:p>
      </dgm:t>
    </dgm:pt>
    <dgm:pt modelId="{B7EF7F4C-C357-4FE7-A6D6-39A96E80903D}">
      <dgm:prSet/>
      <dgm:spPr/>
      <dgm:t>
        <a:bodyPr/>
        <a:lstStyle/>
        <a:p>
          <a:r>
            <a:rPr lang="en-US" b="1"/>
            <a:t>Top Performing Categories by Profit:</a:t>
          </a:r>
          <a:endParaRPr lang="en-US"/>
        </a:p>
      </dgm:t>
    </dgm:pt>
    <dgm:pt modelId="{9ED7A7F3-8526-46C9-A360-B9F0483B53BC}" type="parTrans" cxnId="{6FDDE2E2-4751-46F8-A106-A3E433B23991}">
      <dgm:prSet/>
      <dgm:spPr/>
      <dgm:t>
        <a:bodyPr/>
        <a:lstStyle/>
        <a:p>
          <a:endParaRPr lang="en-US"/>
        </a:p>
      </dgm:t>
    </dgm:pt>
    <dgm:pt modelId="{2DFB7EB1-6741-45F9-BE5C-D64697FA94AE}" type="sibTrans" cxnId="{6FDDE2E2-4751-46F8-A106-A3E433B23991}">
      <dgm:prSet/>
      <dgm:spPr/>
      <dgm:t>
        <a:bodyPr/>
        <a:lstStyle/>
        <a:p>
          <a:endParaRPr lang="en-US"/>
        </a:p>
      </dgm:t>
    </dgm:pt>
    <dgm:pt modelId="{EAF907F1-0A2B-4E0A-B5B9-25C2F1B939C2}">
      <dgm:prSet/>
      <dgm:spPr/>
      <dgm:t>
        <a:bodyPr/>
        <a:lstStyle/>
        <a:p>
          <a:r>
            <a:rPr lang="en-US"/>
            <a:t>Snacks – ₹568.18K (15.14%)</a:t>
          </a:r>
        </a:p>
      </dgm:t>
    </dgm:pt>
    <dgm:pt modelId="{0F425411-5DA7-479A-913C-7BD95B511B4E}" type="parTrans" cxnId="{83FF72BD-E31D-4407-9462-8694C4650248}">
      <dgm:prSet/>
      <dgm:spPr/>
      <dgm:t>
        <a:bodyPr/>
        <a:lstStyle/>
        <a:p>
          <a:endParaRPr lang="en-US"/>
        </a:p>
      </dgm:t>
    </dgm:pt>
    <dgm:pt modelId="{7BD17C86-2BA6-4AEA-AAAC-0092C0435CF3}" type="sibTrans" cxnId="{83FF72BD-E31D-4407-9462-8694C4650248}">
      <dgm:prSet/>
      <dgm:spPr/>
      <dgm:t>
        <a:bodyPr/>
        <a:lstStyle/>
        <a:p>
          <a:endParaRPr lang="en-US"/>
        </a:p>
      </dgm:t>
    </dgm:pt>
    <dgm:pt modelId="{29F259B3-464B-4658-9F06-B475DC5622D6}">
      <dgm:prSet/>
      <dgm:spPr/>
      <dgm:t>
        <a:bodyPr/>
        <a:lstStyle/>
        <a:p>
          <a:r>
            <a:rPr lang="en-US"/>
            <a:t>Eggs, Meat &amp; Fish – ₹567.36K (15.12%)</a:t>
          </a:r>
        </a:p>
      </dgm:t>
    </dgm:pt>
    <dgm:pt modelId="{917C2380-66C9-4810-BED9-FD75C40F4D73}" type="parTrans" cxnId="{6E9D23E0-BF09-453E-9708-807A01053BC8}">
      <dgm:prSet/>
      <dgm:spPr/>
      <dgm:t>
        <a:bodyPr/>
        <a:lstStyle/>
        <a:p>
          <a:endParaRPr lang="en-US"/>
        </a:p>
      </dgm:t>
    </dgm:pt>
    <dgm:pt modelId="{48AA3FF1-ED7A-4121-8B96-5C4A809B23BD}" type="sibTrans" cxnId="{6E9D23E0-BF09-453E-9708-807A01053BC8}">
      <dgm:prSet/>
      <dgm:spPr/>
      <dgm:t>
        <a:bodyPr/>
        <a:lstStyle/>
        <a:p>
          <a:endParaRPr lang="en-US"/>
        </a:p>
      </dgm:t>
    </dgm:pt>
    <dgm:pt modelId="{BD5B920A-DBE4-40F6-AC28-21B628D8B027}">
      <dgm:prSet/>
      <dgm:spPr/>
      <dgm:t>
        <a:bodyPr/>
        <a:lstStyle/>
        <a:p>
          <a:r>
            <a:rPr lang="en-US"/>
            <a:t>Fruits &amp; Vegetables – ₹530.4K (14.15%)</a:t>
          </a:r>
        </a:p>
      </dgm:t>
    </dgm:pt>
    <dgm:pt modelId="{0BEBE373-57B3-4C92-A61B-BBAD3862D92E}" type="parTrans" cxnId="{DB5D2015-6F6B-44AD-9B7F-B8573196D797}">
      <dgm:prSet/>
      <dgm:spPr/>
      <dgm:t>
        <a:bodyPr/>
        <a:lstStyle/>
        <a:p>
          <a:endParaRPr lang="en-US"/>
        </a:p>
      </dgm:t>
    </dgm:pt>
    <dgm:pt modelId="{187C63BE-3793-499E-BE1C-B4BC0A834AA8}" type="sibTrans" cxnId="{DB5D2015-6F6B-44AD-9B7F-B8573196D797}">
      <dgm:prSet/>
      <dgm:spPr/>
      <dgm:t>
        <a:bodyPr/>
        <a:lstStyle/>
        <a:p>
          <a:endParaRPr lang="en-US"/>
        </a:p>
      </dgm:t>
    </dgm:pt>
    <dgm:pt modelId="{BE0AFCE1-E476-4CA8-8891-68600AFA2C74}">
      <dgm:prSet/>
      <dgm:spPr/>
      <dgm:t>
        <a:bodyPr/>
        <a:lstStyle/>
        <a:p>
          <a:r>
            <a:rPr lang="en-US"/>
            <a:t>All categories contribute relatively evenly to sales and profit.</a:t>
          </a:r>
        </a:p>
      </dgm:t>
    </dgm:pt>
    <dgm:pt modelId="{37923618-19A2-474B-8311-9AC2FC481305}" type="parTrans" cxnId="{1528A8B7-0C3D-4D89-A25C-F80B0A22D124}">
      <dgm:prSet/>
      <dgm:spPr/>
      <dgm:t>
        <a:bodyPr/>
        <a:lstStyle/>
        <a:p>
          <a:endParaRPr lang="en-US"/>
        </a:p>
      </dgm:t>
    </dgm:pt>
    <dgm:pt modelId="{46483A8E-0F78-43D7-B685-8B5062BA6812}" type="sibTrans" cxnId="{1528A8B7-0C3D-4D89-A25C-F80B0A22D124}">
      <dgm:prSet/>
      <dgm:spPr/>
      <dgm:t>
        <a:bodyPr/>
        <a:lstStyle/>
        <a:p>
          <a:endParaRPr lang="en-US"/>
        </a:p>
      </dgm:t>
    </dgm:pt>
    <dgm:pt modelId="{7212094D-D443-4DB3-B9A5-0F12A6CABE2F}" type="pres">
      <dgm:prSet presAssocID="{936CA7AE-512A-4F6E-A4DB-0CA6D9DDF72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56A5EA-8FCA-439C-A6D5-6DAFCC16BD52}" type="pres">
      <dgm:prSet presAssocID="{DC8438AB-0065-4152-B4F8-9B00E0A4F0E6}" presName="hierRoot1" presStyleCnt="0"/>
      <dgm:spPr/>
    </dgm:pt>
    <dgm:pt modelId="{00294653-0FC4-4A72-AFD0-158F6AB7B875}" type="pres">
      <dgm:prSet presAssocID="{DC8438AB-0065-4152-B4F8-9B00E0A4F0E6}" presName="composite" presStyleCnt="0"/>
      <dgm:spPr/>
    </dgm:pt>
    <dgm:pt modelId="{C55EA90F-4BA2-453F-A215-0CBEE284014A}" type="pres">
      <dgm:prSet presAssocID="{DC8438AB-0065-4152-B4F8-9B00E0A4F0E6}" presName="background" presStyleLbl="node0" presStyleIdx="0" presStyleCnt="2"/>
      <dgm:spPr/>
    </dgm:pt>
    <dgm:pt modelId="{730B0640-55A3-4466-8249-06D87F853611}" type="pres">
      <dgm:prSet presAssocID="{DC8438AB-0065-4152-B4F8-9B00E0A4F0E6}" presName="text" presStyleLbl="fgAcc0" presStyleIdx="0" presStyleCnt="2">
        <dgm:presLayoutVars>
          <dgm:chPref val="3"/>
        </dgm:presLayoutVars>
      </dgm:prSet>
      <dgm:spPr/>
    </dgm:pt>
    <dgm:pt modelId="{5D7B71FB-A8A8-4DCB-BA89-492622A1CDD5}" type="pres">
      <dgm:prSet presAssocID="{DC8438AB-0065-4152-B4F8-9B00E0A4F0E6}" presName="hierChild2" presStyleCnt="0"/>
      <dgm:spPr/>
    </dgm:pt>
    <dgm:pt modelId="{D7FCF5E6-F0EC-493F-ADE9-9CA7A7040B50}" type="pres">
      <dgm:prSet presAssocID="{B7EF7F4C-C357-4FE7-A6D6-39A96E80903D}" presName="hierRoot1" presStyleCnt="0"/>
      <dgm:spPr/>
    </dgm:pt>
    <dgm:pt modelId="{18DD7E0F-5554-44F4-BE0F-FDEBFB49005A}" type="pres">
      <dgm:prSet presAssocID="{B7EF7F4C-C357-4FE7-A6D6-39A96E80903D}" presName="composite" presStyleCnt="0"/>
      <dgm:spPr/>
    </dgm:pt>
    <dgm:pt modelId="{683116B7-6651-46D1-B738-0274D6A8A991}" type="pres">
      <dgm:prSet presAssocID="{B7EF7F4C-C357-4FE7-A6D6-39A96E80903D}" presName="background" presStyleLbl="node0" presStyleIdx="1" presStyleCnt="2"/>
      <dgm:spPr/>
    </dgm:pt>
    <dgm:pt modelId="{F520E743-8C51-498D-8E3E-9070A73B7C48}" type="pres">
      <dgm:prSet presAssocID="{B7EF7F4C-C357-4FE7-A6D6-39A96E80903D}" presName="text" presStyleLbl="fgAcc0" presStyleIdx="1" presStyleCnt="2">
        <dgm:presLayoutVars>
          <dgm:chPref val="3"/>
        </dgm:presLayoutVars>
      </dgm:prSet>
      <dgm:spPr/>
    </dgm:pt>
    <dgm:pt modelId="{1D00F2A1-1327-4910-BC05-00C07C97A785}" type="pres">
      <dgm:prSet presAssocID="{B7EF7F4C-C357-4FE7-A6D6-39A96E80903D}" presName="hierChild2" presStyleCnt="0"/>
      <dgm:spPr/>
    </dgm:pt>
    <dgm:pt modelId="{82EAC70C-1E21-47F6-AC77-F8F176AD291E}" type="pres">
      <dgm:prSet presAssocID="{0F425411-5DA7-479A-913C-7BD95B511B4E}" presName="Name10" presStyleLbl="parChTrans1D2" presStyleIdx="0" presStyleCnt="4"/>
      <dgm:spPr/>
    </dgm:pt>
    <dgm:pt modelId="{DC603722-C520-4CAA-9340-2381AB4D2F66}" type="pres">
      <dgm:prSet presAssocID="{EAF907F1-0A2B-4E0A-B5B9-25C2F1B939C2}" presName="hierRoot2" presStyleCnt="0"/>
      <dgm:spPr/>
    </dgm:pt>
    <dgm:pt modelId="{F0F2AB51-F007-410D-9E5A-6992892A3FCB}" type="pres">
      <dgm:prSet presAssocID="{EAF907F1-0A2B-4E0A-B5B9-25C2F1B939C2}" presName="composite2" presStyleCnt="0"/>
      <dgm:spPr/>
    </dgm:pt>
    <dgm:pt modelId="{F91AAC57-760E-4D55-A374-1D9CB8B42123}" type="pres">
      <dgm:prSet presAssocID="{EAF907F1-0A2B-4E0A-B5B9-25C2F1B939C2}" presName="background2" presStyleLbl="node2" presStyleIdx="0" presStyleCnt="4"/>
      <dgm:spPr/>
    </dgm:pt>
    <dgm:pt modelId="{08980A9A-5546-4D65-8B26-79819033623B}" type="pres">
      <dgm:prSet presAssocID="{EAF907F1-0A2B-4E0A-B5B9-25C2F1B939C2}" presName="text2" presStyleLbl="fgAcc2" presStyleIdx="0" presStyleCnt="4">
        <dgm:presLayoutVars>
          <dgm:chPref val="3"/>
        </dgm:presLayoutVars>
      </dgm:prSet>
      <dgm:spPr/>
    </dgm:pt>
    <dgm:pt modelId="{04A5F444-810E-41CB-9D58-DE252B9B4411}" type="pres">
      <dgm:prSet presAssocID="{EAF907F1-0A2B-4E0A-B5B9-25C2F1B939C2}" presName="hierChild3" presStyleCnt="0"/>
      <dgm:spPr/>
    </dgm:pt>
    <dgm:pt modelId="{E8BFC39A-F9B5-482F-ADA7-666A0B2DC0CD}" type="pres">
      <dgm:prSet presAssocID="{917C2380-66C9-4810-BED9-FD75C40F4D73}" presName="Name10" presStyleLbl="parChTrans1D2" presStyleIdx="1" presStyleCnt="4"/>
      <dgm:spPr/>
    </dgm:pt>
    <dgm:pt modelId="{7B7533BB-76A7-48F1-84D1-34EBFC118F08}" type="pres">
      <dgm:prSet presAssocID="{29F259B3-464B-4658-9F06-B475DC5622D6}" presName="hierRoot2" presStyleCnt="0"/>
      <dgm:spPr/>
    </dgm:pt>
    <dgm:pt modelId="{4A23CD7E-3768-4BD2-8AD1-A4FF67E6EDF3}" type="pres">
      <dgm:prSet presAssocID="{29F259B3-464B-4658-9F06-B475DC5622D6}" presName="composite2" presStyleCnt="0"/>
      <dgm:spPr/>
    </dgm:pt>
    <dgm:pt modelId="{FB8D86BA-FD72-4476-9E4F-64BCA8955D13}" type="pres">
      <dgm:prSet presAssocID="{29F259B3-464B-4658-9F06-B475DC5622D6}" presName="background2" presStyleLbl="node2" presStyleIdx="1" presStyleCnt="4"/>
      <dgm:spPr/>
    </dgm:pt>
    <dgm:pt modelId="{510C64D5-1743-4B07-ADF6-6E6DC197761D}" type="pres">
      <dgm:prSet presAssocID="{29F259B3-464B-4658-9F06-B475DC5622D6}" presName="text2" presStyleLbl="fgAcc2" presStyleIdx="1" presStyleCnt="4">
        <dgm:presLayoutVars>
          <dgm:chPref val="3"/>
        </dgm:presLayoutVars>
      </dgm:prSet>
      <dgm:spPr/>
    </dgm:pt>
    <dgm:pt modelId="{2913BD4C-CB97-4913-BE04-BDC47E3AF5D3}" type="pres">
      <dgm:prSet presAssocID="{29F259B3-464B-4658-9F06-B475DC5622D6}" presName="hierChild3" presStyleCnt="0"/>
      <dgm:spPr/>
    </dgm:pt>
    <dgm:pt modelId="{1CFFA394-44E5-4B8D-A738-BAA24363C2AD}" type="pres">
      <dgm:prSet presAssocID="{0BEBE373-57B3-4C92-A61B-BBAD3862D92E}" presName="Name10" presStyleLbl="parChTrans1D2" presStyleIdx="2" presStyleCnt="4"/>
      <dgm:spPr/>
    </dgm:pt>
    <dgm:pt modelId="{17F1BA3C-A096-46B1-8C78-5E3F6A980615}" type="pres">
      <dgm:prSet presAssocID="{BD5B920A-DBE4-40F6-AC28-21B628D8B027}" presName="hierRoot2" presStyleCnt="0"/>
      <dgm:spPr/>
    </dgm:pt>
    <dgm:pt modelId="{6E06F32F-E5D9-4467-9A04-D02907E1C141}" type="pres">
      <dgm:prSet presAssocID="{BD5B920A-DBE4-40F6-AC28-21B628D8B027}" presName="composite2" presStyleCnt="0"/>
      <dgm:spPr/>
    </dgm:pt>
    <dgm:pt modelId="{B749A720-257A-4157-9190-53227DB1134E}" type="pres">
      <dgm:prSet presAssocID="{BD5B920A-DBE4-40F6-AC28-21B628D8B027}" presName="background2" presStyleLbl="node2" presStyleIdx="2" presStyleCnt="4"/>
      <dgm:spPr/>
    </dgm:pt>
    <dgm:pt modelId="{5BF5907D-3062-41C5-A232-509CC052BD22}" type="pres">
      <dgm:prSet presAssocID="{BD5B920A-DBE4-40F6-AC28-21B628D8B027}" presName="text2" presStyleLbl="fgAcc2" presStyleIdx="2" presStyleCnt="4">
        <dgm:presLayoutVars>
          <dgm:chPref val="3"/>
        </dgm:presLayoutVars>
      </dgm:prSet>
      <dgm:spPr/>
    </dgm:pt>
    <dgm:pt modelId="{14B35A72-FA58-412C-B049-2E61571104C9}" type="pres">
      <dgm:prSet presAssocID="{BD5B920A-DBE4-40F6-AC28-21B628D8B027}" presName="hierChild3" presStyleCnt="0"/>
      <dgm:spPr/>
    </dgm:pt>
    <dgm:pt modelId="{0EC045EB-83A9-410C-81E8-540B559AC5C3}" type="pres">
      <dgm:prSet presAssocID="{37923618-19A2-474B-8311-9AC2FC481305}" presName="Name10" presStyleLbl="parChTrans1D2" presStyleIdx="3" presStyleCnt="4"/>
      <dgm:spPr/>
    </dgm:pt>
    <dgm:pt modelId="{91B44DCE-4FFD-48F1-9A43-3C317EC2239E}" type="pres">
      <dgm:prSet presAssocID="{BE0AFCE1-E476-4CA8-8891-68600AFA2C74}" presName="hierRoot2" presStyleCnt="0"/>
      <dgm:spPr/>
    </dgm:pt>
    <dgm:pt modelId="{5435C808-43B2-4CA7-A7E2-37B19AA5E99F}" type="pres">
      <dgm:prSet presAssocID="{BE0AFCE1-E476-4CA8-8891-68600AFA2C74}" presName="composite2" presStyleCnt="0"/>
      <dgm:spPr/>
    </dgm:pt>
    <dgm:pt modelId="{AA77634C-8EDF-4DD7-A216-7A58B140F8D3}" type="pres">
      <dgm:prSet presAssocID="{BE0AFCE1-E476-4CA8-8891-68600AFA2C74}" presName="background2" presStyleLbl="node2" presStyleIdx="3" presStyleCnt="4"/>
      <dgm:spPr/>
    </dgm:pt>
    <dgm:pt modelId="{2CB71417-79C9-4B70-AA19-4EC6FF5420DF}" type="pres">
      <dgm:prSet presAssocID="{BE0AFCE1-E476-4CA8-8891-68600AFA2C74}" presName="text2" presStyleLbl="fgAcc2" presStyleIdx="3" presStyleCnt="4">
        <dgm:presLayoutVars>
          <dgm:chPref val="3"/>
        </dgm:presLayoutVars>
      </dgm:prSet>
      <dgm:spPr/>
    </dgm:pt>
    <dgm:pt modelId="{C94DD20D-04EC-4DCA-B3E0-FE60F65A3BE7}" type="pres">
      <dgm:prSet presAssocID="{BE0AFCE1-E476-4CA8-8891-68600AFA2C74}" presName="hierChild3" presStyleCnt="0"/>
      <dgm:spPr/>
    </dgm:pt>
  </dgm:ptLst>
  <dgm:cxnLst>
    <dgm:cxn modelId="{5DB18003-3CFA-44CE-BAB7-BEEAE229DDE8}" type="presOf" srcId="{B7EF7F4C-C357-4FE7-A6D6-39A96E80903D}" destId="{F520E743-8C51-498D-8E3E-9070A73B7C48}" srcOrd="0" destOrd="0" presId="urn:microsoft.com/office/officeart/2005/8/layout/hierarchy1"/>
    <dgm:cxn modelId="{DB5D2015-6F6B-44AD-9B7F-B8573196D797}" srcId="{B7EF7F4C-C357-4FE7-A6D6-39A96E80903D}" destId="{BD5B920A-DBE4-40F6-AC28-21B628D8B027}" srcOrd="2" destOrd="0" parTransId="{0BEBE373-57B3-4C92-A61B-BBAD3862D92E}" sibTransId="{187C63BE-3793-499E-BE1C-B4BC0A834AA8}"/>
    <dgm:cxn modelId="{D5AFE719-79FB-4043-8E34-3D9BD7B927D7}" type="presOf" srcId="{BE0AFCE1-E476-4CA8-8891-68600AFA2C74}" destId="{2CB71417-79C9-4B70-AA19-4EC6FF5420DF}" srcOrd="0" destOrd="0" presId="urn:microsoft.com/office/officeart/2005/8/layout/hierarchy1"/>
    <dgm:cxn modelId="{2F790525-840D-49EF-87DD-CCFBE5CED20F}" type="presOf" srcId="{917C2380-66C9-4810-BED9-FD75C40F4D73}" destId="{E8BFC39A-F9B5-482F-ADA7-666A0B2DC0CD}" srcOrd="0" destOrd="0" presId="urn:microsoft.com/office/officeart/2005/8/layout/hierarchy1"/>
    <dgm:cxn modelId="{3FD17C39-DE3E-4E43-89AD-725F043BF51C}" type="presOf" srcId="{29F259B3-464B-4658-9F06-B475DC5622D6}" destId="{510C64D5-1743-4B07-ADF6-6E6DC197761D}" srcOrd="0" destOrd="0" presId="urn:microsoft.com/office/officeart/2005/8/layout/hierarchy1"/>
    <dgm:cxn modelId="{46DD8940-008D-4E51-8D2C-12EF3DE73C42}" type="presOf" srcId="{0BEBE373-57B3-4C92-A61B-BBAD3862D92E}" destId="{1CFFA394-44E5-4B8D-A738-BAA24363C2AD}" srcOrd="0" destOrd="0" presId="urn:microsoft.com/office/officeart/2005/8/layout/hierarchy1"/>
    <dgm:cxn modelId="{F4BDFB7B-A140-449D-ADD8-F72D044D95C8}" type="presOf" srcId="{DC8438AB-0065-4152-B4F8-9B00E0A4F0E6}" destId="{730B0640-55A3-4466-8249-06D87F853611}" srcOrd="0" destOrd="0" presId="urn:microsoft.com/office/officeart/2005/8/layout/hierarchy1"/>
    <dgm:cxn modelId="{52367D95-8490-47C6-9FEE-F12C95536D96}" srcId="{936CA7AE-512A-4F6E-A4DB-0CA6D9DDF728}" destId="{DC8438AB-0065-4152-B4F8-9B00E0A4F0E6}" srcOrd="0" destOrd="0" parTransId="{E797B3BB-AC66-4450-A117-127F40CE0557}" sibTransId="{25BB3B9D-30D1-40FD-85E0-DFAE3F592C11}"/>
    <dgm:cxn modelId="{9ED4369D-8A05-4DB6-BAE2-79E7D9EDBAC9}" type="presOf" srcId="{936CA7AE-512A-4F6E-A4DB-0CA6D9DDF728}" destId="{7212094D-D443-4DB3-B9A5-0F12A6CABE2F}" srcOrd="0" destOrd="0" presId="urn:microsoft.com/office/officeart/2005/8/layout/hierarchy1"/>
    <dgm:cxn modelId="{BD30EBAB-BF8C-4858-A84D-75DF600ED5FB}" type="presOf" srcId="{BD5B920A-DBE4-40F6-AC28-21B628D8B027}" destId="{5BF5907D-3062-41C5-A232-509CC052BD22}" srcOrd="0" destOrd="0" presId="urn:microsoft.com/office/officeart/2005/8/layout/hierarchy1"/>
    <dgm:cxn modelId="{1528A8B7-0C3D-4D89-A25C-F80B0A22D124}" srcId="{B7EF7F4C-C357-4FE7-A6D6-39A96E80903D}" destId="{BE0AFCE1-E476-4CA8-8891-68600AFA2C74}" srcOrd="3" destOrd="0" parTransId="{37923618-19A2-474B-8311-9AC2FC481305}" sibTransId="{46483A8E-0F78-43D7-B685-8B5062BA6812}"/>
    <dgm:cxn modelId="{83FF72BD-E31D-4407-9462-8694C4650248}" srcId="{B7EF7F4C-C357-4FE7-A6D6-39A96E80903D}" destId="{EAF907F1-0A2B-4E0A-B5B9-25C2F1B939C2}" srcOrd="0" destOrd="0" parTransId="{0F425411-5DA7-479A-913C-7BD95B511B4E}" sibTransId="{7BD17C86-2BA6-4AEA-AAAC-0092C0435CF3}"/>
    <dgm:cxn modelId="{2D0EDBCC-8118-4389-A134-FD7504A521B0}" type="presOf" srcId="{EAF907F1-0A2B-4E0A-B5B9-25C2F1B939C2}" destId="{08980A9A-5546-4D65-8B26-79819033623B}" srcOrd="0" destOrd="0" presId="urn:microsoft.com/office/officeart/2005/8/layout/hierarchy1"/>
    <dgm:cxn modelId="{2F1FACDC-B773-4D60-9BE0-FF302734A401}" type="presOf" srcId="{0F425411-5DA7-479A-913C-7BD95B511B4E}" destId="{82EAC70C-1E21-47F6-AC77-F8F176AD291E}" srcOrd="0" destOrd="0" presId="urn:microsoft.com/office/officeart/2005/8/layout/hierarchy1"/>
    <dgm:cxn modelId="{6E9D23E0-BF09-453E-9708-807A01053BC8}" srcId="{B7EF7F4C-C357-4FE7-A6D6-39A96E80903D}" destId="{29F259B3-464B-4658-9F06-B475DC5622D6}" srcOrd="1" destOrd="0" parTransId="{917C2380-66C9-4810-BED9-FD75C40F4D73}" sibTransId="{48AA3FF1-ED7A-4121-8B96-5C4A809B23BD}"/>
    <dgm:cxn modelId="{6FDDE2E2-4751-46F8-A106-A3E433B23991}" srcId="{936CA7AE-512A-4F6E-A4DB-0CA6D9DDF728}" destId="{B7EF7F4C-C357-4FE7-A6D6-39A96E80903D}" srcOrd="1" destOrd="0" parTransId="{9ED7A7F3-8526-46C9-A360-B9F0483B53BC}" sibTransId="{2DFB7EB1-6741-45F9-BE5C-D64697FA94AE}"/>
    <dgm:cxn modelId="{63F782F2-9860-4A38-B170-04295EFA9786}" type="presOf" srcId="{37923618-19A2-474B-8311-9AC2FC481305}" destId="{0EC045EB-83A9-410C-81E8-540B559AC5C3}" srcOrd="0" destOrd="0" presId="urn:microsoft.com/office/officeart/2005/8/layout/hierarchy1"/>
    <dgm:cxn modelId="{D3B42314-E809-45B4-B721-99B5A9C348D9}" type="presParOf" srcId="{7212094D-D443-4DB3-B9A5-0F12A6CABE2F}" destId="{C656A5EA-8FCA-439C-A6D5-6DAFCC16BD52}" srcOrd="0" destOrd="0" presId="urn:microsoft.com/office/officeart/2005/8/layout/hierarchy1"/>
    <dgm:cxn modelId="{53A8E6D7-6651-4879-8150-BDF4886F3CE8}" type="presParOf" srcId="{C656A5EA-8FCA-439C-A6D5-6DAFCC16BD52}" destId="{00294653-0FC4-4A72-AFD0-158F6AB7B875}" srcOrd="0" destOrd="0" presId="urn:microsoft.com/office/officeart/2005/8/layout/hierarchy1"/>
    <dgm:cxn modelId="{37BA6040-ED88-4B6F-BCAB-5BD8EFA485EF}" type="presParOf" srcId="{00294653-0FC4-4A72-AFD0-158F6AB7B875}" destId="{C55EA90F-4BA2-453F-A215-0CBEE284014A}" srcOrd="0" destOrd="0" presId="urn:microsoft.com/office/officeart/2005/8/layout/hierarchy1"/>
    <dgm:cxn modelId="{FA3CFD66-81BC-44E8-BA13-3BF72F6EA9EC}" type="presParOf" srcId="{00294653-0FC4-4A72-AFD0-158F6AB7B875}" destId="{730B0640-55A3-4466-8249-06D87F853611}" srcOrd="1" destOrd="0" presId="urn:microsoft.com/office/officeart/2005/8/layout/hierarchy1"/>
    <dgm:cxn modelId="{DD4C01AF-F987-4C32-BB5A-1A2F415FA13D}" type="presParOf" srcId="{C656A5EA-8FCA-439C-A6D5-6DAFCC16BD52}" destId="{5D7B71FB-A8A8-4DCB-BA89-492622A1CDD5}" srcOrd="1" destOrd="0" presId="urn:microsoft.com/office/officeart/2005/8/layout/hierarchy1"/>
    <dgm:cxn modelId="{A8B471E4-8BCA-471D-BC2E-C70F94FE3CCC}" type="presParOf" srcId="{7212094D-D443-4DB3-B9A5-0F12A6CABE2F}" destId="{D7FCF5E6-F0EC-493F-ADE9-9CA7A7040B50}" srcOrd="1" destOrd="0" presId="urn:microsoft.com/office/officeart/2005/8/layout/hierarchy1"/>
    <dgm:cxn modelId="{EE94ABB9-8E46-4BB0-AF73-46B9A718CF9D}" type="presParOf" srcId="{D7FCF5E6-F0EC-493F-ADE9-9CA7A7040B50}" destId="{18DD7E0F-5554-44F4-BE0F-FDEBFB49005A}" srcOrd="0" destOrd="0" presId="urn:microsoft.com/office/officeart/2005/8/layout/hierarchy1"/>
    <dgm:cxn modelId="{2EEADB80-D9A4-475D-8701-31CD41C3F323}" type="presParOf" srcId="{18DD7E0F-5554-44F4-BE0F-FDEBFB49005A}" destId="{683116B7-6651-46D1-B738-0274D6A8A991}" srcOrd="0" destOrd="0" presId="urn:microsoft.com/office/officeart/2005/8/layout/hierarchy1"/>
    <dgm:cxn modelId="{91A9C20E-6042-49F4-922E-9D7E02F6AFA5}" type="presParOf" srcId="{18DD7E0F-5554-44F4-BE0F-FDEBFB49005A}" destId="{F520E743-8C51-498D-8E3E-9070A73B7C48}" srcOrd="1" destOrd="0" presId="urn:microsoft.com/office/officeart/2005/8/layout/hierarchy1"/>
    <dgm:cxn modelId="{522BC54F-7648-4B32-85EF-80D6F9E1F562}" type="presParOf" srcId="{D7FCF5E6-F0EC-493F-ADE9-9CA7A7040B50}" destId="{1D00F2A1-1327-4910-BC05-00C07C97A785}" srcOrd="1" destOrd="0" presId="urn:microsoft.com/office/officeart/2005/8/layout/hierarchy1"/>
    <dgm:cxn modelId="{66BF3131-73F0-477F-956B-14E20D0A284F}" type="presParOf" srcId="{1D00F2A1-1327-4910-BC05-00C07C97A785}" destId="{82EAC70C-1E21-47F6-AC77-F8F176AD291E}" srcOrd="0" destOrd="0" presId="urn:microsoft.com/office/officeart/2005/8/layout/hierarchy1"/>
    <dgm:cxn modelId="{FF7F4CD2-A82C-40AE-B665-59E84E777981}" type="presParOf" srcId="{1D00F2A1-1327-4910-BC05-00C07C97A785}" destId="{DC603722-C520-4CAA-9340-2381AB4D2F66}" srcOrd="1" destOrd="0" presId="urn:microsoft.com/office/officeart/2005/8/layout/hierarchy1"/>
    <dgm:cxn modelId="{8B960094-6F94-40A0-8201-B24E34C2F345}" type="presParOf" srcId="{DC603722-C520-4CAA-9340-2381AB4D2F66}" destId="{F0F2AB51-F007-410D-9E5A-6992892A3FCB}" srcOrd="0" destOrd="0" presId="urn:microsoft.com/office/officeart/2005/8/layout/hierarchy1"/>
    <dgm:cxn modelId="{2D20A5D6-805F-401A-BCA4-EF05CD352C43}" type="presParOf" srcId="{F0F2AB51-F007-410D-9E5A-6992892A3FCB}" destId="{F91AAC57-760E-4D55-A374-1D9CB8B42123}" srcOrd="0" destOrd="0" presId="urn:microsoft.com/office/officeart/2005/8/layout/hierarchy1"/>
    <dgm:cxn modelId="{7AE82364-7665-4D55-838D-86AB112CA35F}" type="presParOf" srcId="{F0F2AB51-F007-410D-9E5A-6992892A3FCB}" destId="{08980A9A-5546-4D65-8B26-79819033623B}" srcOrd="1" destOrd="0" presId="urn:microsoft.com/office/officeart/2005/8/layout/hierarchy1"/>
    <dgm:cxn modelId="{FEC1ED99-1F74-4F0E-93AF-164E41EA7A99}" type="presParOf" srcId="{DC603722-C520-4CAA-9340-2381AB4D2F66}" destId="{04A5F444-810E-41CB-9D58-DE252B9B4411}" srcOrd="1" destOrd="0" presId="urn:microsoft.com/office/officeart/2005/8/layout/hierarchy1"/>
    <dgm:cxn modelId="{2A3EE9E0-189E-45A5-9BE7-09EA6B4BF8F3}" type="presParOf" srcId="{1D00F2A1-1327-4910-BC05-00C07C97A785}" destId="{E8BFC39A-F9B5-482F-ADA7-666A0B2DC0CD}" srcOrd="2" destOrd="0" presId="urn:microsoft.com/office/officeart/2005/8/layout/hierarchy1"/>
    <dgm:cxn modelId="{42550973-FD09-499A-AB74-681DD603DA45}" type="presParOf" srcId="{1D00F2A1-1327-4910-BC05-00C07C97A785}" destId="{7B7533BB-76A7-48F1-84D1-34EBFC118F08}" srcOrd="3" destOrd="0" presId="urn:microsoft.com/office/officeart/2005/8/layout/hierarchy1"/>
    <dgm:cxn modelId="{476171B6-26D3-4F05-9AD8-D8D00C232F3C}" type="presParOf" srcId="{7B7533BB-76A7-48F1-84D1-34EBFC118F08}" destId="{4A23CD7E-3768-4BD2-8AD1-A4FF67E6EDF3}" srcOrd="0" destOrd="0" presId="urn:microsoft.com/office/officeart/2005/8/layout/hierarchy1"/>
    <dgm:cxn modelId="{4A1D50C6-787D-4D46-B4ED-F65A6EEFE607}" type="presParOf" srcId="{4A23CD7E-3768-4BD2-8AD1-A4FF67E6EDF3}" destId="{FB8D86BA-FD72-4476-9E4F-64BCA8955D13}" srcOrd="0" destOrd="0" presId="urn:microsoft.com/office/officeart/2005/8/layout/hierarchy1"/>
    <dgm:cxn modelId="{A48062F0-6EE3-498B-8EF6-899A797C0803}" type="presParOf" srcId="{4A23CD7E-3768-4BD2-8AD1-A4FF67E6EDF3}" destId="{510C64D5-1743-4B07-ADF6-6E6DC197761D}" srcOrd="1" destOrd="0" presId="urn:microsoft.com/office/officeart/2005/8/layout/hierarchy1"/>
    <dgm:cxn modelId="{5EEFE772-D762-4185-B236-23AF9D225B92}" type="presParOf" srcId="{7B7533BB-76A7-48F1-84D1-34EBFC118F08}" destId="{2913BD4C-CB97-4913-BE04-BDC47E3AF5D3}" srcOrd="1" destOrd="0" presId="urn:microsoft.com/office/officeart/2005/8/layout/hierarchy1"/>
    <dgm:cxn modelId="{EDBA228C-2991-4770-9D57-6067EB438951}" type="presParOf" srcId="{1D00F2A1-1327-4910-BC05-00C07C97A785}" destId="{1CFFA394-44E5-4B8D-A738-BAA24363C2AD}" srcOrd="4" destOrd="0" presId="urn:microsoft.com/office/officeart/2005/8/layout/hierarchy1"/>
    <dgm:cxn modelId="{288B8630-F4DD-4F17-AC9F-67D21B2490BF}" type="presParOf" srcId="{1D00F2A1-1327-4910-BC05-00C07C97A785}" destId="{17F1BA3C-A096-46B1-8C78-5E3F6A980615}" srcOrd="5" destOrd="0" presId="urn:microsoft.com/office/officeart/2005/8/layout/hierarchy1"/>
    <dgm:cxn modelId="{3543EFDB-A806-4DA4-8CE1-688650D589D1}" type="presParOf" srcId="{17F1BA3C-A096-46B1-8C78-5E3F6A980615}" destId="{6E06F32F-E5D9-4467-9A04-D02907E1C141}" srcOrd="0" destOrd="0" presId="urn:microsoft.com/office/officeart/2005/8/layout/hierarchy1"/>
    <dgm:cxn modelId="{0C2E148E-2E77-4318-8816-EB2DBC20E7D9}" type="presParOf" srcId="{6E06F32F-E5D9-4467-9A04-D02907E1C141}" destId="{B749A720-257A-4157-9190-53227DB1134E}" srcOrd="0" destOrd="0" presId="urn:microsoft.com/office/officeart/2005/8/layout/hierarchy1"/>
    <dgm:cxn modelId="{937C8DEB-43E0-4891-9DD1-EDC31CC9DA55}" type="presParOf" srcId="{6E06F32F-E5D9-4467-9A04-D02907E1C141}" destId="{5BF5907D-3062-41C5-A232-509CC052BD22}" srcOrd="1" destOrd="0" presId="urn:microsoft.com/office/officeart/2005/8/layout/hierarchy1"/>
    <dgm:cxn modelId="{0653F3F2-D3E3-4544-A3D6-B1FFF8293A0E}" type="presParOf" srcId="{17F1BA3C-A096-46B1-8C78-5E3F6A980615}" destId="{14B35A72-FA58-412C-B049-2E61571104C9}" srcOrd="1" destOrd="0" presId="urn:microsoft.com/office/officeart/2005/8/layout/hierarchy1"/>
    <dgm:cxn modelId="{74AAA904-28AE-481E-9B62-8D2124A3CD33}" type="presParOf" srcId="{1D00F2A1-1327-4910-BC05-00C07C97A785}" destId="{0EC045EB-83A9-410C-81E8-540B559AC5C3}" srcOrd="6" destOrd="0" presId="urn:microsoft.com/office/officeart/2005/8/layout/hierarchy1"/>
    <dgm:cxn modelId="{B786A377-D359-49DD-A4BC-5D3CA389FBDF}" type="presParOf" srcId="{1D00F2A1-1327-4910-BC05-00C07C97A785}" destId="{91B44DCE-4FFD-48F1-9A43-3C317EC2239E}" srcOrd="7" destOrd="0" presId="urn:microsoft.com/office/officeart/2005/8/layout/hierarchy1"/>
    <dgm:cxn modelId="{2EBD4A07-116A-4259-8E58-A79979932AD8}" type="presParOf" srcId="{91B44DCE-4FFD-48F1-9A43-3C317EC2239E}" destId="{5435C808-43B2-4CA7-A7E2-37B19AA5E99F}" srcOrd="0" destOrd="0" presId="urn:microsoft.com/office/officeart/2005/8/layout/hierarchy1"/>
    <dgm:cxn modelId="{7156B7B5-C611-4E5F-99F9-97C318C77971}" type="presParOf" srcId="{5435C808-43B2-4CA7-A7E2-37B19AA5E99F}" destId="{AA77634C-8EDF-4DD7-A216-7A58B140F8D3}" srcOrd="0" destOrd="0" presId="urn:microsoft.com/office/officeart/2005/8/layout/hierarchy1"/>
    <dgm:cxn modelId="{E34E71BB-CCF9-4CD3-BBC0-ED48312AF4CF}" type="presParOf" srcId="{5435C808-43B2-4CA7-A7E2-37B19AA5E99F}" destId="{2CB71417-79C9-4B70-AA19-4EC6FF5420DF}" srcOrd="1" destOrd="0" presId="urn:microsoft.com/office/officeart/2005/8/layout/hierarchy1"/>
    <dgm:cxn modelId="{179834EF-2D26-4BF9-B684-3AF89D1EC62D}" type="presParOf" srcId="{91B44DCE-4FFD-48F1-9A43-3C317EC2239E}" destId="{C94DD20D-04EC-4DCA-B3E0-FE60F65A3B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45EB-83A9-410C-81E8-540B559AC5C3}">
      <dsp:nvSpPr>
        <dsp:cNvPr id="0" name=""/>
        <dsp:cNvSpPr/>
      </dsp:nvSpPr>
      <dsp:spPr>
        <a:xfrm>
          <a:off x="5340923" y="1405930"/>
          <a:ext cx="4058717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4058717" y="438771"/>
              </a:lnTo>
              <a:lnTo>
                <a:pt x="4058717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FA394-44E5-4B8D-A738-BAA24363C2AD}">
      <dsp:nvSpPr>
        <dsp:cNvPr id="0" name=""/>
        <dsp:cNvSpPr/>
      </dsp:nvSpPr>
      <dsp:spPr>
        <a:xfrm>
          <a:off x="5340923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1352905" y="438771"/>
              </a:lnTo>
              <a:lnTo>
                <a:pt x="1352905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FC39A-F9B5-482F-ADA7-666A0B2DC0CD}">
      <dsp:nvSpPr>
        <dsp:cNvPr id="0" name=""/>
        <dsp:cNvSpPr/>
      </dsp:nvSpPr>
      <dsp:spPr>
        <a:xfrm>
          <a:off x="3988017" y="1405930"/>
          <a:ext cx="1352905" cy="643860"/>
        </a:xfrm>
        <a:custGeom>
          <a:avLst/>
          <a:gdLst/>
          <a:ahLst/>
          <a:cxnLst/>
          <a:rect l="0" t="0" r="0" b="0"/>
          <a:pathLst>
            <a:path>
              <a:moveTo>
                <a:pt x="1352905" y="0"/>
              </a:moveTo>
              <a:lnTo>
                <a:pt x="1352905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AC70C-1E21-47F6-AC77-F8F176AD291E}">
      <dsp:nvSpPr>
        <dsp:cNvPr id="0" name=""/>
        <dsp:cNvSpPr/>
      </dsp:nvSpPr>
      <dsp:spPr>
        <a:xfrm>
          <a:off x="1282205" y="1405930"/>
          <a:ext cx="4058717" cy="643860"/>
        </a:xfrm>
        <a:custGeom>
          <a:avLst/>
          <a:gdLst/>
          <a:ahLst/>
          <a:cxnLst/>
          <a:rect l="0" t="0" r="0" b="0"/>
          <a:pathLst>
            <a:path>
              <a:moveTo>
                <a:pt x="4058717" y="0"/>
              </a:moveTo>
              <a:lnTo>
                <a:pt x="4058717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EA90F-4BA2-453F-A215-0CBEE284014A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B0640-55A3-4466-8249-06D87F853611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Category Analysis</a:t>
          </a:r>
          <a:endParaRPr lang="en-US" sz="1900" kern="1200"/>
        </a:p>
      </dsp:txBody>
      <dsp:txXfrm>
        <a:off x="1815345" y="274996"/>
        <a:ext cx="2131497" cy="1323444"/>
      </dsp:txXfrm>
    </dsp:sp>
    <dsp:sp modelId="{683116B7-6651-46D1-B738-0274D6A8A991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0E743-8C51-498D-8E3E-9070A73B7C48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Top Performing Categories by Profit:</a:t>
          </a:r>
          <a:endParaRPr lang="en-US" sz="1900" kern="1200"/>
        </a:p>
      </dsp:txBody>
      <dsp:txXfrm>
        <a:off x="4521157" y="274996"/>
        <a:ext cx="2131497" cy="1323444"/>
      </dsp:txXfrm>
    </dsp:sp>
    <dsp:sp modelId="{F91AAC57-760E-4D55-A374-1D9CB8B42123}">
      <dsp:nvSpPr>
        <dsp:cNvPr id="0" name=""/>
        <dsp:cNvSpPr/>
      </dsp:nvSpPr>
      <dsp:spPr>
        <a:xfrm>
          <a:off x="175282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80A9A-5546-4D65-8B26-79819033623B}">
      <dsp:nvSpPr>
        <dsp:cNvPr id="0" name=""/>
        <dsp:cNvSpPr/>
      </dsp:nvSpPr>
      <dsp:spPr>
        <a:xfrm>
          <a:off x="421265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Snacks – ₹568.18K (15.14%)</a:t>
          </a:r>
        </a:p>
      </dsp:txBody>
      <dsp:txXfrm>
        <a:off x="462439" y="2324648"/>
        <a:ext cx="2131497" cy="1323444"/>
      </dsp:txXfrm>
    </dsp:sp>
    <dsp:sp modelId="{FB8D86BA-FD72-4476-9E4F-64BCA8955D13}">
      <dsp:nvSpPr>
        <dsp:cNvPr id="0" name=""/>
        <dsp:cNvSpPr/>
      </dsp:nvSpPr>
      <dsp:spPr>
        <a:xfrm>
          <a:off x="2881094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C64D5-1743-4B07-ADF6-6E6DC197761D}">
      <dsp:nvSpPr>
        <dsp:cNvPr id="0" name=""/>
        <dsp:cNvSpPr/>
      </dsp:nvSpPr>
      <dsp:spPr>
        <a:xfrm>
          <a:off x="3127077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Eggs, Meat &amp; Fish – ₹567.36K (15.12%)</a:t>
          </a:r>
        </a:p>
      </dsp:txBody>
      <dsp:txXfrm>
        <a:off x="3168251" y="2324648"/>
        <a:ext cx="2131497" cy="1323444"/>
      </dsp:txXfrm>
    </dsp:sp>
    <dsp:sp modelId="{B749A720-257A-4157-9190-53227DB1134E}">
      <dsp:nvSpPr>
        <dsp:cNvPr id="0" name=""/>
        <dsp:cNvSpPr/>
      </dsp:nvSpPr>
      <dsp:spPr>
        <a:xfrm>
          <a:off x="5586905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5907D-3062-41C5-A232-509CC052BD22}">
      <dsp:nvSpPr>
        <dsp:cNvPr id="0" name=""/>
        <dsp:cNvSpPr/>
      </dsp:nvSpPr>
      <dsp:spPr>
        <a:xfrm>
          <a:off x="5832888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Fruits &amp; Vegetables – ₹530.4K (14.15%)</a:t>
          </a:r>
        </a:p>
      </dsp:txBody>
      <dsp:txXfrm>
        <a:off x="5874062" y="2324648"/>
        <a:ext cx="2131497" cy="1323444"/>
      </dsp:txXfrm>
    </dsp:sp>
    <dsp:sp modelId="{AA77634C-8EDF-4DD7-A216-7A58B140F8D3}">
      <dsp:nvSpPr>
        <dsp:cNvPr id="0" name=""/>
        <dsp:cNvSpPr/>
      </dsp:nvSpPr>
      <dsp:spPr>
        <a:xfrm>
          <a:off x="8292717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1417-79C9-4B70-AA19-4EC6FF5420DF}">
      <dsp:nvSpPr>
        <dsp:cNvPr id="0" name=""/>
        <dsp:cNvSpPr/>
      </dsp:nvSpPr>
      <dsp:spPr>
        <a:xfrm>
          <a:off x="8538700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categories contribute relatively evenly to sales and profit.</a:t>
          </a:r>
        </a:p>
      </dsp:txBody>
      <dsp:txXfrm>
        <a:off x="8579874" y="2324648"/>
        <a:ext cx="2131497" cy="13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561F-818F-4019-506A-46AAB225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C7A00-6481-7E09-E568-3F5C44864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6EB17-E73F-72E8-D909-843C87B0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CA8C-8B27-282C-6F94-BD6C3ECE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7CE0-1D36-AC69-8B38-5F47C57CD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66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5ABB-56D4-D07D-7497-86C916FF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3B26F-CFB3-EA20-F370-80CD2310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B6B34-15C4-2A4A-A668-A197EB0A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0F14-FD1A-AC8E-6508-A750C0DE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79C0-DE77-A00D-1743-EE14DCDE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00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A9996-60A5-10CC-239D-9E33F88B7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6153-B1E2-0680-5BE6-F3CA99FA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A73B-571B-DAB2-D919-9861253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377F-0073-A504-3933-22976DF2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3A5F-7D5E-8A1F-C7E0-014980F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12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478F-1D4E-B993-098C-53783AD5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36A1-C004-E831-5247-3068489A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43A7E-EF07-2BBD-04E1-6E1A9B09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ED14A-D1E8-48FB-6674-89D66E8E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3D56-E03A-CDE0-C909-E668C93E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58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31C8-96BA-C15C-03E9-6BADDF39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CDBC0-98CF-15FB-BF3E-30A13CD7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B9A55-8128-3BEC-E40C-52FA09EC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811E1-5519-21D5-8AF6-EDD094D5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59D8-5D29-120B-1E43-C9F0505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45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0075-AD9C-61EE-45BD-9074E0E7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6AE4-407B-F865-C13B-FAD4E0A2C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50781-3707-C2A5-5FD0-B44DAD61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24AE1-5C2A-7008-1B97-A169F226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6F09-B7B3-B64D-C6CF-2A54A6D1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D1089-6503-C11F-F362-0828CF20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8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8AAA-6901-0DE3-3D44-6287FE1D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CC0D-79B6-B0A8-D5DC-376CF944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23859-5C7A-BEFC-0EBC-8E780FAB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92F97-8B0F-0898-7FF4-A8925ED9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7FCDC-1E9B-44D7-7AAA-0017D5FEE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D6A38-DEB2-FCD7-7793-7CE99D6E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54B27-1131-34CC-0ACF-BF2EDCDA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736B7-2CF9-9CEC-DC2E-20A6B32F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2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FC0F-20C3-39D6-6567-FFF53223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9DD38-311D-B0D1-9203-80D973CD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032A-1BAC-EC38-483B-E9E5C4D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8EE4C-8711-7EC8-E288-069AE8E8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8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A5015-9B35-3FB2-8380-57EE751D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99B5-F8D4-CA7F-2C33-56C525E5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1EAB-CE0B-1EF1-C83C-60FD7736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93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A577-7206-064B-34C8-AD25ADC3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F8C2-7924-4192-C1E0-10C7D2A7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9DEB-8BED-95EF-E7F8-BF77F253E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02679-CAFC-C2A7-CEA7-9DD832ED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8C14-6DEE-6BA0-BE64-12AEC080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2FD-2770-04D1-AD9D-EFADDF8B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0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CF2-955F-E4C3-9E3F-1AA3D376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033CA-300E-5D4C-F9A7-39C9BAA8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BF3B-BC4D-373D-BD0F-3D4CF823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4821-9613-5E85-B8B5-7B09187C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3BFF3-CD35-EF5B-C163-CB175C7E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7BCA2-2035-6DF7-DEC8-C029170C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0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F8E6-A7A5-3F15-DB66-50C547BB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5B80-9EA5-E233-4FCD-9DF2B4525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7C00-8A5E-ABCD-B3C8-A9D7800FC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28332-A7D6-422D-9A90-0542A09C942F}" type="datetimeFigureOut">
              <a:rPr lang="en-IN" smtClean="0"/>
              <a:t>11-04-2025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31EB8-19AF-B676-8276-FB5AE8078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615-DF2A-EE5E-9B96-C8754909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F6BB4-AF24-47C3-BEA9-833F8E442D7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7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66C90-65BB-ABF6-8F78-136F48FE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Supermarket Sales Analysis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34FC-B5B5-8593-FCFF-25C631167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1267" y="4825257"/>
            <a:ext cx="2772937" cy="4924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D.Charan Teja</a:t>
            </a:r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hopping cart full of groceries&#10;&#10;AI-generated content may be incorrect.">
            <a:extLst>
              <a:ext uri="{FF2B5EF4-FFF2-40B4-BE49-F238E27FC236}">
                <a16:creationId xmlns:a16="http://schemas.microsoft.com/office/drawing/2014/main" id="{114E62B9-6B59-C406-F768-F1F462C6C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1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697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5F9E546-F39B-4C4B-D036-EBE4D6AE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D889A-6F60-4603-07AF-E8B1568B02EA}"/>
              </a:ext>
            </a:extLst>
          </p:cNvPr>
          <p:cNvSpPr txBox="1"/>
          <p:nvPr/>
        </p:nvSpPr>
        <p:spPr>
          <a:xfrm>
            <a:off x="205693" y="1578429"/>
            <a:ext cx="4789714" cy="3853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SALES DASHBOARD REVIEW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Sales: ₹15M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Profit: ₹3.75M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Total Discount Given: ₹2.27K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Categories Covered: 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0135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8A2892D7-5182-1A9D-9944-800E1B29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D528-C979-A40F-0517-63720E942625}"/>
              </a:ext>
            </a:extLst>
          </p:cNvPr>
          <p:cNvSpPr txBox="1"/>
          <p:nvPr/>
        </p:nvSpPr>
        <p:spPr>
          <a:xfrm>
            <a:off x="5759353" y="2166692"/>
            <a:ext cx="5461095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solidFill>
                  <a:srgbClr val="FFFFFF"/>
                </a:solidFill>
              </a:rPr>
              <a:t>Sales &amp; Profit Overview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>
              <a:solidFill>
                <a:srgbClr val="FFFFFF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 ₹15 Million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Profit: ₹3.75 Million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is maintaining a 25% profit margin.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reflects strong customer engagement and effective pricing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21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F22B-C4C1-1BD1-A21C-1F1CAE4FC2AA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&amp; Profit by Product Category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A996AAEE-EA9C-5E32-0D73-D7046D661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0983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3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9957D-E79A-3EC1-6841-9F088F69EA76}"/>
              </a:ext>
            </a:extLst>
          </p:cNvPr>
          <p:cNvSpPr txBox="1"/>
          <p:nvPr/>
        </p:nvSpPr>
        <p:spPr>
          <a:xfrm>
            <a:off x="1935480" y="-48215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&amp; Profit Trend Over Time</a:t>
            </a:r>
          </a:p>
        </p:txBody>
      </p:sp>
      <p:pic>
        <p:nvPicPr>
          <p:cNvPr id="25" name="Graphic 24" descr="Market">
            <a:extLst>
              <a:ext uri="{FF2B5EF4-FFF2-40B4-BE49-F238E27FC236}">
                <a16:creationId xmlns:a16="http://schemas.microsoft.com/office/drawing/2014/main" id="{D6339D0F-5846-1569-47A9-A0C1C6AE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356561"/>
            <a:ext cx="1198532" cy="11985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6EE3B9-702B-E0B5-2C44-64975ED60607}"/>
              </a:ext>
            </a:extLst>
          </p:cNvPr>
          <p:cNvSpPr txBox="1"/>
          <p:nvPr/>
        </p:nvSpPr>
        <p:spPr>
          <a:xfrm>
            <a:off x="2067621" y="2996882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Sales &amp; Profit Trend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Profit remained stable around ₹130K–₹150K across recent periods.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Slight decline observed mid-period, but quickly recovered.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No major fluctuations—indicating consistent sales flow.</a:t>
            </a:r>
          </a:p>
        </p:txBody>
      </p:sp>
      <p:pic>
        <p:nvPicPr>
          <p:cNvPr id="10" name="Graphic 9" descr="Market">
            <a:extLst>
              <a:ext uri="{FF2B5EF4-FFF2-40B4-BE49-F238E27FC236}">
                <a16:creationId xmlns:a16="http://schemas.microsoft.com/office/drawing/2014/main" id="{60F56740-FF0F-4CC9-A221-D809CB22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2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D6B6A-0529-3E8B-320A-93EF52AE9454}"/>
              </a:ext>
            </a:extLst>
          </p:cNvPr>
          <p:cNvSpPr txBox="1"/>
          <p:nvPr/>
        </p:nvSpPr>
        <p:spPr>
          <a:xfrm>
            <a:off x="2187364" y="0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Discount Impact on Profitability</a:t>
            </a:r>
          </a:p>
        </p:txBody>
      </p:sp>
      <p:pic>
        <p:nvPicPr>
          <p:cNvPr id="8" name="Graphic 7" descr="Coins">
            <a:extLst>
              <a:ext uri="{FF2B5EF4-FFF2-40B4-BE49-F238E27FC236}">
                <a16:creationId xmlns:a16="http://schemas.microsoft.com/office/drawing/2014/main" id="{2595E43F-27BE-15B1-7207-CAD64AB4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9DDABF-A045-54E1-EFEF-A042A382B973}"/>
              </a:ext>
            </a:extLst>
          </p:cNvPr>
          <p:cNvSpPr txBox="1"/>
          <p:nvPr/>
        </p:nvSpPr>
        <p:spPr>
          <a:xfrm>
            <a:off x="2187363" y="2694018"/>
            <a:ext cx="7566237" cy="290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Discounts Impact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Total Discounts Given: </a:t>
            </a:r>
            <a:r>
              <a:rPr lang="en-US" sz="2400" b="1" dirty="0"/>
              <a:t>₹2.27K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Profit fluctuated between ₹136K and ₹180K with discount variations.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No major spike in profit</a:t>
            </a:r>
            <a:r>
              <a:rPr lang="en-US" sz="2400" dirty="0"/>
              <a:t> observed despite discounting.</a:t>
            </a:r>
          </a:p>
        </p:txBody>
      </p:sp>
      <p:pic>
        <p:nvPicPr>
          <p:cNvPr id="10" name="Graphic 9" descr="Coins">
            <a:extLst>
              <a:ext uri="{FF2B5EF4-FFF2-40B4-BE49-F238E27FC236}">
                <a16:creationId xmlns:a16="http://schemas.microsoft.com/office/drawing/2014/main" id="{924148EB-2874-4C28-B559-001B95A27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77CC4-4EC8-8C12-5445-13BCB16B80B1}"/>
              </a:ext>
            </a:extLst>
          </p:cNvPr>
          <p:cNvSpPr txBox="1"/>
          <p:nvPr/>
        </p:nvSpPr>
        <p:spPr>
          <a:xfrm>
            <a:off x="2187362" y="-557191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Regional &amp; City-Wise Sales Performance</a:t>
            </a:r>
          </a:p>
        </p:txBody>
      </p:sp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C4604FF2-CE3B-596E-5209-2A7B2D628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347" y="370115"/>
            <a:ext cx="1592595" cy="1530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095CE5-90B3-912E-0668-C7ECBD3CF931}"/>
              </a:ext>
            </a:extLst>
          </p:cNvPr>
          <p:cNvSpPr txBox="1"/>
          <p:nvPr/>
        </p:nvSpPr>
        <p:spPr>
          <a:xfrm>
            <a:off x="2649611" y="2174557"/>
            <a:ext cx="5801917" cy="3364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Regional &amp; City Insights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Top 5 Cities by Sales: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Kanyakumari – ₹707K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Vellore – ₹677K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Bodi – ₹667K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Perambalur</a:t>
            </a:r>
            <a:r>
              <a:rPr lang="en-US" sz="2400" dirty="0"/>
              <a:t> – ₹660K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Karur – ₹642K</a:t>
            </a:r>
          </a:p>
        </p:txBody>
      </p:sp>
      <p:pic>
        <p:nvPicPr>
          <p:cNvPr id="10" name="Graphic 9" descr="City">
            <a:extLst>
              <a:ext uri="{FF2B5EF4-FFF2-40B4-BE49-F238E27FC236}">
                <a16:creationId xmlns:a16="http://schemas.microsoft.com/office/drawing/2014/main" id="{7809D3C7-29FF-47E9-83BF-1C19D5F1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hree darts on bullseye">
            <a:extLst>
              <a:ext uri="{FF2B5EF4-FFF2-40B4-BE49-F238E27FC236}">
                <a16:creationId xmlns:a16="http://schemas.microsoft.com/office/drawing/2014/main" id="{BBCB9E91-3E21-3AFC-6EB7-B927DAFD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134F8-9FF4-93B4-62A3-3630BEEA9097}"/>
              </a:ext>
            </a:extLst>
          </p:cNvPr>
          <p:cNvSpPr txBox="1"/>
          <p:nvPr/>
        </p:nvSpPr>
        <p:spPr>
          <a:xfrm>
            <a:off x="7531610" y="365125"/>
            <a:ext cx="4464447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Sales Target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	vs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Actual Achievement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F9798-444F-C449-AAED-0CC418A2434E}"/>
              </a:ext>
            </a:extLst>
          </p:cNvPr>
          <p:cNvSpPr txBox="1"/>
          <p:nvPr/>
        </p:nvSpPr>
        <p:spPr>
          <a:xfrm>
            <a:off x="7531610" y="2434201"/>
            <a:ext cx="4464447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Sales Target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Sales Achieved:</a:t>
            </a:r>
            <a:r>
              <a:rPr lang="en-US" sz="2400" dirty="0"/>
              <a:t> 8,248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Target:</a:t>
            </a:r>
            <a:r>
              <a:rPr lang="en-US" sz="2400" dirty="0"/>
              <a:t> 10,000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Shortfall:</a:t>
            </a:r>
            <a:r>
              <a:rPr lang="en-US" sz="2400" dirty="0"/>
              <a:t> -17.52%</a:t>
            </a:r>
          </a:p>
        </p:txBody>
      </p:sp>
    </p:spTree>
    <p:extLst>
      <p:ext uri="{BB962C8B-B14F-4D97-AF65-F5344CB8AC3E}">
        <p14:creationId xmlns:p14="http://schemas.microsoft.com/office/powerpoint/2010/main" val="69499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5B2D2A-717F-75C0-98A6-7D0ADBB7B537}"/>
              </a:ext>
            </a:extLst>
          </p:cNvPr>
          <p:cNvSpPr txBox="1"/>
          <p:nvPr/>
        </p:nvSpPr>
        <p:spPr>
          <a:xfrm>
            <a:off x="540448" y="1002432"/>
            <a:ext cx="4484536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Key Insights: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Strong sales and profits across Snacks, Eggs &amp; Meat, and Fruits &amp; Vegetables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Stable profit trend with minimal fluctuation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Discounts offered have limited impact on profit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Kanyakumari and Vellore are top-performing cities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Target shortfall indicates room for sales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D6347-A15B-0388-19ED-DDF7A08BD19F}"/>
              </a:ext>
            </a:extLst>
          </p:cNvPr>
          <p:cNvSpPr txBox="1"/>
          <p:nvPr/>
        </p:nvSpPr>
        <p:spPr>
          <a:xfrm>
            <a:off x="2342971" y="441050"/>
            <a:ext cx="672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Key Takeaways &amp; Strategic </a:t>
            </a:r>
            <a:r>
              <a:rPr lang="en-US" sz="2400" b="1" dirty="0"/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B398A-F4F3-279F-1A4E-E96033B08D38}"/>
              </a:ext>
            </a:extLst>
          </p:cNvPr>
          <p:cNvSpPr txBox="1"/>
          <p:nvPr/>
        </p:nvSpPr>
        <p:spPr>
          <a:xfrm>
            <a:off x="6537138" y="1555246"/>
            <a:ext cx="492578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2000" b="1" dirty="0"/>
              <a:t>Recommendations:</a:t>
            </a:r>
          </a:p>
          <a:p>
            <a:pPr>
              <a:spcAft>
                <a:spcPts val="600"/>
              </a:spcAft>
              <a:buNone/>
            </a:pPr>
            <a:endParaRPr lang="en-US" sz="2000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Focus marketing on high-profit categories and top cities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Reassess discount strategy to maximize ROI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 Expand sub-category offerings where performance is strong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 Launch targeted campaigns to bridge the 17.5% sales gap</a:t>
            </a:r>
          </a:p>
          <a:p>
            <a:pPr>
              <a:spcAft>
                <a:spcPts val="600"/>
              </a:spcAft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3653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23EFD8-846D-46CD-B8E9-69947E722C88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Supermarket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Teja Dasu</dc:creator>
  <cp:lastModifiedBy>Charan Teja Dasu</cp:lastModifiedBy>
  <cp:revision>1</cp:revision>
  <dcterms:created xsi:type="dcterms:W3CDTF">2025-04-11T15:49:50Z</dcterms:created>
  <dcterms:modified xsi:type="dcterms:W3CDTF">2025-04-11T16:47:39Z</dcterms:modified>
</cp:coreProperties>
</file>