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22" descr=""/>
          <p:cNvPicPr/>
          <p:nvPr/>
        </p:nvPicPr>
        <p:blipFill>
          <a:blip r:embed="rId2"/>
          <a:stretch/>
        </p:blipFill>
        <p:spPr>
          <a:xfrm>
            <a:off x="0" y="-13680"/>
            <a:ext cx="9143280" cy="6933600"/>
          </a:xfrm>
          <a:prstGeom prst="rect">
            <a:avLst/>
          </a:prstGeom>
          <a:ln>
            <a:noFill/>
          </a:ln>
        </p:spPr>
      </p:pic>
      <p:sp>
        <p:nvSpPr>
          <p:cNvPr id="1" name="CustomShape 1"/>
          <p:cNvSpPr/>
          <p:nvPr/>
        </p:nvSpPr>
        <p:spPr>
          <a:xfrm>
            <a:off x="0" y="152280"/>
            <a:ext cx="1523160" cy="1199520"/>
          </a:xfrm>
          <a:prstGeom prst="rect">
            <a:avLst/>
          </a:prstGeom>
          <a:solidFill>
            <a:schemeClr val="lt1"/>
          </a:solidFill>
          <a:ln>
            <a:noFill/>
          </a:ln>
        </p:spPr>
        <p:style>
          <a:lnRef idx="0"/>
          <a:fillRef idx="0"/>
          <a:effectRef idx="0"/>
          <a:fontRef idx="minor"/>
        </p:style>
        <p:txBody>
          <a:bodyPr lIns="90000" rIns="90000" tIns="45000" bIns="45000">
            <a:noAutofit/>
          </a:bodyPr>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pic>
        <p:nvPicPr>
          <p:cNvPr id="2" name="Google Shape;12;p22" descr="https://lh4.googleusercontent.com/proxy/YA9Xoqs7jhpeuwrEjwhdi_EVSCDwUdpr72V-2YHZ2lz2y1FaqityK8c8RlZRTvUDEw3Y2TekyGNi07wcREil5Ez3ii80dA-DE8G6HAQjEmJVz8W32Wy2uaDAWwuZs6uPZtJp2zrUJ_Qps2T1CUmSpuPR8dk2XA=w128-h144-k-no"/>
          <p:cNvPicPr/>
          <p:nvPr/>
        </p:nvPicPr>
        <p:blipFill>
          <a:blip r:embed="rId3"/>
          <a:stretch/>
        </p:blipFill>
        <p:spPr>
          <a:xfrm>
            <a:off x="312840" y="152280"/>
            <a:ext cx="867960" cy="971280"/>
          </a:xfrm>
          <a:prstGeom prst="rect">
            <a:avLst/>
          </a:prstGeom>
          <a:ln>
            <a:noFill/>
          </a:ln>
        </p:spPr>
      </p:pic>
      <p:sp>
        <p:nvSpPr>
          <p:cNvPr id="3" name="CustomShape 2"/>
          <p:cNvSpPr/>
          <p:nvPr/>
        </p:nvSpPr>
        <p:spPr>
          <a:xfrm>
            <a:off x="0" y="152280"/>
            <a:ext cx="1447200" cy="1199520"/>
          </a:xfrm>
          <a:prstGeom prst="rect">
            <a:avLst/>
          </a:prstGeom>
          <a:solidFill>
            <a:schemeClr val="lt1"/>
          </a:solidFill>
          <a:ln>
            <a:noFill/>
          </a:ln>
        </p:spPr>
        <p:style>
          <a:lnRef idx="0"/>
          <a:fillRef idx="0"/>
          <a:effectRef idx="0"/>
          <a:fontRef idx="minor"/>
        </p:style>
        <p:txBody>
          <a:bodyPr lIns="90000" rIns="90000" tIns="45000" bIns="45000">
            <a:noAutofit/>
          </a:bodyPr>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pic>
        <p:nvPicPr>
          <p:cNvPr id="4" name="Google Shape;15;p23" descr="https://lh4.googleusercontent.com/proxy/YA9Xoqs7jhpeuwrEjwhdi_EVSCDwUdpr72V-2YHZ2lz2y1FaqityK8c8RlZRTvUDEw3Y2TekyGNi07wcREil5Ez3ii80dA-DE8G6HAQjEmJVz8W32Wy2uaDAWwuZs6uPZtJp2zrUJ_Qps2T1CUmSpuPR8dk2XA=w128-h144-k-no"/>
          <p:cNvPicPr/>
          <p:nvPr/>
        </p:nvPicPr>
        <p:blipFill>
          <a:blip r:embed="rId4"/>
          <a:stretch/>
        </p:blipFill>
        <p:spPr>
          <a:xfrm>
            <a:off x="179640" y="152280"/>
            <a:ext cx="867960" cy="971280"/>
          </a:xfrm>
          <a:prstGeom prst="rect">
            <a:avLst/>
          </a:prstGeom>
          <a:ln>
            <a:noFill/>
          </a:ln>
        </p:spPr>
      </p:pic>
      <p:pic>
        <p:nvPicPr>
          <p:cNvPr id="5" name="Google Shape;16;p23" descr=""/>
          <p:cNvPicPr/>
          <p:nvPr/>
        </p:nvPicPr>
        <p:blipFill>
          <a:blip r:embed="rId5"/>
          <a:stretch/>
        </p:blipFill>
        <p:spPr>
          <a:xfrm>
            <a:off x="7530120" y="1676520"/>
            <a:ext cx="1599480" cy="5050080"/>
          </a:xfrm>
          <a:prstGeom prst="rect">
            <a:avLst/>
          </a:prstGeom>
          <a:ln>
            <a:noFill/>
          </a:ln>
        </p:spPr>
      </p:pic>
      <p:pic>
        <p:nvPicPr>
          <p:cNvPr id="6" name="Google Shape;17;p23" descr=""/>
          <p:cNvPicPr/>
          <p:nvPr/>
        </p:nvPicPr>
        <p:blipFill>
          <a:blip r:embed="rId6"/>
          <a:stretch/>
        </p:blipFill>
        <p:spPr>
          <a:xfrm>
            <a:off x="1219320" y="152280"/>
            <a:ext cx="7923960" cy="1073880"/>
          </a:xfrm>
          <a:prstGeom prst="rect">
            <a:avLst/>
          </a:prstGeom>
          <a:ln>
            <a:noFill/>
          </a:ln>
        </p:spPr>
      </p:pic>
      <p:sp>
        <p:nvSpPr>
          <p:cNvPr id="7"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8"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421560" y="1540080"/>
            <a:ext cx="8300160" cy="13226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2800" spc="-1" strike="noStrike">
                <a:solidFill>
                  <a:srgbClr val="ff0000"/>
                </a:solidFill>
                <a:latin typeface="Trebuchet MS"/>
                <a:ea typeface="Trebuchet MS"/>
              </a:rPr>
              <a:t>Department of Computer Science &amp; Engineering</a:t>
            </a:r>
            <a:endParaRPr b="0" lang="en-GB" sz="2800" spc="-1" strike="noStrike">
              <a:latin typeface="Arial"/>
            </a:endParaRPr>
          </a:p>
          <a:p>
            <a:pPr algn="ctr">
              <a:lnSpc>
                <a:spcPct val="100000"/>
              </a:lnSpc>
            </a:pPr>
            <a:endParaRPr b="0" lang="en-GB" sz="2800" spc="-1" strike="noStrike">
              <a:latin typeface="Arial"/>
            </a:endParaRPr>
          </a:p>
          <a:p>
            <a:pPr algn="ctr">
              <a:lnSpc>
                <a:spcPct val="100000"/>
              </a:lnSpc>
            </a:pPr>
            <a:r>
              <a:rPr b="0" lang="en-US" sz="3200" spc="-1" strike="noStrike">
                <a:solidFill>
                  <a:srgbClr val="ff0000"/>
                </a:solidFill>
                <a:latin typeface="Trebuchet MS"/>
                <a:ea typeface="Trebuchet MS"/>
              </a:rPr>
              <a:t>UE17CS355 – Web Tech II Laboratory</a:t>
            </a:r>
            <a:endParaRPr b="0" lang="en-GB" sz="3200" spc="-1" strike="noStrike">
              <a:latin typeface="Arial"/>
            </a:endParaRPr>
          </a:p>
          <a:p>
            <a:pPr algn="ctr">
              <a:lnSpc>
                <a:spcPct val="100000"/>
              </a:lnSpc>
            </a:pPr>
            <a:endParaRPr b="0" lang="en-GB" sz="3200" spc="-1" strike="noStrike">
              <a:latin typeface="Arial"/>
            </a:endParaRPr>
          </a:p>
          <a:p>
            <a:pPr algn="ctr">
              <a:lnSpc>
                <a:spcPct val="100000"/>
              </a:lnSpc>
            </a:pPr>
            <a:r>
              <a:rPr b="0" lang="en-US" sz="4000" spc="-1" strike="noStrike">
                <a:solidFill>
                  <a:srgbClr val="ff0000"/>
                </a:solidFill>
                <a:latin typeface="Trebuchet MS"/>
                <a:ea typeface="Trebuchet MS"/>
              </a:rPr>
              <a:t>Project Evaluation</a:t>
            </a:r>
            <a:endParaRPr b="0" lang="en-GB" sz="4000" spc="-1" strike="noStrike">
              <a:latin typeface="Arial"/>
            </a:endParaRPr>
          </a:p>
        </p:txBody>
      </p:sp>
      <p:sp>
        <p:nvSpPr>
          <p:cNvPr id="46" name="CustomShape 2"/>
          <p:cNvSpPr/>
          <p:nvPr/>
        </p:nvSpPr>
        <p:spPr>
          <a:xfrm>
            <a:off x="411480" y="4719240"/>
            <a:ext cx="8457480" cy="1371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000" spc="-1" strike="noStrike">
                <a:solidFill>
                  <a:srgbClr val="0070c0"/>
                </a:solidFill>
                <a:latin typeface="Trebuchet MS"/>
                <a:ea typeface="Trebuchet MS"/>
              </a:rPr>
              <a:t>Project Title     :  MediaBuff</a:t>
            </a:r>
            <a:endParaRPr b="0" lang="en-GB" sz="2000" spc="-1" strike="noStrike">
              <a:latin typeface="Arial"/>
            </a:endParaRPr>
          </a:p>
          <a:p>
            <a:pPr>
              <a:lnSpc>
                <a:spcPct val="100000"/>
              </a:lnSpc>
            </a:pPr>
            <a:r>
              <a:rPr b="0" lang="en-US" sz="2000" spc="-1" strike="noStrike">
                <a:solidFill>
                  <a:srgbClr val="0070c0"/>
                </a:solidFill>
                <a:latin typeface="Trebuchet MS"/>
                <a:ea typeface="Trebuchet MS"/>
              </a:rPr>
              <a:t>Project Team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PES1201700231 – Adithya Kiran</a:t>
            </a:r>
            <a:endParaRPr b="0" lang="en-GB" sz="2000" spc="-1" strike="noStrike">
              <a:latin typeface="Arial"/>
            </a:endParaRPr>
          </a:p>
          <a:p>
            <a:pPr>
              <a:lnSpc>
                <a:spcPct val="100000"/>
              </a:lnSpc>
            </a:pP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PES1201700896 – Chirag P Tubakad</a:t>
            </a:r>
            <a:endParaRPr b="0" lang="en-GB" sz="2000" spc="-1" strike="noStrike">
              <a:latin typeface="Arial"/>
            </a:endParaRPr>
          </a:p>
          <a:p>
            <a:pPr>
              <a:lnSpc>
                <a:spcPct val="100000"/>
              </a:lnSpc>
            </a:pP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PES1201701090 - Nandakrishna</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1523880" y="1581120"/>
            <a:ext cx="7619400" cy="35640"/>
          </a:xfrm>
          <a:prstGeom prst="rect">
            <a:avLst/>
          </a:prstGeom>
          <a:solidFill>
            <a:srgbClr val="33cccc"/>
          </a:solidFill>
          <a:ln>
            <a:noFill/>
          </a:ln>
        </p:spPr>
        <p:style>
          <a:lnRef idx="0"/>
          <a:fillRef idx="0"/>
          <a:effectRef idx="0"/>
          <a:fontRef idx="minor"/>
        </p:style>
      </p:sp>
      <p:sp>
        <p:nvSpPr>
          <p:cNvPr id="48" name="CustomShape 2"/>
          <p:cNvSpPr/>
          <p:nvPr/>
        </p:nvSpPr>
        <p:spPr>
          <a:xfrm>
            <a:off x="2666880" y="1143000"/>
            <a:ext cx="6476400" cy="460800"/>
          </a:xfrm>
          <a:prstGeom prst="rect">
            <a:avLst/>
          </a:prstGeom>
          <a:noFill/>
          <a:ln>
            <a:noFill/>
          </a:ln>
        </p:spPr>
        <p:style>
          <a:lnRef idx="0"/>
          <a:fillRef idx="0"/>
          <a:effectRef idx="0"/>
          <a:fontRef idx="minor"/>
        </p:style>
        <p:txBody>
          <a:bodyPr lIns="90000" rIns="90000" tIns="45000" bIns="45000">
            <a:noAutofit/>
          </a:bodyPr>
          <a:p>
            <a:pPr marL="343080" indent="-342360" algn="r">
              <a:lnSpc>
                <a:spcPct val="100000"/>
              </a:lnSpc>
            </a:pPr>
            <a:r>
              <a:rPr b="0" lang="en-US" sz="2400" spc="-1" strike="noStrike">
                <a:solidFill>
                  <a:srgbClr val="ff0000"/>
                </a:solidFill>
                <a:latin typeface="Trebuchet MS"/>
                <a:ea typeface="Trebuchet MS"/>
              </a:rPr>
              <a:t>Project Description</a:t>
            </a:r>
            <a:endParaRPr b="0" lang="en-GB" sz="2400" spc="-1" strike="noStrike">
              <a:latin typeface="Arial"/>
            </a:endParaRPr>
          </a:p>
        </p:txBody>
      </p:sp>
      <p:sp>
        <p:nvSpPr>
          <p:cNvPr id="49" name="CustomShape 3"/>
          <p:cNvSpPr/>
          <p:nvPr/>
        </p:nvSpPr>
        <p:spPr>
          <a:xfrm>
            <a:off x="576000" y="2088000"/>
            <a:ext cx="6407640" cy="3929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latin typeface="Arial"/>
                <a:ea typeface="PingFang SC"/>
              </a:rPr>
              <a:t>MediaBuff is an attempt at building a fully functional full-stack website. In simple terms it is a website for a repository/database of movies and a collection of news from different domains.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latin typeface="Arial"/>
                <a:ea typeface="PingFang SC"/>
              </a:rPr>
              <a:t>Any user , once logged in , based on their input will receive a list of recommendation of movies that they might like and are also free to browse through the news articles from different domains like movies , tv series , celebrity news etc.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latin typeface="Arial"/>
                <a:ea typeface="PingFang SC"/>
              </a:rPr>
              <a:t>This project primarily focuses more on using asynchronous techniques to make the website more responsive and dynamic while saving bandwidth on the side. It is more backend functionality enhancement oriented than what meets the eye with the frontend.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1523880" y="1581120"/>
            <a:ext cx="7619400" cy="35640"/>
          </a:xfrm>
          <a:prstGeom prst="rect">
            <a:avLst/>
          </a:prstGeom>
          <a:solidFill>
            <a:srgbClr val="33cccc"/>
          </a:solidFill>
          <a:ln>
            <a:noFill/>
          </a:ln>
        </p:spPr>
        <p:style>
          <a:lnRef idx="0"/>
          <a:fillRef idx="0"/>
          <a:effectRef idx="0"/>
          <a:fontRef idx="minor"/>
        </p:style>
      </p:sp>
      <p:sp>
        <p:nvSpPr>
          <p:cNvPr id="51" name="CustomShape 2"/>
          <p:cNvSpPr/>
          <p:nvPr/>
        </p:nvSpPr>
        <p:spPr>
          <a:xfrm>
            <a:off x="2666880" y="1143000"/>
            <a:ext cx="6476400" cy="460800"/>
          </a:xfrm>
          <a:prstGeom prst="rect">
            <a:avLst/>
          </a:prstGeom>
          <a:noFill/>
          <a:ln>
            <a:noFill/>
          </a:ln>
        </p:spPr>
        <p:style>
          <a:lnRef idx="0"/>
          <a:fillRef idx="0"/>
          <a:effectRef idx="0"/>
          <a:fontRef idx="minor"/>
        </p:style>
        <p:txBody>
          <a:bodyPr lIns="90000" rIns="90000" tIns="45000" bIns="45000">
            <a:noAutofit/>
          </a:bodyPr>
          <a:p>
            <a:pPr marL="343080" indent="-342360" algn="r">
              <a:lnSpc>
                <a:spcPct val="100000"/>
              </a:lnSpc>
            </a:pPr>
            <a:r>
              <a:rPr b="0" lang="en-US" sz="2400" spc="-1" strike="noStrike">
                <a:solidFill>
                  <a:srgbClr val="ff0000"/>
                </a:solidFill>
                <a:latin typeface="Trebuchet MS"/>
                <a:ea typeface="Trebuchet MS"/>
              </a:rPr>
              <a:t>Technologies Used</a:t>
            </a:r>
            <a:endParaRPr b="0" lang="en-GB" sz="2400" spc="-1" strike="noStrike">
              <a:latin typeface="Arial"/>
            </a:endParaRPr>
          </a:p>
        </p:txBody>
      </p:sp>
      <p:sp>
        <p:nvSpPr>
          <p:cNvPr id="52" name="CustomShape 3"/>
          <p:cNvSpPr/>
          <p:nvPr/>
        </p:nvSpPr>
        <p:spPr>
          <a:xfrm>
            <a:off x="576000" y="2088000"/>
            <a:ext cx="6407640" cy="2649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latin typeface="Arial"/>
              </a:rPr>
              <a:t>Some of the technologies used are :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latin typeface="Arial"/>
              </a:rPr>
              <a:t>1) Frontend Framework</a:t>
            </a:r>
            <a:endParaRPr b="0" lang="en-GB" sz="1800" spc="-1" strike="noStrike">
              <a:latin typeface="Arial"/>
            </a:endParaRPr>
          </a:p>
          <a:p>
            <a:pPr>
              <a:lnSpc>
                <a:spcPct val="100000"/>
              </a:lnSpc>
            </a:pPr>
            <a:r>
              <a:rPr b="0" lang="en-GB" sz="1800" spc="-1" strike="noStrike">
                <a:latin typeface="Arial"/>
              </a:rPr>
              <a:t>	</a:t>
            </a:r>
            <a:r>
              <a:rPr b="0" lang="en-GB" sz="1800" spc="-1" strike="noStrike">
                <a:latin typeface="Arial"/>
              </a:rPr>
              <a:t>a) AngularJS</a:t>
            </a:r>
            <a:endParaRPr b="0" lang="en-GB" sz="1800" spc="-1" strike="noStrike">
              <a:latin typeface="Arial"/>
            </a:endParaRPr>
          </a:p>
          <a:p>
            <a:pPr>
              <a:lnSpc>
                <a:spcPct val="100000"/>
              </a:lnSpc>
            </a:pPr>
            <a:r>
              <a:rPr b="0" lang="en-GB" sz="1800" spc="-1" strike="noStrike">
                <a:latin typeface="Arial"/>
              </a:rPr>
              <a:t>	</a:t>
            </a:r>
            <a:r>
              <a:rPr b="0" lang="en-GB" sz="1800" spc="-1" strike="noStrike">
                <a:latin typeface="Arial"/>
              </a:rPr>
              <a:t>b) Jquery</a:t>
            </a:r>
            <a:endParaRPr b="0" lang="en-GB" sz="1800" spc="-1" strike="noStrike">
              <a:latin typeface="Arial"/>
            </a:endParaRPr>
          </a:p>
          <a:p>
            <a:pPr>
              <a:lnSpc>
                <a:spcPct val="100000"/>
              </a:lnSpc>
            </a:pPr>
            <a:r>
              <a:rPr b="0" lang="en-GB" sz="1800" spc="-1" strike="noStrike">
                <a:latin typeface="Arial"/>
              </a:rPr>
              <a:t>	</a:t>
            </a:r>
            <a:r>
              <a:rPr b="0" lang="en-GB" sz="1800" spc="-1" strike="noStrike">
                <a:latin typeface="Arial"/>
              </a:rPr>
              <a:t>c) Bootstrap</a:t>
            </a:r>
            <a:endParaRPr b="0" lang="en-GB" sz="1800" spc="-1" strike="noStrike">
              <a:latin typeface="Arial"/>
            </a:endParaRPr>
          </a:p>
          <a:p>
            <a:pPr>
              <a:lnSpc>
                <a:spcPct val="100000"/>
              </a:lnSpc>
            </a:pPr>
            <a:r>
              <a:rPr b="0" lang="en-GB" sz="1800" spc="-1" strike="noStrike">
                <a:latin typeface="Arial"/>
              </a:rPr>
              <a:t>	</a:t>
            </a:r>
            <a:r>
              <a:rPr b="0" lang="en-GB" sz="1800" spc="-1" strike="noStrike">
                <a:latin typeface="Arial"/>
              </a:rPr>
              <a:t>d) HTML</a:t>
            </a:r>
            <a:endParaRPr b="0" lang="en-GB" sz="1800" spc="-1" strike="noStrike">
              <a:latin typeface="Arial"/>
            </a:endParaRPr>
          </a:p>
          <a:p>
            <a:pPr>
              <a:lnSpc>
                <a:spcPct val="100000"/>
              </a:lnSpc>
            </a:pPr>
            <a:r>
              <a:rPr b="0" lang="en-GB" sz="1800" spc="-1" strike="noStrike">
                <a:latin typeface="Arial"/>
              </a:rPr>
              <a:t>	</a:t>
            </a:r>
            <a:r>
              <a:rPr b="0" lang="en-GB" sz="1800" spc="-1" strike="noStrike">
                <a:latin typeface="Arial"/>
              </a:rPr>
              <a:t>e) CSS</a:t>
            </a:r>
            <a:endParaRPr b="0" lang="en-GB" sz="1800" spc="-1" strike="noStrike">
              <a:latin typeface="Arial"/>
            </a:endParaRPr>
          </a:p>
          <a:p>
            <a:pPr>
              <a:lnSpc>
                <a:spcPct val="100000"/>
              </a:lnSpc>
            </a:pPr>
            <a:r>
              <a:rPr b="0" lang="en-GB" sz="1800" spc="-1" strike="noStrike">
                <a:latin typeface="Arial"/>
              </a:rPr>
              <a:t>2) Backend Framework</a:t>
            </a:r>
            <a:endParaRPr b="0" lang="en-GB" sz="1800" spc="-1" strike="noStrike">
              <a:latin typeface="Arial"/>
            </a:endParaRPr>
          </a:p>
          <a:p>
            <a:pPr>
              <a:lnSpc>
                <a:spcPct val="100000"/>
              </a:lnSpc>
            </a:pPr>
            <a:r>
              <a:rPr b="0" lang="en-GB" sz="1800" spc="-1" strike="noStrike">
                <a:latin typeface="Arial"/>
              </a:rPr>
              <a:t>	</a:t>
            </a:r>
            <a:r>
              <a:rPr b="0" lang="en-GB" sz="1800" spc="-1" strike="noStrike">
                <a:latin typeface="Arial"/>
              </a:rPr>
              <a:t>a) Flask</a:t>
            </a:r>
            <a:endParaRPr b="0" lang="en-GB" sz="1800" spc="-1" strike="noStrike">
              <a:latin typeface="Arial"/>
            </a:endParaRPr>
          </a:p>
          <a:p>
            <a:pPr>
              <a:lnSpc>
                <a:spcPct val="100000"/>
              </a:lnSpc>
            </a:pPr>
            <a:r>
              <a:rPr b="0" lang="en-GB" sz="1800" spc="-1" strike="noStrike">
                <a:latin typeface="Arial"/>
              </a:rPr>
              <a:t>	</a:t>
            </a:r>
            <a:r>
              <a:rPr b="0" lang="en-GB" sz="1800" spc="-1" strike="noStrike">
                <a:latin typeface="Arial"/>
              </a:rPr>
              <a:t>b) SQLAlchemy</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1523880" y="1581120"/>
            <a:ext cx="7619400" cy="35640"/>
          </a:xfrm>
          <a:prstGeom prst="rect">
            <a:avLst/>
          </a:prstGeom>
          <a:solidFill>
            <a:srgbClr val="33cccc"/>
          </a:solidFill>
          <a:ln>
            <a:noFill/>
          </a:ln>
        </p:spPr>
        <p:style>
          <a:lnRef idx="0"/>
          <a:fillRef idx="0"/>
          <a:effectRef idx="0"/>
          <a:fontRef idx="minor"/>
        </p:style>
      </p:sp>
      <p:sp>
        <p:nvSpPr>
          <p:cNvPr id="54" name="CustomShape 2"/>
          <p:cNvSpPr/>
          <p:nvPr/>
        </p:nvSpPr>
        <p:spPr>
          <a:xfrm>
            <a:off x="2666880" y="1143000"/>
            <a:ext cx="6476400" cy="460800"/>
          </a:xfrm>
          <a:prstGeom prst="rect">
            <a:avLst/>
          </a:prstGeom>
          <a:noFill/>
          <a:ln>
            <a:noFill/>
          </a:ln>
        </p:spPr>
        <p:style>
          <a:lnRef idx="0"/>
          <a:fillRef idx="0"/>
          <a:effectRef idx="0"/>
          <a:fontRef idx="minor"/>
        </p:style>
        <p:txBody>
          <a:bodyPr lIns="90000" rIns="90000" tIns="45000" bIns="45000">
            <a:noAutofit/>
          </a:bodyPr>
          <a:p>
            <a:pPr marL="343080" indent="-342360" algn="r">
              <a:lnSpc>
                <a:spcPct val="100000"/>
              </a:lnSpc>
            </a:pPr>
            <a:r>
              <a:rPr b="0" lang="en-US" sz="2400" spc="-1" strike="noStrike">
                <a:solidFill>
                  <a:srgbClr val="ff0000"/>
                </a:solidFill>
                <a:latin typeface="Trebuchet MS"/>
                <a:ea typeface="Trebuchet MS"/>
              </a:rPr>
              <a:t>Techniques Implemented</a:t>
            </a:r>
            <a:endParaRPr b="0" lang="en-GB" sz="2400" spc="-1" strike="noStrike">
              <a:latin typeface="Arial"/>
            </a:endParaRPr>
          </a:p>
        </p:txBody>
      </p:sp>
      <p:sp>
        <p:nvSpPr>
          <p:cNvPr id="55" name="CustomShape 3"/>
          <p:cNvSpPr/>
          <p:nvPr/>
        </p:nvSpPr>
        <p:spPr>
          <a:xfrm>
            <a:off x="504000" y="1768680"/>
            <a:ext cx="6983640" cy="4885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400" spc="-1" strike="noStrike">
                <a:latin typeface="Arial"/>
              </a:rPr>
              <a:t>Some of the techniques used are : </a:t>
            </a:r>
            <a:endParaRPr b="0" lang="en-GB" sz="1400" spc="-1" strike="noStrike">
              <a:latin typeface="Arial"/>
            </a:endParaRPr>
          </a:p>
          <a:p>
            <a:pPr>
              <a:lnSpc>
                <a:spcPct val="100000"/>
              </a:lnSpc>
            </a:pPr>
            <a:r>
              <a:rPr b="0" lang="en-GB" sz="1400" spc="-1" strike="noStrike">
                <a:latin typeface="Arial"/>
              </a:rPr>
              <a:t>1) AJAX patterns : Submission throttling using XHR </a:t>
            </a:r>
            <a:endParaRPr b="0" lang="en-GB" sz="1400" spc="-1" strike="noStrike">
              <a:latin typeface="Arial"/>
            </a:endParaRPr>
          </a:p>
          <a:p>
            <a:pPr>
              <a:lnSpc>
                <a:spcPct val="100000"/>
              </a:lnSpc>
            </a:pPr>
            <a:r>
              <a:rPr b="0" lang="en-GB" sz="1400" spc="-1" strike="noStrike">
                <a:latin typeface="Arial"/>
              </a:rPr>
              <a:t>This is a important component because it enabled us to implement the search functionality and fetch results from the server asynchronously without the user having to refresh the page for individual suggestions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latin typeface="Arial"/>
              </a:rPr>
              <a:t>2) RESTful API’s</a:t>
            </a:r>
            <a:endParaRPr b="0" lang="en-GB" sz="1400" spc="-1" strike="noStrike">
              <a:latin typeface="Arial"/>
            </a:endParaRPr>
          </a:p>
          <a:p>
            <a:pPr>
              <a:lnSpc>
                <a:spcPct val="100000"/>
              </a:lnSpc>
            </a:pPr>
            <a:r>
              <a:rPr b="0" lang="en-GB" sz="1400" spc="-1" strike="noStrike">
                <a:latin typeface="Arial"/>
              </a:rPr>
              <a:t>To create HTTP requests such as GET,POST,PUT to manipulate data or fetch resources.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latin typeface="Arial"/>
              </a:rPr>
              <a:t>3) RSS</a:t>
            </a:r>
            <a:endParaRPr b="0" lang="en-GB" sz="1400" spc="-1" strike="noStrike">
              <a:latin typeface="Arial"/>
            </a:endParaRPr>
          </a:p>
          <a:p>
            <a:pPr>
              <a:lnSpc>
                <a:spcPct val="100000"/>
              </a:lnSpc>
            </a:pPr>
            <a:r>
              <a:rPr b="0" lang="en-GB" sz="1400" spc="-1" strike="noStrike">
                <a:latin typeface="Arial"/>
              </a:rPr>
              <a:t>RSS feeds enables us to create generic webpages which fetch data from the RSS feeds and create dynamic content on the fly</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latin typeface="Arial"/>
              </a:rPr>
              <a:t>4) Dynamic page creation</a:t>
            </a:r>
            <a:endParaRPr b="0" lang="en-GB" sz="1400" spc="-1" strike="noStrike">
              <a:latin typeface="Arial"/>
            </a:endParaRPr>
          </a:p>
          <a:p>
            <a:pPr>
              <a:lnSpc>
                <a:spcPct val="100000"/>
              </a:lnSpc>
            </a:pPr>
            <a:r>
              <a:rPr b="0" lang="en-GB" sz="1400" spc="-1" strike="noStrike">
                <a:latin typeface="Arial"/>
              </a:rPr>
              <a:t>For our website with a dataset having 5000+ movies , it is impossible to create a webpage for each of them manually. We found out a way to create dynamic webpages which conditionally fetches content from the dataset.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latin typeface="Arial"/>
              </a:rPr>
              <a:t>5) Content caching</a:t>
            </a:r>
            <a:endParaRPr b="0" lang="en-GB" sz="1400" spc="-1" strike="noStrike">
              <a:latin typeface="Arial"/>
            </a:endParaRPr>
          </a:p>
          <a:p>
            <a:pPr>
              <a:lnSpc>
                <a:spcPct val="100000"/>
              </a:lnSpc>
            </a:pPr>
            <a:r>
              <a:rPr b="0" lang="en-GB" sz="1400" spc="-1" strike="noStrike">
                <a:latin typeface="Arial"/>
              </a:rPr>
              <a:t>When performing searches , a lot of bandwidth is wasted if multiple requests/searches for the same resource is made. Results are every time cached and subsequent requests for the same resource is fetched from cache. </a:t>
            </a:r>
            <a:endParaRPr b="0" lang="en-GB" sz="1400" spc="-1" strike="noStrike">
              <a:latin typeface="Arial"/>
            </a:endParaRPr>
          </a:p>
          <a:p>
            <a:pPr>
              <a:lnSpc>
                <a:spcPct val="100000"/>
              </a:lnSpc>
            </a:pP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1523880" y="1581120"/>
            <a:ext cx="7619400" cy="35640"/>
          </a:xfrm>
          <a:prstGeom prst="rect">
            <a:avLst/>
          </a:prstGeom>
          <a:solidFill>
            <a:srgbClr val="33cccc"/>
          </a:solidFill>
          <a:ln>
            <a:noFill/>
          </a:ln>
        </p:spPr>
        <p:style>
          <a:lnRef idx="0"/>
          <a:fillRef idx="0"/>
          <a:effectRef idx="0"/>
          <a:fontRef idx="minor"/>
        </p:style>
      </p:sp>
      <p:sp>
        <p:nvSpPr>
          <p:cNvPr id="57" name="CustomShape 2"/>
          <p:cNvSpPr/>
          <p:nvPr/>
        </p:nvSpPr>
        <p:spPr>
          <a:xfrm>
            <a:off x="2666880" y="1143000"/>
            <a:ext cx="6476400" cy="460800"/>
          </a:xfrm>
          <a:prstGeom prst="rect">
            <a:avLst/>
          </a:prstGeom>
          <a:noFill/>
          <a:ln>
            <a:noFill/>
          </a:ln>
        </p:spPr>
        <p:style>
          <a:lnRef idx="0"/>
          <a:fillRef idx="0"/>
          <a:effectRef idx="0"/>
          <a:fontRef idx="minor"/>
        </p:style>
        <p:txBody>
          <a:bodyPr lIns="90000" rIns="90000" tIns="45000" bIns="45000">
            <a:noAutofit/>
          </a:bodyPr>
          <a:p>
            <a:pPr marL="343080" indent="-342360" algn="r">
              <a:lnSpc>
                <a:spcPct val="100000"/>
              </a:lnSpc>
            </a:pPr>
            <a:r>
              <a:rPr b="0" lang="en-US" sz="2400" spc="-1" strike="noStrike">
                <a:solidFill>
                  <a:srgbClr val="ff0000"/>
                </a:solidFill>
                <a:latin typeface="Trebuchet MS"/>
                <a:ea typeface="Trebuchet MS"/>
              </a:rPr>
              <a:t>Intelligent Functionality</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1619640" y="3352680"/>
            <a:ext cx="3733560" cy="70740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0" lang="en-US" sz="4000" spc="-1" strike="noStrike">
                <a:solidFill>
                  <a:srgbClr val="ff0000"/>
                </a:solidFill>
                <a:latin typeface="Trebuchet MS"/>
                <a:ea typeface="Trebuchet MS"/>
              </a:rPr>
              <a:t>Thank You</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LibreOffice/6.4.1.2$MacOSX_X86_64 LibreOffice_project/4d224e95b98b138af42a64d84056446d09082932</Application>
  <Words>32</Words>
  <Paragraphs>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2020-04-04T14:48:00Z</dcterms:created>
  <dc:creator>VJ</dc:creator>
  <dc:description/>
  <dc:language>en-GB</dc:language>
  <cp:lastModifiedBy/>
  <dcterms:modified xsi:type="dcterms:W3CDTF">2020-04-14T22:29:14Z</dcterms:modified>
  <cp:revision>43</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1033-11.2.0.9255</vt:lpwstr>
  </property>
  <property fmtid="{D5CDD505-2E9C-101B-9397-08002B2CF9AE}" pid="6" name="LinksUpToDate">
    <vt:bool>0</vt:bool>
  </property>
  <property fmtid="{D5CDD505-2E9C-101B-9397-08002B2CF9AE}" pid="7" name="MMClips">
    <vt:i4>0</vt:i4>
  </property>
  <property fmtid="{D5CDD505-2E9C-101B-9397-08002B2CF9AE}" pid="8" name="Notes">
    <vt:i4>6</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vt:i4>
  </property>
</Properties>
</file>