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6"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7"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9"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0"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1"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2"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3"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4"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slideLayout" Target="../slideLayouts/slideLayout1.xml"/><Relationship Id="rId8" Type="http://schemas.openxmlformats.org/officeDocument/2006/relationships/slideLayout" Target="../slideLayouts/slideLayout2.xml"/><Relationship Id="rId9" Type="http://schemas.openxmlformats.org/officeDocument/2006/relationships/slideLayout" Target="../slideLayouts/slideLayout3.xml"/><Relationship Id="rId10" Type="http://schemas.openxmlformats.org/officeDocument/2006/relationships/slideLayout" Target="../slideLayouts/slideLayout4.xml"/><Relationship Id="rId11" Type="http://schemas.openxmlformats.org/officeDocument/2006/relationships/slideLayout" Target="../slideLayouts/slideLayout5.xml"/><Relationship Id="rId12" Type="http://schemas.openxmlformats.org/officeDocument/2006/relationships/slideLayout" Target="../slideLayouts/slideLayout6.xml"/><Relationship Id="rId13" Type="http://schemas.openxmlformats.org/officeDocument/2006/relationships/slideLayout" Target="../slideLayouts/slideLayout7.xml"/><Relationship Id="rId14" Type="http://schemas.openxmlformats.org/officeDocument/2006/relationships/slideLayout" Target="../slideLayouts/slideLayout8.xml"/><Relationship Id="rId15" Type="http://schemas.openxmlformats.org/officeDocument/2006/relationships/slideLayout" Target="../slideLayouts/slideLayout9.xml"/><Relationship Id="rId16" Type="http://schemas.openxmlformats.org/officeDocument/2006/relationships/slideLayout" Target="../slideLayouts/slideLayout10.xml"/><Relationship Id="rId17" Type="http://schemas.openxmlformats.org/officeDocument/2006/relationships/slideLayout" Target="../slideLayouts/slideLayout11.xml"/><Relationship Id="rId18"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22" descr=""/>
          <p:cNvPicPr/>
          <p:nvPr/>
        </p:nvPicPr>
        <p:blipFill>
          <a:blip r:embed="rId2"/>
          <a:stretch/>
        </p:blipFill>
        <p:spPr>
          <a:xfrm>
            <a:off x="0" y="-13680"/>
            <a:ext cx="9142920" cy="6933240"/>
          </a:xfrm>
          <a:prstGeom prst="rect">
            <a:avLst/>
          </a:prstGeom>
          <a:ln>
            <a:noFill/>
          </a:ln>
        </p:spPr>
      </p:pic>
      <p:sp>
        <p:nvSpPr>
          <p:cNvPr id="1" name="CustomShape 1"/>
          <p:cNvSpPr/>
          <p:nvPr/>
        </p:nvSpPr>
        <p:spPr>
          <a:xfrm>
            <a:off x="0" y="152280"/>
            <a:ext cx="1522800" cy="119916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2" name="Google Shape;12;p22" descr=""/>
          <p:cNvPicPr/>
          <p:nvPr/>
        </p:nvPicPr>
        <p:blipFill>
          <a:blip r:embed="rId3"/>
          <a:stretch/>
        </p:blipFill>
        <p:spPr>
          <a:xfrm>
            <a:off x="312840" y="152280"/>
            <a:ext cx="867600" cy="970920"/>
          </a:xfrm>
          <a:prstGeom prst="rect">
            <a:avLst/>
          </a:prstGeom>
          <a:ln>
            <a:noFill/>
          </a:ln>
        </p:spPr>
      </p:pic>
      <p:sp>
        <p:nvSpPr>
          <p:cNvPr id="3" name="CustomShape 2"/>
          <p:cNvSpPr/>
          <p:nvPr/>
        </p:nvSpPr>
        <p:spPr>
          <a:xfrm>
            <a:off x="0" y="152280"/>
            <a:ext cx="1446840" cy="1199160"/>
          </a:xfrm>
          <a:prstGeom prst="rect">
            <a:avLst/>
          </a:prstGeom>
          <a:solidFill>
            <a:schemeClr val="lt1"/>
          </a:solid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pic>
        <p:nvPicPr>
          <p:cNvPr id="4" name="Google Shape;15;p23" descr=""/>
          <p:cNvPicPr/>
          <p:nvPr/>
        </p:nvPicPr>
        <p:blipFill>
          <a:blip r:embed="rId4"/>
          <a:stretch/>
        </p:blipFill>
        <p:spPr>
          <a:xfrm>
            <a:off x="179640" y="152280"/>
            <a:ext cx="867600" cy="970920"/>
          </a:xfrm>
          <a:prstGeom prst="rect">
            <a:avLst/>
          </a:prstGeom>
          <a:ln>
            <a:noFill/>
          </a:ln>
        </p:spPr>
      </p:pic>
      <p:pic>
        <p:nvPicPr>
          <p:cNvPr id="5" name="Google Shape;16;p23" descr=""/>
          <p:cNvPicPr/>
          <p:nvPr/>
        </p:nvPicPr>
        <p:blipFill>
          <a:blip r:embed="rId5"/>
          <a:stretch/>
        </p:blipFill>
        <p:spPr>
          <a:xfrm>
            <a:off x="7530120" y="1676520"/>
            <a:ext cx="1599120" cy="5049720"/>
          </a:xfrm>
          <a:prstGeom prst="rect">
            <a:avLst/>
          </a:prstGeom>
          <a:ln>
            <a:noFill/>
          </a:ln>
        </p:spPr>
      </p:pic>
      <p:pic>
        <p:nvPicPr>
          <p:cNvPr id="6" name="Google Shape;17;p23" descr=""/>
          <p:cNvPicPr/>
          <p:nvPr/>
        </p:nvPicPr>
        <p:blipFill>
          <a:blip r:embed="rId6"/>
          <a:stretch/>
        </p:blipFill>
        <p:spPr>
          <a:xfrm>
            <a:off x="1219320" y="152280"/>
            <a:ext cx="7923600" cy="1073520"/>
          </a:xfrm>
          <a:prstGeom prst="rect">
            <a:avLst/>
          </a:prstGeom>
          <a:ln>
            <a:noFill/>
          </a:ln>
        </p:spPr>
      </p:pic>
      <p:sp>
        <p:nvSpPr>
          <p:cNvPr id="7" name="PlaceHolder 3"/>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8" name="PlaceHolder 4"/>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421560" y="1540080"/>
            <a:ext cx="8299800" cy="13222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00" spc="-1" strike="noStrike">
                <a:solidFill>
                  <a:srgbClr val="ff0000"/>
                </a:solidFill>
                <a:latin typeface="Trebuchet MS"/>
                <a:ea typeface="Trebuchet MS"/>
              </a:rPr>
              <a:t>Department of Computer Science &amp; Engineering</a:t>
            </a:r>
            <a:endParaRPr b="0" lang="en-US" sz="2800" spc="-1" strike="noStrike">
              <a:latin typeface="Arial"/>
            </a:endParaRPr>
          </a:p>
          <a:p>
            <a:pPr algn="ctr">
              <a:lnSpc>
                <a:spcPct val="100000"/>
              </a:lnSpc>
            </a:pPr>
            <a:endParaRPr b="0" lang="en-US" sz="2800" spc="-1" strike="noStrike">
              <a:latin typeface="Arial"/>
            </a:endParaRPr>
          </a:p>
          <a:p>
            <a:pPr algn="ctr">
              <a:lnSpc>
                <a:spcPct val="100000"/>
              </a:lnSpc>
            </a:pPr>
            <a:r>
              <a:rPr b="0" lang="en-US" sz="3200" spc="-1" strike="noStrike">
                <a:solidFill>
                  <a:srgbClr val="ff0000"/>
                </a:solidFill>
                <a:latin typeface="Trebuchet MS"/>
                <a:ea typeface="Trebuchet MS"/>
              </a:rPr>
              <a:t>UE17CS355 – Web Tech II Laboratory</a:t>
            </a:r>
            <a:endParaRPr b="0" lang="en-US" sz="3200" spc="-1" strike="noStrike">
              <a:latin typeface="Arial"/>
            </a:endParaRPr>
          </a:p>
          <a:p>
            <a:pPr algn="ctr">
              <a:lnSpc>
                <a:spcPct val="100000"/>
              </a:lnSpc>
            </a:pPr>
            <a:endParaRPr b="0" lang="en-US" sz="3200" spc="-1" strike="noStrike">
              <a:latin typeface="Arial"/>
            </a:endParaRPr>
          </a:p>
          <a:p>
            <a:pPr algn="ctr">
              <a:lnSpc>
                <a:spcPct val="100000"/>
              </a:lnSpc>
            </a:pPr>
            <a:r>
              <a:rPr b="0" lang="en-US" sz="4000" spc="-1" strike="noStrike">
                <a:solidFill>
                  <a:srgbClr val="ff0000"/>
                </a:solidFill>
                <a:latin typeface="Trebuchet MS"/>
                <a:ea typeface="Trebuchet MS"/>
              </a:rPr>
              <a:t>Project Evaluation</a:t>
            </a:r>
            <a:endParaRPr b="0" lang="en-US" sz="4000" spc="-1" strike="noStrike">
              <a:latin typeface="Arial"/>
            </a:endParaRPr>
          </a:p>
        </p:txBody>
      </p:sp>
      <p:sp>
        <p:nvSpPr>
          <p:cNvPr id="46" name="CustomShape 2"/>
          <p:cNvSpPr/>
          <p:nvPr/>
        </p:nvSpPr>
        <p:spPr>
          <a:xfrm>
            <a:off x="411480" y="4719240"/>
            <a:ext cx="8457120" cy="137088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70c0"/>
                </a:solidFill>
                <a:latin typeface="Trebuchet MS"/>
                <a:ea typeface="Trebuchet MS"/>
              </a:rPr>
              <a:t>Project Title     :  MediaBuff</a:t>
            </a:r>
            <a:endParaRPr b="0" lang="en-US" sz="2000" spc="-1" strike="noStrike">
              <a:latin typeface="Arial"/>
            </a:endParaRPr>
          </a:p>
          <a:p>
            <a:pPr>
              <a:lnSpc>
                <a:spcPct val="100000"/>
              </a:lnSpc>
            </a:pPr>
            <a:r>
              <a:rPr b="0" lang="en-US" sz="2000" spc="-1" strike="noStrike">
                <a:solidFill>
                  <a:srgbClr val="0070c0"/>
                </a:solidFill>
                <a:latin typeface="Trebuchet MS"/>
                <a:ea typeface="Trebuchet MS"/>
              </a:rPr>
              <a:t>Project Team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PES1201700231 – Adithya Kiran</a:t>
            </a:r>
            <a:endParaRPr b="0" lang="en-US" sz="2000" spc="-1" strike="noStrike">
              <a:latin typeface="Arial"/>
            </a:endParaRPr>
          </a:p>
          <a:p>
            <a:pPr>
              <a:lnSpc>
                <a:spcPct val="100000"/>
              </a:lnSpc>
            </a:pP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PES1201700896 – Chirag P Tubakad</a:t>
            </a:r>
            <a:endParaRPr b="0" lang="en-US" sz="2000" spc="-1" strike="noStrike">
              <a:latin typeface="Arial"/>
            </a:endParaRPr>
          </a:p>
          <a:p>
            <a:pPr>
              <a:lnSpc>
                <a:spcPct val="100000"/>
              </a:lnSpc>
            </a:pP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   </a:t>
            </a:r>
            <a:r>
              <a:rPr b="0" lang="en-US" sz="2000" spc="-1" strike="noStrike">
                <a:solidFill>
                  <a:srgbClr val="0070c0"/>
                </a:solidFill>
                <a:latin typeface="Trebuchet MS"/>
                <a:ea typeface="Trebuchet MS"/>
              </a:rPr>
              <a:t>PES1201701090 - Nandakrishna</a:t>
            </a:r>
            <a:endParaRPr b="0" lang="en-US"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48"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US" sz="2400" spc="-1" strike="noStrike">
                <a:solidFill>
                  <a:srgbClr val="ff0000"/>
                </a:solidFill>
                <a:latin typeface="Trebuchet MS"/>
                <a:ea typeface="Trebuchet MS"/>
              </a:rPr>
              <a:t>Project Description</a:t>
            </a:r>
            <a:endParaRPr b="0" lang="en-US" sz="2400" spc="-1" strike="noStrike">
              <a:latin typeface="Arial"/>
            </a:endParaRPr>
          </a:p>
        </p:txBody>
      </p:sp>
      <p:sp>
        <p:nvSpPr>
          <p:cNvPr id="49" name="CustomShape 3"/>
          <p:cNvSpPr/>
          <p:nvPr/>
        </p:nvSpPr>
        <p:spPr>
          <a:xfrm>
            <a:off x="576000" y="2088000"/>
            <a:ext cx="6407280" cy="39290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PingFang SC"/>
              </a:rPr>
              <a:t>MediaBuff is an attempt at building a fully functional full-stack website. In simple terms it is a website for a repository/database of movies and a collection of news from different domains.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PingFang SC"/>
              </a:rPr>
              <a:t>Any user, once logged in, based on their input will receive a list of recommendation of movies that they might like and are also free to browse through the news articles from different domains like movies, tv series, celebrity news etc.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PingFang SC"/>
              </a:rPr>
              <a:t>This project primarily focuses more on using asynchronous techniques to make the website more responsive and dynamic while saving bandwidth on the side. It is more backend functionality enhancement oriented than what meets the eye with the frontend. </a:t>
            </a:r>
            <a:endParaRPr b="0" lang="en-US" sz="18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51"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US" sz="2400" spc="-1" strike="noStrike">
                <a:solidFill>
                  <a:srgbClr val="ff0000"/>
                </a:solidFill>
                <a:latin typeface="Trebuchet MS"/>
                <a:ea typeface="Trebuchet MS"/>
              </a:rPr>
              <a:t>Technologies Used</a:t>
            </a:r>
            <a:endParaRPr b="0" lang="en-US" sz="2400" spc="-1" strike="noStrike">
              <a:latin typeface="Arial"/>
            </a:endParaRPr>
          </a:p>
        </p:txBody>
      </p:sp>
      <p:sp>
        <p:nvSpPr>
          <p:cNvPr id="52" name="CustomShape 3"/>
          <p:cNvSpPr/>
          <p:nvPr/>
        </p:nvSpPr>
        <p:spPr>
          <a:xfrm>
            <a:off x="576000" y="2088000"/>
            <a:ext cx="6407280" cy="264924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solidFill>
                  <a:srgbClr val="000000"/>
                </a:solidFill>
                <a:latin typeface="Arial"/>
                <a:ea typeface="DejaVu Sans"/>
              </a:rPr>
              <a:t>Here are some of the technologies we used :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1) Frontend Framework</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 AngularJS</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 Jquery</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 Bootstrap</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d) HTML</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e) CSS</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000000"/>
                </a:solidFill>
                <a:latin typeface="Arial"/>
                <a:ea typeface="DejaVu Sans"/>
              </a:rPr>
              <a:t>2) Backend Framework</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a) Flask</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b) SQLAlchemy</a:t>
            </a:r>
            <a:endParaRPr b="0" lang="en-US" sz="1800" spc="-1" strike="noStrike">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c) PHP</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54"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US" sz="2400" spc="-1" strike="noStrike">
                <a:solidFill>
                  <a:srgbClr val="ff0000"/>
                </a:solidFill>
                <a:latin typeface="Trebuchet MS"/>
                <a:ea typeface="Trebuchet MS"/>
              </a:rPr>
              <a:t>Techniques Implemented</a:t>
            </a:r>
            <a:endParaRPr b="0" lang="en-US" sz="2400" spc="-1" strike="noStrike">
              <a:latin typeface="Arial"/>
            </a:endParaRPr>
          </a:p>
        </p:txBody>
      </p:sp>
      <p:sp>
        <p:nvSpPr>
          <p:cNvPr id="55" name="CustomShape 3"/>
          <p:cNvSpPr/>
          <p:nvPr/>
        </p:nvSpPr>
        <p:spPr>
          <a:xfrm>
            <a:off x="495720" y="1697400"/>
            <a:ext cx="6983280" cy="4884840"/>
          </a:xfrm>
          <a:prstGeom prst="rect">
            <a:avLst/>
          </a:prstGeom>
          <a:noFill/>
          <a:ln>
            <a:noFill/>
          </a:ln>
        </p:spPr>
        <p:style>
          <a:lnRef idx="0"/>
          <a:fillRef idx="0"/>
          <a:effectRef idx="0"/>
          <a:fontRef idx="minor"/>
        </p:style>
        <p:txBody>
          <a:bodyPr lIns="90000" rIns="90000" tIns="45000" bIns="45000"/>
          <a:p>
            <a:pPr>
              <a:lnSpc>
                <a:spcPct val="100000"/>
              </a:lnSpc>
            </a:pPr>
            <a:r>
              <a:rPr b="0" lang="en-US" sz="1400" spc="-1" strike="noStrike">
                <a:solidFill>
                  <a:srgbClr val="000000"/>
                </a:solidFill>
                <a:latin typeface="Arial"/>
                <a:ea typeface="DejaVu Sans"/>
              </a:rPr>
              <a:t>Some of the techniques used are : </a:t>
            </a:r>
            <a:endParaRPr b="0" lang="en-US" sz="1400" spc="-1" strike="noStrike">
              <a:latin typeface="Arial"/>
            </a:endParaRPr>
          </a:p>
          <a:p>
            <a:pPr>
              <a:lnSpc>
                <a:spcPct val="100000"/>
              </a:lnSpc>
            </a:pPr>
            <a:r>
              <a:rPr b="0" lang="en-US" sz="1400" spc="-1" strike="noStrike">
                <a:solidFill>
                  <a:srgbClr val="000000"/>
                </a:solidFill>
                <a:latin typeface="Arial"/>
                <a:ea typeface="DejaVu Sans"/>
              </a:rPr>
              <a:t>1) AJAX patterns : Submission throttling using XHR </a:t>
            </a:r>
            <a:endParaRPr b="0" lang="en-US" sz="1400" spc="-1" strike="noStrike">
              <a:latin typeface="Arial"/>
            </a:endParaRPr>
          </a:p>
          <a:p>
            <a:pPr>
              <a:lnSpc>
                <a:spcPct val="100000"/>
              </a:lnSpc>
            </a:pPr>
            <a:r>
              <a:rPr b="0" lang="en-US" sz="1400" spc="-1" strike="noStrike">
                <a:solidFill>
                  <a:srgbClr val="000000"/>
                </a:solidFill>
                <a:latin typeface="Arial"/>
                <a:ea typeface="DejaVu Sans"/>
              </a:rPr>
              <a:t>This is a important component because it enabled us to implement the search functionality and fetch results from the server asynchronously without the user having to refresh the page for individual suggestions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2) RESTful API’s</a:t>
            </a:r>
            <a:endParaRPr b="0" lang="en-US" sz="1400" spc="-1" strike="noStrike">
              <a:latin typeface="Arial"/>
            </a:endParaRPr>
          </a:p>
          <a:p>
            <a:pPr>
              <a:lnSpc>
                <a:spcPct val="100000"/>
              </a:lnSpc>
            </a:pPr>
            <a:r>
              <a:rPr b="0" lang="en-US" sz="1400" spc="-1" strike="noStrike">
                <a:solidFill>
                  <a:srgbClr val="000000"/>
                </a:solidFill>
                <a:latin typeface="Arial"/>
                <a:ea typeface="DejaVu Sans"/>
              </a:rPr>
              <a:t>To create HTTP requests such as GET,POST,PUT to manipulate data or fetch resources.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3) RSS</a:t>
            </a:r>
            <a:endParaRPr b="0" lang="en-US" sz="1400" spc="-1" strike="noStrike">
              <a:latin typeface="Arial"/>
            </a:endParaRPr>
          </a:p>
          <a:p>
            <a:pPr>
              <a:lnSpc>
                <a:spcPct val="100000"/>
              </a:lnSpc>
            </a:pPr>
            <a:r>
              <a:rPr b="0" lang="en-US" sz="1400" spc="-1" strike="noStrike">
                <a:solidFill>
                  <a:srgbClr val="000000"/>
                </a:solidFill>
                <a:latin typeface="Arial"/>
                <a:ea typeface="DejaVu Sans"/>
              </a:rPr>
              <a:t>RSS feeds enables us to create generic webpages which fetch data from the RSS feeds and create dynamic content on the fly</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4) Dynamic page creation</a:t>
            </a:r>
            <a:endParaRPr b="0" lang="en-US" sz="1400" spc="-1" strike="noStrike">
              <a:latin typeface="Arial"/>
            </a:endParaRPr>
          </a:p>
          <a:p>
            <a:pPr>
              <a:lnSpc>
                <a:spcPct val="100000"/>
              </a:lnSpc>
            </a:pPr>
            <a:r>
              <a:rPr b="0" lang="en-US" sz="1400" spc="-1" strike="noStrike">
                <a:solidFill>
                  <a:srgbClr val="000000"/>
                </a:solidFill>
                <a:latin typeface="Arial"/>
                <a:ea typeface="DejaVu Sans"/>
              </a:rPr>
              <a:t>For our website with a dataset having 5000+ movies , it is impossible to create a webpage for each of them manually. We found out a way to create dynamic webpages which conditionally fetches content from the dataset.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Arial"/>
                <a:ea typeface="DejaVu Sans"/>
              </a:rPr>
              <a:t>5) Content caching</a:t>
            </a:r>
            <a:endParaRPr b="0" lang="en-US" sz="1400" spc="-1" strike="noStrike">
              <a:latin typeface="Arial"/>
            </a:endParaRPr>
          </a:p>
          <a:p>
            <a:pPr>
              <a:lnSpc>
                <a:spcPct val="100000"/>
              </a:lnSpc>
            </a:pPr>
            <a:r>
              <a:rPr b="0" lang="en-US" sz="1400" spc="-1" strike="noStrike">
                <a:solidFill>
                  <a:srgbClr val="000000"/>
                </a:solidFill>
                <a:latin typeface="Arial"/>
                <a:ea typeface="DejaVu Sans"/>
              </a:rPr>
              <a:t>When performing searches , a lot of bandwidth is wasted if multiple requests/searches for the same resource is made. Results are every time cached and subsequent requests for the same resource is fetched from cache. </a:t>
            </a:r>
            <a:endParaRPr b="0" lang="en-US" sz="1400" spc="-1" strike="noStrike">
              <a:latin typeface="Arial"/>
            </a:endParaRPr>
          </a:p>
          <a:p>
            <a:pPr>
              <a:lnSpc>
                <a:spcPct val="100000"/>
              </a:lnSpc>
            </a:pPr>
            <a:endParaRPr b="0" lang="en-US" sz="14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1523880" y="1581120"/>
            <a:ext cx="7619040" cy="35280"/>
          </a:xfrm>
          <a:prstGeom prst="rect">
            <a:avLst/>
          </a:prstGeom>
          <a:solidFill>
            <a:srgbClr val="33cccc"/>
          </a:solidFill>
          <a:ln>
            <a:noFill/>
          </a:ln>
        </p:spPr>
        <p:style>
          <a:lnRef idx="0"/>
          <a:fillRef idx="0"/>
          <a:effectRef idx="0"/>
          <a:fontRef idx="minor"/>
        </p:style>
      </p:sp>
      <p:sp>
        <p:nvSpPr>
          <p:cNvPr id="57" name="CustomShape 2"/>
          <p:cNvSpPr/>
          <p:nvPr/>
        </p:nvSpPr>
        <p:spPr>
          <a:xfrm>
            <a:off x="2666880" y="1143000"/>
            <a:ext cx="6476040" cy="460440"/>
          </a:xfrm>
          <a:prstGeom prst="rect">
            <a:avLst/>
          </a:prstGeom>
          <a:noFill/>
          <a:ln>
            <a:noFill/>
          </a:ln>
        </p:spPr>
        <p:style>
          <a:lnRef idx="0"/>
          <a:fillRef idx="0"/>
          <a:effectRef idx="0"/>
          <a:fontRef idx="minor"/>
        </p:style>
        <p:txBody>
          <a:bodyPr lIns="90000" rIns="90000" tIns="45000" bIns="45000"/>
          <a:p>
            <a:pPr marL="343080" indent="-342000" algn="r">
              <a:lnSpc>
                <a:spcPct val="100000"/>
              </a:lnSpc>
            </a:pPr>
            <a:r>
              <a:rPr b="0" lang="en-US" sz="2400" spc="-1" strike="noStrike">
                <a:solidFill>
                  <a:srgbClr val="ff0000"/>
                </a:solidFill>
                <a:latin typeface="Trebuchet MS"/>
                <a:ea typeface="Trebuchet MS"/>
              </a:rPr>
              <a:t>Intelligent Functionality</a:t>
            </a:r>
            <a:endParaRPr b="0" lang="en-US" sz="2400" spc="-1" strike="noStrike">
              <a:latin typeface="Arial"/>
            </a:endParaRPr>
          </a:p>
        </p:txBody>
      </p:sp>
      <p:sp>
        <p:nvSpPr>
          <p:cNvPr id="58" name="TextShape 3"/>
          <p:cNvSpPr txBox="1"/>
          <p:nvPr/>
        </p:nvSpPr>
        <p:spPr>
          <a:xfrm>
            <a:off x="365760" y="1677960"/>
            <a:ext cx="6949440" cy="4953600"/>
          </a:xfrm>
          <a:prstGeom prst="rect">
            <a:avLst/>
          </a:prstGeom>
          <a:noFill/>
          <a:ln>
            <a:noFill/>
          </a:ln>
        </p:spPr>
        <p:txBody>
          <a:bodyPr lIns="90000" rIns="90000" tIns="45000" bIns="45000"/>
          <a:p>
            <a:r>
              <a:rPr b="0" lang="en-US" sz="1800" spc="-1" strike="noStrike">
                <a:latin typeface="Arial"/>
              </a:rPr>
              <a:t>The special feature we have added, is a </a:t>
            </a:r>
            <a:r>
              <a:rPr b="1" lang="en-US" sz="1800" spc="-1" strike="noStrike">
                <a:latin typeface="Arial"/>
              </a:rPr>
              <a:t>movie recommendation system</a:t>
            </a:r>
            <a:r>
              <a:rPr b="0" lang="en-US" sz="1800" spc="-1" strike="noStrike">
                <a:latin typeface="Arial"/>
              </a:rPr>
              <a:t> based on users requirements, and movie similarities.</a:t>
            </a:r>
            <a:endParaRPr b="0" lang="en-US" sz="1800" spc="-1" strike="noStrike">
              <a:latin typeface="Arial"/>
            </a:endParaRPr>
          </a:p>
          <a:p>
            <a:endParaRPr b="0" lang="en-US" sz="1800" spc="-1" strike="noStrike">
              <a:latin typeface="Arial"/>
            </a:endParaRPr>
          </a:p>
          <a:p>
            <a:r>
              <a:rPr b="0" lang="en-US" sz="1800" spc="-1" strike="noStrike">
                <a:latin typeface="Arial"/>
              </a:rPr>
              <a:t>The recommendation system is based on </a:t>
            </a:r>
            <a:r>
              <a:rPr b="1" lang="en-US" sz="1800" spc="-1" strike="noStrike">
                <a:latin typeface="Arial"/>
              </a:rPr>
              <a:t>collaborative filtering</a:t>
            </a:r>
            <a:r>
              <a:rPr b="0" lang="en-US" sz="1800" spc="-1" strike="noStrike">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There are two types of collaborative filtering employed : </a:t>
            </a:r>
            <a:endParaRPr b="0" lang="en-US" sz="1800" spc="-1" strike="noStrike">
              <a:latin typeface="Arial"/>
            </a:endParaRPr>
          </a:p>
          <a:p>
            <a:endParaRPr b="0" lang="en-US" sz="1800" spc="-1" strike="noStrike">
              <a:latin typeface="Arial"/>
            </a:endParaRPr>
          </a:p>
          <a:p>
            <a:r>
              <a:rPr b="0" lang="en-US" sz="1800" spc="-1" strike="noStrike">
                <a:latin typeface="Arial"/>
              </a:rPr>
              <a:t>1) Movie recommendations based on user preferences : </a:t>
            </a:r>
            <a:endParaRPr b="0" lang="en-US" sz="1800" spc="-1" strike="noStrike">
              <a:latin typeface="Arial"/>
            </a:endParaRPr>
          </a:p>
          <a:p>
            <a:r>
              <a:rPr b="0" lang="en-US" sz="1800" spc="-1" strike="noStrike">
                <a:latin typeface="Arial"/>
              </a:rPr>
              <a:t>	</a:t>
            </a:r>
            <a:r>
              <a:rPr b="0" lang="en-US" sz="1800" spc="-1" strike="noStrike">
                <a:latin typeface="Arial"/>
              </a:rPr>
              <a:t>This is done by calculating </a:t>
            </a:r>
            <a:r>
              <a:rPr b="1" lang="en-US" sz="1800" spc="-1" strike="noStrike">
                <a:latin typeface="Arial"/>
              </a:rPr>
              <a:t>user-item</a:t>
            </a:r>
            <a:r>
              <a:rPr b="0" lang="en-US" sz="1800" spc="-1" strike="noStrike">
                <a:latin typeface="Arial"/>
              </a:rPr>
              <a:t> similarity scores, and </a:t>
            </a:r>
            <a:r>
              <a:rPr b="0" lang="en-US" sz="1800" spc="-1" strike="noStrike">
                <a:latin typeface="Arial"/>
              </a:rPr>
              <a:t>	</a:t>
            </a:r>
            <a:r>
              <a:rPr b="0" lang="en-US" sz="1800" spc="-1" strike="noStrike">
                <a:latin typeface="Arial"/>
              </a:rPr>
              <a:t>returning the movies that best match users preferences.</a:t>
            </a:r>
            <a:endParaRPr b="0" lang="en-US" sz="1800" spc="-1" strike="noStrike">
              <a:latin typeface="Arial"/>
            </a:endParaRPr>
          </a:p>
          <a:p>
            <a:endParaRPr b="0" lang="en-US" sz="1800" spc="-1" strike="noStrike">
              <a:latin typeface="Arial"/>
            </a:endParaRPr>
          </a:p>
          <a:p>
            <a:r>
              <a:rPr b="0" lang="en-US" sz="1800" spc="-1" strike="noStrike">
                <a:latin typeface="Arial"/>
              </a:rPr>
              <a:t>2) Movie recommendations based on a movie:</a:t>
            </a:r>
            <a:endParaRPr b="0" lang="en-US" sz="1800" spc="-1" strike="noStrike">
              <a:latin typeface="Arial"/>
            </a:endParaRPr>
          </a:p>
          <a:p>
            <a:r>
              <a:rPr b="0" lang="en-US" sz="1800" spc="-1" strike="noStrike">
                <a:latin typeface="Arial"/>
              </a:rPr>
              <a:t>	</a:t>
            </a:r>
            <a:r>
              <a:rPr b="0" lang="en-US" sz="1800" spc="-1" strike="noStrike">
                <a:latin typeface="Arial"/>
              </a:rPr>
              <a:t>This is done by calculating </a:t>
            </a:r>
            <a:r>
              <a:rPr b="1" lang="en-US" sz="1800" spc="-1" strike="noStrike">
                <a:latin typeface="Arial"/>
              </a:rPr>
              <a:t>item-item</a:t>
            </a:r>
            <a:r>
              <a:rPr b="0" lang="en-US" sz="1800" spc="-1" strike="noStrike">
                <a:latin typeface="Arial"/>
              </a:rPr>
              <a:t> similarity scores, and </a:t>
            </a:r>
            <a:r>
              <a:rPr b="0" lang="en-US" sz="1800" spc="-1" strike="noStrike">
                <a:latin typeface="Arial"/>
              </a:rPr>
              <a:t>	</a:t>
            </a:r>
            <a:r>
              <a:rPr b="0" lang="en-US" sz="1800" spc="-1" strike="noStrike">
                <a:latin typeface="Arial"/>
              </a:rPr>
              <a:t>returning the movies that are most similar to that particular </a:t>
            </a:r>
            <a:r>
              <a:rPr b="0" lang="en-US" sz="1800" spc="-1" strike="noStrike">
                <a:latin typeface="Arial"/>
              </a:rPr>
              <a:t>	</a:t>
            </a:r>
            <a:r>
              <a:rPr b="0" lang="en-US" sz="1800" spc="-1" strike="noStrike">
                <a:latin typeface="Arial"/>
              </a:rPr>
              <a:t>movie.</a:t>
            </a:r>
            <a:endParaRPr b="0" lang="en-US" sz="1800" spc="-1" strike="noStrike">
              <a:latin typeface="Arial"/>
            </a:endParaRPr>
          </a:p>
          <a:p>
            <a:endParaRPr b="0" lang="en-US" sz="1800" spc="-1" strike="noStrike">
              <a:latin typeface="Arial"/>
            </a:endParaRPr>
          </a:p>
          <a:p>
            <a:r>
              <a:rPr b="0" lang="en-US" sz="1800" spc="-1" strike="noStrike">
                <a:latin typeface="Arial"/>
              </a:rPr>
              <a:t>The similarity scores are a modified version of cosine scores, to distribute weight-age on the importance of movie genre, actors, directors, imdb scores, language,etc.</a:t>
            </a:r>
            <a:endParaRPr b="0" lang="en-US"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619640" y="3352680"/>
            <a:ext cx="3733200" cy="707040"/>
          </a:xfrm>
          <a:prstGeom prst="rect">
            <a:avLst/>
          </a:prstGeom>
          <a:noFill/>
          <a:ln>
            <a:noFill/>
          </a:ln>
        </p:spPr>
        <p:style>
          <a:lnRef idx="0"/>
          <a:fillRef idx="0"/>
          <a:effectRef idx="0"/>
          <a:fontRef idx="minor"/>
        </p:style>
        <p:txBody>
          <a:bodyPr lIns="90000" rIns="90000" tIns="45000" bIns="45000"/>
          <a:p>
            <a:pPr algn="r">
              <a:lnSpc>
                <a:spcPct val="100000"/>
              </a:lnSpc>
            </a:pPr>
            <a:r>
              <a:rPr b="0" lang="en-US" sz="4000" spc="-1" strike="noStrike">
                <a:solidFill>
                  <a:srgbClr val="ff0000"/>
                </a:solidFill>
                <a:latin typeface="Trebuchet MS"/>
                <a:ea typeface="Trebuchet MS"/>
              </a:rPr>
              <a:t>Thank You</a:t>
            </a:r>
            <a:endParaRPr b="0" lang="en-US" sz="4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LibreOffice/6.0.7.3$Linux_X86_64 LibreOffice_project/00m0$Build-3</Application>
  <Words>32</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2020-04-04T14:48:00Z</dcterms:created>
  <dc:creator>VJ</dc:creator>
  <dc:description/>
  <dc:language>en-GB</dc:language>
  <cp:lastModifiedBy/>
  <dcterms:modified xsi:type="dcterms:W3CDTF">2020-04-15T11:06:53Z</dcterms:modified>
  <cp:revision>45</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1033-11.2.0.9255</vt:lpwstr>
  </property>
  <property fmtid="{D5CDD505-2E9C-101B-9397-08002B2CF9AE}" pid="6" name="LinksUpToDate">
    <vt:bool>0</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vt:i4>
  </property>
</Properties>
</file>