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5" r:id="rId5"/>
    <p:sldId id="276" r:id="rId6"/>
    <p:sldId id="277" r:id="rId7"/>
    <p:sldId id="271" r:id="rId8"/>
    <p:sldId id="278" r:id="rId9"/>
    <p:sldId id="279" r:id="rId10"/>
    <p:sldId id="272" r:id="rId11"/>
    <p:sldId id="280" r:id="rId12"/>
    <p:sldId id="281" r:id="rId13"/>
    <p:sldId id="273" r:id="rId14"/>
    <p:sldId id="270" r:id="rId15"/>
    <p:sldId id="282" r:id="rId16"/>
    <p:sldId id="283" r:id="rId17"/>
    <p:sldId id="267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0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29886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34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288688" cy="6912386"/>
          </a:xfrm>
          <a:prstGeom prst="rect">
            <a:avLst/>
          </a:prstGeom>
        </p:spPr>
      </p:pic>
      <p:pic>
        <p:nvPicPr>
          <p:cNvPr id="4" name="image2.png" descr="VI-B2 多媒体办公系统-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766" y="196850"/>
            <a:ext cx="1806309" cy="6165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Shape 24"/>
          <p:cNvSpPr/>
          <p:nvPr userDrawn="1"/>
        </p:nvSpPr>
        <p:spPr>
          <a:xfrm>
            <a:off x="4290695" y="6603999"/>
            <a:ext cx="360997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上海与德通讯技术有限公司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Shanghai Wind Communication Technologies </a:t>
            </a: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Co.,Ltd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4588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288688" cy="6912386"/>
          </a:xfrm>
          <a:prstGeom prst="rect">
            <a:avLst/>
          </a:prstGeom>
        </p:spPr>
      </p:pic>
      <p:pic>
        <p:nvPicPr>
          <p:cNvPr id="7" name="image2.png" descr="VI-B2 多媒体办公系统-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6766" y="196850"/>
            <a:ext cx="1806309" cy="6165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Shape 24"/>
          <p:cNvSpPr/>
          <p:nvPr userDrawn="1"/>
        </p:nvSpPr>
        <p:spPr>
          <a:xfrm>
            <a:off x="4290695" y="6603999"/>
            <a:ext cx="360997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上海与德通讯技术有限公司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Shanghai Wind Communication Technologies </a:t>
            </a:r>
            <a:r>
              <a:rPr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Co.,Ltd</a:t>
            </a:r>
            <a:r>
              <a:rPr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2603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6" name="image3.png" descr="5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09236" y="165100"/>
            <a:ext cx="1179514" cy="277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39"/>
          <p:cNvSpPr/>
          <p:nvPr userDrawn="1"/>
        </p:nvSpPr>
        <p:spPr>
          <a:xfrm>
            <a:off x="4318634" y="6612890"/>
            <a:ext cx="355409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/>
                <a:sym typeface="Arial" panose="020B0604020202020204"/>
              </a:rPr>
              <a:t>与 德 通 讯 内 部 资 料    严 禁 外 传</a:t>
            </a:r>
            <a:endParaRPr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image4.png" descr="2——4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318" y="-12504"/>
            <a:ext cx="12192000" cy="6858000"/>
          </a:xfrm>
          <a:prstGeom prst="rect">
            <a:avLst/>
          </a:prstGeom>
          <a:ln w="12700">
            <a:noFill/>
            <a:prstDash val="lgDashDotDot"/>
            <a:miter lim="400000"/>
            <a:headEnd/>
            <a:tailEnd/>
          </a:ln>
        </p:spPr>
      </p:pic>
      <p:pic>
        <p:nvPicPr>
          <p:cNvPr id="9" name="image3.png" descr="5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61636" y="188640"/>
            <a:ext cx="1179514" cy="277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Shape 39"/>
          <p:cNvSpPr/>
          <p:nvPr userDrawn="1"/>
        </p:nvSpPr>
        <p:spPr>
          <a:xfrm>
            <a:off x="4471034" y="6613325"/>
            <a:ext cx="3554096" cy="2000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70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/>
                <a:sym typeface="Arial" panose="020B0604020202020204"/>
              </a:rPr>
              <a:t>与 德 通 讯 内 部 资 料    严 禁 外 传</a:t>
            </a:r>
            <a:endParaRPr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px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027932" y="2532061"/>
            <a:ext cx="8164070" cy="1776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47" y="0"/>
                </a:moveTo>
                <a:cubicBezTo>
                  <a:pt x="5431" y="0"/>
                  <a:pt x="8116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lnTo>
                  <a:pt x="21600" y="21600"/>
                </a:lnTo>
                <a:cubicBezTo>
                  <a:pt x="18000" y="21600"/>
                  <a:pt x="14400" y="21600"/>
                  <a:pt x="10800" y="21600"/>
                </a:cubicBezTo>
                <a:cubicBezTo>
                  <a:pt x="8134" y="21600"/>
                  <a:pt x="5469" y="21600"/>
                  <a:pt x="2803" y="21600"/>
                </a:cubicBezTo>
                <a:lnTo>
                  <a:pt x="0" y="10800"/>
                </a:lnTo>
                <a:lnTo>
                  <a:pt x="2747" y="0"/>
                </a:lnTo>
                <a:close/>
              </a:path>
            </a:pathLst>
          </a:custGeom>
          <a:solidFill>
            <a:srgbClr val="85DDFF">
              <a:alpha val="3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925885" y="2446441"/>
            <a:ext cx="7210675" cy="184665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r">
              <a:lnSpc>
                <a:spcPct val="150000"/>
              </a:lnSpc>
              <a:defRPr sz="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年度培训计划实施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defRPr sz="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2017.2</a:t>
            </a:r>
            <a:endParaRPr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-500495" y="2532061"/>
            <a:ext cx="1258181" cy="1776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01" y="0"/>
                </a:moveTo>
                <a:lnTo>
                  <a:pt x="0" y="0"/>
                </a:lnTo>
                <a:lnTo>
                  <a:pt x="0" y="21600"/>
                </a:lnTo>
                <a:lnTo>
                  <a:pt x="3698" y="21600"/>
                </a:lnTo>
                <a:lnTo>
                  <a:pt x="21600" y="10800"/>
                </a:lnTo>
                <a:lnTo>
                  <a:pt x="3901" y="0"/>
                </a:lnTo>
                <a:close/>
              </a:path>
            </a:pathLst>
          </a:custGeom>
          <a:solidFill>
            <a:srgbClr val="85DDFF">
              <a:alpha val="3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5"/>
          <p:cNvSpPr/>
          <p:nvPr/>
        </p:nvSpPr>
        <p:spPr>
          <a:xfrm>
            <a:off x="2837540" y="3069927"/>
            <a:ext cx="2826412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21AD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000" dirty="0" smtClean="0"/>
              <a:t>2017</a:t>
            </a:r>
            <a:r>
              <a:rPr lang="zh-CN" altLang="en-US" sz="4000" dirty="0" smtClean="0"/>
              <a:t>年解读</a:t>
            </a:r>
            <a:endParaRPr lang="zh-CN" altLang="en-US" sz="4000" dirty="0"/>
          </a:p>
        </p:txBody>
      </p:sp>
      <p:sp>
        <p:nvSpPr>
          <p:cNvPr id="3" name="Shape 56"/>
          <p:cNvSpPr/>
          <p:nvPr/>
        </p:nvSpPr>
        <p:spPr>
          <a:xfrm>
            <a:off x="6816080" y="2706336"/>
            <a:ext cx="4786346" cy="1579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1. </a:t>
            </a:r>
            <a:r>
              <a:rPr lang="zh-CN" altLang="en-US" sz="2000" dirty="0" smtClean="0"/>
              <a:t>公司整体培训模块</a:t>
            </a: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2. </a:t>
            </a:r>
            <a:r>
              <a:rPr lang="zh-CN" altLang="en-US" sz="2000" dirty="0" smtClean="0"/>
              <a:t>部门培训预算</a:t>
            </a:r>
            <a:endParaRPr sz="2000" dirty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</p:txBody>
      </p:sp>
      <p:sp>
        <p:nvSpPr>
          <p:cNvPr id="4" name="Shape 41"/>
          <p:cNvSpPr/>
          <p:nvPr/>
        </p:nvSpPr>
        <p:spPr>
          <a:xfrm flipV="1">
            <a:off x="6096000" y="2186550"/>
            <a:ext cx="0" cy="2538594"/>
          </a:xfrm>
          <a:prstGeom prst="line">
            <a:avLst/>
          </a:prstGeom>
          <a:ln>
            <a:solidFill>
              <a:srgbClr val="A7A7A7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23392" y="76567"/>
            <a:ext cx="937112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过渡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7321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09588" y="850512"/>
          <a:ext cx="10358510" cy="5577930"/>
        </p:xfrm>
        <a:graphic>
          <a:graphicData uri="http://schemas.openxmlformats.org/drawingml/2006/table">
            <a:tbl>
              <a:tblPr/>
              <a:tblGrid>
                <a:gridCol w="1013298"/>
                <a:gridCol w="2129973"/>
                <a:gridCol w="7215239"/>
              </a:tblGrid>
              <a:tr h="23998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公司年度</a:t>
                      </a:r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项目计划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0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培训分类</a:t>
                      </a:r>
                    </a:p>
                  </a:txBody>
                  <a:tcPr marL="6153" marR="6153" marT="61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培训项目分类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项目收益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6058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内训类</a:t>
                      </a:r>
                    </a:p>
                  </a:txBody>
                  <a:tcPr marL="6153" marR="6153" marT="61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关键人才培养项目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（储备人才）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对于内部高潜力人才提供培训资源，帮助其尽快胜任管理岗位并能在工作中应用与提升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9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领导力项目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（中层管理）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帮助中层管理者掌握团队管理工具、方法，基本统一管理语言，能够有效解决团队管理问题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社招新员工培训项目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帮助新员工加速融入公司，了解企业文化及公司相关规章制度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雏鹰训练营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帮助应届生加速融入公司，了解企业文化及公司相关规则制度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8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讲师类培养项目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培养内部讲师，锻炼授课技巧，提炼输出公司内部重点课程，扩充内部课程资源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导师类培养项目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培养内部导师，规范导师带教流程及带教工具、技巧，提升导师带教专业度并加强导师团队素质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与德大讲堂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提供员工级通用型课程，帮助补充普通员工培训课程的空白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外训类</a:t>
                      </a:r>
                    </a:p>
                  </a:txBody>
                  <a:tcPr marL="6153" marR="6153" marT="61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各部门外训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提升专业技能、知识，侧重专业提升帮助绩效改善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项目经理训练营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外部咨询类</a:t>
                      </a:r>
                    </a:p>
                  </a:txBody>
                  <a:tcPr marL="6153" marR="6153" marT="61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IPD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LTC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3392" y="76567"/>
            <a:ext cx="1932576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17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年公司级培训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66846" y="642918"/>
          <a:ext cx="8786872" cy="6088985"/>
        </p:xfrm>
        <a:graphic>
          <a:graphicData uri="http://schemas.openxmlformats.org/drawingml/2006/table">
            <a:tbl>
              <a:tblPr/>
              <a:tblGrid>
                <a:gridCol w="2268421"/>
                <a:gridCol w="2829008"/>
                <a:gridCol w="1773018"/>
                <a:gridCol w="1916425"/>
              </a:tblGrid>
              <a:tr h="53657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36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年各部门培训预算汇总 </a:t>
                      </a:r>
                    </a:p>
                  </a:txBody>
                  <a:tcPr marL="9473" marR="9473" marT="9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1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培训预算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总计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4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财务管理中心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3.32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3.32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人力资源管理中心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薪酬组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培训发展部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信息管理中心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0.15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0.15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供应链体系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42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技术平台体系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硬件测试部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8.20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软件测试部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知识产权部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0.20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手机产品线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25.01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28.01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产品系统中心（上海）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手机产品线运作部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变革管理委员会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手机产品线变革管理部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营销服务体系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423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质量体系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4.40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体系质量管理部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认证质量管理部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生产质量管理部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1.00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供应商质量管理部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项目质量管理部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研发质量管理部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战略运作部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0.70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0.70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42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投资部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1.50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1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合计 </a:t>
                      </a:r>
                    </a:p>
                  </a:txBody>
                  <a:tcPr marL="9473" marR="9473" marT="9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53.08 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473" marR="9473" marT="9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3392" y="76567"/>
            <a:ext cx="2958498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17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年部门级培训（外训）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5"/>
          <p:cNvSpPr/>
          <p:nvPr/>
        </p:nvSpPr>
        <p:spPr>
          <a:xfrm>
            <a:off x="2452662" y="3069927"/>
            <a:ext cx="3211290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21AD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4000" dirty="0" smtClean="0"/>
              <a:t>培训管理工具</a:t>
            </a:r>
            <a:endParaRPr lang="zh-CN" altLang="en-US" sz="4000" dirty="0"/>
          </a:p>
        </p:txBody>
      </p:sp>
      <p:sp>
        <p:nvSpPr>
          <p:cNvPr id="3" name="Shape 56"/>
          <p:cNvSpPr/>
          <p:nvPr/>
        </p:nvSpPr>
        <p:spPr>
          <a:xfrm>
            <a:off x="6816080" y="2204864"/>
            <a:ext cx="4786346" cy="26879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1. </a:t>
            </a:r>
            <a:r>
              <a:rPr lang="zh-CN" altLang="en-US" sz="2000" dirty="0" smtClean="0"/>
              <a:t>培训签到</a:t>
            </a: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2. </a:t>
            </a:r>
            <a:r>
              <a:rPr lang="zh-CN" altLang="en-US" sz="2000" dirty="0" smtClean="0"/>
              <a:t>培训评估</a:t>
            </a:r>
            <a:endParaRPr sz="2000" dirty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 smtClean="0"/>
              <a:t>3. </a:t>
            </a:r>
            <a:r>
              <a:rPr lang="zh-CN" altLang="en-US" sz="2000" dirty="0" smtClean="0"/>
              <a:t>培训记录表</a:t>
            </a:r>
            <a:endParaRPr sz="2000" dirty="0" smtClean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 smtClean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 smtClean="0"/>
              <a:t>4. </a:t>
            </a:r>
            <a:r>
              <a:rPr lang="zh-CN" altLang="en-US" sz="2000" dirty="0" smtClean="0"/>
              <a:t>各部门培训接口人信息</a:t>
            </a:r>
            <a:endParaRPr sz="2000" dirty="0"/>
          </a:p>
        </p:txBody>
      </p:sp>
      <p:sp>
        <p:nvSpPr>
          <p:cNvPr id="4" name="Shape 41"/>
          <p:cNvSpPr/>
          <p:nvPr/>
        </p:nvSpPr>
        <p:spPr>
          <a:xfrm flipV="1">
            <a:off x="6096000" y="2186550"/>
            <a:ext cx="0" cy="2538594"/>
          </a:xfrm>
          <a:prstGeom prst="line">
            <a:avLst/>
          </a:prstGeom>
          <a:ln>
            <a:solidFill>
              <a:srgbClr val="A7A7A7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23392" y="76567"/>
            <a:ext cx="937112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过渡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7321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76567"/>
            <a:ext cx="1740216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培训签到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/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评估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12" y="1000108"/>
            <a:ext cx="67532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24562" y="1857364"/>
            <a:ext cx="1000132" cy="369328"/>
          </a:xfrm>
          <a:prstGeom prst="rect">
            <a:avLst/>
          </a:prstGeom>
          <a:noFill/>
          <a:ln w="31750" cap="flat">
            <a:solidFill>
              <a:srgbClr val="C00000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3388" y="2969315"/>
            <a:ext cx="3357586" cy="20313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培训管理工具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（培训宝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http://www.91pxb.com/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培训宝帐号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13812891184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密码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546447473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07601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76567"/>
            <a:ext cx="1374731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培训记录表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6646" y="1571612"/>
          <a:ext cx="11953917" cy="2071702"/>
        </p:xfrm>
        <a:graphic>
          <a:graphicData uri="http://schemas.openxmlformats.org/drawingml/2006/table">
            <a:tbl>
              <a:tblPr/>
              <a:tblGrid>
                <a:gridCol w="267227"/>
                <a:gridCol w="267227"/>
                <a:gridCol w="267227"/>
                <a:gridCol w="828400"/>
                <a:gridCol w="798811"/>
                <a:gridCol w="857256"/>
                <a:gridCol w="928694"/>
                <a:gridCol w="785818"/>
                <a:gridCol w="1071570"/>
                <a:gridCol w="857256"/>
                <a:gridCol w="785818"/>
                <a:gridCol w="857256"/>
                <a:gridCol w="357190"/>
                <a:gridCol w="788377"/>
                <a:gridCol w="712603"/>
                <a:gridCol w="676973"/>
                <a:gridCol w="846214"/>
              </a:tblGrid>
              <a:tr h="525364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_________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部门培训记录表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09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季度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月份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课程类型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培训形式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是否在季度</a:t>
                      </a:r>
                      <a:b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培训计划内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培训课程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培训讲师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培训对象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参训人数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培训课时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发生费用</a:t>
                      </a:r>
                      <a:b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（万）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课程满意度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备注（变更原因）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2536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4542" marR="4542" marT="45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椭圆形标注 5"/>
          <p:cNvSpPr/>
          <p:nvPr/>
        </p:nvSpPr>
        <p:spPr>
          <a:xfrm flipH="1">
            <a:off x="2881290" y="3857628"/>
            <a:ext cx="2214578" cy="1298371"/>
          </a:xfrm>
          <a:prstGeom prst="wedgeEllipseCallout">
            <a:avLst>
              <a:gd name="adj1" fmla="val -29321"/>
              <a:gd name="adj2" fmla="val -76218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部门内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跨部门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外部培训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9024958" y="3857628"/>
            <a:ext cx="2357454" cy="1298371"/>
          </a:xfrm>
          <a:prstGeom prst="wedgeEllipseCallout">
            <a:avLst>
              <a:gd name="adj1" fmla="val -29321"/>
              <a:gd name="adj2" fmla="val -76218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=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参训人数*单次课时，例如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35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人*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2H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76567"/>
            <a:ext cx="2400653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培训接口人联系方式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38282" y="719137"/>
          <a:ext cx="8662282" cy="5526964"/>
        </p:xfrm>
        <a:graphic>
          <a:graphicData uri="http://schemas.openxmlformats.org/drawingml/2006/table">
            <a:tbl>
              <a:tblPr/>
              <a:tblGrid>
                <a:gridCol w="755676"/>
                <a:gridCol w="1623303"/>
                <a:gridCol w="755676"/>
                <a:gridCol w="1665285"/>
                <a:gridCol w="755676"/>
                <a:gridCol w="1077537"/>
                <a:gridCol w="1273453"/>
                <a:gridCol w="755676"/>
              </a:tblGrid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体系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部门主管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培训接口人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接口人联系方式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分机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手机产品线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周敏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研发中心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朱甬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闫雅茹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18817577019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8436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部件规划组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杨朝蓉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郁志斌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15921753129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方案部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杨国昌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高启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18844067213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8894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系统组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宋宏伟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费小平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13621773510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8919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工业设计中心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曾加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蔡梦影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18621665691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8927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产品经营中心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蔡晓菁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13143465527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6551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手机产品线运作部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徐娜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15821828894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8943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手机产品线变革部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张雯艳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13482594318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8939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平板与非手机产品线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许斌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安丽朋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张静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15933517056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8719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营销服务体系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营销中心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销售管理部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市场部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曾浩田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柯江怀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18688727257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陈巍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客户管理中心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李丹丹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赵璐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18516234661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售后服务中心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张军峰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彭洋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18662081150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6006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供应链体系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张青松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金永江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18666602175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技术平台体系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曾令江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许丁双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13917063733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5604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质量体系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何斌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金春香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13564145173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6118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战略与运作部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李银艳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18202857958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6127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财务管理中心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钱华君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涂塑宇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18678464260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8701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人力资源管理中心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章琴芳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孙雨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13524139306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8643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信息管理中心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包国荣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邓艳峰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13817869295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8093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投资部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徐红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吕凡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13918256697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8642</a:t>
                      </a:r>
                    </a:p>
                  </a:txBody>
                  <a:tcPr marL="9046" marR="9046" marT="9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55"/>
          <p:cNvSpPr txBox="1">
            <a:spLocks/>
          </p:cNvSpPr>
          <p:nvPr/>
        </p:nvSpPr>
        <p:spPr>
          <a:xfrm>
            <a:off x="6168008" y="3068960"/>
            <a:ext cx="4324352" cy="79057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t">
            <a:normAutofit/>
          </a:bodyPr>
          <a:lstStyle>
            <a:lvl1pPr marL="0" marR="0" indent="0" algn="ctr" defTabSz="758825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8" name="Shape 256"/>
          <p:cNvSpPr txBox="1">
            <a:spLocks/>
          </p:cNvSpPr>
          <p:nvPr/>
        </p:nvSpPr>
        <p:spPr>
          <a:xfrm>
            <a:off x="6960096" y="3789040"/>
            <a:ext cx="2808312" cy="32226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成为最值得客户信赖的高科技企业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"/>
          <p:cNvSpPr/>
          <p:nvPr/>
        </p:nvSpPr>
        <p:spPr>
          <a:xfrm>
            <a:off x="2855640" y="3069928"/>
            <a:ext cx="2675694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000">
                <a:solidFill>
                  <a:srgbClr val="21AD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4000" dirty="0" smtClean="0"/>
              <a:t>PPT</a:t>
            </a:r>
            <a:r>
              <a:rPr lang="zh-CN" altLang="en-US" sz="4000" dirty="0" smtClean="0"/>
              <a:t>主标题</a:t>
            </a:r>
            <a:endParaRPr sz="4000" dirty="0"/>
          </a:p>
        </p:txBody>
      </p:sp>
      <p:sp>
        <p:nvSpPr>
          <p:cNvPr id="3" name="Shape 41"/>
          <p:cNvSpPr/>
          <p:nvPr/>
        </p:nvSpPr>
        <p:spPr>
          <a:xfrm flipV="1">
            <a:off x="6096000" y="2186550"/>
            <a:ext cx="0" cy="2538594"/>
          </a:xfrm>
          <a:prstGeom prst="line">
            <a:avLst/>
          </a:prstGeom>
          <a:ln>
            <a:solidFill>
              <a:srgbClr val="A7A7A7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36"/>
          <p:cNvSpPr/>
          <p:nvPr/>
        </p:nvSpPr>
        <p:spPr>
          <a:xfrm>
            <a:off x="549274" y="123824"/>
            <a:ext cx="1560919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marL="1270" indent="-127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Contents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sz="13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目录</a:t>
            </a:r>
            <a:r>
              <a:rPr sz="1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</a:t>
            </a:r>
          </a:p>
        </p:txBody>
      </p:sp>
      <p:sp>
        <p:nvSpPr>
          <p:cNvPr id="5" name="Shape 40"/>
          <p:cNvSpPr/>
          <p:nvPr/>
        </p:nvSpPr>
        <p:spPr>
          <a:xfrm>
            <a:off x="6854270" y="2140527"/>
            <a:ext cx="4786346" cy="26879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>
                <a:solidFill>
                  <a:srgbClr val="7F7F7F"/>
                </a:solidFill>
              </a:rPr>
              <a:t>1. </a:t>
            </a:r>
            <a:r>
              <a:rPr lang="en-US" altLang="zh-CN" sz="2000" dirty="0" smtClean="0">
                <a:solidFill>
                  <a:srgbClr val="7F7F7F"/>
                </a:solidFill>
              </a:rPr>
              <a:t>2016</a:t>
            </a:r>
            <a:r>
              <a:rPr lang="zh-CN" altLang="en-US" sz="2000" dirty="0" smtClean="0">
                <a:solidFill>
                  <a:srgbClr val="7F7F7F"/>
                </a:solidFill>
              </a:rPr>
              <a:t>年度各部门实施情况</a:t>
            </a:r>
            <a:endParaRPr sz="20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>
                <a:solidFill>
                  <a:srgbClr val="7F7F7F"/>
                </a:solidFill>
              </a:rPr>
              <a:t>2. </a:t>
            </a:r>
            <a:r>
              <a:rPr lang="en-US" altLang="zh-CN" sz="2000" dirty="0" smtClean="0">
                <a:solidFill>
                  <a:srgbClr val="7F7F7F"/>
                </a:solidFill>
              </a:rPr>
              <a:t>2017</a:t>
            </a:r>
            <a:r>
              <a:rPr lang="zh-CN" altLang="en-US" sz="2000" dirty="0" smtClean="0">
                <a:solidFill>
                  <a:srgbClr val="7F7F7F"/>
                </a:solidFill>
              </a:rPr>
              <a:t>年培训计划重点</a:t>
            </a:r>
            <a:endParaRPr lang="en-US" altLang="zh-CN" sz="2000" dirty="0" smtClean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>
                <a:solidFill>
                  <a:srgbClr val="7F7F7F"/>
                </a:solidFill>
              </a:rPr>
              <a:t>3. </a:t>
            </a:r>
            <a:r>
              <a:rPr lang="en-US" altLang="zh-CN" sz="2000" dirty="0" smtClean="0">
                <a:solidFill>
                  <a:srgbClr val="7F7F7F"/>
                </a:solidFill>
              </a:rPr>
              <a:t>2017</a:t>
            </a:r>
            <a:r>
              <a:rPr lang="zh-CN" altLang="en-US" sz="2000" dirty="0" smtClean="0">
                <a:solidFill>
                  <a:srgbClr val="7F7F7F"/>
                </a:solidFill>
              </a:rPr>
              <a:t>年度培训计划解读</a:t>
            </a:r>
            <a:endParaRPr sz="20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F7F7F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>
                <a:solidFill>
                  <a:srgbClr val="7F7F7F"/>
                </a:solidFill>
              </a:rPr>
              <a:t>4. </a:t>
            </a:r>
            <a:r>
              <a:rPr lang="zh-CN" altLang="en-US" sz="2000" dirty="0" smtClean="0">
                <a:solidFill>
                  <a:srgbClr val="7F7F7F"/>
                </a:solidFill>
              </a:rPr>
              <a:t>培训事务管理工具</a:t>
            </a:r>
            <a:endParaRPr sz="2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187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5"/>
          <p:cNvSpPr/>
          <p:nvPr/>
        </p:nvSpPr>
        <p:spPr>
          <a:xfrm>
            <a:off x="2837540" y="3069927"/>
            <a:ext cx="2826412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21AD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000" dirty="0" smtClean="0"/>
              <a:t>2016</a:t>
            </a:r>
            <a:r>
              <a:rPr lang="zh-CN" altLang="en-US" sz="4000" dirty="0" smtClean="0"/>
              <a:t>年回顾</a:t>
            </a:r>
            <a:endParaRPr lang="zh-CN" altLang="en-US" sz="4000" dirty="0"/>
          </a:p>
        </p:txBody>
      </p:sp>
      <p:sp>
        <p:nvSpPr>
          <p:cNvPr id="3" name="Shape 56"/>
          <p:cNvSpPr/>
          <p:nvPr/>
        </p:nvSpPr>
        <p:spPr>
          <a:xfrm>
            <a:off x="6816080" y="2634898"/>
            <a:ext cx="4786346" cy="1579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1. </a:t>
            </a:r>
            <a:r>
              <a:rPr lang="zh-CN" altLang="en-US" sz="2000" dirty="0" smtClean="0"/>
              <a:t>培训实施情况</a:t>
            </a: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2. </a:t>
            </a:r>
            <a:r>
              <a:rPr lang="zh-CN" altLang="en-US" sz="2000" dirty="0" smtClean="0"/>
              <a:t>培训预算使用情况</a:t>
            </a:r>
            <a:endParaRPr sz="2000" dirty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</p:txBody>
      </p:sp>
      <p:sp>
        <p:nvSpPr>
          <p:cNvPr id="4" name="Shape 41"/>
          <p:cNvSpPr/>
          <p:nvPr/>
        </p:nvSpPr>
        <p:spPr>
          <a:xfrm flipV="1">
            <a:off x="6096000" y="2186550"/>
            <a:ext cx="0" cy="2538594"/>
          </a:xfrm>
          <a:prstGeom prst="line">
            <a:avLst/>
          </a:prstGeom>
          <a:ln>
            <a:solidFill>
              <a:srgbClr val="A7A7A7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23392" y="76567"/>
            <a:ext cx="937112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过渡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7321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9523" y="1142978"/>
          <a:ext cx="11572951" cy="4786357"/>
        </p:xfrm>
        <a:graphic>
          <a:graphicData uri="http://schemas.openxmlformats.org/drawingml/2006/table">
            <a:tbl>
              <a:tblPr/>
              <a:tblGrid>
                <a:gridCol w="1609980"/>
                <a:gridCol w="675880"/>
                <a:gridCol w="675880"/>
                <a:gridCol w="675880"/>
                <a:gridCol w="675880"/>
                <a:gridCol w="675880"/>
                <a:gridCol w="675880"/>
                <a:gridCol w="675880"/>
                <a:gridCol w="675880"/>
                <a:gridCol w="675880"/>
                <a:gridCol w="675880"/>
                <a:gridCol w="675880"/>
                <a:gridCol w="675880"/>
                <a:gridCol w="995159"/>
                <a:gridCol w="857252"/>
              </a:tblGrid>
              <a:tr h="2991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体系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培训月份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课时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(H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全年总课时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人均培训课时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311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平板与非手机产品线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财务管理中心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手机产品线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8655.5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技术平台体系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人力资源管理中心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13.39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信息管理中心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营销服务体系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供应链体系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质量体系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投资部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战略与运作部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EMS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全公司（新人训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IPD/LTC）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5431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6660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23270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14.53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75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22.97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3392" y="76567"/>
            <a:ext cx="3323983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各体系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/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部门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16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年度培训课时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588" y="6131506"/>
            <a:ext cx="721523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以上数据不涉及跨部门培训，仅为内部培训课时数据。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94230"/>
              </p:ext>
            </p:extLst>
          </p:nvPr>
        </p:nvGraphicFramePr>
        <p:xfrm>
          <a:off x="1212273" y="1857364"/>
          <a:ext cx="95986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727"/>
                <a:gridCol w="1919727"/>
                <a:gridCol w="1919727"/>
                <a:gridCol w="1919727"/>
                <a:gridCol w="1919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费用类别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实际费用（元）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费用占比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预算费用（元）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实际</a:t>
                      </a: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预算占比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IPD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项目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1,846,800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49%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做专项，没列预算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LTC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项目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880,000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23%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做专项，没列预算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其他培训项目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741,894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19%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1,080,000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69%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导师费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233,980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6%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200,000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117%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讲师费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83,400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2%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200,000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42%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合计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3,786,074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100%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1,480,000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3392" y="76567"/>
            <a:ext cx="2958498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16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年度培训预算使用情况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jianshe99.com/upload/html/2013/02/02/zhaozhenf60b95be51fd4de9a776527f383682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0525" y="1500174"/>
            <a:ext cx="4181475" cy="50863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23392" y="76567"/>
            <a:ext cx="2958498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16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年度培训实施情况总结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8216" y="1874591"/>
            <a:ext cx="9215502" cy="3293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培训计划调整频繁，组织不够灵活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计划外培训课程发生，无法做到有效预算管控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个别部门未有培训，人均课时“</a:t>
            </a:r>
            <a:r>
              <a:rPr lang="en-US" altLang="zh-CN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”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部门内部知识管理系统较弱，不利于新人学习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5"/>
          <p:cNvSpPr/>
          <p:nvPr/>
        </p:nvSpPr>
        <p:spPr>
          <a:xfrm>
            <a:off x="2837540" y="3069927"/>
            <a:ext cx="2826412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21ADD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000" dirty="0" smtClean="0"/>
              <a:t>2017</a:t>
            </a:r>
            <a:r>
              <a:rPr lang="zh-CN" altLang="en-US" sz="4000" dirty="0" smtClean="0"/>
              <a:t>年重点</a:t>
            </a:r>
            <a:endParaRPr lang="zh-CN" altLang="en-US" sz="4000" dirty="0"/>
          </a:p>
        </p:txBody>
      </p:sp>
      <p:sp>
        <p:nvSpPr>
          <p:cNvPr id="3" name="Shape 56"/>
          <p:cNvSpPr/>
          <p:nvPr/>
        </p:nvSpPr>
        <p:spPr>
          <a:xfrm>
            <a:off x="6816080" y="2634898"/>
            <a:ext cx="4786346" cy="1579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1. </a:t>
            </a:r>
            <a:r>
              <a:rPr lang="zh-CN" altLang="en-US" sz="2000" dirty="0" smtClean="0"/>
              <a:t>培训计划制定的要求</a:t>
            </a: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>
              <a:solidFill>
                <a:srgbClr val="777777"/>
              </a:solidFill>
            </a:endParaRP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 dirty="0"/>
              <a:t>2. </a:t>
            </a:r>
            <a:r>
              <a:rPr lang="zh-CN" altLang="en-US" sz="2000" dirty="0" smtClean="0"/>
              <a:t>培训实施的关键指标</a:t>
            </a:r>
            <a:endParaRPr sz="2000" dirty="0"/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77777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</p:txBody>
      </p:sp>
      <p:sp>
        <p:nvSpPr>
          <p:cNvPr id="4" name="Shape 41"/>
          <p:cNvSpPr/>
          <p:nvPr/>
        </p:nvSpPr>
        <p:spPr>
          <a:xfrm flipV="1">
            <a:off x="6096000" y="2186550"/>
            <a:ext cx="0" cy="2538594"/>
          </a:xfrm>
          <a:prstGeom prst="line">
            <a:avLst/>
          </a:prstGeom>
          <a:ln>
            <a:solidFill>
              <a:srgbClr val="A7A7A7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23392" y="76567"/>
            <a:ext cx="937112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过渡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732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76567"/>
            <a:ext cx="2144173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培训计划制定原则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282" y="1714488"/>
            <a:ext cx="5643602" cy="19389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围绕业务痛点问题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聚焦新人培养体系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总结项目经验</a:t>
            </a:r>
            <a:endParaRPr lang="zh-CN" altLang="en-US" sz="24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4167828" y="2571604"/>
            <a:ext cx="3142478" cy="10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1714488"/>
            <a:ext cx="5643602" cy="230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新业务、新领域</a:t>
            </a:r>
            <a:r>
              <a:rPr lang="en-US" altLang="zh-CN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跨部门分享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不同层级人员的培训计划；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岗位专业知识、技能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endParaRPr lang="en-US" altLang="zh-CN" sz="2400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项目资料存档</a:t>
            </a:r>
            <a:endParaRPr lang="zh-CN" altLang="en-US" sz="24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8282" y="4857760"/>
            <a:ext cx="8786874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三支一扶：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重在内部学习体系的建立，现有“形”（形式）再有“神”（内涵）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76567"/>
            <a:ext cx="1118251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关键指标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 panose="020F0502020204030204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94230"/>
              </p:ext>
            </p:extLst>
          </p:nvPr>
        </p:nvGraphicFramePr>
        <p:xfrm>
          <a:off x="1498025" y="1571612"/>
          <a:ext cx="9170007" cy="2571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509"/>
                <a:gridCol w="4080522"/>
                <a:gridCol w="1550598"/>
                <a:gridCol w="138737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指标类型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计算标准</a:t>
                      </a:r>
                      <a:endParaRPr lang="zh-CN" alt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目标值</a:t>
                      </a:r>
                      <a:endParaRPr lang="zh-CN" alt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评价周期</a:t>
                      </a:r>
                      <a:endParaRPr lang="zh-CN" alt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培训计划完成率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培训实际课次</a:t>
                      </a: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培训计划课次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80%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季度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人均培训课时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受训人次*课时</a:t>
                      </a: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月末部门人数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2h/m(p)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季度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培训费用</a:t>
                      </a:r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实际使用费用</a:t>
                      </a: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预算费用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70%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Arial" panose="020B0604020202020204"/>
                        </a:rPr>
                        <a:t>季度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2860" y="4834610"/>
            <a:ext cx="4429156" cy="5232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内训师、导师建设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 panose="020F0502020204030204"/>
              </a:rPr>
              <a:t>……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1251</Words>
  <Application>Microsoft Office PowerPoint</Application>
  <PresentationFormat>自定义</PresentationFormat>
  <Paragraphs>642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丁萍</dc:creator>
  <cp:lastModifiedBy>孙安国</cp:lastModifiedBy>
  <cp:revision>40</cp:revision>
  <dcterms:created xsi:type="dcterms:W3CDTF">2016-09-26T03:21:11Z</dcterms:created>
  <dcterms:modified xsi:type="dcterms:W3CDTF">2017-05-26T09:43:33Z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