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heme/theme2.xml" ContentType="application/vnd.openxmlformats-officedocument.them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1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2.xml" ContentType="application/vnd.openxmlformats-officedocument.presentationml.notesSlid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notesSlides/notesSlide3.xml" ContentType="application/vnd.openxmlformats-officedocument.presentationml.notesSlide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notesSlides/notesSlide4.xml" ContentType="application/vnd.openxmlformats-officedocument.presentationml.notesSlide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notesSlides/notesSlide5.xml" ContentType="application/vnd.openxmlformats-officedocument.presentationml.notesSlide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notesSlides/notesSlide6.xml" ContentType="application/vnd.openxmlformats-officedocument.presentationml.notesSlide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notesSlides/notesSlide7.xml" ContentType="application/vnd.openxmlformats-officedocument.presentationml.notesSlide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notesSlides/notesSlide8.xml" ContentType="application/vnd.openxmlformats-officedocument.presentationml.notesSlide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412" r:id="rId2"/>
    <p:sldId id="418" r:id="rId3"/>
    <p:sldId id="416" r:id="rId4"/>
    <p:sldId id="415" r:id="rId5"/>
    <p:sldId id="413" r:id="rId6"/>
    <p:sldId id="414" r:id="rId7"/>
    <p:sldId id="410" r:id="rId8"/>
    <p:sldId id="411" r:id="rId9"/>
    <p:sldId id="417" r:id="rId10"/>
  </p:sldIdLst>
  <p:sldSz cx="13020675" cy="4930775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5DE41AE-B29D-4893-864E-B95ECADCD579}">
          <p14:sldIdLst>
            <p14:sldId id="412"/>
            <p14:sldId id="418"/>
            <p14:sldId id="416"/>
            <p14:sldId id="415"/>
            <p14:sldId id="413"/>
            <p14:sldId id="414"/>
            <p14:sldId id="410"/>
            <p14:sldId id="411"/>
            <p14:sldId id="417"/>
          </p14:sldIdLst>
        </p14:section>
        <p14:section name="备用PPT" id="{63443EA7-0A39-4CEE-8FE0-A799E980E598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850" userDrawn="1">
          <p15:clr>
            <a:srgbClr val="A4A3A4"/>
          </p15:clr>
        </p15:guide>
        <p15:guide id="2" pos="410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iu guanghui" initials="qg" lastIdx="1" clrIdx="0"/>
  <p:cmAuthor id="2" name="admin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ECF5"/>
    <a:srgbClr val="FDF6FA"/>
    <a:srgbClr val="DFEDEB"/>
    <a:srgbClr val="F2F5FC"/>
    <a:srgbClr val="FFFFFF"/>
    <a:srgbClr val="FEFFC1"/>
    <a:srgbClr val="F4E61E"/>
    <a:srgbClr val="440154"/>
    <a:srgbClr val="450558"/>
    <a:srgbClr val="E5E4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78" autoAdjust="0"/>
    <p:restoredTop sz="80794" autoAdjust="0"/>
  </p:normalViewPr>
  <p:slideViewPr>
    <p:cSldViewPr snapToGrid="0" showGuides="1">
      <p:cViewPr varScale="1">
        <p:scale>
          <a:sx n="93" d="100"/>
          <a:sy n="93" d="100"/>
        </p:scale>
        <p:origin x="115" y="91"/>
      </p:cViewPr>
      <p:guideLst>
        <p:guide orient="horz" pos="1850"/>
        <p:guide pos="410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不同模型相关指标对比图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2968750000000001"/>
          <c:y val="0.30500361403560006"/>
          <c:w val="0.34467361111111111"/>
          <c:h val="0.3917331673554020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(a)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1"/>
                <c:pt idx="0">
                  <c:v>SW score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1"/>
                <c:pt idx="0">
                  <c:v>75.42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BE-471A-B0FF-7B88BE7DCC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(b)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1"/>
                <c:pt idx="0">
                  <c:v>SW score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1"/>
                <c:pt idx="0">
                  <c:v>85.28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6BE-471A-B0FF-7B88BE7DCCE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(c)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1"/>
                <c:pt idx="0">
                  <c:v>SW score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1"/>
                <c:pt idx="0">
                  <c:v>90.18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6BE-471A-B0FF-7B88BE7DCCE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(d)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1"/>
                <c:pt idx="0">
                  <c:v>SW score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1"/>
                <c:pt idx="0">
                  <c:v>85.17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6BE-471A-B0FF-7B88BE7DCCE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(e)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1"/>
                <c:pt idx="0">
                  <c:v>SW score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1"/>
                <c:pt idx="0">
                  <c:v>92.02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6BE-471A-B0FF-7B88BE7DCC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79287759"/>
        <c:axId val="432431711"/>
      </c:barChart>
      <c:catAx>
        <c:axId val="2792877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32431711"/>
        <c:crosses val="autoZero"/>
        <c:auto val="1"/>
        <c:lblAlgn val="ctr"/>
        <c:lblOffset val="100"/>
        <c:noMultiLvlLbl val="0"/>
      </c:catAx>
      <c:valAx>
        <c:axId val="432431711"/>
        <c:scaling>
          <c:orientation val="minMax"/>
          <c:max val="100"/>
          <c:min val="7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92877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14175"/>
          <c:y val="0.30500361403560006"/>
          <c:w val="0.31530472222222222"/>
          <c:h val="0.3917331673554020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(a)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R²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0.89900000000000002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CE-4AAC-A38B-11CA709E791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(b)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R²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0.93300000000000005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DCE-4AAC-A38B-11CA709E791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(c)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R²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0.96599999999999997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DCE-4AAC-A38B-11CA709E791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(d)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R²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0.92100000000000004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DCE-4AAC-A38B-11CA709E791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(e)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R²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0.97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DCE-4AAC-A38B-11CA709E79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700399"/>
        <c:axId val="53701647"/>
      </c:barChart>
      <c:catAx>
        <c:axId val="53700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3701647"/>
        <c:crosses val="autoZero"/>
        <c:auto val="1"/>
        <c:lblAlgn val="ctr"/>
        <c:lblOffset val="100"/>
        <c:noMultiLvlLbl val="0"/>
      </c:catAx>
      <c:valAx>
        <c:axId val="5370164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3700399"/>
        <c:crosses val="autoZero"/>
        <c:crossBetween val="between"/>
        <c:minorUnit val="5.000000000000001E-2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7F053-CABD-4E09-B3DC-D56E5F275F9D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644525" y="1143000"/>
            <a:ext cx="8147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8DF01E-1740-4577-9D3A-CB91353B466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此时可以提一嘴未来可能的改进方案，视情况讲解。</a:t>
            </a:r>
            <a:endParaRPr lang="en-US" altLang="zh-CN" dirty="0"/>
          </a:p>
          <a:p>
            <a:r>
              <a:rPr lang="zh-CN" altLang="en-US" dirty="0"/>
              <a:t>替代方案：可训练一个可学习的去噪、补偿相位和频率偏移的深度学习网络结构。避免了机械化处理带来的负面影响（如人为引入噪声误差等），将有利于信号处理网络的学习训练。虽然会增加开销，但其带来的收益却会很可观。由于时间、精力和物力的限制，只能暂时放弃这种方案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DF01E-1740-4577-9D3A-CB91353B466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803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ym typeface="+mn-ea"/>
              </a:rPr>
              <a:t>搭建基于多特征融合的相对位置感知</a:t>
            </a:r>
            <a:r>
              <a:rPr lang="en-US" altLang="zh-CN" dirty="0">
                <a:sym typeface="+mn-ea"/>
              </a:rPr>
              <a:t>Transformer</a:t>
            </a:r>
            <a:r>
              <a:rPr lang="zh-CN" altLang="en-US" dirty="0">
                <a:sym typeface="+mn-ea"/>
              </a:rPr>
              <a:t>复合网络结构。为高效网络训练和网络预测，考虑进行批次处理。</a:t>
            </a:r>
            <a:endParaRPr lang="en-US" altLang="zh-CN" dirty="0"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ym typeface="+mn-ea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DF01E-1740-4577-9D3A-CB91353B466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133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ym typeface="+mn-ea"/>
              </a:rPr>
              <a:t>搭建基于多特征融合的相对位置感知</a:t>
            </a:r>
            <a:r>
              <a:rPr lang="en-US" altLang="zh-CN" dirty="0">
                <a:sym typeface="+mn-ea"/>
              </a:rPr>
              <a:t>Transformer</a:t>
            </a:r>
            <a:r>
              <a:rPr lang="zh-CN" altLang="en-US" dirty="0">
                <a:sym typeface="+mn-ea"/>
              </a:rPr>
              <a:t>复合网络结构。为高效网络训练和网络预测，考虑进行批次处理。</a:t>
            </a:r>
            <a:endParaRPr lang="en-US" altLang="zh-CN" dirty="0"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ym typeface="+mn-ea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DF01E-1740-4577-9D3A-CB91353B466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133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这三张</a:t>
            </a:r>
            <a:r>
              <a:rPr lang="en-US" altLang="zh-CN" dirty="0"/>
              <a:t>PPT</a:t>
            </a:r>
            <a:r>
              <a:rPr lang="zh-CN" altLang="en-US" dirty="0"/>
              <a:t>可以选择隐藏，需要时可放出。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DF01E-1740-4577-9D3A-CB91353B466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441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这三张</a:t>
            </a:r>
            <a:r>
              <a:rPr lang="en-US" altLang="zh-CN" dirty="0"/>
              <a:t>PPT</a:t>
            </a:r>
            <a:r>
              <a:rPr lang="zh-CN" altLang="en-US" dirty="0"/>
              <a:t>可以选择隐藏，需要时可放出。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DF01E-1740-4577-9D3A-CB91353B466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237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这三张</a:t>
            </a:r>
            <a:r>
              <a:rPr lang="en-US" altLang="zh-CN" dirty="0"/>
              <a:t>PPT</a:t>
            </a:r>
            <a:r>
              <a:rPr lang="zh-CN" altLang="en-US" dirty="0"/>
              <a:t>可以选择隐藏，需要时可放出。</a:t>
            </a:r>
          </a:p>
          <a:p>
            <a:r>
              <a:rPr lang="zh-CN" altLang="en-US" dirty="0">
                <a:sym typeface="+mn-ea"/>
              </a:rPr>
              <a:t>由于仅输出一维回归值，因此仅采用</a:t>
            </a:r>
            <a:r>
              <a:rPr lang="en-US" altLang="zh-CN" b="1" dirty="0">
                <a:sym typeface="+mn-ea"/>
              </a:rPr>
              <a:t>Encoder</a:t>
            </a:r>
            <a:r>
              <a:rPr lang="zh-CN" altLang="en-US" dirty="0">
                <a:sym typeface="+mn-ea"/>
              </a:rPr>
              <a:t>结构，以对抽象特征进一步分析和综合，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DF01E-1740-4577-9D3A-CB91353B466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215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ym typeface="+mn-ea"/>
              </a:rPr>
              <a:t>训练方法：先使用</a:t>
            </a:r>
            <a:r>
              <a:rPr lang="en-US" altLang="zh-CN" dirty="0" err="1">
                <a:sym typeface="+mn-ea"/>
              </a:rPr>
              <a:t>RAdam</a:t>
            </a:r>
            <a:r>
              <a:rPr lang="zh-CN" altLang="en-US" dirty="0">
                <a:sym typeface="+mn-ea"/>
              </a:rPr>
              <a:t>算法训练</a:t>
            </a:r>
            <a:r>
              <a:rPr lang="en-US" altLang="zh-CN" dirty="0">
                <a:sym typeface="+mn-ea"/>
              </a:rPr>
              <a:t>100</a:t>
            </a:r>
            <a:r>
              <a:rPr lang="zh-CN" altLang="en-US" dirty="0">
                <a:sym typeface="+mn-ea"/>
              </a:rPr>
              <a:t>轮让</a:t>
            </a:r>
            <a:r>
              <a:rPr lang="en-US" altLang="zh-CN" dirty="0">
                <a:sym typeface="+mn-ea"/>
              </a:rPr>
              <a:t>LOSS</a:t>
            </a:r>
            <a:r>
              <a:rPr lang="zh-CN" altLang="en-US" dirty="0">
                <a:sym typeface="+mn-ea"/>
              </a:rPr>
              <a:t>快速下降，再切换</a:t>
            </a:r>
            <a:r>
              <a:rPr lang="en-US" altLang="zh-CN" dirty="0">
                <a:sym typeface="+mn-ea"/>
              </a:rPr>
              <a:t>SGD</a:t>
            </a:r>
            <a:r>
              <a:rPr lang="zh-CN" altLang="en-US" dirty="0">
                <a:sym typeface="+mn-ea"/>
              </a:rPr>
              <a:t>算法训练</a:t>
            </a:r>
            <a:r>
              <a:rPr lang="en-US" altLang="zh-CN" dirty="0">
                <a:sym typeface="+mn-ea"/>
              </a:rPr>
              <a:t>100</a:t>
            </a:r>
            <a:r>
              <a:rPr lang="zh-CN" altLang="en-US" dirty="0">
                <a:sym typeface="+mn-ea"/>
              </a:rPr>
              <a:t>轮进行模型调优，最后使用</a:t>
            </a:r>
            <a:r>
              <a:rPr lang="en-US" altLang="zh-CN" dirty="0" err="1">
                <a:sym typeface="+mn-ea"/>
              </a:rPr>
              <a:t>AdamW</a:t>
            </a:r>
            <a:r>
              <a:rPr lang="zh-CN" altLang="en-US" dirty="0">
                <a:sym typeface="+mn-ea"/>
              </a:rPr>
              <a:t>算法训练</a:t>
            </a:r>
            <a:r>
              <a:rPr lang="en-US" altLang="zh-CN" dirty="0">
                <a:sym typeface="+mn-ea"/>
              </a:rPr>
              <a:t>100</a:t>
            </a:r>
            <a:r>
              <a:rPr lang="zh-CN" altLang="en-US" dirty="0">
                <a:sym typeface="+mn-ea"/>
              </a:rPr>
              <a:t>轮进行模型微调</a:t>
            </a:r>
            <a:endParaRPr lang="en-US" altLang="zh-CN" dirty="0">
              <a:sym typeface="+mn-ea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DF01E-1740-4577-9D3A-CB91353B466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357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阐述最终模型指标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DF01E-1740-4577-9D3A-CB91353B466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8109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SW</a:t>
            </a:r>
            <a:r>
              <a:rPr lang="zh-CN" altLang="en-US" dirty="0"/>
              <a:t>分数和</a:t>
            </a:r>
            <a:r>
              <a:rPr lang="en-US" altLang="zh-CN" dirty="0"/>
              <a:t>R²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(a)75.42,0.899;(b)85.28,0.933;(c)90.18,0.966;(d)85.17,0. 921;(e)92.02,0.970</a:t>
            </a:r>
          </a:p>
          <a:p>
            <a:r>
              <a:rPr lang="zh-CN" altLang="en-US" dirty="0"/>
              <a:t>可以发现，</a:t>
            </a:r>
            <a:r>
              <a:rPr lang="en-US" altLang="zh-CN" dirty="0"/>
              <a:t>(c)</a:t>
            </a:r>
            <a:r>
              <a:rPr lang="zh-CN" altLang="en-US" dirty="0"/>
              <a:t>与</a:t>
            </a:r>
            <a:r>
              <a:rPr lang="en-US" altLang="zh-CN" dirty="0"/>
              <a:t>(e)</a:t>
            </a:r>
            <a:r>
              <a:rPr lang="zh-CN" altLang="en-US" dirty="0"/>
              <a:t>相差不大，但前者的训练成本和模型复杂度更低，后者花费一定的开销来追求更佳的预测精确度。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DF01E-1740-4577-9D3A-CB91353B466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252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>
          <a:gsLst>
            <a:gs pos="0">
              <a:srgbClr val="C4C1FF">
                <a:alpha val="40000"/>
              </a:srgbClr>
            </a:gs>
            <a:gs pos="100000">
              <a:srgbClr val="E87BB4">
                <a:alpha val="20000"/>
              </a:srgbClr>
            </a:gs>
            <a:gs pos="54000">
              <a:schemeClr val="bg1">
                <a:alpha val="0"/>
              </a:schemeClr>
            </a:gs>
          </a:gsLst>
          <a:lin ang="8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280332" y="657600"/>
            <a:ext cx="10465660" cy="1848529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4315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280332" y="2560498"/>
            <a:ext cx="10465660" cy="1058891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1725" spc="200"/>
            </a:lvl1pPr>
            <a:lvl2pPr marL="328930" indent="0" algn="ctr">
              <a:buNone/>
              <a:defRPr sz="1440"/>
            </a:lvl2pPr>
            <a:lvl3pPr marL="657860" indent="0" algn="ctr">
              <a:buNone/>
              <a:defRPr sz="1295"/>
            </a:lvl3pPr>
            <a:lvl4pPr marL="986155" indent="0" algn="ctr">
              <a:buNone/>
              <a:defRPr sz="1150"/>
            </a:lvl4pPr>
            <a:lvl5pPr marL="1315085" indent="0" algn="ctr">
              <a:buNone/>
              <a:defRPr sz="1150"/>
            </a:lvl5pPr>
            <a:lvl6pPr marL="1644015" indent="0" algn="ctr">
              <a:buNone/>
              <a:defRPr sz="1150"/>
            </a:lvl6pPr>
            <a:lvl7pPr marL="1972945" indent="0" algn="ctr">
              <a:buNone/>
              <a:defRPr sz="1150"/>
            </a:lvl7pPr>
            <a:lvl8pPr marL="2301875" indent="0" algn="ctr">
              <a:buNone/>
              <a:defRPr sz="1150"/>
            </a:lvl8pPr>
            <a:lvl9pPr marL="2630170" indent="0" algn="ctr">
              <a:buNone/>
              <a:defRPr sz="115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49778" y="556630"/>
            <a:ext cx="11719079" cy="394301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0332" y="1786394"/>
            <a:ext cx="10465660" cy="73268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4315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280332" y="2560498"/>
            <a:ext cx="10465660" cy="339156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1725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49778" y="437537"/>
            <a:ext cx="11715234" cy="507439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49778" y="1071836"/>
            <a:ext cx="11715234" cy="3422627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2126198" y="2767616"/>
            <a:ext cx="8297169" cy="551452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3165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2126198" y="3319068"/>
            <a:ext cx="8297169" cy="623943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29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28930" indent="0">
              <a:buNone/>
              <a:defRPr sz="1150">
                <a:solidFill>
                  <a:schemeClr val="tx1">
                    <a:tint val="75000"/>
                  </a:schemeClr>
                </a:solidFill>
              </a:defRPr>
            </a:lvl2pPr>
            <a:lvl3pPr marL="657860" indent="0">
              <a:buNone/>
              <a:defRPr sz="1150">
                <a:solidFill>
                  <a:schemeClr val="tx1">
                    <a:tint val="75000"/>
                  </a:schemeClr>
                </a:solidFill>
              </a:defRPr>
            </a:lvl3pPr>
            <a:lvl4pPr marL="986155" indent="0">
              <a:buNone/>
              <a:defRPr sz="1150">
                <a:solidFill>
                  <a:schemeClr val="tx1">
                    <a:tint val="75000"/>
                  </a:schemeClr>
                </a:solidFill>
              </a:defRPr>
            </a:lvl4pPr>
            <a:lvl5pPr marL="1315085" indent="0">
              <a:buNone/>
              <a:defRPr sz="1150">
                <a:solidFill>
                  <a:schemeClr val="tx1">
                    <a:tint val="75000"/>
                  </a:schemeClr>
                </a:solidFill>
              </a:defRPr>
            </a:lvl5pPr>
            <a:lvl6pPr marL="1644015" indent="0">
              <a:buNone/>
              <a:defRPr sz="1150">
                <a:solidFill>
                  <a:schemeClr val="tx1">
                    <a:tint val="75000"/>
                  </a:schemeClr>
                </a:solidFill>
              </a:defRPr>
            </a:lvl6pPr>
            <a:lvl7pPr marL="1972945" indent="0">
              <a:buNone/>
              <a:defRPr sz="1150">
                <a:solidFill>
                  <a:schemeClr val="tx1">
                    <a:tint val="75000"/>
                  </a:schemeClr>
                </a:solidFill>
              </a:defRPr>
            </a:lvl7pPr>
            <a:lvl8pPr marL="2301875" indent="0">
              <a:buNone/>
              <a:defRPr sz="1150">
                <a:solidFill>
                  <a:schemeClr val="tx1">
                    <a:tint val="75000"/>
                  </a:schemeClr>
                </a:solidFill>
              </a:defRPr>
            </a:lvl8pPr>
            <a:lvl9pPr marL="2630170" indent="0">
              <a:buNone/>
              <a:defRPr sz="1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49778" y="437537"/>
            <a:ext cx="11715234" cy="507439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49778" y="1079603"/>
            <a:ext cx="5528883" cy="341486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847664" y="1079603"/>
            <a:ext cx="5528883" cy="341486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49778" y="437537"/>
            <a:ext cx="11715234" cy="507439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49778" y="1027824"/>
            <a:ext cx="5705746" cy="274431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44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8930" indent="0">
              <a:buNone/>
              <a:defRPr sz="1440" b="1"/>
            </a:lvl2pPr>
            <a:lvl3pPr marL="657860" indent="0">
              <a:buNone/>
              <a:defRPr sz="1295" b="1"/>
            </a:lvl3pPr>
            <a:lvl4pPr marL="986155" indent="0">
              <a:buNone/>
              <a:defRPr sz="1150" b="1"/>
            </a:lvl4pPr>
            <a:lvl5pPr marL="1315085" indent="0">
              <a:buNone/>
              <a:defRPr sz="1150" b="1"/>
            </a:lvl5pPr>
            <a:lvl6pPr marL="1644015" indent="0">
              <a:buNone/>
              <a:defRPr sz="1150" b="1"/>
            </a:lvl6pPr>
            <a:lvl7pPr marL="1972945" indent="0">
              <a:buNone/>
              <a:defRPr sz="1150" b="1"/>
            </a:lvl7pPr>
            <a:lvl8pPr marL="2301875" indent="0">
              <a:buNone/>
              <a:defRPr sz="1150" b="1"/>
            </a:lvl8pPr>
            <a:lvl9pPr marL="2630170" indent="0">
              <a:buNone/>
              <a:defRPr sz="115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9778" y="1333323"/>
            <a:ext cx="5705746" cy="316114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659854" y="1022451"/>
            <a:ext cx="5705746" cy="274431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44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8930" indent="0">
              <a:buNone/>
              <a:defRPr sz="1440" b="1"/>
            </a:lvl2pPr>
            <a:lvl3pPr marL="657860" indent="0">
              <a:buNone/>
              <a:defRPr sz="1295" b="1"/>
            </a:lvl3pPr>
            <a:lvl4pPr marL="986155" indent="0">
              <a:buNone/>
              <a:defRPr sz="1150" b="1"/>
            </a:lvl4pPr>
            <a:lvl5pPr marL="1315085" indent="0">
              <a:buNone/>
              <a:defRPr sz="1150" b="1"/>
            </a:lvl5pPr>
            <a:lvl6pPr marL="1644015" indent="0">
              <a:buNone/>
              <a:defRPr sz="1150" b="1"/>
            </a:lvl6pPr>
            <a:lvl7pPr marL="1972945" indent="0">
              <a:buNone/>
              <a:defRPr sz="1150" b="1"/>
            </a:lvl7pPr>
            <a:lvl8pPr marL="2301875" indent="0">
              <a:buNone/>
              <a:defRPr sz="1150" b="1"/>
            </a:lvl8pPr>
            <a:lvl9pPr marL="2630170" indent="0">
              <a:buNone/>
              <a:defRPr sz="115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659854" y="1333323"/>
            <a:ext cx="5705746" cy="316114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49778" y="437537"/>
            <a:ext cx="11715234" cy="507439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49778" y="1118438"/>
            <a:ext cx="5588987" cy="331389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15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782301" y="1118438"/>
            <a:ext cx="5582711" cy="331389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15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2025/4/3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930886" y="657600"/>
            <a:ext cx="1115004" cy="36168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015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76590" y="657600"/>
            <a:ext cx="9792813" cy="3616800"/>
          </a:xfrm>
        </p:spPr>
        <p:txBody>
          <a:bodyPr vert="eaVert" lIns="46800" tIns="46800" rIns="46800" bIns="46800"/>
          <a:lstStyle>
            <a:lvl1pPr marL="164465" indent="-164465">
              <a:spcAft>
                <a:spcPts val="1000"/>
              </a:spcAft>
              <a:defRPr spc="300"/>
            </a:lvl1pPr>
            <a:lvl2pPr marL="493395" indent="-164465">
              <a:defRPr spc="300"/>
            </a:lvl2pPr>
            <a:lvl3pPr marL="821690" indent="-164465">
              <a:defRPr spc="300"/>
            </a:lvl3pPr>
            <a:lvl4pPr marL="1150620" indent="-164465">
              <a:defRPr spc="300"/>
            </a:lvl4pPr>
            <a:lvl5pPr marL="1479550" indent="-164465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4C1FF">
                <a:alpha val="40000"/>
              </a:srgbClr>
            </a:gs>
            <a:gs pos="100000">
              <a:srgbClr val="E87BB4">
                <a:alpha val="20000"/>
              </a:srgbClr>
            </a:gs>
            <a:gs pos="54000">
              <a:schemeClr val="bg1">
                <a:alpha val="0"/>
              </a:schemeClr>
            </a:gs>
          </a:gsLst>
          <a:lin ang="8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49778" y="437537"/>
            <a:ext cx="11715234" cy="507439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49778" y="1071836"/>
            <a:ext cx="11715234" cy="3422627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53623" y="4541065"/>
            <a:ext cx="2883632" cy="227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72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395936" y="4541065"/>
            <a:ext cx="4229326" cy="227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2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9481380" y="4541065"/>
            <a:ext cx="2883632" cy="227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72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57860" rtl="0" eaLnBrk="1" fontAlgn="auto" latinLnBrk="0" hangingPunct="1">
        <a:lnSpc>
          <a:spcPct val="100000"/>
        </a:lnSpc>
        <a:spcBef>
          <a:spcPct val="0"/>
        </a:spcBef>
        <a:buNone/>
        <a:defRPr sz="259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164465" indent="-164465" algn="l" defTabSz="65786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sz="129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493395" indent="-164465" algn="l" defTabSz="65786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1157605" algn="l"/>
          <a:tab pos="1157605" algn="l"/>
          <a:tab pos="1157605" algn="l"/>
          <a:tab pos="1157605" algn="l"/>
        </a:tabLst>
        <a:defRPr sz="115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821690" indent="-164465" algn="l" defTabSz="65786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115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150620" indent="-164465" algn="l" defTabSz="65786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charset="0"/>
        <a:buChar char=""/>
        <a:defRPr sz="100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1479550" indent="-164465" algn="l" defTabSz="65786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100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1808480" indent="-164465" algn="l" defTabSz="657860" rtl="0" eaLnBrk="1" latinLnBrk="0" hangingPunct="1">
        <a:lnSpc>
          <a:spcPct val="90000"/>
        </a:lnSpc>
        <a:spcBef>
          <a:spcPct val="72000"/>
        </a:spcBef>
        <a:buFont typeface="Arial" panose="020B0604020202020204" pitchFamily="34" charset="0"/>
        <a:buChar char="•"/>
        <a:defRPr sz="1295" kern="1200">
          <a:solidFill>
            <a:schemeClr val="tx1"/>
          </a:solidFill>
          <a:latin typeface="+mn-lt"/>
          <a:ea typeface="+mn-ea"/>
          <a:cs typeface="+mn-cs"/>
        </a:defRPr>
      </a:lvl6pPr>
      <a:lvl7pPr marL="2137410" indent="-164465" algn="l" defTabSz="657860" rtl="0" eaLnBrk="1" latinLnBrk="0" hangingPunct="1">
        <a:lnSpc>
          <a:spcPct val="90000"/>
        </a:lnSpc>
        <a:spcBef>
          <a:spcPct val="72000"/>
        </a:spcBef>
        <a:buFont typeface="Arial" panose="020B0604020202020204" pitchFamily="34" charset="0"/>
        <a:buChar char="•"/>
        <a:defRPr sz="1295" kern="1200">
          <a:solidFill>
            <a:schemeClr val="tx1"/>
          </a:solidFill>
          <a:latin typeface="+mn-lt"/>
          <a:ea typeface="+mn-ea"/>
          <a:cs typeface="+mn-cs"/>
        </a:defRPr>
      </a:lvl7pPr>
      <a:lvl8pPr marL="2465705" indent="-164465" algn="l" defTabSz="657860" rtl="0" eaLnBrk="1" latinLnBrk="0" hangingPunct="1">
        <a:lnSpc>
          <a:spcPct val="90000"/>
        </a:lnSpc>
        <a:spcBef>
          <a:spcPct val="72000"/>
        </a:spcBef>
        <a:buFont typeface="Arial" panose="020B0604020202020204" pitchFamily="34" charset="0"/>
        <a:buChar char="•"/>
        <a:defRPr sz="1295" kern="1200">
          <a:solidFill>
            <a:schemeClr val="tx1"/>
          </a:solidFill>
          <a:latin typeface="+mn-lt"/>
          <a:ea typeface="+mn-ea"/>
          <a:cs typeface="+mn-cs"/>
        </a:defRPr>
      </a:lvl8pPr>
      <a:lvl9pPr marL="2794635" indent="-164465" algn="l" defTabSz="657860" rtl="0" eaLnBrk="1" latinLnBrk="0" hangingPunct="1">
        <a:lnSpc>
          <a:spcPct val="90000"/>
        </a:lnSpc>
        <a:spcBef>
          <a:spcPct val="72000"/>
        </a:spcBef>
        <a:buFont typeface="Arial" panose="020B0604020202020204" pitchFamily="34" charset="0"/>
        <a:buChar char="•"/>
        <a:defRPr sz="12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57860" rtl="0" eaLnBrk="1" latinLnBrk="0" hangingPunct="1">
        <a:defRPr sz="1295" kern="1200">
          <a:solidFill>
            <a:schemeClr val="tx1"/>
          </a:solidFill>
          <a:latin typeface="+mn-lt"/>
          <a:ea typeface="+mn-ea"/>
          <a:cs typeface="+mn-cs"/>
        </a:defRPr>
      </a:lvl1pPr>
      <a:lvl2pPr marL="328930" algn="l" defTabSz="657860" rtl="0" eaLnBrk="1" latinLnBrk="0" hangingPunct="1">
        <a:defRPr sz="1295" kern="1200">
          <a:solidFill>
            <a:schemeClr val="tx1"/>
          </a:solidFill>
          <a:latin typeface="+mn-lt"/>
          <a:ea typeface="+mn-ea"/>
          <a:cs typeface="+mn-cs"/>
        </a:defRPr>
      </a:lvl2pPr>
      <a:lvl3pPr marL="657860" algn="l" defTabSz="657860" rtl="0" eaLnBrk="1" latinLnBrk="0" hangingPunct="1">
        <a:defRPr sz="1295" kern="1200">
          <a:solidFill>
            <a:schemeClr val="tx1"/>
          </a:solidFill>
          <a:latin typeface="+mn-lt"/>
          <a:ea typeface="+mn-ea"/>
          <a:cs typeface="+mn-cs"/>
        </a:defRPr>
      </a:lvl3pPr>
      <a:lvl4pPr marL="986155" algn="l" defTabSz="657860" rtl="0" eaLnBrk="1" latinLnBrk="0" hangingPunct="1">
        <a:defRPr sz="1295" kern="1200">
          <a:solidFill>
            <a:schemeClr val="tx1"/>
          </a:solidFill>
          <a:latin typeface="+mn-lt"/>
          <a:ea typeface="+mn-ea"/>
          <a:cs typeface="+mn-cs"/>
        </a:defRPr>
      </a:lvl4pPr>
      <a:lvl5pPr marL="1315085" algn="l" defTabSz="657860" rtl="0" eaLnBrk="1" latinLnBrk="0" hangingPunct="1">
        <a:defRPr sz="1295" kern="1200">
          <a:solidFill>
            <a:schemeClr val="tx1"/>
          </a:solidFill>
          <a:latin typeface="+mn-lt"/>
          <a:ea typeface="+mn-ea"/>
          <a:cs typeface="+mn-cs"/>
        </a:defRPr>
      </a:lvl5pPr>
      <a:lvl6pPr marL="1644015" algn="l" defTabSz="657860" rtl="0" eaLnBrk="1" latinLnBrk="0" hangingPunct="1">
        <a:defRPr sz="1295" kern="1200">
          <a:solidFill>
            <a:schemeClr val="tx1"/>
          </a:solidFill>
          <a:latin typeface="+mn-lt"/>
          <a:ea typeface="+mn-ea"/>
          <a:cs typeface="+mn-cs"/>
        </a:defRPr>
      </a:lvl6pPr>
      <a:lvl7pPr marL="1972945" algn="l" defTabSz="657860" rtl="0" eaLnBrk="1" latinLnBrk="0" hangingPunct="1">
        <a:defRPr sz="1295" kern="1200">
          <a:solidFill>
            <a:schemeClr val="tx1"/>
          </a:solidFill>
          <a:latin typeface="+mn-lt"/>
          <a:ea typeface="+mn-ea"/>
          <a:cs typeface="+mn-cs"/>
        </a:defRPr>
      </a:lvl7pPr>
      <a:lvl8pPr marL="2301875" algn="l" defTabSz="657860" rtl="0" eaLnBrk="1" latinLnBrk="0" hangingPunct="1">
        <a:defRPr sz="1295" kern="1200">
          <a:solidFill>
            <a:schemeClr val="tx1"/>
          </a:solidFill>
          <a:latin typeface="+mn-lt"/>
          <a:ea typeface="+mn-ea"/>
          <a:cs typeface="+mn-cs"/>
        </a:defRPr>
      </a:lvl8pPr>
      <a:lvl9pPr marL="2630170" algn="l" defTabSz="657860" rtl="0" eaLnBrk="1" latinLnBrk="0" hangingPunct="1">
        <a:defRPr sz="12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13" Type="http://schemas.openxmlformats.org/officeDocument/2006/relationships/oleObject" Target="../embeddings/oleObject1.bin"/><Relationship Id="rId18" Type="http://schemas.openxmlformats.org/officeDocument/2006/relationships/image" Target="../media/image6.wmf"/><Relationship Id="rId3" Type="http://schemas.openxmlformats.org/officeDocument/2006/relationships/tags" Target="../tags/tag66.xml"/><Relationship Id="rId21" Type="http://schemas.openxmlformats.org/officeDocument/2006/relationships/oleObject" Target="../embeddings/oleObject5.bin"/><Relationship Id="rId7" Type="http://schemas.openxmlformats.org/officeDocument/2006/relationships/notesSlide" Target="../notesSlides/notesSlide1.xml"/><Relationship Id="rId12" Type="http://schemas.microsoft.com/office/2007/relationships/hdphoto" Target="../media/hdphoto2.wdp"/><Relationship Id="rId17" Type="http://schemas.openxmlformats.org/officeDocument/2006/relationships/oleObject" Target="../embeddings/oleObject3.bin"/><Relationship Id="rId2" Type="http://schemas.openxmlformats.org/officeDocument/2006/relationships/tags" Target="../tags/tag65.xml"/><Relationship Id="rId16" Type="http://schemas.openxmlformats.org/officeDocument/2006/relationships/image" Target="../media/image5.wmf"/><Relationship Id="rId20" Type="http://schemas.openxmlformats.org/officeDocument/2006/relationships/image" Target="../media/image7.wmf"/><Relationship Id="rId1" Type="http://schemas.openxmlformats.org/officeDocument/2006/relationships/tags" Target="../tags/tag64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.png"/><Relationship Id="rId5" Type="http://schemas.openxmlformats.org/officeDocument/2006/relationships/tags" Target="../tags/tag68.xml"/><Relationship Id="rId15" Type="http://schemas.openxmlformats.org/officeDocument/2006/relationships/oleObject" Target="../embeddings/oleObject2.bin"/><Relationship Id="rId10" Type="http://schemas.microsoft.com/office/2007/relationships/hdphoto" Target="../media/hdphoto1.wdp"/><Relationship Id="rId19" Type="http://schemas.openxmlformats.org/officeDocument/2006/relationships/oleObject" Target="../embeddings/oleObject4.bin"/><Relationship Id="rId4" Type="http://schemas.openxmlformats.org/officeDocument/2006/relationships/tags" Target="../tags/tag67.xml"/><Relationship Id="rId9" Type="http://schemas.openxmlformats.org/officeDocument/2006/relationships/image" Target="../media/image2.png"/><Relationship Id="rId14" Type="http://schemas.openxmlformats.org/officeDocument/2006/relationships/image" Target="../media/image4.wmf"/><Relationship Id="rId22" Type="http://schemas.openxmlformats.org/officeDocument/2006/relationships/image" Target="../media/image8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ags" Target="../tags/tag71.xml"/><Relationship Id="rId7" Type="http://schemas.openxmlformats.org/officeDocument/2006/relationships/notesSlide" Target="../notesSlides/notesSlide2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ags" Target="../tags/tag76.xml"/><Relationship Id="rId7" Type="http://schemas.openxmlformats.org/officeDocument/2006/relationships/notesSlide" Target="../notesSlides/notesSlide3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ags" Target="../tags/tag81.xml"/><Relationship Id="rId7" Type="http://schemas.openxmlformats.org/officeDocument/2006/relationships/notesSlide" Target="../notesSlides/notesSlide4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3.xml"/><Relationship Id="rId4" Type="http://schemas.openxmlformats.org/officeDocument/2006/relationships/tags" Target="../tags/tag82.xml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ags" Target="../tags/tag86.xml"/><Relationship Id="rId7" Type="http://schemas.openxmlformats.org/officeDocument/2006/relationships/notesSlide" Target="../notesSlides/notesSlide5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ags" Target="../tags/tag91.xml"/><Relationship Id="rId7" Type="http://schemas.openxmlformats.org/officeDocument/2006/relationships/notesSlide" Target="../notesSlides/notesSlide6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3.xml"/><Relationship Id="rId10" Type="http://schemas.openxmlformats.org/officeDocument/2006/relationships/image" Target="../media/image11.png"/><Relationship Id="rId4" Type="http://schemas.openxmlformats.org/officeDocument/2006/relationships/tags" Target="../tags/tag92.xml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ags" Target="../tags/tag96.xml"/><Relationship Id="rId7" Type="http://schemas.openxmlformats.org/officeDocument/2006/relationships/notesSlide" Target="../notesSlides/notesSlide7.xml"/><Relationship Id="rId12" Type="http://schemas.openxmlformats.org/officeDocument/2006/relationships/image" Target="../media/image14.wmf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slideLayout" Target="../slideLayouts/slideLayout2.xml"/><Relationship Id="rId11" Type="http://schemas.openxmlformats.org/officeDocument/2006/relationships/oleObject" Target="../embeddings/oleObject6.bin"/><Relationship Id="rId5" Type="http://schemas.openxmlformats.org/officeDocument/2006/relationships/tags" Target="../tags/tag98.xml"/><Relationship Id="rId10" Type="http://schemas.openxmlformats.org/officeDocument/2006/relationships/image" Target="../media/image13.png"/><Relationship Id="rId4" Type="http://schemas.openxmlformats.org/officeDocument/2006/relationships/tags" Target="../tags/tag97.xml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tags" Target="../tags/tag101.xml"/><Relationship Id="rId7" Type="http://schemas.openxmlformats.org/officeDocument/2006/relationships/notesSlide" Target="../notesSlides/notesSlide8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3.xml"/><Relationship Id="rId10" Type="http://schemas.openxmlformats.org/officeDocument/2006/relationships/image" Target="../media/image16.png"/><Relationship Id="rId4" Type="http://schemas.openxmlformats.org/officeDocument/2006/relationships/tags" Target="../tags/tag102.xml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13" Type="http://schemas.openxmlformats.org/officeDocument/2006/relationships/chart" Target="../charts/chart1.xml"/><Relationship Id="rId3" Type="http://schemas.openxmlformats.org/officeDocument/2006/relationships/tags" Target="../tags/tag106.xml"/><Relationship Id="rId7" Type="http://schemas.openxmlformats.org/officeDocument/2006/relationships/notesSlide" Target="../notesSlides/notesSlide9.xml"/><Relationship Id="rId12" Type="http://schemas.openxmlformats.org/officeDocument/2006/relationships/image" Target="../media/image20.png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9.png"/><Relationship Id="rId5" Type="http://schemas.openxmlformats.org/officeDocument/2006/relationships/tags" Target="../tags/tag108.xml"/><Relationship Id="rId10" Type="http://schemas.openxmlformats.org/officeDocument/2006/relationships/image" Target="../media/image18.png"/><Relationship Id="rId4" Type="http://schemas.openxmlformats.org/officeDocument/2006/relationships/tags" Target="../tags/tag107.xml"/><Relationship Id="rId9" Type="http://schemas.openxmlformats.org/officeDocument/2006/relationships/image" Target="../media/image17.png"/><Relationship Id="rId1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635" y="0"/>
            <a:ext cx="13021310" cy="4932045"/>
          </a:xfrm>
          <a:prstGeom prst="rect">
            <a:avLst/>
          </a:prstGeom>
        </p:spPr>
      </p:pic>
      <p:sp>
        <p:nvSpPr>
          <p:cNvPr id="10" name="椭圆 9"/>
          <p:cNvSpPr/>
          <p:nvPr userDrawn="1">
            <p:custDataLst>
              <p:tags r:id="rId2"/>
            </p:custDataLst>
          </p:nvPr>
        </p:nvSpPr>
        <p:spPr>
          <a:xfrm>
            <a:off x="561024" y="258823"/>
            <a:ext cx="388346" cy="388346"/>
          </a:xfrm>
          <a:prstGeom prst="ellipse">
            <a:avLst/>
          </a:prstGeom>
          <a:gradFill>
            <a:gsLst>
              <a:gs pos="50000">
                <a:schemeClr val="accent1"/>
              </a:gs>
              <a:gs pos="0">
                <a:schemeClr val="accent1">
                  <a:lumMod val="25000"/>
                  <a:lumOff val="75000"/>
                </a:schemeClr>
              </a:gs>
              <a:gs pos="100000">
                <a:schemeClr val="accent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 sz="1725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cxnSp>
        <p:nvCxnSpPr>
          <p:cNvPr id="41" name="直接连接符 40"/>
          <p:cNvCxnSpPr>
            <a:endCxn id="42" idx="1"/>
          </p:cNvCxnSpPr>
          <p:nvPr userDrawn="1">
            <p:custDataLst>
              <p:tags r:id="rId3"/>
            </p:custDataLst>
          </p:nvPr>
        </p:nvCxnSpPr>
        <p:spPr>
          <a:xfrm>
            <a:off x="2508251" y="468890"/>
            <a:ext cx="5540280" cy="0"/>
          </a:xfrm>
          <a:prstGeom prst="line">
            <a:avLst/>
          </a:prstGeom>
          <a:ln>
            <a:solidFill>
              <a:srgbClr val="6465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 userDrawn="1">
            <p:custDataLst>
              <p:tags r:id="rId4"/>
            </p:custDataLst>
          </p:nvPr>
        </p:nvSpPr>
        <p:spPr>
          <a:xfrm>
            <a:off x="8048531" y="403130"/>
            <a:ext cx="778160" cy="1315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sz="1295">
              <a:solidFill>
                <a:srgbClr val="FBB5C3"/>
              </a:solidFill>
              <a:cs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 userDrawn="1">
            <p:custDataLst>
              <p:tags r:id="rId5"/>
            </p:custDataLst>
          </p:nvPr>
        </p:nvSpPr>
        <p:spPr>
          <a:xfrm>
            <a:off x="1062901" y="258823"/>
            <a:ext cx="1870507" cy="445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300" dirty="0">
                <a:solidFill>
                  <a:srgbClr val="64657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关键技术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21081" y="898525"/>
            <a:ext cx="3386162" cy="458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2.</a:t>
            </a:r>
            <a:r>
              <a:rPr lang="zh-CN" altLang="en-US" dirty="0">
                <a:sym typeface="+mn-ea"/>
              </a:rPr>
              <a:t>码元宽度回归预测网络设计</a:t>
            </a:r>
            <a:endParaRPr lang="en-US" altLang="zh-CN" dirty="0">
              <a:sym typeface="+mn-ea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5162F9E-7BE5-4206-ABBF-0CC95643F487}"/>
              </a:ext>
            </a:extLst>
          </p:cNvPr>
          <p:cNvSpPr txBox="1"/>
          <p:nvPr/>
        </p:nvSpPr>
        <p:spPr>
          <a:xfrm>
            <a:off x="1021081" y="1405481"/>
            <a:ext cx="4704217" cy="458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ym typeface="+mn-ea"/>
              </a:rPr>
              <a:t>数据预处理：</a:t>
            </a:r>
            <a:r>
              <a:rPr lang="en-US" altLang="zh-CN" b="1" dirty="0"/>
              <a:t> IQ</a:t>
            </a:r>
            <a:r>
              <a:rPr lang="zh-CN" altLang="en-US" b="1" dirty="0"/>
              <a:t>相位校正</a:t>
            </a:r>
            <a:endParaRPr lang="en-US" altLang="zh-CN" b="1" dirty="0">
              <a:sym typeface="+mn-ea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018E152B-CA20-44B5-844C-4291479D8467}"/>
              </a:ext>
            </a:extLst>
          </p:cNvPr>
          <p:cNvGrpSpPr/>
          <p:nvPr/>
        </p:nvGrpSpPr>
        <p:grpSpPr>
          <a:xfrm>
            <a:off x="8634654" y="768382"/>
            <a:ext cx="3364940" cy="873045"/>
            <a:chOff x="763606" y="837041"/>
            <a:chExt cx="3364940" cy="873045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59350389-147A-4CF6-85E5-F74096BFF6A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297889" y="837041"/>
              <a:ext cx="2584504" cy="364432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307C509A-6D7E-45C8-8626-81A8C481E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362983" y="1360839"/>
              <a:ext cx="2519408" cy="349247"/>
            </a:xfrm>
            <a:prstGeom prst="rect">
              <a:avLst/>
            </a:prstGeom>
          </p:spPr>
        </p:pic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3766DD71-B8BF-4C8B-8E45-44E7ABC5E6FB}"/>
                </a:ext>
              </a:extLst>
            </p:cNvPr>
            <p:cNvSpPr/>
            <p:nvPr/>
          </p:nvSpPr>
          <p:spPr>
            <a:xfrm>
              <a:off x="763606" y="837041"/>
              <a:ext cx="3364940" cy="873045"/>
            </a:xfrm>
            <a:prstGeom prst="rect">
              <a:avLst/>
            </a:prstGeom>
            <a:noFill/>
            <a:ln w="19050"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667BBC61-8F04-4A33-8A78-DA9896DE6DAE}"/>
                </a:ext>
              </a:extLst>
            </p:cNvPr>
            <p:cNvCxnSpPr>
              <a:stCxn id="14" idx="1"/>
              <a:endCxn id="14" idx="3"/>
            </p:cNvCxnSpPr>
            <p:nvPr/>
          </p:nvCxnSpPr>
          <p:spPr>
            <a:xfrm>
              <a:off x="763606" y="1273564"/>
              <a:ext cx="3364940" cy="0"/>
            </a:xfrm>
            <a:prstGeom prst="line">
              <a:avLst/>
            </a:prstGeom>
            <a:ln w="19050">
              <a:prstDash val="lg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5BC3EF7-72A1-4C24-92DE-B15B19BE5A58}"/>
                </a:ext>
              </a:extLst>
            </p:cNvPr>
            <p:cNvSpPr txBox="1"/>
            <p:nvPr/>
          </p:nvSpPr>
          <p:spPr>
            <a:xfrm>
              <a:off x="849487" y="891938"/>
              <a:ext cx="362521" cy="2943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E9BFE51D-31CE-49A2-BD49-284180E92F71}"/>
                </a:ext>
              </a:extLst>
            </p:cNvPr>
            <p:cNvSpPr txBox="1"/>
            <p:nvPr/>
          </p:nvSpPr>
          <p:spPr>
            <a:xfrm>
              <a:off x="763606" y="1360839"/>
              <a:ext cx="578741" cy="2943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D24FC021-AE9F-4F9F-9ECD-7C8F27C80D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2105235"/>
              </p:ext>
            </p:extLst>
          </p:nvPr>
        </p:nvGraphicFramePr>
        <p:xfrm>
          <a:off x="5579686" y="970455"/>
          <a:ext cx="2451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450880" imgH="431640" progId="Equation.DSMT4">
                  <p:embed/>
                </p:oleObj>
              </mc:Choice>
              <mc:Fallback>
                <p:oleObj name="Equation" r:id="rId13" imgW="24508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579686" y="970455"/>
                        <a:ext cx="24511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972654F2-E596-4F7E-91FB-06455BA419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1652413"/>
              </p:ext>
            </p:extLst>
          </p:nvPr>
        </p:nvGraphicFramePr>
        <p:xfrm>
          <a:off x="5300286" y="2522337"/>
          <a:ext cx="30099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3009600" imgH="863280" progId="Equation.DSMT4">
                  <p:embed/>
                </p:oleObj>
              </mc:Choice>
              <mc:Fallback>
                <p:oleObj name="Equation" r:id="rId15" imgW="3009600" imgH="863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300286" y="2522337"/>
                        <a:ext cx="30099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9B13D856-E38B-480A-8530-045A9663A9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9049140"/>
              </p:ext>
            </p:extLst>
          </p:nvPr>
        </p:nvGraphicFramePr>
        <p:xfrm>
          <a:off x="1041400" y="2878399"/>
          <a:ext cx="29337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933640" imgH="863280" progId="Equation.DSMT4">
                  <p:embed/>
                </p:oleObj>
              </mc:Choice>
              <mc:Fallback>
                <p:oleObj name="Equation" r:id="rId17" imgW="2933640" imgH="863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041400" y="2878399"/>
                        <a:ext cx="293370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5A7E29FD-BB15-43F3-82AE-FE6E78C4C5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1166600"/>
              </p:ext>
            </p:extLst>
          </p:nvPr>
        </p:nvGraphicFramePr>
        <p:xfrm>
          <a:off x="5598736" y="3578729"/>
          <a:ext cx="24130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412720" imgH="939600" progId="Equation.DSMT4">
                  <p:embed/>
                </p:oleObj>
              </mc:Choice>
              <mc:Fallback>
                <p:oleObj name="Equation" r:id="rId19" imgW="2412720" imgH="93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598736" y="3578729"/>
                        <a:ext cx="2413000" cy="93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 20">
            <a:extLst>
              <a:ext uri="{FF2B5EF4-FFF2-40B4-BE49-F238E27FC236}">
                <a16:creationId xmlns:a16="http://schemas.microsoft.com/office/drawing/2014/main" id="{585DDAA8-BBF1-4C0B-BB07-A35C86273AA4}"/>
              </a:ext>
            </a:extLst>
          </p:cNvPr>
          <p:cNvSpPr/>
          <p:nvPr/>
        </p:nvSpPr>
        <p:spPr>
          <a:xfrm>
            <a:off x="9182981" y="1963543"/>
            <a:ext cx="2268284" cy="462906"/>
          </a:xfrm>
          <a:prstGeom prst="rect">
            <a:avLst/>
          </a:prstGeom>
          <a:noFill/>
          <a:ln w="190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提取前</a:t>
            </a:r>
            <a:r>
              <a:rPr lang="en-US" altLang="zh-CN" dirty="0">
                <a:solidFill>
                  <a:schemeClr val="tx1"/>
                </a:solidFill>
              </a:rPr>
              <a:t>N</a:t>
            </a:r>
            <a:r>
              <a:rPr lang="zh-CN" altLang="en-US" dirty="0">
                <a:solidFill>
                  <a:schemeClr val="tx1"/>
                </a:solidFill>
              </a:rPr>
              <a:t>个采样序列</a:t>
            </a:r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E9E9D0AE-B8C5-425B-BEA9-F7C7011155A6}"/>
              </a:ext>
            </a:extLst>
          </p:cNvPr>
          <p:cNvSpPr/>
          <p:nvPr/>
        </p:nvSpPr>
        <p:spPr>
          <a:xfrm rot="5400000">
            <a:off x="10229852" y="1725374"/>
            <a:ext cx="174543" cy="149239"/>
          </a:xfrm>
          <a:prstGeom prst="rightArrow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D72938B2-D5FD-4A45-A921-EF41CF4FFE86}"/>
              </a:ext>
            </a:extLst>
          </p:cNvPr>
          <p:cNvSpPr/>
          <p:nvPr/>
        </p:nvSpPr>
        <p:spPr>
          <a:xfrm rot="5400000">
            <a:off x="10229852" y="2510585"/>
            <a:ext cx="174543" cy="149239"/>
          </a:xfrm>
          <a:prstGeom prst="rightArrow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26A4866-B7BB-47AE-ACA1-D3974DEF957A}"/>
              </a:ext>
            </a:extLst>
          </p:cNvPr>
          <p:cNvSpPr/>
          <p:nvPr/>
        </p:nvSpPr>
        <p:spPr>
          <a:xfrm>
            <a:off x="9645739" y="2743960"/>
            <a:ext cx="1342768" cy="462906"/>
          </a:xfrm>
          <a:prstGeom prst="rect">
            <a:avLst/>
          </a:prstGeom>
          <a:noFill/>
          <a:ln w="190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相位差估计</a:t>
            </a:r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87E6816E-C840-4B03-96DD-5E75920F3892}"/>
              </a:ext>
            </a:extLst>
          </p:cNvPr>
          <p:cNvSpPr/>
          <p:nvPr/>
        </p:nvSpPr>
        <p:spPr>
          <a:xfrm rot="5400000">
            <a:off x="10229852" y="3291002"/>
            <a:ext cx="174543" cy="149239"/>
          </a:xfrm>
          <a:prstGeom prst="rightArrow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80C9F38-A8F3-4577-B454-9ED3DC4018FA}"/>
              </a:ext>
            </a:extLst>
          </p:cNvPr>
          <p:cNvSpPr/>
          <p:nvPr/>
        </p:nvSpPr>
        <p:spPr>
          <a:xfrm>
            <a:off x="9525906" y="3522085"/>
            <a:ext cx="1582434" cy="462906"/>
          </a:xfrm>
          <a:prstGeom prst="rect">
            <a:avLst/>
          </a:prstGeom>
          <a:noFill/>
          <a:ln w="190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全局相位校正</a:t>
            </a:r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7405DE01-B3AB-4EBB-ADAC-7FA740F19534}"/>
              </a:ext>
            </a:extLst>
          </p:cNvPr>
          <p:cNvSpPr/>
          <p:nvPr/>
        </p:nvSpPr>
        <p:spPr>
          <a:xfrm rot="5400000">
            <a:off x="10229852" y="4066835"/>
            <a:ext cx="174543" cy="149239"/>
          </a:xfrm>
          <a:prstGeom prst="rightArrow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24E2720-DBBE-4440-B34E-7AF7BD407F5E}"/>
              </a:ext>
            </a:extLst>
          </p:cNvPr>
          <p:cNvSpPr txBox="1"/>
          <p:nvPr/>
        </p:nvSpPr>
        <p:spPr>
          <a:xfrm>
            <a:off x="1021080" y="1912437"/>
            <a:ext cx="3469840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ym typeface="+mn-ea"/>
              </a:rPr>
              <a:t>核心：构造旋转矩阵以补偿</a:t>
            </a:r>
            <a:endParaRPr lang="en-US" altLang="zh-CN" dirty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ym typeface="+mn-ea"/>
              </a:rPr>
              <a:t>角度的</a:t>
            </a:r>
            <a:r>
              <a:rPr lang="zh-CN" altLang="en-US" b="1" dirty="0">
                <a:sym typeface="+mn-ea"/>
              </a:rPr>
              <a:t>相位偏移</a:t>
            </a:r>
            <a:endParaRPr lang="en-US" altLang="zh-CN" b="1" dirty="0">
              <a:sym typeface="+mn-ea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58EC5EA-792D-4AD6-9C08-85E2292C2EB4}"/>
              </a:ext>
            </a:extLst>
          </p:cNvPr>
          <p:cNvSpPr/>
          <p:nvPr/>
        </p:nvSpPr>
        <p:spPr>
          <a:xfrm>
            <a:off x="9525906" y="4297918"/>
            <a:ext cx="1582434" cy="462906"/>
          </a:xfrm>
          <a:prstGeom prst="rect">
            <a:avLst/>
          </a:prstGeom>
          <a:noFill/>
          <a:ln w="190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复合模型输入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4EC8272-A7E2-4CDD-8185-508C47D72E90}"/>
              </a:ext>
            </a:extLst>
          </p:cNvPr>
          <p:cNvCxnSpPr/>
          <p:nvPr/>
        </p:nvCxnSpPr>
        <p:spPr>
          <a:xfrm flipV="1">
            <a:off x="8030786" y="3748216"/>
            <a:ext cx="1495120" cy="3059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4AD04637-9D95-4D5D-83A9-B2B11B52DD2D}"/>
              </a:ext>
            </a:extLst>
          </p:cNvPr>
          <p:cNvCxnSpPr/>
          <p:nvPr/>
        </p:nvCxnSpPr>
        <p:spPr>
          <a:xfrm>
            <a:off x="8387080" y="2981960"/>
            <a:ext cx="121412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333250DA-471E-495D-AF51-D889FE4563FD}"/>
              </a:ext>
            </a:extLst>
          </p:cNvPr>
          <p:cNvCxnSpPr/>
          <p:nvPr/>
        </p:nvCxnSpPr>
        <p:spPr>
          <a:xfrm>
            <a:off x="8048531" y="1204905"/>
            <a:ext cx="58612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D2388442-89D1-47E0-B161-17170C182353}"/>
              </a:ext>
            </a:extLst>
          </p:cNvPr>
          <p:cNvSpPr txBox="1"/>
          <p:nvPr/>
        </p:nvSpPr>
        <p:spPr>
          <a:xfrm>
            <a:off x="5072840" y="1821153"/>
            <a:ext cx="3364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利用已知序列计算每个采样点与第一个采样点的相位差均值</a:t>
            </a:r>
          </a:p>
        </p:txBody>
      </p:sp>
      <p:sp>
        <p:nvSpPr>
          <p:cNvPr id="44" name="弧形 43">
            <a:extLst>
              <a:ext uri="{FF2B5EF4-FFF2-40B4-BE49-F238E27FC236}">
                <a16:creationId xmlns:a16="http://schemas.microsoft.com/office/drawing/2014/main" id="{B22AB585-A67A-4FFB-A920-48E45DDA6F0B}"/>
              </a:ext>
            </a:extLst>
          </p:cNvPr>
          <p:cNvSpPr/>
          <p:nvPr/>
        </p:nvSpPr>
        <p:spPr>
          <a:xfrm rot="1908187" flipH="1" flipV="1">
            <a:off x="4693677" y="2045066"/>
            <a:ext cx="1490511" cy="1025070"/>
          </a:xfrm>
          <a:prstGeom prst="arc">
            <a:avLst>
              <a:gd name="adj1" fmla="val 16200000"/>
              <a:gd name="adj2" fmla="val 1394861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61493739-C2AC-46AC-BFAD-BA05892D02D3}"/>
              </a:ext>
            </a:extLst>
          </p:cNvPr>
          <p:cNvCxnSpPr>
            <a:stCxn id="21" idx="1"/>
          </p:cNvCxnSpPr>
          <p:nvPr/>
        </p:nvCxnSpPr>
        <p:spPr>
          <a:xfrm flipH="1" flipV="1">
            <a:off x="8188411" y="2060942"/>
            <a:ext cx="994570" cy="134054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7825473F-DEDD-4EA6-85DF-54AB0FFFF4BE}"/>
              </a:ext>
            </a:extLst>
          </p:cNvPr>
          <p:cNvSpPr txBox="1"/>
          <p:nvPr/>
        </p:nvSpPr>
        <p:spPr>
          <a:xfrm>
            <a:off x="1021079" y="3791747"/>
            <a:ext cx="4380775" cy="87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ym typeface="+mn-ea"/>
              </a:rPr>
              <a:t>优缺点：简单易实现，但仅能补偿固定的相位偏移，且信噪比过低时估计误差增大</a:t>
            </a:r>
            <a:endParaRPr lang="en-US" altLang="zh-CN" dirty="0">
              <a:sym typeface="+mn-ea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DEE11FA2-F280-4F23-B91A-386E34019D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1358105"/>
              </p:ext>
            </p:extLst>
          </p:nvPr>
        </p:nvGraphicFramePr>
        <p:xfrm>
          <a:off x="3871825" y="2069691"/>
          <a:ext cx="491374" cy="2707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622080" imgH="342720" progId="Equation.DSMT4">
                  <p:embed/>
                </p:oleObj>
              </mc:Choice>
              <mc:Fallback>
                <p:oleObj name="Equation" r:id="rId21" imgW="62208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871825" y="2069691"/>
                        <a:ext cx="491374" cy="2707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79960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492"/>
    </mc:Choice>
    <mc:Fallback xmlns="">
      <p:transition spd="slow" advTm="1449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635" y="0"/>
            <a:ext cx="13021310" cy="4932045"/>
          </a:xfrm>
          <a:prstGeom prst="rect">
            <a:avLst/>
          </a:prstGeom>
        </p:spPr>
      </p:pic>
      <p:sp>
        <p:nvSpPr>
          <p:cNvPr id="10" name="椭圆 9"/>
          <p:cNvSpPr/>
          <p:nvPr userDrawn="1">
            <p:custDataLst>
              <p:tags r:id="rId2"/>
            </p:custDataLst>
          </p:nvPr>
        </p:nvSpPr>
        <p:spPr>
          <a:xfrm>
            <a:off x="561024" y="258823"/>
            <a:ext cx="388346" cy="388346"/>
          </a:xfrm>
          <a:prstGeom prst="ellipse">
            <a:avLst/>
          </a:prstGeom>
          <a:gradFill>
            <a:gsLst>
              <a:gs pos="50000">
                <a:schemeClr val="accent1"/>
              </a:gs>
              <a:gs pos="0">
                <a:schemeClr val="accent1">
                  <a:lumMod val="25000"/>
                  <a:lumOff val="75000"/>
                </a:schemeClr>
              </a:gs>
              <a:gs pos="100000">
                <a:schemeClr val="accent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 sz="1725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cxnSp>
        <p:nvCxnSpPr>
          <p:cNvPr id="41" name="直接连接符 40"/>
          <p:cNvCxnSpPr>
            <a:cxnSpLocks/>
            <a:endCxn id="42" idx="1"/>
          </p:cNvCxnSpPr>
          <p:nvPr userDrawn="1">
            <p:custDataLst>
              <p:tags r:id="rId3"/>
            </p:custDataLst>
          </p:nvPr>
        </p:nvCxnSpPr>
        <p:spPr>
          <a:xfrm>
            <a:off x="2508251" y="468890"/>
            <a:ext cx="5540280" cy="0"/>
          </a:xfrm>
          <a:prstGeom prst="line">
            <a:avLst/>
          </a:prstGeom>
          <a:ln>
            <a:solidFill>
              <a:srgbClr val="6465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 userDrawn="1">
            <p:custDataLst>
              <p:tags r:id="rId4"/>
            </p:custDataLst>
          </p:nvPr>
        </p:nvSpPr>
        <p:spPr>
          <a:xfrm>
            <a:off x="8048531" y="403130"/>
            <a:ext cx="778160" cy="1315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sz="1295">
              <a:solidFill>
                <a:srgbClr val="FBB5C3"/>
              </a:solidFill>
              <a:cs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 userDrawn="1">
            <p:custDataLst>
              <p:tags r:id="rId5"/>
            </p:custDataLst>
          </p:nvPr>
        </p:nvSpPr>
        <p:spPr>
          <a:xfrm>
            <a:off x="1062901" y="258823"/>
            <a:ext cx="1870507" cy="445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300" dirty="0">
                <a:solidFill>
                  <a:srgbClr val="64657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关键技术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21080" y="898525"/>
            <a:ext cx="3328497" cy="458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2.</a:t>
            </a:r>
            <a:r>
              <a:rPr lang="zh-CN" altLang="en-US" dirty="0">
                <a:sym typeface="+mn-ea"/>
              </a:rPr>
              <a:t>码元宽度回归预测网络设计</a:t>
            </a:r>
            <a:endParaRPr lang="en-US" altLang="zh-CN" dirty="0">
              <a:sym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44E23A6-B279-4616-9DB9-850534DC6AF5}"/>
              </a:ext>
            </a:extLst>
          </p:cNvPr>
          <p:cNvSpPr txBox="1"/>
          <p:nvPr/>
        </p:nvSpPr>
        <p:spPr>
          <a:xfrm>
            <a:off x="1021081" y="1405481"/>
            <a:ext cx="5643330" cy="458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ym typeface="+mn-ea"/>
              </a:rPr>
              <a:t>网络设计：多特征融合</a:t>
            </a:r>
            <a:r>
              <a:rPr lang="en-US" altLang="zh-CN" b="1" dirty="0">
                <a:sym typeface="+mn-ea"/>
              </a:rPr>
              <a:t>+Transformer</a:t>
            </a:r>
            <a:r>
              <a:rPr lang="zh-CN" altLang="en-US" b="1" dirty="0">
                <a:sym typeface="+mn-ea"/>
              </a:rPr>
              <a:t>为主体</a:t>
            </a:r>
            <a:endParaRPr lang="en-US" altLang="zh-CN" b="1" dirty="0">
              <a:sym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C9BB493-F6D7-43EB-A3D8-4F654D2F058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5287" y="558024"/>
            <a:ext cx="5171624" cy="4320000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BE4212A2-578A-4B79-BDF4-6E2B9DFEFF38}"/>
              </a:ext>
            </a:extLst>
          </p:cNvPr>
          <p:cNvSpPr/>
          <p:nvPr/>
        </p:nvSpPr>
        <p:spPr>
          <a:xfrm>
            <a:off x="6001241" y="1305994"/>
            <a:ext cx="1722120" cy="756911"/>
          </a:xfrm>
          <a:prstGeom prst="ellipse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A4C75B45-73FA-4EEE-8694-C0A4260316B5}"/>
              </a:ext>
            </a:extLst>
          </p:cNvPr>
          <p:cNvCxnSpPr/>
          <p:nvPr/>
        </p:nvCxnSpPr>
        <p:spPr>
          <a:xfrm flipH="1">
            <a:off x="4919201" y="1714934"/>
            <a:ext cx="1082040" cy="5105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3CFD9E6B-B551-466A-BD87-C19C55A53A7D}"/>
              </a:ext>
            </a:extLst>
          </p:cNvPr>
          <p:cNvSpPr txBox="1"/>
          <p:nvPr/>
        </p:nvSpPr>
        <p:spPr>
          <a:xfrm>
            <a:off x="2509636" y="2094541"/>
            <a:ext cx="2472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设置小中大尺度，提取不同感受野的时域特征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956019FF-93D0-4106-BD9A-BDA164DC7627}"/>
              </a:ext>
            </a:extLst>
          </p:cNvPr>
          <p:cNvSpPr/>
          <p:nvPr/>
        </p:nvSpPr>
        <p:spPr>
          <a:xfrm>
            <a:off x="7877858" y="1305994"/>
            <a:ext cx="3379053" cy="756911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CC27F8D-DDC9-42F9-A7E3-259484BFAB77}"/>
              </a:ext>
            </a:extLst>
          </p:cNvPr>
          <p:cNvCxnSpPr>
            <a:stCxn id="13" idx="0"/>
          </p:cNvCxnSpPr>
          <p:nvPr/>
        </p:nvCxnSpPr>
        <p:spPr>
          <a:xfrm flipV="1">
            <a:off x="9567385" y="890366"/>
            <a:ext cx="692947" cy="415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F0CA9C62-2D93-45EA-A33F-8FB235B93FD0}"/>
              </a:ext>
            </a:extLst>
          </p:cNvPr>
          <p:cNvSpPr txBox="1"/>
          <p:nvPr/>
        </p:nvSpPr>
        <p:spPr>
          <a:xfrm>
            <a:off x="9988429" y="521034"/>
            <a:ext cx="1870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简单卷积层实现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31CA9933-B3EC-43C9-A7D2-402D476741CA}"/>
              </a:ext>
            </a:extLst>
          </p:cNvPr>
          <p:cNvSpPr/>
          <p:nvPr/>
        </p:nvSpPr>
        <p:spPr>
          <a:xfrm>
            <a:off x="7601022" y="3407063"/>
            <a:ext cx="2155970" cy="478173"/>
          </a:xfrm>
          <a:prstGeom prst="ellipse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59C2EB9-7B9D-44C1-AF36-466C38BFE880}"/>
              </a:ext>
            </a:extLst>
          </p:cNvPr>
          <p:cNvCxnSpPr>
            <a:cxnSpLocks/>
          </p:cNvCxnSpPr>
          <p:nvPr/>
        </p:nvCxnSpPr>
        <p:spPr>
          <a:xfrm flipH="1">
            <a:off x="4919201" y="3642794"/>
            <a:ext cx="268182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490813A9-E335-4E06-95D6-29E8EDF3DDE0}"/>
              </a:ext>
            </a:extLst>
          </p:cNvPr>
          <p:cNvSpPr txBox="1"/>
          <p:nvPr/>
        </p:nvSpPr>
        <p:spPr>
          <a:xfrm>
            <a:off x="2509636" y="3185554"/>
            <a:ext cx="24095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仅采用</a:t>
            </a:r>
            <a:r>
              <a:rPr lang="en-US" altLang="zh-CN" dirty="0"/>
              <a:t>Encoder</a:t>
            </a:r>
            <a:r>
              <a:rPr lang="zh-CN" altLang="en-US" dirty="0"/>
              <a:t>结构，输出隐藏高维度逻辑信息的特征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AD8CB29-8185-4BB5-B9F5-2474AD892936}"/>
              </a:ext>
            </a:extLst>
          </p:cNvPr>
          <p:cNvSpPr/>
          <p:nvPr/>
        </p:nvSpPr>
        <p:spPr>
          <a:xfrm>
            <a:off x="7723361" y="2865554"/>
            <a:ext cx="1907715" cy="478173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35BEE28-5D14-46D8-9E21-94F35B2007A7}"/>
              </a:ext>
            </a:extLst>
          </p:cNvPr>
          <p:cNvCxnSpPr>
            <a:cxnSpLocks/>
          </p:cNvCxnSpPr>
          <p:nvPr/>
        </p:nvCxnSpPr>
        <p:spPr>
          <a:xfrm>
            <a:off x="9631076" y="3094154"/>
            <a:ext cx="935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6AA260D5-A4C0-418C-805E-1781E1C4B23E}"/>
              </a:ext>
            </a:extLst>
          </p:cNvPr>
          <p:cNvSpPr txBox="1"/>
          <p:nvPr/>
        </p:nvSpPr>
        <p:spPr>
          <a:xfrm>
            <a:off x="10603538" y="2865554"/>
            <a:ext cx="1870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包含</a:t>
            </a:r>
            <a:r>
              <a:rPr lang="en-US" altLang="zh-CN" dirty="0"/>
              <a:t>SE</a:t>
            </a:r>
            <a:r>
              <a:rPr lang="zh-CN" altLang="en-US" dirty="0"/>
              <a:t>模块，增强特征表达能力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848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492"/>
    </mc:Choice>
    <mc:Fallback xmlns="">
      <p:transition spd="slow" advTm="1449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635" y="0"/>
            <a:ext cx="13021310" cy="4932045"/>
          </a:xfrm>
          <a:prstGeom prst="rect">
            <a:avLst/>
          </a:prstGeom>
        </p:spPr>
      </p:pic>
      <p:sp>
        <p:nvSpPr>
          <p:cNvPr id="10" name="椭圆 9"/>
          <p:cNvSpPr/>
          <p:nvPr userDrawn="1">
            <p:custDataLst>
              <p:tags r:id="rId2"/>
            </p:custDataLst>
          </p:nvPr>
        </p:nvSpPr>
        <p:spPr>
          <a:xfrm>
            <a:off x="561024" y="258823"/>
            <a:ext cx="388346" cy="388346"/>
          </a:xfrm>
          <a:prstGeom prst="ellipse">
            <a:avLst/>
          </a:prstGeom>
          <a:gradFill>
            <a:gsLst>
              <a:gs pos="50000">
                <a:schemeClr val="accent1"/>
              </a:gs>
              <a:gs pos="0">
                <a:schemeClr val="accent1">
                  <a:lumMod val="25000"/>
                  <a:lumOff val="75000"/>
                </a:schemeClr>
              </a:gs>
              <a:gs pos="100000">
                <a:schemeClr val="accent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 sz="1725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cxnSp>
        <p:nvCxnSpPr>
          <p:cNvPr id="41" name="直接连接符 40"/>
          <p:cNvCxnSpPr>
            <a:endCxn id="42" idx="1"/>
          </p:cNvCxnSpPr>
          <p:nvPr userDrawn="1">
            <p:custDataLst>
              <p:tags r:id="rId3"/>
            </p:custDataLst>
          </p:nvPr>
        </p:nvCxnSpPr>
        <p:spPr>
          <a:xfrm>
            <a:off x="2508251" y="468890"/>
            <a:ext cx="5540280" cy="0"/>
          </a:xfrm>
          <a:prstGeom prst="line">
            <a:avLst/>
          </a:prstGeom>
          <a:ln>
            <a:solidFill>
              <a:srgbClr val="6465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 userDrawn="1">
            <p:custDataLst>
              <p:tags r:id="rId4"/>
            </p:custDataLst>
          </p:nvPr>
        </p:nvSpPr>
        <p:spPr>
          <a:xfrm>
            <a:off x="8048531" y="403130"/>
            <a:ext cx="778160" cy="1315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sz="1295">
              <a:solidFill>
                <a:srgbClr val="FBB5C3"/>
              </a:solidFill>
              <a:cs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 userDrawn="1">
            <p:custDataLst>
              <p:tags r:id="rId5"/>
            </p:custDataLst>
          </p:nvPr>
        </p:nvSpPr>
        <p:spPr>
          <a:xfrm>
            <a:off x="1062901" y="258823"/>
            <a:ext cx="1870507" cy="445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300" dirty="0">
                <a:solidFill>
                  <a:srgbClr val="64657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关键技术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21080" y="898525"/>
            <a:ext cx="3328497" cy="458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2.</a:t>
            </a:r>
            <a:r>
              <a:rPr lang="zh-CN" altLang="en-US" dirty="0">
                <a:sym typeface="+mn-ea"/>
              </a:rPr>
              <a:t>码元宽度回归预测网络设计</a:t>
            </a:r>
            <a:endParaRPr lang="en-US" altLang="zh-CN" dirty="0">
              <a:sym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FF40844-892E-4373-8C92-8DD4C43E9720}"/>
              </a:ext>
            </a:extLst>
          </p:cNvPr>
          <p:cNvSpPr txBox="1"/>
          <p:nvPr/>
        </p:nvSpPr>
        <p:spPr>
          <a:xfrm>
            <a:off x="1021081" y="2083058"/>
            <a:ext cx="5379720" cy="1704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ym typeface="+mn-ea"/>
              </a:rPr>
              <a:t>多尺度</a:t>
            </a:r>
            <a:r>
              <a:rPr lang="en-US" altLang="zh-CN" dirty="0" err="1">
                <a:sym typeface="+mn-ea"/>
              </a:rPr>
              <a:t>ResNet</a:t>
            </a:r>
            <a:r>
              <a:rPr lang="zh-CN" altLang="en-US" dirty="0">
                <a:sym typeface="+mn-ea"/>
              </a:rPr>
              <a:t>能较好地提取时域特征；频域特征和统计特征提取可通过简单卷积层实现；融合的特征作为相对位置感知</a:t>
            </a:r>
            <a:r>
              <a:rPr lang="en-US" altLang="zh-CN" dirty="0">
                <a:sym typeface="+mn-ea"/>
              </a:rPr>
              <a:t>Transformer Encoder</a:t>
            </a:r>
            <a:r>
              <a:rPr lang="zh-CN" altLang="en-US" dirty="0">
                <a:sym typeface="+mn-ea"/>
              </a:rPr>
              <a:t>的输入；最后设计回归头输出码元宽度回归值</a:t>
            </a:r>
            <a:endParaRPr lang="en-US" altLang="zh-CN" dirty="0">
              <a:sym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C9BB493-F6D7-43EB-A3D8-4F654D2F058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926" y="481390"/>
            <a:ext cx="5171624" cy="43200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644E23A6-B279-4616-9DB9-850534DC6AF5}"/>
              </a:ext>
            </a:extLst>
          </p:cNvPr>
          <p:cNvSpPr txBox="1"/>
          <p:nvPr/>
        </p:nvSpPr>
        <p:spPr>
          <a:xfrm>
            <a:off x="1021081" y="1405481"/>
            <a:ext cx="5643330" cy="458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ym typeface="+mn-ea"/>
              </a:rPr>
              <a:t>网络设计：多特征融合</a:t>
            </a:r>
            <a:r>
              <a:rPr lang="en-US" altLang="zh-CN" b="1" dirty="0">
                <a:sym typeface="+mn-ea"/>
              </a:rPr>
              <a:t>+Transformer</a:t>
            </a:r>
            <a:r>
              <a:rPr lang="zh-CN" altLang="en-US" b="1" dirty="0">
                <a:sym typeface="+mn-ea"/>
              </a:rPr>
              <a:t>为主体</a:t>
            </a:r>
            <a:endParaRPr lang="en-US" altLang="zh-CN" b="1"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06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492"/>
    </mc:Choice>
    <mc:Fallback xmlns="">
      <p:transition spd="slow" advTm="1449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635" y="0"/>
            <a:ext cx="13021310" cy="4932045"/>
          </a:xfrm>
          <a:prstGeom prst="rect">
            <a:avLst/>
          </a:prstGeom>
        </p:spPr>
      </p:pic>
      <p:sp>
        <p:nvSpPr>
          <p:cNvPr id="10" name="椭圆 9"/>
          <p:cNvSpPr/>
          <p:nvPr userDrawn="1">
            <p:custDataLst>
              <p:tags r:id="rId2"/>
            </p:custDataLst>
          </p:nvPr>
        </p:nvSpPr>
        <p:spPr>
          <a:xfrm>
            <a:off x="561024" y="258823"/>
            <a:ext cx="388346" cy="388346"/>
          </a:xfrm>
          <a:prstGeom prst="ellipse">
            <a:avLst/>
          </a:prstGeom>
          <a:gradFill>
            <a:gsLst>
              <a:gs pos="50000">
                <a:schemeClr val="accent1"/>
              </a:gs>
              <a:gs pos="0">
                <a:schemeClr val="accent1">
                  <a:lumMod val="25000"/>
                  <a:lumOff val="75000"/>
                </a:schemeClr>
              </a:gs>
              <a:gs pos="100000">
                <a:schemeClr val="accent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 sz="1725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cxnSp>
        <p:nvCxnSpPr>
          <p:cNvPr id="41" name="直接连接符 40"/>
          <p:cNvCxnSpPr>
            <a:endCxn id="42" idx="1"/>
          </p:cNvCxnSpPr>
          <p:nvPr userDrawn="1">
            <p:custDataLst>
              <p:tags r:id="rId3"/>
            </p:custDataLst>
          </p:nvPr>
        </p:nvCxnSpPr>
        <p:spPr>
          <a:xfrm>
            <a:off x="2508251" y="468890"/>
            <a:ext cx="5540280" cy="0"/>
          </a:xfrm>
          <a:prstGeom prst="line">
            <a:avLst/>
          </a:prstGeom>
          <a:ln>
            <a:solidFill>
              <a:srgbClr val="6465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 userDrawn="1">
            <p:custDataLst>
              <p:tags r:id="rId4"/>
            </p:custDataLst>
          </p:nvPr>
        </p:nvSpPr>
        <p:spPr>
          <a:xfrm>
            <a:off x="8048531" y="403130"/>
            <a:ext cx="778160" cy="1315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sz="1295">
              <a:solidFill>
                <a:srgbClr val="FBB5C3"/>
              </a:solidFill>
              <a:cs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 userDrawn="1">
            <p:custDataLst>
              <p:tags r:id="rId5"/>
            </p:custDataLst>
          </p:nvPr>
        </p:nvSpPr>
        <p:spPr>
          <a:xfrm>
            <a:off x="1062901" y="258823"/>
            <a:ext cx="1870507" cy="445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300" dirty="0">
                <a:solidFill>
                  <a:srgbClr val="64657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关键技术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21080" y="898525"/>
            <a:ext cx="3559157" cy="458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2.</a:t>
            </a:r>
            <a:r>
              <a:rPr lang="zh-CN" altLang="en-US" dirty="0">
                <a:sym typeface="+mn-ea"/>
              </a:rPr>
              <a:t>码元宽度回归预测网络设计</a:t>
            </a:r>
            <a:endParaRPr lang="en-US" altLang="zh-CN" dirty="0">
              <a:sym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E442C16-A91D-4D30-97BF-9075B54960D0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894"/>
          <a:stretch/>
        </p:blipFill>
        <p:spPr>
          <a:xfrm>
            <a:off x="5680697" y="643158"/>
            <a:ext cx="7200000" cy="3884487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33A513FD-6A28-48AC-9EB7-083309AFED9F}"/>
              </a:ext>
            </a:extLst>
          </p:cNvPr>
          <p:cNvSpPr/>
          <p:nvPr/>
        </p:nvSpPr>
        <p:spPr>
          <a:xfrm>
            <a:off x="5801360" y="2778760"/>
            <a:ext cx="1823720" cy="34544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607F395-5713-4921-858B-A9A396A62894}"/>
              </a:ext>
            </a:extLst>
          </p:cNvPr>
          <p:cNvSpPr txBox="1"/>
          <p:nvPr/>
        </p:nvSpPr>
        <p:spPr>
          <a:xfrm>
            <a:off x="1021081" y="1405481"/>
            <a:ext cx="5643330" cy="458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ym typeface="+mn-ea"/>
              </a:rPr>
              <a:t>多特征提取网络</a:t>
            </a:r>
            <a:endParaRPr lang="en-US" altLang="zh-CN" b="1" dirty="0">
              <a:sym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C2DEA78-B2B1-4016-9FA4-0791F9FA2B8B}"/>
              </a:ext>
            </a:extLst>
          </p:cNvPr>
          <p:cNvSpPr txBox="1"/>
          <p:nvPr/>
        </p:nvSpPr>
        <p:spPr>
          <a:xfrm>
            <a:off x="1021081" y="2072069"/>
            <a:ext cx="4275850" cy="2120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ym typeface="+mn-ea"/>
              </a:rPr>
              <a:t>时域</a:t>
            </a:r>
            <a:r>
              <a:rPr lang="zh-CN" altLang="en-US" dirty="0">
                <a:sym typeface="+mn-ea"/>
              </a:rPr>
              <a:t>特征：</a:t>
            </a:r>
            <a:r>
              <a:rPr lang="en-US" altLang="zh-CN" dirty="0">
                <a:sym typeface="+mn-ea"/>
              </a:rPr>
              <a:t>4</a:t>
            </a:r>
            <a:r>
              <a:rPr lang="zh-CN" altLang="en-US" dirty="0">
                <a:sym typeface="+mn-ea"/>
              </a:rPr>
              <a:t>个残差块进行信息压缩与抽象；多尺度得到不同感受野的时域特征；</a:t>
            </a:r>
            <a:endParaRPr lang="en-US" altLang="zh-CN" dirty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ym typeface="+mn-ea"/>
              </a:rPr>
              <a:t>频域</a:t>
            </a:r>
            <a:r>
              <a:rPr lang="zh-CN" altLang="en-US" dirty="0">
                <a:sym typeface="+mn-ea"/>
              </a:rPr>
              <a:t>特征：基于幅度与相位谱特征；</a:t>
            </a:r>
            <a:endParaRPr lang="en-US" altLang="zh-CN" dirty="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ym typeface="+mn-ea"/>
              </a:rPr>
              <a:t>统计</a:t>
            </a:r>
            <a:r>
              <a:rPr lang="zh-CN" altLang="en-US" dirty="0">
                <a:sym typeface="+mn-ea"/>
              </a:rPr>
              <a:t>特征：基于均值、标准差、极值、峭度与偏度</a:t>
            </a:r>
            <a:r>
              <a:rPr lang="en-US" altLang="zh-CN" dirty="0">
                <a:sym typeface="+mn-ea"/>
              </a:rPr>
              <a:t>6</a:t>
            </a:r>
            <a:r>
              <a:rPr lang="zh-CN" altLang="en-US" dirty="0">
                <a:sym typeface="+mn-ea"/>
              </a:rPr>
              <a:t>个统计特征</a:t>
            </a:r>
            <a:endParaRPr lang="en-US" altLang="zh-CN"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2088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492"/>
    </mc:Choice>
    <mc:Fallback xmlns="">
      <p:transition spd="slow" advTm="1449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635" y="0"/>
            <a:ext cx="13021310" cy="4932045"/>
          </a:xfrm>
          <a:prstGeom prst="rect">
            <a:avLst/>
          </a:prstGeom>
        </p:spPr>
      </p:pic>
      <p:sp>
        <p:nvSpPr>
          <p:cNvPr id="10" name="椭圆 9"/>
          <p:cNvSpPr/>
          <p:nvPr userDrawn="1">
            <p:custDataLst>
              <p:tags r:id="rId2"/>
            </p:custDataLst>
          </p:nvPr>
        </p:nvSpPr>
        <p:spPr>
          <a:xfrm>
            <a:off x="561024" y="258823"/>
            <a:ext cx="388346" cy="388346"/>
          </a:xfrm>
          <a:prstGeom prst="ellipse">
            <a:avLst/>
          </a:prstGeom>
          <a:gradFill>
            <a:gsLst>
              <a:gs pos="50000">
                <a:schemeClr val="accent1"/>
              </a:gs>
              <a:gs pos="0">
                <a:schemeClr val="accent1">
                  <a:lumMod val="25000"/>
                  <a:lumOff val="75000"/>
                </a:schemeClr>
              </a:gs>
              <a:gs pos="100000">
                <a:schemeClr val="accent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 sz="1725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cxnSp>
        <p:nvCxnSpPr>
          <p:cNvPr id="41" name="直接连接符 40"/>
          <p:cNvCxnSpPr>
            <a:endCxn id="42" idx="1"/>
          </p:cNvCxnSpPr>
          <p:nvPr userDrawn="1">
            <p:custDataLst>
              <p:tags r:id="rId3"/>
            </p:custDataLst>
          </p:nvPr>
        </p:nvCxnSpPr>
        <p:spPr>
          <a:xfrm>
            <a:off x="2508251" y="468890"/>
            <a:ext cx="5540280" cy="0"/>
          </a:xfrm>
          <a:prstGeom prst="line">
            <a:avLst/>
          </a:prstGeom>
          <a:ln>
            <a:solidFill>
              <a:srgbClr val="6465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 userDrawn="1">
            <p:custDataLst>
              <p:tags r:id="rId4"/>
            </p:custDataLst>
          </p:nvPr>
        </p:nvSpPr>
        <p:spPr>
          <a:xfrm>
            <a:off x="8048531" y="403130"/>
            <a:ext cx="778160" cy="1315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sz="1295">
              <a:solidFill>
                <a:srgbClr val="FBB5C3"/>
              </a:solidFill>
              <a:cs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 userDrawn="1">
            <p:custDataLst>
              <p:tags r:id="rId5"/>
            </p:custDataLst>
          </p:nvPr>
        </p:nvSpPr>
        <p:spPr>
          <a:xfrm>
            <a:off x="1062901" y="258823"/>
            <a:ext cx="1870507" cy="445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300" dirty="0">
                <a:solidFill>
                  <a:srgbClr val="64657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关键技术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21080" y="898525"/>
            <a:ext cx="3452065" cy="458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2.</a:t>
            </a:r>
            <a:r>
              <a:rPr lang="zh-CN" altLang="en-US" dirty="0">
                <a:sym typeface="+mn-ea"/>
              </a:rPr>
              <a:t>码元宽度回归预测网络设计</a:t>
            </a:r>
            <a:endParaRPr lang="en-US" altLang="zh-CN" dirty="0">
              <a:sym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E35E625-39AC-4832-AEE7-6E49B294269E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537"/>
          <a:stretch/>
        </p:blipFill>
        <p:spPr>
          <a:xfrm>
            <a:off x="5649245" y="786227"/>
            <a:ext cx="3513675" cy="396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A334307-5713-432B-91C7-63FBA06EEECB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0" t="51290" r="19365"/>
          <a:stretch/>
        </p:blipFill>
        <p:spPr>
          <a:xfrm>
            <a:off x="9926409" y="786227"/>
            <a:ext cx="2330776" cy="3960000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637B0E2-86AF-4940-8858-7257867DF595}"/>
              </a:ext>
            </a:extLst>
          </p:cNvPr>
          <p:cNvCxnSpPr/>
          <p:nvPr/>
        </p:nvCxnSpPr>
        <p:spPr>
          <a:xfrm flipV="1">
            <a:off x="8418576" y="898525"/>
            <a:ext cx="1737360" cy="1716659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46806891-308F-414C-877E-B2F50349D3BE}"/>
              </a:ext>
            </a:extLst>
          </p:cNvPr>
          <p:cNvCxnSpPr/>
          <p:nvPr/>
        </p:nvCxnSpPr>
        <p:spPr>
          <a:xfrm>
            <a:off x="8418576" y="2889504"/>
            <a:ext cx="1737360" cy="145084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5FB5D1D5-AD07-42F4-B9FE-41E613E5AE2D}"/>
              </a:ext>
            </a:extLst>
          </p:cNvPr>
          <p:cNvSpPr txBox="1"/>
          <p:nvPr/>
        </p:nvSpPr>
        <p:spPr>
          <a:xfrm>
            <a:off x="1021081" y="1405481"/>
            <a:ext cx="5643330" cy="458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ym typeface="+mn-ea"/>
              </a:rPr>
              <a:t>残差块与</a:t>
            </a:r>
            <a:r>
              <a:rPr lang="en-US" altLang="zh-CN" b="1" dirty="0">
                <a:sym typeface="+mn-ea"/>
              </a:rPr>
              <a:t>SE</a:t>
            </a:r>
            <a:r>
              <a:rPr lang="zh-CN" altLang="en-US" b="1" dirty="0">
                <a:sym typeface="+mn-ea"/>
              </a:rPr>
              <a:t>模块</a:t>
            </a:r>
            <a:endParaRPr lang="en-US" altLang="zh-CN" b="1" dirty="0">
              <a:sym typeface="+mn-ea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7ADA168-99E7-4195-8C1A-F9A6AF236BAE}"/>
              </a:ext>
            </a:extLst>
          </p:cNvPr>
          <p:cNvSpPr txBox="1"/>
          <p:nvPr/>
        </p:nvSpPr>
        <p:spPr>
          <a:xfrm>
            <a:off x="1021080" y="2084288"/>
            <a:ext cx="4094617" cy="2120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ym typeface="+mn-ea"/>
              </a:rPr>
              <a:t>两种残差块的唯一</a:t>
            </a:r>
            <a:r>
              <a:rPr lang="zh-CN" altLang="en-US" b="1" dirty="0">
                <a:sym typeface="+mn-ea"/>
              </a:rPr>
              <a:t>区别</a:t>
            </a:r>
            <a:r>
              <a:rPr lang="zh-CN" altLang="en-US" dirty="0">
                <a:sym typeface="+mn-ea"/>
              </a:rPr>
              <a:t>在于短接回路上有无卷积模块，跨层时匹配输入输出特征维度；</a:t>
            </a:r>
            <a:r>
              <a:rPr lang="en-US" altLang="zh-CN" dirty="0">
                <a:sym typeface="+mn-ea"/>
              </a:rPr>
              <a:t>SE</a:t>
            </a:r>
            <a:r>
              <a:rPr lang="zh-CN" altLang="en-US" dirty="0">
                <a:sym typeface="+mn-ea"/>
              </a:rPr>
              <a:t>模块通过学习通道间依赖关系来增强特征表示能力，可增强整个</a:t>
            </a:r>
            <a:r>
              <a:rPr lang="en-US" altLang="zh-CN" dirty="0" err="1">
                <a:sym typeface="+mn-ea"/>
              </a:rPr>
              <a:t>ResNet</a:t>
            </a:r>
            <a:r>
              <a:rPr lang="zh-CN" altLang="en-US" dirty="0">
                <a:sym typeface="+mn-ea"/>
              </a:rPr>
              <a:t>网络的特征提取性能。</a:t>
            </a:r>
            <a:endParaRPr lang="en-US" altLang="zh-CN"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3137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492"/>
    </mc:Choice>
    <mc:Fallback xmlns="">
      <p:transition spd="slow" advTm="1449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635" y="0"/>
            <a:ext cx="13021310" cy="4932045"/>
          </a:xfrm>
          <a:prstGeom prst="rect">
            <a:avLst/>
          </a:prstGeom>
        </p:spPr>
      </p:pic>
      <p:sp>
        <p:nvSpPr>
          <p:cNvPr id="10" name="椭圆 9"/>
          <p:cNvSpPr/>
          <p:nvPr userDrawn="1">
            <p:custDataLst>
              <p:tags r:id="rId2"/>
            </p:custDataLst>
          </p:nvPr>
        </p:nvSpPr>
        <p:spPr>
          <a:xfrm>
            <a:off x="561024" y="258823"/>
            <a:ext cx="388346" cy="388346"/>
          </a:xfrm>
          <a:prstGeom prst="ellipse">
            <a:avLst/>
          </a:prstGeom>
          <a:gradFill>
            <a:gsLst>
              <a:gs pos="50000">
                <a:schemeClr val="accent1"/>
              </a:gs>
              <a:gs pos="0">
                <a:schemeClr val="accent1">
                  <a:lumMod val="25000"/>
                  <a:lumOff val="75000"/>
                </a:schemeClr>
              </a:gs>
              <a:gs pos="100000">
                <a:schemeClr val="accent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 sz="1725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cxnSp>
        <p:nvCxnSpPr>
          <p:cNvPr id="41" name="直接连接符 40"/>
          <p:cNvCxnSpPr>
            <a:endCxn id="42" idx="1"/>
          </p:cNvCxnSpPr>
          <p:nvPr userDrawn="1">
            <p:custDataLst>
              <p:tags r:id="rId3"/>
            </p:custDataLst>
          </p:nvPr>
        </p:nvCxnSpPr>
        <p:spPr>
          <a:xfrm>
            <a:off x="2508251" y="468890"/>
            <a:ext cx="5540280" cy="0"/>
          </a:xfrm>
          <a:prstGeom prst="line">
            <a:avLst/>
          </a:prstGeom>
          <a:ln>
            <a:solidFill>
              <a:srgbClr val="6465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 userDrawn="1">
            <p:custDataLst>
              <p:tags r:id="rId4"/>
            </p:custDataLst>
          </p:nvPr>
        </p:nvSpPr>
        <p:spPr>
          <a:xfrm>
            <a:off x="8048531" y="403130"/>
            <a:ext cx="778160" cy="1315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sz="1295">
              <a:solidFill>
                <a:srgbClr val="FBB5C3"/>
              </a:solidFill>
              <a:cs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 userDrawn="1">
            <p:custDataLst>
              <p:tags r:id="rId5"/>
            </p:custDataLst>
          </p:nvPr>
        </p:nvSpPr>
        <p:spPr>
          <a:xfrm>
            <a:off x="1062901" y="258823"/>
            <a:ext cx="1870507" cy="445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300" dirty="0">
                <a:solidFill>
                  <a:srgbClr val="64657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关键技术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21080" y="898525"/>
            <a:ext cx="3452065" cy="458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2.</a:t>
            </a:r>
            <a:r>
              <a:rPr lang="zh-CN" altLang="en-US" dirty="0">
                <a:sym typeface="+mn-ea"/>
              </a:rPr>
              <a:t>码元宽度回归预测网络设计</a:t>
            </a:r>
            <a:endParaRPr lang="en-US" altLang="zh-CN" dirty="0">
              <a:sym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AE67AA0-289B-45AA-9835-096F32137AFB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14" t="43974"/>
          <a:stretch/>
        </p:blipFill>
        <p:spPr>
          <a:xfrm>
            <a:off x="8303553" y="534650"/>
            <a:ext cx="4462100" cy="43200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B15672E-2157-40F5-9075-282E13C6BBD1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50" t="51290" r="18117"/>
          <a:stretch/>
        </p:blipFill>
        <p:spPr>
          <a:xfrm>
            <a:off x="5741935" y="755620"/>
            <a:ext cx="2306596" cy="3960000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8765DAC-4B0B-4492-B90E-7B5DB486F602}"/>
              </a:ext>
            </a:extLst>
          </p:cNvPr>
          <p:cNvCxnSpPr/>
          <p:nvPr/>
        </p:nvCxnSpPr>
        <p:spPr>
          <a:xfrm>
            <a:off x="7792720" y="898525"/>
            <a:ext cx="990600" cy="78295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9470DED-125E-487E-8621-BBEA2F36D785}"/>
              </a:ext>
            </a:extLst>
          </p:cNvPr>
          <p:cNvCxnSpPr/>
          <p:nvPr/>
        </p:nvCxnSpPr>
        <p:spPr>
          <a:xfrm flipH="1">
            <a:off x="7857744" y="1950720"/>
            <a:ext cx="925576" cy="227990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96173B43-1BE4-4D5C-A2C1-F9FBFA722079}"/>
              </a:ext>
            </a:extLst>
          </p:cNvPr>
          <p:cNvSpPr txBox="1"/>
          <p:nvPr/>
        </p:nvSpPr>
        <p:spPr>
          <a:xfrm>
            <a:off x="1021081" y="1405481"/>
            <a:ext cx="5643330" cy="458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ym typeface="+mn-ea"/>
              </a:rPr>
              <a:t>抽象特征回归预测网络</a:t>
            </a:r>
            <a:endParaRPr lang="en-US" altLang="zh-CN" b="1" dirty="0">
              <a:sym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E09B5F3-C886-45D6-B0D9-04C35948FE0D}"/>
              </a:ext>
            </a:extLst>
          </p:cNvPr>
          <p:cNvSpPr txBox="1"/>
          <p:nvPr/>
        </p:nvSpPr>
        <p:spPr>
          <a:xfrm>
            <a:off x="1021081" y="2110172"/>
            <a:ext cx="4251135" cy="2120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ym typeface="+mn-ea"/>
              </a:rPr>
              <a:t>特征融合采用了</a:t>
            </a:r>
            <a:r>
              <a:rPr lang="en-US" altLang="zh-CN" dirty="0">
                <a:sym typeface="+mn-ea"/>
              </a:rPr>
              <a:t>SE</a:t>
            </a:r>
            <a:r>
              <a:rPr lang="zh-CN" altLang="en-US" dirty="0">
                <a:sym typeface="+mn-ea"/>
              </a:rPr>
              <a:t>模块，以增强注意力；采用</a:t>
            </a:r>
            <a:r>
              <a:rPr lang="zh-CN" altLang="en-US" b="1" dirty="0">
                <a:sym typeface="+mn-ea"/>
              </a:rPr>
              <a:t>相对</a:t>
            </a:r>
            <a:r>
              <a:rPr lang="zh-CN" altLang="en-US" dirty="0">
                <a:sym typeface="+mn-ea"/>
              </a:rPr>
              <a:t>位置编码的层次化</a:t>
            </a:r>
            <a:r>
              <a:rPr lang="en-US" altLang="zh-CN" dirty="0">
                <a:sym typeface="+mn-ea"/>
              </a:rPr>
              <a:t>Transformer </a:t>
            </a:r>
            <a:r>
              <a:rPr lang="en-US" altLang="zh-CN" b="1" dirty="0">
                <a:sym typeface="+mn-ea"/>
              </a:rPr>
              <a:t>Encoder</a:t>
            </a:r>
            <a:r>
              <a:rPr lang="zh-CN" altLang="en-US" dirty="0">
                <a:sym typeface="+mn-ea"/>
              </a:rPr>
              <a:t>结构，输出隐藏高维度逻辑信息的特征；最终经回归头“</a:t>
            </a:r>
            <a:r>
              <a:rPr lang="zh-CN" altLang="en-US" b="1" dirty="0">
                <a:sym typeface="+mn-ea"/>
              </a:rPr>
              <a:t>翻译</a:t>
            </a:r>
            <a:r>
              <a:rPr lang="zh-CN" altLang="en-US" dirty="0">
                <a:sym typeface="+mn-ea"/>
              </a:rPr>
              <a:t>”输出该批次的码元宽度回归预测结果</a:t>
            </a:r>
            <a:endParaRPr lang="en-US" altLang="zh-CN" dirty="0">
              <a:sym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5136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492"/>
    </mc:Choice>
    <mc:Fallback xmlns="">
      <p:transition spd="slow" advTm="14492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D6C357-6E92-C171-5826-AC1F1B2E20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1">
            <a:extLst>
              <a:ext uri="{FF2B5EF4-FFF2-40B4-BE49-F238E27FC236}">
                <a16:creationId xmlns:a16="http://schemas.microsoft.com/office/drawing/2014/main" id="{1D3D0414-2D5B-D8D2-3CD5-DF36689ABA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635" y="0"/>
            <a:ext cx="13021310" cy="4932045"/>
          </a:xfrm>
          <a:prstGeom prst="rect">
            <a:avLst/>
          </a:prstGeom>
        </p:spPr>
      </p:pic>
      <p:sp>
        <p:nvSpPr>
          <p:cNvPr id="10" name="椭圆 9">
            <a:extLst>
              <a:ext uri="{FF2B5EF4-FFF2-40B4-BE49-F238E27FC236}">
                <a16:creationId xmlns:a16="http://schemas.microsoft.com/office/drawing/2014/main" id="{B916C93E-4D2F-E7F8-3C00-210B5496C7ED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561024" y="258823"/>
            <a:ext cx="388346" cy="388346"/>
          </a:xfrm>
          <a:prstGeom prst="ellipse">
            <a:avLst/>
          </a:prstGeom>
          <a:gradFill>
            <a:gsLst>
              <a:gs pos="50000">
                <a:schemeClr val="accent1"/>
              </a:gs>
              <a:gs pos="0">
                <a:schemeClr val="accent1">
                  <a:lumMod val="25000"/>
                  <a:lumOff val="75000"/>
                </a:schemeClr>
              </a:gs>
              <a:gs pos="100000">
                <a:schemeClr val="accent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 sz="1725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2DE2C944-B1A9-EC99-7657-F0C7D457D6BA}"/>
              </a:ext>
            </a:extLst>
          </p:cNvPr>
          <p:cNvCxnSpPr>
            <a:endCxn id="42" idx="1"/>
          </p:cNvCxnSpPr>
          <p:nvPr userDrawn="1">
            <p:custDataLst>
              <p:tags r:id="rId3"/>
            </p:custDataLst>
          </p:nvPr>
        </p:nvCxnSpPr>
        <p:spPr>
          <a:xfrm>
            <a:off x="2508251" y="468890"/>
            <a:ext cx="5540280" cy="0"/>
          </a:xfrm>
          <a:prstGeom prst="line">
            <a:avLst/>
          </a:prstGeom>
          <a:ln>
            <a:solidFill>
              <a:srgbClr val="6465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197D5ADA-84EE-1002-CCE8-5FA4DF0A4CA9}"/>
              </a:ext>
            </a:extLst>
          </p:cNvPr>
          <p:cNvSpPr/>
          <p:nvPr userDrawn="1">
            <p:custDataLst>
              <p:tags r:id="rId4"/>
            </p:custDataLst>
          </p:nvPr>
        </p:nvSpPr>
        <p:spPr>
          <a:xfrm>
            <a:off x="8048531" y="403130"/>
            <a:ext cx="778160" cy="1315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sz="1295">
              <a:solidFill>
                <a:srgbClr val="FBB5C3"/>
              </a:solidFill>
              <a:cs typeface="微软雅黑" panose="020B050302020402020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A58D1EE-8F7D-7F34-C2FB-677FDDAEE2D9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1062901" y="258823"/>
            <a:ext cx="1870507" cy="445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300" dirty="0">
                <a:solidFill>
                  <a:srgbClr val="64657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实验评估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123A6BB-7CD2-283C-A9C7-B861FD5E60B3}"/>
              </a:ext>
            </a:extLst>
          </p:cNvPr>
          <p:cNvSpPr txBox="1"/>
          <p:nvPr/>
        </p:nvSpPr>
        <p:spPr>
          <a:xfrm>
            <a:off x="561023" y="903120"/>
            <a:ext cx="3854457" cy="458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2.</a:t>
            </a:r>
            <a:r>
              <a:rPr lang="zh-CN" altLang="en-US" dirty="0">
                <a:sym typeface="+mn-ea"/>
              </a:rPr>
              <a:t>码元宽度回归预测网络</a:t>
            </a:r>
            <a:endParaRPr lang="en-US" altLang="zh-CN" dirty="0">
              <a:sym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6497492-254A-1D9A-D0E9-F664A3C60336}"/>
              </a:ext>
            </a:extLst>
          </p:cNvPr>
          <p:cNvSpPr txBox="1"/>
          <p:nvPr/>
        </p:nvSpPr>
        <p:spPr>
          <a:xfrm>
            <a:off x="561023" y="1617531"/>
            <a:ext cx="3228382" cy="30030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ym typeface="+mn-ea"/>
              </a:rPr>
              <a:t>（</a:t>
            </a:r>
            <a:r>
              <a:rPr lang="en-US" altLang="zh-CN" sz="1600" dirty="0">
                <a:sym typeface="+mn-ea"/>
              </a:rPr>
              <a:t>1</a:t>
            </a:r>
            <a:r>
              <a:rPr lang="zh-CN" altLang="en-US" sz="1600" dirty="0">
                <a:sym typeface="+mn-ea"/>
              </a:rPr>
              <a:t>）对官方数据集进行预处理后，设置批次大小为</a:t>
            </a:r>
            <a:r>
              <a:rPr lang="en-US" altLang="zh-CN" sz="1600" b="1" dirty="0">
                <a:sym typeface="+mn-ea"/>
              </a:rPr>
              <a:t>128</a:t>
            </a:r>
            <a:r>
              <a:rPr lang="zh-CN" altLang="en-US" sz="1600" dirty="0">
                <a:sym typeface="+mn-ea"/>
              </a:rPr>
              <a:t>进行训练。第一阶段用</a:t>
            </a:r>
            <a:r>
              <a:rPr lang="en-US" altLang="zh-CN" sz="1600" b="1" dirty="0" err="1">
                <a:sym typeface="+mn-ea"/>
              </a:rPr>
              <a:t>RAdam</a:t>
            </a:r>
            <a:r>
              <a:rPr lang="zh-CN" altLang="en-US" sz="1600" dirty="0">
                <a:sym typeface="+mn-ea"/>
              </a:rPr>
              <a:t>训练</a:t>
            </a:r>
            <a:r>
              <a:rPr lang="en-US" altLang="zh-CN" sz="1600" dirty="0">
                <a:sym typeface="+mn-ea"/>
              </a:rPr>
              <a:t>50</a:t>
            </a:r>
            <a:r>
              <a:rPr lang="zh-CN" altLang="en-US" sz="1600" dirty="0">
                <a:sym typeface="+mn-ea"/>
              </a:rPr>
              <a:t>轮左右，实现</a:t>
            </a:r>
            <a:r>
              <a:rPr lang="en-US" altLang="zh-CN" sz="1600" dirty="0">
                <a:sym typeface="+mn-ea"/>
              </a:rPr>
              <a:t>LOSS</a:t>
            </a:r>
            <a:r>
              <a:rPr lang="zh-CN" altLang="en-US" sz="1600" dirty="0">
                <a:sym typeface="+mn-ea"/>
              </a:rPr>
              <a:t>的快速下降；第二阶段切换</a:t>
            </a:r>
            <a:r>
              <a:rPr lang="en-US" altLang="zh-CN" sz="1600" b="1" dirty="0">
                <a:sym typeface="+mn-ea"/>
              </a:rPr>
              <a:t>SGD</a:t>
            </a:r>
            <a:r>
              <a:rPr lang="zh-CN" altLang="en-US" sz="1600" dirty="0">
                <a:sym typeface="+mn-ea"/>
              </a:rPr>
              <a:t>调优，</a:t>
            </a:r>
            <a:r>
              <a:rPr lang="en-US" altLang="zh-CN" sz="1600" dirty="0">
                <a:sym typeface="+mn-ea"/>
              </a:rPr>
              <a:t>LOSS</a:t>
            </a:r>
            <a:r>
              <a:rPr lang="zh-CN" altLang="en-US" sz="1600" dirty="0">
                <a:sym typeface="+mn-ea"/>
              </a:rPr>
              <a:t>缓缓下降；第三阶段用</a:t>
            </a:r>
            <a:r>
              <a:rPr lang="en-US" altLang="zh-CN" sz="1600" b="1" dirty="0" err="1">
                <a:sym typeface="+mn-ea"/>
              </a:rPr>
              <a:t>AdamW</a:t>
            </a:r>
            <a:r>
              <a:rPr lang="zh-CN" altLang="en-US" sz="1600" dirty="0">
                <a:sym typeface="+mn-ea"/>
              </a:rPr>
              <a:t>微调，</a:t>
            </a:r>
            <a:r>
              <a:rPr lang="en-US" altLang="zh-CN" sz="1600" dirty="0">
                <a:sym typeface="+mn-ea"/>
              </a:rPr>
              <a:t>LOSS</a:t>
            </a:r>
            <a:r>
              <a:rPr lang="zh-CN" altLang="en-US" sz="1600" dirty="0">
                <a:sym typeface="+mn-ea"/>
              </a:rPr>
              <a:t>围绕某个值进行上下波动，表明训练过程趋近于稳定，模型收敛</a:t>
            </a:r>
            <a:endParaRPr lang="zh-CN" altLang="en-US" sz="1600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3E80B14-213C-4CC8-989B-651CE13314EC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8" r="4869"/>
          <a:stretch/>
        </p:blipFill>
        <p:spPr>
          <a:xfrm>
            <a:off x="8289323" y="1535314"/>
            <a:ext cx="4320000" cy="290506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8D6F562B-17B6-4E0C-8E00-A76C12A8168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3" r="5202"/>
          <a:stretch/>
        </p:blipFill>
        <p:spPr>
          <a:xfrm>
            <a:off x="3969323" y="1535314"/>
            <a:ext cx="4320000" cy="2905063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93C7D71-5CAD-4D05-96CF-3E5FEB94B094}"/>
              </a:ext>
            </a:extLst>
          </p:cNvPr>
          <p:cNvSpPr txBox="1"/>
          <p:nvPr/>
        </p:nvSpPr>
        <p:spPr>
          <a:xfrm>
            <a:off x="4693435" y="4251265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第一、第二阶段的</a:t>
            </a:r>
            <a:r>
              <a:rPr lang="en-US" altLang="zh-CN" dirty="0"/>
              <a:t>LOSS</a:t>
            </a:r>
            <a:r>
              <a:rPr lang="zh-CN" altLang="en-US" dirty="0"/>
              <a:t>图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9FB8E79-CBCD-4791-B663-50B0C5727F20}"/>
              </a:ext>
            </a:extLst>
          </p:cNvPr>
          <p:cNvSpPr txBox="1"/>
          <p:nvPr/>
        </p:nvSpPr>
        <p:spPr>
          <a:xfrm>
            <a:off x="9472132" y="4251265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第三阶段</a:t>
            </a:r>
            <a:r>
              <a:rPr lang="en-US" altLang="zh-CN" dirty="0"/>
              <a:t>LOSS</a:t>
            </a:r>
            <a:r>
              <a:rPr lang="zh-CN" altLang="en-US" dirty="0"/>
              <a:t>图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BA8C13D9-213F-4D7D-93CD-116F1E2584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1675387"/>
              </p:ext>
            </p:extLst>
          </p:nvPr>
        </p:nvGraphicFramePr>
        <p:xfrm>
          <a:off x="5654675" y="712788"/>
          <a:ext cx="4787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787640" imgH="838080" progId="Equation.DSMT4">
                  <p:embed/>
                </p:oleObj>
              </mc:Choice>
              <mc:Fallback>
                <p:oleObj name="Equation" r:id="rId11" imgW="4787640" imgH="838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654675" y="712788"/>
                        <a:ext cx="47879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97448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492"/>
    </mc:Choice>
    <mc:Fallback xmlns="">
      <p:transition spd="slow" advTm="14492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D6C357-6E92-C171-5826-AC1F1B2E20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1">
            <a:extLst>
              <a:ext uri="{FF2B5EF4-FFF2-40B4-BE49-F238E27FC236}">
                <a16:creationId xmlns:a16="http://schemas.microsoft.com/office/drawing/2014/main" id="{1D3D0414-2D5B-D8D2-3CD5-DF36689ABA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635" y="0"/>
            <a:ext cx="13021310" cy="4932045"/>
          </a:xfrm>
          <a:prstGeom prst="rect">
            <a:avLst/>
          </a:prstGeom>
        </p:spPr>
      </p:pic>
      <p:sp>
        <p:nvSpPr>
          <p:cNvPr id="10" name="椭圆 9">
            <a:extLst>
              <a:ext uri="{FF2B5EF4-FFF2-40B4-BE49-F238E27FC236}">
                <a16:creationId xmlns:a16="http://schemas.microsoft.com/office/drawing/2014/main" id="{B916C93E-4D2F-E7F8-3C00-210B5496C7ED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561024" y="258823"/>
            <a:ext cx="388346" cy="388346"/>
          </a:xfrm>
          <a:prstGeom prst="ellipse">
            <a:avLst/>
          </a:prstGeom>
          <a:gradFill>
            <a:gsLst>
              <a:gs pos="50000">
                <a:schemeClr val="accent1"/>
              </a:gs>
              <a:gs pos="0">
                <a:schemeClr val="accent1">
                  <a:lumMod val="25000"/>
                  <a:lumOff val="75000"/>
                </a:schemeClr>
              </a:gs>
              <a:gs pos="100000">
                <a:schemeClr val="accent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 sz="1725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2DE2C944-B1A9-EC99-7657-F0C7D457D6BA}"/>
              </a:ext>
            </a:extLst>
          </p:cNvPr>
          <p:cNvCxnSpPr>
            <a:endCxn id="42" idx="1"/>
          </p:cNvCxnSpPr>
          <p:nvPr userDrawn="1">
            <p:custDataLst>
              <p:tags r:id="rId3"/>
            </p:custDataLst>
          </p:nvPr>
        </p:nvCxnSpPr>
        <p:spPr>
          <a:xfrm>
            <a:off x="2508251" y="468890"/>
            <a:ext cx="5540280" cy="0"/>
          </a:xfrm>
          <a:prstGeom prst="line">
            <a:avLst/>
          </a:prstGeom>
          <a:ln>
            <a:solidFill>
              <a:srgbClr val="6465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197D5ADA-84EE-1002-CCE8-5FA4DF0A4CA9}"/>
              </a:ext>
            </a:extLst>
          </p:cNvPr>
          <p:cNvSpPr/>
          <p:nvPr userDrawn="1">
            <p:custDataLst>
              <p:tags r:id="rId4"/>
            </p:custDataLst>
          </p:nvPr>
        </p:nvSpPr>
        <p:spPr>
          <a:xfrm>
            <a:off x="8048531" y="403130"/>
            <a:ext cx="778160" cy="1315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sz="1295">
              <a:solidFill>
                <a:srgbClr val="FBB5C3"/>
              </a:solidFill>
              <a:cs typeface="微软雅黑" panose="020B050302020402020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A58D1EE-8F7D-7F34-C2FB-677FDDAEE2D9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1062901" y="258823"/>
            <a:ext cx="1870507" cy="445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300" dirty="0">
                <a:solidFill>
                  <a:srgbClr val="64657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实验评估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123A6BB-7CD2-283C-A9C7-B861FD5E60B3}"/>
              </a:ext>
            </a:extLst>
          </p:cNvPr>
          <p:cNvSpPr txBox="1"/>
          <p:nvPr/>
        </p:nvSpPr>
        <p:spPr>
          <a:xfrm>
            <a:off x="561023" y="903120"/>
            <a:ext cx="3854457" cy="458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2.</a:t>
            </a:r>
            <a:r>
              <a:rPr lang="zh-CN" altLang="en-US" dirty="0">
                <a:sym typeface="+mn-ea"/>
              </a:rPr>
              <a:t>码元宽度回归预测网络</a:t>
            </a:r>
            <a:endParaRPr lang="en-US" altLang="zh-CN" dirty="0">
              <a:sym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6497492-254A-1D9A-D0E9-F664A3C60336}"/>
              </a:ext>
            </a:extLst>
          </p:cNvPr>
          <p:cNvSpPr txBox="1"/>
          <p:nvPr/>
        </p:nvSpPr>
        <p:spPr>
          <a:xfrm>
            <a:off x="561024" y="1617531"/>
            <a:ext cx="2846640" cy="2633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ym typeface="+mn-ea"/>
              </a:rPr>
              <a:t>（</a:t>
            </a:r>
            <a:r>
              <a:rPr lang="en-US" altLang="zh-CN" sz="1600" dirty="0">
                <a:sym typeface="+mn-ea"/>
              </a:rPr>
              <a:t>2</a:t>
            </a:r>
            <a:r>
              <a:rPr lang="zh-CN" altLang="en-US" sz="1600" dirty="0">
                <a:sym typeface="+mn-ea"/>
              </a:rPr>
              <a:t>）观察测试集的输出可知，</a:t>
            </a:r>
            <a:r>
              <a:rPr lang="en-US" altLang="zh-CN" sz="1600" dirty="0">
                <a:sym typeface="+mn-ea"/>
              </a:rPr>
              <a:t>SW</a:t>
            </a:r>
            <a:r>
              <a:rPr lang="zh-CN" altLang="en-US" sz="1600" dirty="0">
                <a:sym typeface="+mn-ea"/>
              </a:rPr>
              <a:t>最佳分数在</a:t>
            </a:r>
            <a:r>
              <a:rPr lang="en-US" altLang="zh-CN" sz="1600" b="1" dirty="0">
                <a:sym typeface="+mn-ea"/>
              </a:rPr>
              <a:t>92</a:t>
            </a:r>
            <a:r>
              <a:rPr lang="zh-CN" altLang="en-US" sz="1600" dirty="0">
                <a:sym typeface="+mn-ea"/>
              </a:rPr>
              <a:t>分附近；绝大多数预测结果均在</a:t>
            </a:r>
            <a:r>
              <a:rPr lang="en-US" altLang="zh-CN" sz="1600" b="1" dirty="0">
                <a:sym typeface="+mn-ea"/>
              </a:rPr>
              <a:t>20%</a:t>
            </a:r>
            <a:r>
              <a:rPr lang="zh-CN" altLang="en-US" sz="1600" dirty="0">
                <a:sym typeface="+mn-ea"/>
              </a:rPr>
              <a:t>的相对误差内；模型回归预测值分布在实际值附近，总体趋势呈线性关系（</a:t>
            </a:r>
            <a:r>
              <a:rPr lang="en-US" altLang="zh-CN" sz="1600" dirty="0">
                <a:sym typeface="+mn-ea"/>
              </a:rPr>
              <a:t>R²</a:t>
            </a:r>
            <a:r>
              <a:rPr lang="zh-CN" altLang="en-US" sz="1600" dirty="0">
                <a:sym typeface="+mn-ea"/>
              </a:rPr>
              <a:t>达到</a:t>
            </a:r>
            <a:r>
              <a:rPr lang="en-US" altLang="zh-CN" sz="1600" b="1" dirty="0">
                <a:sym typeface="+mn-ea"/>
              </a:rPr>
              <a:t>0.97</a:t>
            </a:r>
            <a:r>
              <a:rPr lang="zh-CN" altLang="en-US" sz="1600" dirty="0">
                <a:sym typeface="+mn-ea"/>
              </a:rPr>
              <a:t>），表明所得模型的有效性与可行性</a:t>
            </a:r>
            <a:endParaRPr lang="zh-CN" altLang="en-US" sz="1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EE5B82C-37D3-41F2-9A72-6CC67E718B0E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0" r="5770"/>
          <a:stretch/>
        </p:blipFill>
        <p:spPr>
          <a:xfrm>
            <a:off x="3499037" y="1372011"/>
            <a:ext cx="4680000" cy="257171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5AFFDA8-C371-46DC-8A65-835BAA39C6E8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7" r="9986"/>
          <a:stretch/>
        </p:blipFill>
        <p:spPr>
          <a:xfrm>
            <a:off x="8270411" y="1278443"/>
            <a:ext cx="4680000" cy="278252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19CCB516-3252-4B4D-BEA5-E2B90234A980}"/>
              </a:ext>
            </a:extLst>
          </p:cNvPr>
          <p:cNvSpPr txBox="1"/>
          <p:nvPr/>
        </p:nvSpPr>
        <p:spPr>
          <a:xfrm>
            <a:off x="4938791" y="388797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误差频率分布图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8066B3B-F2A5-4A04-9A50-F26326F4FDEB}"/>
              </a:ext>
            </a:extLst>
          </p:cNvPr>
          <p:cNvSpPr txBox="1"/>
          <p:nvPr/>
        </p:nvSpPr>
        <p:spPr>
          <a:xfrm>
            <a:off x="9363916" y="388797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预测值与实际值关系图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448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492"/>
    </mc:Choice>
    <mc:Fallback xmlns="">
      <p:transition spd="slow" advTm="14492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D6C357-6E92-C171-5826-AC1F1B2E20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1">
            <a:extLst>
              <a:ext uri="{FF2B5EF4-FFF2-40B4-BE49-F238E27FC236}">
                <a16:creationId xmlns:a16="http://schemas.microsoft.com/office/drawing/2014/main" id="{1D3D0414-2D5B-D8D2-3CD5-DF36689ABA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635" y="0"/>
            <a:ext cx="13021310" cy="4932045"/>
          </a:xfrm>
          <a:prstGeom prst="rect">
            <a:avLst/>
          </a:prstGeom>
        </p:spPr>
      </p:pic>
      <p:sp>
        <p:nvSpPr>
          <p:cNvPr id="10" name="椭圆 9">
            <a:extLst>
              <a:ext uri="{FF2B5EF4-FFF2-40B4-BE49-F238E27FC236}">
                <a16:creationId xmlns:a16="http://schemas.microsoft.com/office/drawing/2014/main" id="{B916C93E-4D2F-E7F8-3C00-210B5496C7ED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561024" y="258823"/>
            <a:ext cx="388346" cy="388346"/>
          </a:xfrm>
          <a:prstGeom prst="ellipse">
            <a:avLst/>
          </a:prstGeom>
          <a:gradFill>
            <a:gsLst>
              <a:gs pos="50000">
                <a:schemeClr val="accent1"/>
              </a:gs>
              <a:gs pos="0">
                <a:schemeClr val="accent1">
                  <a:lumMod val="25000"/>
                  <a:lumOff val="75000"/>
                </a:schemeClr>
              </a:gs>
              <a:gs pos="100000">
                <a:schemeClr val="accent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 sz="1725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2DE2C944-B1A9-EC99-7657-F0C7D457D6BA}"/>
              </a:ext>
            </a:extLst>
          </p:cNvPr>
          <p:cNvCxnSpPr>
            <a:endCxn id="42" idx="1"/>
          </p:cNvCxnSpPr>
          <p:nvPr userDrawn="1">
            <p:custDataLst>
              <p:tags r:id="rId3"/>
            </p:custDataLst>
          </p:nvPr>
        </p:nvCxnSpPr>
        <p:spPr>
          <a:xfrm>
            <a:off x="2508251" y="468890"/>
            <a:ext cx="5540280" cy="0"/>
          </a:xfrm>
          <a:prstGeom prst="line">
            <a:avLst/>
          </a:prstGeom>
          <a:ln>
            <a:solidFill>
              <a:srgbClr val="6465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197D5ADA-84EE-1002-CCE8-5FA4DF0A4CA9}"/>
              </a:ext>
            </a:extLst>
          </p:cNvPr>
          <p:cNvSpPr/>
          <p:nvPr userDrawn="1">
            <p:custDataLst>
              <p:tags r:id="rId4"/>
            </p:custDataLst>
          </p:nvPr>
        </p:nvSpPr>
        <p:spPr>
          <a:xfrm>
            <a:off x="8048531" y="403130"/>
            <a:ext cx="778160" cy="1315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sz="1295">
              <a:solidFill>
                <a:srgbClr val="FBB5C3"/>
              </a:solidFill>
              <a:cs typeface="微软雅黑" panose="020B050302020402020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A58D1EE-8F7D-7F34-C2FB-677FDDAEE2D9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1062901" y="258823"/>
            <a:ext cx="1870507" cy="445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300" dirty="0">
                <a:solidFill>
                  <a:srgbClr val="64657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实验评估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123A6BB-7CD2-283C-A9C7-B861FD5E60B3}"/>
              </a:ext>
            </a:extLst>
          </p:cNvPr>
          <p:cNvSpPr txBox="1"/>
          <p:nvPr/>
        </p:nvSpPr>
        <p:spPr>
          <a:xfrm>
            <a:off x="561023" y="903120"/>
            <a:ext cx="3854457" cy="458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2.</a:t>
            </a:r>
            <a:r>
              <a:rPr lang="zh-CN" altLang="en-US" dirty="0">
                <a:sym typeface="+mn-ea"/>
              </a:rPr>
              <a:t>码元宽度回归预测网络</a:t>
            </a:r>
            <a:endParaRPr lang="en-US" altLang="zh-CN" dirty="0">
              <a:sym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6497492-254A-1D9A-D0E9-F664A3C60336}"/>
              </a:ext>
            </a:extLst>
          </p:cNvPr>
          <p:cNvSpPr txBox="1"/>
          <p:nvPr/>
        </p:nvSpPr>
        <p:spPr>
          <a:xfrm>
            <a:off x="561023" y="1617531"/>
            <a:ext cx="3599999" cy="417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ym typeface="+mn-ea"/>
              </a:rPr>
              <a:t>（</a:t>
            </a:r>
            <a:r>
              <a:rPr lang="en-US" altLang="zh-CN" sz="1600" dirty="0">
                <a:sym typeface="+mn-ea"/>
              </a:rPr>
              <a:t>3</a:t>
            </a:r>
            <a:r>
              <a:rPr lang="zh-CN" altLang="en-US" sz="1600" dirty="0">
                <a:sym typeface="+mn-ea"/>
              </a:rPr>
              <a:t>）消融对比（其中</a:t>
            </a:r>
            <a:r>
              <a:rPr lang="en-US" altLang="zh-CN" sz="1600" dirty="0">
                <a:sym typeface="+mn-ea"/>
              </a:rPr>
              <a:t>(e)</a:t>
            </a:r>
            <a:r>
              <a:rPr lang="zh-CN" altLang="en-US" sz="1600" dirty="0">
                <a:sym typeface="+mn-ea"/>
              </a:rPr>
              <a:t>为最终模型）</a:t>
            </a:r>
            <a:endParaRPr lang="zh-CN" altLang="en-US" sz="1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024F37A-56DE-42C5-8692-7826C5C77F4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916" y="2764170"/>
            <a:ext cx="3600000" cy="180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5EC2588-C66C-49A6-A17E-E868C556EDE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916" y="722939"/>
            <a:ext cx="3600000" cy="18000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31ED187-780F-4664-BF25-9932AFDD63D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158" y="2781590"/>
            <a:ext cx="3600000" cy="18000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49ADAE2C-2DFE-4F10-946E-A72229789B78}"/>
              </a:ext>
            </a:extLst>
          </p:cNvPr>
          <p:cNvSpPr txBox="1"/>
          <p:nvPr/>
        </p:nvSpPr>
        <p:spPr>
          <a:xfrm>
            <a:off x="5407795" y="2465387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(a) </a:t>
            </a:r>
            <a:r>
              <a:rPr lang="en-US" altLang="zh-CN" dirty="0" err="1"/>
              <a:t>ResNet</a:t>
            </a:r>
            <a:r>
              <a:rPr lang="en-US" altLang="zh-CN" dirty="0"/>
              <a:t> + Linear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D9C0502-A5EB-4BC0-ACF8-687DC419CE22}"/>
              </a:ext>
            </a:extLst>
          </p:cNvPr>
          <p:cNvSpPr txBox="1"/>
          <p:nvPr/>
        </p:nvSpPr>
        <p:spPr>
          <a:xfrm>
            <a:off x="4660763" y="4478732"/>
            <a:ext cx="3698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(b) </a:t>
            </a:r>
            <a:r>
              <a:rPr lang="en-US" altLang="zh-CN" dirty="0" err="1"/>
              <a:t>ResNet</a:t>
            </a:r>
            <a:r>
              <a:rPr lang="en-US" altLang="zh-CN" dirty="0"/>
              <a:t> + Transformer + Linear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3ACE6B7-5125-4280-A7F5-D5F9DDC17700}"/>
              </a:ext>
            </a:extLst>
          </p:cNvPr>
          <p:cNvSpPr txBox="1"/>
          <p:nvPr/>
        </p:nvSpPr>
        <p:spPr>
          <a:xfrm>
            <a:off x="8670820" y="2447169"/>
            <a:ext cx="4121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(c) </a:t>
            </a:r>
            <a:r>
              <a:rPr lang="en-US" altLang="zh-CN" dirty="0" err="1"/>
              <a:t>ResNet</a:t>
            </a:r>
            <a:r>
              <a:rPr lang="en-US" altLang="zh-CN" dirty="0"/>
              <a:t> + Transformer + Regressor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AF57A3D-8904-4963-90AF-C48E0632DDCA}"/>
              </a:ext>
            </a:extLst>
          </p:cNvPr>
          <p:cNvSpPr txBox="1"/>
          <p:nvPr/>
        </p:nvSpPr>
        <p:spPr>
          <a:xfrm>
            <a:off x="9517238" y="4478732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(d) </a:t>
            </a:r>
            <a:r>
              <a:rPr lang="zh-CN" altLang="en-US" dirty="0"/>
              <a:t>无</a:t>
            </a:r>
            <a:r>
              <a:rPr lang="en-US" altLang="zh-CN" dirty="0"/>
              <a:t>IQ</a:t>
            </a:r>
            <a:r>
              <a:rPr lang="zh-CN" altLang="en-US" dirty="0"/>
              <a:t>相位校正的</a:t>
            </a:r>
            <a:r>
              <a:rPr lang="en-US" altLang="zh-CN" dirty="0"/>
              <a:t>(c)</a:t>
            </a:r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E31CE490-4FF6-40F7-BEAE-E5550E0AB3E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157" y="725240"/>
            <a:ext cx="3600000" cy="1800000"/>
          </a:xfrm>
          <a:prstGeom prst="rect">
            <a:avLst/>
          </a:prstGeom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345340F0-AF83-47B7-920F-EE05CEE8F28F}"/>
              </a:ext>
            </a:extLst>
          </p:cNvPr>
          <p:cNvGrpSpPr/>
          <p:nvPr/>
        </p:nvGrpSpPr>
        <p:grpSpPr>
          <a:xfrm>
            <a:off x="452997" y="2348394"/>
            <a:ext cx="5656840" cy="2493334"/>
            <a:chOff x="456262" y="3587447"/>
            <a:chExt cx="5312605" cy="2191456"/>
          </a:xfrm>
        </p:grpSpPr>
        <p:graphicFrame>
          <p:nvGraphicFramePr>
            <p:cNvPr id="8" name="图表 7">
              <a:extLst>
                <a:ext uri="{FF2B5EF4-FFF2-40B4-BE49-F238E27FC236}">
                  <a16:creationId xmlns:a16="http://schemas.microsoft.com/office/drawing/2014/main" id="{45351A76-A0DA-4D21-91D3-72171250C1E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425503350"/>
                </p:ext>
              </p:extLst>
            </p:nvPr>
          </p:nvGraphicFramePr>
          <p:xfrm>
            <a:off x="456262" y="3587447"/>
            <a:ext cx="3600000" cy="21914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3"/>
            </a:graphicData>
          </a:graphic>
        </p:graphicFrame>
        <p:graphicFrame>
          <p:nvGraphicFramePr>
            <p:cNvPr id="16" name="图表 15">
              <a:extLst>
                <a:ext uri="{FF2B5EF4-FFF2-40B4-BE49-F238E27FC236}">
                  <a16:creationId xmlns:a16="http://schemas.microsoft.com/office/drawing/2014/main" id="{4D57FB16-A32C-4BE5-AA61-B87D8D78C51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960031054"/>
                </p:ext>
              </p:extLst>
            </p:nvPr>
          </p:nvGraphicFramePr>
          <p:xfrm>
            <a:off x="2168866" y="3587447"/>
            <a:ext cx="3600001" cy="21914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4"/>
            </a:graphicData>
          </a:graphic>
        </p:graphicFrame>
      </p:grpSp>
    </p:spTree>
    <p:custDataLst>
      <p:tags r:id="rId1"/>
    </p:custDataLst>
    <p:extLst>
      <p:ext uri="{BB962C8B-B14F-4D97-AF65-F5344CB8AC3E}">
        <p14:creationId xmlns:p14="http://schemas.microsoft.com/office/powerpoint/2010/main" val="1977502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492"/>
    </mc:Choice>
    <mc:Fallback xmlns="">
      <p:transition spd="slow" advTm="14492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DYwZTJjNzUyYmI4MDVlNmU3YzBjOWNiNmZiNzQ4ZjI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  <p:tag name="TIMING" val="|17.12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  <p:tag name="TIMING" val="|17.12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  <p:tag name="TIMING" val="|17.12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  <p:tag name="TIMING" val="|17.12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  <p:tag name="TIMING" val="|17.12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  <p:tag name="TIMING" val="|17.122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  <p:tag name="TIMING" val="|17.12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  <p:tag name="TIMING" val="|17.12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  <p:tag name="TIMING" val="|17.122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925</Words>
  <Application>Microsoft Office PowerPoint</Application>
  <PresentationFormat>自定义</PresentationFormat>
  <Paragraphs>78</Paragraphs>
  <Slides>9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等线</vt:lpstr>
      <vt:lpstr>思源黑体 CN Normal</vt:lpstr>
      <vt:lpstr>微软雅黑</vt:lpstr>
      <vt:lpstr>Arial</vt:lpstr>
      <vt:lpstr>Times New Roman</vt:lpstr>
      <vt:lpstr>Wingdings</vt:lpstr>
      <vt:lpstr>WPS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Luna</dc:creator>
  <cp:lastModifiedBy>ルナ</cp:lastModifiedBy>
  <cp:revision>816</cp:revision>
  <dcterms:created xsi:type="dcterms:W3CDTF">2025-03-11T15:52:00Z</dcterms:created>
  <dcterms:modified xsi:type="dcterms:W3CDTF">2025-04-03T05:22:19Z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2052-12.1.0.20305</vt:lpwstr>
  </property>
  <property fmtid="{D5CDD505-2E9C-101B-9397-08002B2CF9AE}" pid="3" name="ICV">
    <vt:lpwstr>D8EEEC8AC29293641D58D067859E41B2_43</vt:lpwstr>
  </property>
</Properties>
</file>