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notesMasterIdLst>
    <p:notesMasterId r:id="rId46"/>
  </p:notesMasterIdLst>
  <p:handoutMasterIdLst>
    <p:handoutMasterId r:id="rId47"/>
  </p:handoutMasterIdLst>
  <p:sldIdLst>
    <p:sldId id="306" r:id="rId2"/>
    <p:sldId id="256" r:id="rId3"/>
    <p:sldId id="257" r:id="rId4"/>
    <p:sldId id="289" r:id="rId5"/>
    <p:sldId id="260" r:id="rId6"/>
    <p:sldId id="292" r:id="rId7"/>
    <p:sldId id="261" r:id="rId8"/>
    <p:sldId id="262" r:id="rId9"/>
    <p:sldId id="291" r:id="rId10"/>
    <p:sldId id="263" r:id="rId11"/>
    <p:sldId id="293" r:id="rId12"/>
    <p:sldId id="264" r:id="rId13"/>
    <p:sldId id="266" r:id="rId14"/>
    <p:sldId id="267" r:id="rId15"/>
    <p:sldId id="268" r:id="rId16"/>
    <p:sldId id="302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303" r:id="rId29"/>
    <p:sldId id="280" r:id="rId30"/>
    <p:sldId id="281" r:id="rId31"/>
    <p:sldId id="282" r:id="rId32"/>
    <p:sldId id="283" r:id="rId33"/>
    <p:sldId id="285" r:id="rId34"/>
    <p:sldId id="305" r:id="rId35"/>
    <p:sldId id="304" r:id="rId36"/>
    <p:sldId id="287" r:id="rId37"/>
    <p:sldId id="288" r:id="rId38"/>
    <p:sldId id="294" r:id="rId39"/>
    <p:sldId id="295" r:id="rId40"/>
    <p:sldId id="296" r:id="rId41"/>
    <p:sldId id="297" r:id="rId42"/>
    <p:sldId id="298" r:id="rId43"/>
    <p:sldId id="301" r:id="rId44"/>
    <p:sldId id="307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66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225C4C60-1EF3-4FD4-87FC-FFD0C8C0B5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423CBE6-0CF8-47D0-9A42-DE375B5023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62A4F-2A47-4D74-9C2B-404E0C6A6728}" type="datetimeFigureOut">
              <a:rPr lang="en-US" smtClean="0"/>
              <a:t>23-Jul-20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7A018A9-4D12-4C87-A2BE-6CD4540920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F746E41-4CA7-4967-8296-3D208982C3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87A16-69B5-4A7F-9C9D-DFB3E023B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2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EFA79-94F4-4F83-9074-800ADCDB8B57}" type="datetimeFigureOut">
              <a:rPr lang="en-US" smtClean="0"/>
              <a:t>23-Jul-20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91815-308D-49B9-AEAC-D8DD96443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141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1815-308D-49B9-AEAC-D8DD964433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43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1815-308D-49B9-AEAC-D8DD964433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25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9235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4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6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6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306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4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9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31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96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44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5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7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numpy/reference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6849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67"/>
          </a:p>
        </p:txBody>
      </p:sp>
      <p:sp>
        <p:nvSpPr>
          <p:cNvPr id="4" name="object 4"/>
          <p:cNvSpPr/>
          <p:nvPr/>
        </p:nvSpPr>
        <p:spPr>
          <a:xfrm>
            <a:off x="12047727" y="1"/>
            <a:ext cx="14426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67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022" y="148442"/>
            <a:ext cx="8074398" cy="953252"/>
          </a:xfrm>
          <a:prstGeom prst="rect">
            <a:avLst/>
          </a:prstGeom>
        </p:spPr>
        <p:txBody>
          <a:bodyPr spcFirstLastPara="1" vert="horz" wrap="square" lIns="0" tIns="16933" rIns="0" bIns="0" rtlCol="0" anchor="ctr" anchorCtr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b="1" spc="-7" dirty="0">
                <a:solidFill>
                  <a:srgbClr val="FE77C7"/>
                </a:solidFill>
              </a:rPr>
              <a:t>Interpreting </a:t>
            </a:r>
            <a:r>
              <a:rPr sz="4000" b="1" dirty="0">
                <a:solidFill>
                  <a:srgbClr val="0E78C5"/>
                </a:solidFill>
              </a:rPr>
              <a:t>the </a:t>
            </a:r>
            <a:r>
              <a:rPr sz="6000" b="1" spc="-7" dirty="0">
                <a:solidFill>
                  <a:srgbClr val="FFFFFF"/>
                </a:solidFill>
              </a:rPr>
              <a:t>world </a:t>
            </a:r>
            <a:r>
              <a:rPr sz="4800" b="1" spc="-7" dirty="0">
                <a:solidFill>
                  <a:srgbClr val="89ECF1"/>
                </a:solidFill>
              </a:rPr>
              <a:t>on</a:t>
            </a:r>
            <a:r>
              <a:rPr sz="4800" b="1" spc="-80" dirty="0">
                <a:solidFill>
                  <a:srgbClr val="89ECF1"/>
                </a:solidFill>
              </a:rPr>
              <a:t> </a:t>
            </a:r>
            <a:r>
              <a:rPr sz="4000" b="1" dirty="0">
                <a:solidFill>
                  <a:srgbClr val="57B2F3"/>
                </a:solidFill>
              </a:rPr>
              <a:t>a</a:t>
            </a:r>
            <a:endParaRPr sz="4000" dirty="0"/>
          </a:p>
        </p:txBody>
      </p:sp>
      <p:sp>
        <p:nvSpPr>
          <p:cNvPr id="6" name="object 6"/>
          <p:cNvSpPr/>
          <p:nvPr/>
        </p:nvSpPr>
        <p:spPr>
          <a:xfrm>
            <a:off x="1037335" y="3321303"/>
            <a:ext cx="10531687" cy="0"/>
          </a:xfrm>
          <a:custGeom>
            <a:avLst/>
            <a:gdLst/>
            <a:ahLst/>
            <a:cxnLst/>
            <a:rect l="l" t="t" r="r" b="b"/>
            <a:pathLst>
              <a:path w="7898765">
                <a:moveTo>
                  <a:pt x="0" y="0"/>
                </a:moveTo>
                <a:lnTo>
                  <a:pt x="7898498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867"/>
          </a:p>
        </p:txBody>
      </p:sp>
      <p:sp>
        <p:nvSpPr>
          <p:cNvPr id="7" name="object 7"/>
          <p:cNvSpPr txBox="1"/>
          <p:nvPr/>
        </p:nvSpPr>
        <p:spPr>
          <a:xfrm>
            <a:off x="736979" y="327547"/>
            <a:ext cx="11021528" cy="5398059"/>
          </a:xfrm>
          <a:prstGeom prst="rect">
            <a:avLst/>
          </a:prstGeom>
        </p:spPr>
        <p:txBody>
          <a:bodyPr vert="horz" wrap="square" lIns="0" tIns="367453" rIns="0" bIns="0" rtlCol="0">
            <a:spAutoFit/>
          </a:bodyPr>
          <a:lstStyle/>
          <a:p>
            <a:pPr marL="6157653">
              <a:spcBef>
                <a:spcPts val="2893"/>
              </a:spcBef>
            </a:pPr>
            <a:r>
              <a:rPr sz="3200" b="1" spc="-7" dirty="0" smtClean="0">
                <a:solidFill>
                  <a:srgbClr val="FFC000"/>
                </a:solidFill>
              </a:rPr>
              <a:t>different</a:t>
            </a:r>
            <a:r>
              <a:rPr sz="3200" b="1" spc="-27" dirty="0" smtClean="0">
                <a:solidFill>
                  <a:srgbClr val="FFC000"/>
                </a:solidFill>
              </a:rPr>
              <a:t> </a:t>
            </a:r>
            <a:r>
              <a:rPr sz="4800" b="1" spc="-7" dirty="0">
                <a:solidFill>
                  <a:srgbClr val="B8D9FB"/>
                </a:solidFill>
              </a:rPr>
              <a:t>plane</a:t>
            </a:r>
            <a:endParaRPr sz="4800" dirty="0"/>
          </a:p>
          <a:p>
            <a:pPr algn="ctr">
              <a:spcBef>
                <a:spcPts val="2753"/>
              </a:spcBef>
            </a:pPr>
            <a:r>
              <a:rPr lang="en-US" sz="4200" spc="-7" dirty="0" smtClean="0">
                <a:solidFill>
                  <a:srgbClr val="FFFFFF"/>
                </a:solidFill>
              </a:rPr>
              <a:t>Artificial Intelligence in </a:t>
            </a:r>
            <a:r>
              <a:rPr sz="4200" spc="-7" dirty="0" smtClean="0">
                <a:solidFill>
                  <a:srgbClr val="FFFFFF"/>
                </a:solidFill>
              </a:rPr>
              <a:t>Machine Learning</a:t>
            </a:r>
            <a:r>
              <a:rPr lang="en-US" sz="4200" spc="-7" dirty="0" smtClean="0">
                <a:solidFill>
                  <a:srgbClr val="FFFFFF"/>
                </a:solidFill>
              </a:rPr>
              <a:t> Program</a:t>
            </a:r>
          </a:p>
          <a:p>
            <a:pPr algn="ctr">
              <a:spcBef>
                <a:spcPts val="2753"/>
              </a:spcBef>
            </a:pPr>
            <a:r>
              <a:rPr lang="en-US" sz="3600" b="1" i="1" u="sng" dirty="0" smtClean="0">
                <a:solidFill>
                  <a:srgbClr val="FFFF00"/>
                </a:solidFill>
                <a:latin typeface="Times New Roman"/>
                <a:cs typeface="Times New Roman"/>
              </a:rPr>
              <a:t>Prepared </a:t>
            </a:r>
            <a:r>
              <a:rPr lang="en-US" sz="3600" b="1" i="1" u="sng" dirty="0">
                <a:solidFill>
                  <a:srgbClr val="FFFF00"/>
                </a:solidFill>
                <a:latin typeface="Times New Roman"/>
                <a:cs typeface="Times New Roman"/>
              </a:rPr>
              <a:t>by </a:t>
            </a:r>
          </a:p>
          <a:p>
            <a:pPr algn="just">
              <a:spcBef>
                <a:spcPts val="47"/>
              </a:spcBef>
            </a:pPr>
            <a:r>
              <a:rPr lang="en-US" sz="2800" i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Mr.V.Govindaraj B.E.,M.E.,(</a:t>
            </a:r>
            <a:r>
              <a:rPr lang="en-US" sz="2800" i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Ph.D</a:t>
            </a:r>
            <a:r>
              <a:rPr lang="en-US" sz="2800" i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)</a:t>
            </a:r>
            <a:endParaRPr lang="en-US" sz="2800" i="1" dirty="0">
              <a:solidFill>
                <a:schemeClr val="accent1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  <a:p>
            <a:pPr algn="just">
              <a:spcBef>
                <a:spcPts val="47"/>
              </a:spcBef>
            </a:pPr>
            <a:r>
              <a:rPr lang="en-US" sz="2800" i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Data Specialist</a:t>
            </a:r>
          </a:p>
          <a:p>
            <a:pPr algn="just">
              <a:spcBef>
                <a:spcPts val="47"/>
              </a:spcBef>
            </a:pPr>
            <a:endParaRPr lang="en-US" sz="2800" i="1" dirty="0" smtClean="0">
              <a:solidFill>
                <a:schemeClr val="accent1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  <a:p>
            <a:pPr algn="just">
              <a:spcBef>
                <a:spcPts val="47"/>
              </a:spcBef>
            </a:pPr>
            <a:r>
              <a:rPr lang="en-US" sz="2800" i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					</a:t>
            </a:r>
            <a:endParaRPr lang="en-US" sz="2800" i="1" dirty="0">
              <a:solidFill>
                <a:schemeClr val="accent1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958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Structured lists of numbers.</a:t>
            </a:r>
          </a:p>
          <a:p>
            <a:r>
              <a:rPr lang="en-US" dirty="0"/>
              <a:t>Vectors </a:t>
            </a:r>
          </a:p>
          <a:p>
            <a:r>
              <a:rPr lang="en-US" dirty="0"/>
              <a:t>Matrices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Tensors</a:t>
            </a:r>
          </a:p>
          <a:p>
            <a:r>
              <a:rPr lang="en-US" dirty="0" err="1"/>
              <a:t>ConvNets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CBEBED2F-C47F-4C87-81AB-5CB8BB38B0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7908" y="643374"/>
            <a:ext cx="3946924" cy="5533589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034FC7A-BEB4-4C6D-8B9E-4F1AA45A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7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21BCD2-5531-413A-800D-06D65B87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Basic Properties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852E614-9946-4668-B9D5-7DD0CC6DB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10699756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([[1,2,3],[4,5,6]],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=np.float32)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a.ndim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a.shape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Arrays can have any number of dimensions, including zero (a scalar).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Arrays are typed: np.uint8, np.int64, np.float32, np.float64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Arrays are dense. Each element of the array exists and has the same type.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FA32C77-5F41-4963-9EC3-296EF533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2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7D8BAE9-D67A-4276-94D6-B2B08BF587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22BDAD6-95E3-4304-9D59-B68617B6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2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np.ones</a:t>
            </a:r>
            <a:r>
              <a:rPr lang="en-US" b="1" dirty="0"/>
              <a:t>, </a:t>
            </a:r>
            <a:r>
              <a:rPr lang="en-US" b="1" dirty="0" err="1"/>
              <a:t>np.zeros</a:t>
            </a:r>
            <a:endParaRPr lang="en-US" b="1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2050" name="Picture 2" descr="https://i.gyazo.com/ab7c9b4e16c8a76d8dc7704d30051267.png">
            <a:extLst>
              <a:ext uri="{FF2B5EF4-FFF2-40B4-BE49-F238E27FC236}">
                <a16:creationId xmlns="" xmlns:a16="http://schemas.microsoft.com/office/drawing/2014/main" id="{4E5B0FD0-66E1-4D88-AE87-FFD566AA01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476" y="1910106"/>
            <a:ext cx="5457036" cy="98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gyazo.com/155ad9075990c94c1e98b750d365d49a.png">
            <a:extLst>
              <a:ext uri="{FF2B5EF4-FFF2-40B4-BE49-F238E27FC236}">
                <a16:creationId xmlns="" xmlns:a16="http://schemas.microsoft.com/office/drawing/2014/main" id="{F8350C03-9BBC-461B-8603-1E1869FA1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453" y="3316084"/>
            <a:ext cx="540067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2D2687B-855C-4168-B171-855746B2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6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b="1" dirty="0" err="1"/>
              <a:t>np.arange</a:t>
            </a:r>
            <a:endParaRPr lang="en-US" b="1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3076" name="Picture 4" descr="https://i.gyazo.com/8001a5fae4b908ca4cdec3a018885ba7.png">
            <a:extLst>
              <a:ext uri="{FF2B5EF4-FFF2-40B4-BE49-F238E27FC236}">
                <a16:creationId xmlns="" xmlns:a16="http://schemas.microsoft.com/office/drawing/2014/main" id="{F932B43B-F42C-4E3D-8306-84FD7EA80D0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53" y="2949556"/>
            <a:ext cx="6478646" cy="95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F3EFB67-0BB7-4EE7-8621-91042C11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7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b="1" dirty="0" err="1"/>
              <a:t>np.concatenate</a:t>
            </a:r>
            <a:endParaRPr lang="en-US" b="1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4098" name="Picture 2" descr="https://i.gyazo.com/c234df7922627afc111c3a02ede104fe.png">
            <a:extLst>
              <a:ext uri="{FF2B5EF4-FFF2-40B4-BE49-F238E27FC236}">
                <a16:creationId xmlns="" xmlns:a16="http://schemas.microsoft.com/office/drawing/2014/main" id="{614819F5-ED63-4F34-9FD4-B6D4F23FC57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898" y="1691321"/>
            <a:ext cx="5353612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6A3119A-E469-41A1-8702-2A1963EE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0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b="1" dirty="0" err="1"/>
              <a:t>np.concatenate</a:t>
            </a:r>
            <a:endParaRPr lang="en-US" b="1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6A3119A-E469-41A1-8702-2A1963EE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AB091C9-0DFE-46FD-A91B-91E846760D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https://i.gyazo.com/9b34cbafccfb8d9f78bdc66e8a0b283c.png">
            <a:extLst>
              <a:ext uri="{FF2B5EF4-FFF2-40B4-BE49-F238E27FC236}">
                <a16:creationId xmlns="" xmlns:a16="http://schemas.microsoft.com/office/drawing/2014/main" id="{F8464E02-05B7-4134-8D2A-B820C34B1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40" y="2274726"/>
            <a:ext cx="57150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69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b="1" dirty="0" err="1"/>
              <a:t>np.astype</a:t>
            </a:r>
            <a:endParaRPr lang="en-US" b="1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57AC6CB-0FAC-4ADE-B712-3462E3A6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pic>
        <p:nvPicPr>
          <p:cNvPr id="2050" name="Picture 2" descr="https://i.gyazo.com/6527c907bff1be4a73405f09257b094b.png">
            <a:extLst>
              <a:ext uri="{FF2B5EF4-FFF2-40B4-BE49-F238E27FC236}">
                <a16:creationId xmlns="" xmlns:a16="http://schemas.microsoft.com/office/drawing/2014/main" id="{BA877FBE-9E6A-4052-86D7-C87E7A20F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20" y="1985030"/>
            <a:ext cx="6515002" cy="322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1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b="1" dirty="0" err="1"/>
              <a:t>np.zeros_like</a:t>
            </a:r>
            <a:r>
              <a:rPr lang="en-US" b="1" dirty="0"/>
              <a:t>, </a:t>
            </a:r>
            <a:r>
              <a:rPr lang="en-US" b="1" dirty="0" err="1"/>
              <a:t>np.ones_like</a:t>
            </a:r>
            <a:endParaRPr lang="en-US" b="1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77EE54A-B5E2-4DA9-952D-ABF5FCAC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C91024C-2C0D-4B84-8A32-07E92E289F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https://i.gyazo.com/06e91c14aeec5dcf6a8534c1282a5f4a.png">
            <a:extLst>
              <a:ext uri="{FF2B5EF4-FFF2-40B4-BE49-F238E27FC236}">
                <a16:creationId xmlns="" xmlns:a16="http://schemas.microsoft.com/office/drawing/2014/main" id="{41D56FE4-04AA-438C-8631-08EF4969E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333" y="2766219"/>
            <a:ext cx="5214707" cy="132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47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b="1" dirty="0" err="1"/>
              <a:t>np.random.random</a:t>
            </a:r>
            <a:endParaRPr lang="en-US" b="1" dirty="0"/>
          </a:p>
        </p:txBody>
      </p:sp>
      <p:pic>
        <p:nvPicPr>
          <p:cNvPr id="8194" name="Picture 2" descr="https://i.gyazo.com/c715415aae0a9590255726d83b03969a.png">
            <a:extLst>
              <a:ext uri="{FF2B5EF4-FFF2-40B4-BE49-F238E27FC236}">
                <a16:creationId xmlns="" xmlns:a16="http://schemas.microsoft.com/office/drawing/2014/main" id="{E541AB38-BA22-4FA5-A14B-75D61FBEE53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631" y="2118351"/>
            <a:ext cx="6219288" cy="301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35E0011-A2F1-46FC-8A46-2806DDD6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5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2C51B3-790C-4AF4-90BB-C64D2C39C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Numpy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39DB5C7-874F-48D9-9B33-AA443C0E0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Numerical Computing in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8AC1A6B-4A65-4CE4-9B16-26E07DD0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5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FCB4D8-D0E9-4BCD-821D-6B7E427A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danger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41BCB1-4995-473A-9BA8-A513993C1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be dense, no holes.</a:t>
            </a:r>
          </a:p>
          <a:p>
            <a:r>
              <a:rPr lang="en-US" dirty="0"/>
              <a:t>Must be one type</a:t>
            </a:r>
          </a:p>
          <a:p>
            <a:r>
              <a:rPr lang="en-US" dirty="0"/>
              <a:t>Cannot combine arrays of different shape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4067E19-A685-470A-A7D5-A748A949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pic>
        <p:nvPicPr>
          <p:cNvPr id="4098" name="Picture 2" descr="https://i.gyazo.com/88b3935384eb021e466d9c9af6990c6c.png">
            <a:extLst>
              <a:ext uri="{FF2B5EF4-FFF2-40B4-BE49-F238E27FC236}">
                <a16:creationId xmlns="" xmlns:a16="http://schemas.microsoft.com/office/drawing/2014/main" id="{4575468C-C5EF-4F5C-9560-CBA90458A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464" y="4180989"/>
            <a:ext cx="84105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8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B280E-624C-472D-A44B-C9D553FE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CD03DC-D93C-44FF-8EE4-91BB92EE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235067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([1,2,3,4,5,6])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(3,2)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(2,-1)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a.ravel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Total number of elements cannot change.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-1 to infer axis shape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Row-major by default (MATLAB is column-major)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B50F944-BFC9-488F-9A3B-65D19B30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3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1912EE-4FB3-45AE-91CE-DB38D470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1316D2B-27C0-4CA9-B0F3-CB2D60BED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functions return either </a:t>
            </a:r>
            <a:r>
              <a:rPr lang="en-US" b="1" dirty="0"/>
              <a:t>views </a:t>
            </a:r>
            <a:r>
              <a:rPr lang="en-US" dirty="0"/>
              <a:t>or </a:t>
            </a:r>
            <a:r>
              <a:rPr lang="en-US" b="1" dirty="0"/>
              <a:t>copies</a:t>
            </a:r>
            <a:r>
              <a:rPr lang="en-US" dirty="0"/>
              <a:t>.</a:t>
            </a:r>
          </a:p>
          <a:p>
            <a:r>
              <a:rPr lang="en-US" dirty="0"/>
              <a:t>Views share data with the original array, like references in Java/C++. Altering entries of a view, changes the same entries in the original.</a:t>
            </a:r>
          </a:p>
          <a:p>
            <a:r>
              <a:rPr lang="en-US" dirty="0"/>
              <a:t>The </a:t>
            </a:r>
            <a:r>
              <a:rPr lang="en-US" dirty="0" err="1">
                <a:hlinkClick r:id="rId2"/>
              </a:rPr>
              <a:t>numpy</a:t>
            </a:r>
            <a:r>
              <a:rPr lang="en-US" dirty="0">
                <a:hlinkClick r:id="rId2"/>
              </a:rPr>
              <a:t> documentation</a:t>
            </a:r>
            <a:r>
              <a:rPr lang="en-US" dirty="0"/>
              <a:t> says which functions return views or copies</a:t>
            </a:r>
          </a:p>
          <a:p>
            <a:r>
              <a:rPr lang="en-US" dirty="0" err="1"/>
              <a:t>Np.copy</a:t>
            </a:r>
            <a:r>
              <a:rPr lang="en-US" dirty="0"/>
              <a:t>, </a:t>
            </a:r>
            <a:r>
              <a:rPr lang="en-US" dirty="0" err="1"/>
              <a:t>np.view</a:t>
            </a:r>
            <a:r>
              <a:rPr lang="en-US" dirty="0"/>
              <a:t> make explicit copies and views.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BC8028D-73BC-4B58-A635-5352A484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6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F60D98-DD27-4ACB-A354-CE3E9AC0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DACA501-3E9A-4215-B15A-E787209F5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(10).reshape(5,2)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a.transpose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((1,0))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np.transpose</a:t>
            </a:r>
            <a:r>
              <a:rPr lang="en-US" dirty="0"/>
              <a:t> permutes axes.</a:t>
            </a:r>
          </a:p>
          <a:p>
            <a:pPr marL="0" indent="0">
              <a:buNone/>
            </a:pPr>
            <a:r>
              <a:rPr lang="en-US" dirty="0" err="1"/>
              <a:t>a.T</a:t>
            </a:r>
            <a:r>
              <a:rPr lang="en-US" dirty="0"/>
              <a:t> transposes the first two axes.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DD6EDE9-F5EC-47DA-B6AE-94270770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6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CCDD1C-24C4-4E07-82A2-44B5059E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833" y="344495"/>
            <a:ext cx="9692640" cy="1325562"/>
          </a:xfrm>
        </p:spPr>
        <p:txBody>
          <a:bodyPr/>
          <a:lstStyle/>
          <a:p>
            <a:r>
              <a:rPr lang="en-US" dirty="0"/>
              <a:t>Saving and loading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97A053-A5F8-4E63-B7DA-25AD00724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833" y="183625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np.savez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data.npz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’, a=a)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data.npz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data[‘a’]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NPZ files can hold multiple 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np.savez_compressed</a:t>
            </a:r>
            <a:r>
              <a:rPr lang="en-US" dirty="0"/>
              <a:t> similar.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CD2AF31-972C-4097-B00B-E999A94B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0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78D92-3D20-4121-85D7-EEBA2650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9692640" cy="1325562"/>
          </a:xfrm>
        </p:spPr>
        <p:txBody>
          <a:bodyPr/>
          <a:lstStyle/>
          <a:p>
            <a:r>
              <a:rPr lang="en-US" dirty="0"/>
              <a:t>Image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425671-E2AF-4AC2-B5A9-BE5A46A64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15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Images are 3D arrays: width, height, and channels</a:t>
            </a:r>
          </a:p>
          <a:p>
            <a:pPr marL="0" indent="0">
              <a:buNone/>
            </a:pPr>
            <a:r>
              <a:rPr lang="en-US" sz="2400" dirty="0"/>
              <a:t>Common image formats:</a:t>
            </a:r>
          </a:p>
          <a:p>
            <a:pPr marL="0" indent="0">
              <a:buNone/>
            </a:pPr>
            <a:r>
              <a:rPr lang="en-US" sz="2400" dirty="0"/>
              <a:t>    height x width x RGB (band-interleaved)</a:t>
            </a:r>
          </a:p>
          <a:p>
            <a:pPr marL="0" indent="0">
              <a:buNone/>
            </a:pPr>
            <a:r>
              <a:rPr lang="en-US" sz="2400" dirty="0"/>
              <a:t>    height x width (band-sequential)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Gotchas:</a:t>
            </a:r>
          </a:p>
          <a:p>
            <a:pPr marL="0" indent="0">
              <a:buNone/>
            </a:pPr>
            <a:r>
              <a:rPr lang="en-US" sz="2400" dirty="0"/>
              <a:t>    Channels may also be BGR (OpenCV does this)</a:t>
            </a:r>
          </a:p>
          <a:p>
            <a:pPr marL="0" indent="0">
              <a:buNone/>
            </a:pPr>
            <a:r>
              <a:rPr lang="en-US" sz="2400" dirty="0"/>
              <a:t>    May be [width x height], not [height x width]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B6ADF06-38F5-45B0-968E-C16E64E63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053" y="1868156"/>
            <a:ext cx="2890145" cy="346817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9547DDB-3A1E-4730-BC10-6E4093CD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5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CFC33E-D6EE-4B5F-BC93-89D9A4CC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and Loading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668C65-0263-45DD-B96C-A8A78C2EF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SciPy: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skimage.io.imread,skimage.io.imsave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	height x width x RGB</a:t>
            </a:r>
          </a:p>
          <a:p>
            <a:pPr marL="0" indent="0">
              <a:buNone/>
            </a:pPr>
            <a:r>
              <a:rPr lang="en-US" dirty="0"/>
              <a:t>PIL / Pillow: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PIL.Image.open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Image.save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	width x height x RGB</a:t>
            </a:r>
          </a:p>
          <a:p>
            <a:pPr marL="0" indent="0">
              <a:buNone/>
            </a:pPr>
            <a:r>
              <a:rPr lang="en-US" dirty="0"/>
              <a:t>OpenCV: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cv2.imread, cv2.imwrite</a:t>
            </a:r>
          </a:p>
          <a:p>
            <a:pPr marL="0" indent="0">
              <a:buNone/>
            </a:pPr>
            <a:r>
              <a:rPr lang="en-US" dirty="0"/>
              <a:t>	height x width x BGR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D197223-22B5-43EA-AFF3-35387A4B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2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83D7A9-8F00-479C-BC99-8F6D58DE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BE43F9-F277-431F-909A-74B37ACD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just saw how to create arrays, reshape them, and permute axes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Questions so far?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BDA6461-9290-42F0-AA57-3953570E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83D7A9-8F00-479C-BC99-8F6D58DE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BE43F9-F277-431F-909A-74B37ACD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just saw how to create arrays, reshape them, and permute axes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Questions so far?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Now: let’s do some math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BDA6461-9290-42F0-AA57-3953570E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4109A9-6098-436C-87F7-40617062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E35249-2309-4EA0-9074-788F2CF5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operations are element-wise</a:t>
            </a:r>
          </a:p>
          <a:p>
            <a:r>
              <a:rPr lang="en-US" dirty="0"/>
              <a:t>Logical operator return a bool array</a:t>
            </a:r>
          </a:p>
          <a:p>
            <a:r>
              <a:rPr lang="en-US" dirty="0"/>
              <a:t>In place operations modify the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639134D-2521-43BD-B944-88D1CA6A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5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8C3BDB-0C3D-456A-A3B0-C67B80FC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Numpy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27C384-339C-4CC1-A5D4-568AF07F1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and </a:t>
            </a:r>
            <a:r>
              <a:rPr lang="en-US" dirty="0" err="1"/>
              <a:t>Matplotlib</a:t>
            </a:r>
            <a:r>
              <a:rPr lang="en-US" dirty="0"/>
              <a:t> provide MATLAB-like functionality in python.</a:t>
            </a:r>
          </a:p>
          <a:p>
            <a:r>
              <a:rPr lang="en-US" dirty="0" err="1"/>
              <a:t>Numpy</a:t>
            </a:r>
            <a:r>
              <a:rPr lang="en-US" dirty="0"/>
              <a:t> Features:</a:t>
            </a:r>
          </a:p>
          <a:p>
            <a:pPr lvl="1"/>
            <a:r>
              <a:rPr lang="en-US" dirty="0"/>
              <a:t>Typed </a:t>
            </a:r>
            <a:r>
              <a:rPr lang="en-US" dirty="0" err="1"/>
              <a:t>multidimentional</a:t>
            </a:r>
            <a:r>
              <a:rPr lang="en-US" dirty="0"/>
              <a:t> arrays (matrices)</a:t>
            </a:r>
          </a:p>
          <a:p>
            <a:pPr lvl="1"/>
            <a:r>
              <a:rPr lang="en-US" dirty="0"/>
              <a:t>Fast numerical computations (matrix math)</a:t>
            </a:r>
          </a:p>
          <a:p>
            <a:pPr lvl="1"/>
            <a:r>
              <a:rPr lang="en-US" dirty="0"/>
              <a:t>High-level math functions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DD26DDD-477A-4C46-88AF-4FBF2F9F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0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4109A9-6098-436C-87F7-40617062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E35249-2309-4EA0-9074-788F2CF5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Arithmetic operations are element-wise</a:t>
            </a:r>
          </a:p>
          <a:p>
            <a:r>
              <a:rPr lang="en-US" dirty="0"/>
              <a:t>Logical operator return a bool array</a:t>
            </a:r>
          </a:p>
          <a:p>
            <a:r>
              <a:rPr lang="en-US" dirty="0"/>
              <a:t>In place operations modify the array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4" name="Picture 6" descr="https://i.gyazo.com/509018a5a2bcc538b7cca770d10583f2.png">
            <a:extLst>
              <a:ext uri="{FF2B5EF4-FFF2-40B4-BE49-F238E27FC236}">
                <a16:creationId xmlns="" xmlns:a16="http://schemas.microsoft.com/office/drawing/2014/main" id="{9CDF5429-6E48-473C-AA7B-B98FDC023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422" y="3853433"/>
            <a:ext cx="8595360" cy="261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EFF6569-12B9-4B6C-B423-E50954A3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2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4109A9-6098-436C-87F7-40617062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E35249-2309-4EA0-9074-788F2CF5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operations are element-wise</a:t>
            </a:r>
          </a:p>
          <a:p>
            <a:r>
              <a:rPr lang="en-US" b="1" dirty="0"/>
              <a:t>Logical operator return a bool array</a:t>
            </a:r>
          </a:p>
          <a:p>
            <a:r>
              <a:rPr lang="en-US" dirty="0"/>
              <a:t>In place operations modify the array</a:t>
            </a:r>
          </a:p>
        </p:txBody>
      </p:sp>
      <p:pic>
        <p:nvPicPr>
          <p:cNvPr id="4" name="Picture 4" descr="https://i.gyazo.com/00fecd0f78c51b89cbfbebc8345213ec.png">
            <a:extLst>
              <a:ext uri="{FF2B5EF4-FFF2-40B4-BE49-F238E27FC236}">
                <a16:creationId xmlns="" xmlns:a16="http://schemas.microsoft.com/office/drawing/2014/main" id="{9E39EEA0-9085-42AC-81BC-2CE42C8CB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306" y="3863354"/>
            <a:ext cx="7316492" cy="260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EC847E8-DF0A-45CF-A95B-EA0D5C53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8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4109A9-6098-436C-87F7-40617062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E35249-2309-4EA0-9074-788F2CF5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operations are element-wise</a:t>
            </a:r>
          </a:p>
          <a:p>
            <a:r>
              <a:rPr lang="en-US" dirty="0"/>
              <a:t>Logical operator return a bool array</a:t>
            </a:r>
          </a:p>
          <a:p>
            <a:r>
              <a:rPr lang="en-US" b="1" dirty="0"/>
              <a:t>In place operations modify the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60547B5-FD0F-442D-9FCE-3C7EFE08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  <p:pic>
        <p:nvPicPr>
          <p:cNvPr id="5122" name="Picture 2" descr="https://i.gyazo.com/fc48869a67d3070f755bec760d3ae81b.png">
            <a:extLst>
              <a:ext uri="{FF2B5EF4-FFF2-40B4-BE49-F238E27FC236}">
                <a16:creationId xmlns="" xmlns:a16="http://schemas.microsoft.com/office/drawing/2014/main" id="{FA609B51-C12F-403D-9490-4AE544374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561" y="3553442"/>
            <a:ext cx="2671762" cy="31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9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3046CF-D0DF-42EA-B65D-12D9C73A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Math, upcasting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6CA564-FD33-44FC-9B91-EBDFC381D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Just as in Python and Java, the result of a math operator is cast to the more general or precise datatype.</a:t>
            </a:r>
          </a:p>
          <a:p>
            <a:pPr marL="0" indent="0">
              <a:buNone/>
            </a:pPr>
            <a:r>
              <a:rPr lang="en-US" dirty="0"/>
              <a:t>	uint64 + uint16 =&gt; uint64</a:t>
            </a:r>
          </a:p>
          <a:p>
            <a:pPr marL="0" indent="0">
              <a:buNone/>
            </a:pPr>
            <a:r>
              <a:rPr lang="en-US" dirty="0"/>
              <a:t>	float32 / int32 =&gt; float32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Warning: upcasting does not prevent overflow/underflow. You must manually cast first.</a:t>
            </a:r>
          </a:p>
          <a:p>
            <a:pPr marL="0" indent="0">
              <a:buNone/>
            </a:pPr>
            <a:r>
              <a:rPr lang="en-US" dirty="0"/>
              <a:t>Use case: images often stored as uint8. You should convert to float32 or float64 before doing math.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16C1733-E4F5-4078-B89B-43BB5C3A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262955-94F5-41E5-8028-CC785B43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Math, universal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3D180DA-1E40-4761-A5C5-2CAE24C0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Also called </a:t>
            </a:r>
            <a:r>
              <a:rPr lang="en-US" dirty="0" err="1"/>
              <a:t>ufuncs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Element-wise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lvl="1"/>
            <a:r>
              <a:rPr lang="en-US" dirty="0" err="1"/>
              <a:t>np.exp</a:t>
            </a:r>
            <a:endParaRPr lang="en-US" dirty="0"/>
          </a:p>
          <a:p>
            <a:pPr lvl="1"/>
            <a:r>
              <a:rPr lang="en-US" dirty="0" err="1"/>
              <a:t>np.sqrt</a:t>
            </a:r>
            <a:endParaRPr lang="en-US" dirty="0"/>
          </a:p>
          <a:p>
            <a:pPr lvl="1"/>
            <a:r>
              <a:rPr lang="en-US" dirty="0" err="1"/>
              <a:t>np.sin</a:t>
            </a:r>
            <a:endParaRPr lang="en-US" dirty="0"/>
          </a:p>
          <a:p>
            <a:pPr lvl="1"/>
            <a:r>
              <a:rPr lang="en-US" dirty="0" err="1"/>
              <a:t>np.cos</a:t>
            </a:r>
            <a:endParaRPr lang="en-US" dirty="0"/>
          </a:p>
          <a:p>
            <a:pPr lvl="1"/>
            <a:r>
              <a:rPr lang="en-US" dirty="0" err="1"/>
              <a:t>np.isnan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D71EE73-906F-4E48-A791-795B9DD2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  <p:pic>
        <p:nvPicPr>
          <p:cNvPr id="6146" name="Picture 2" descr="https://socialnewsdaily.com/wp-content/uploads/2015/02/Mark-Ronson-ft-Bruno-Mars-Uptown-Funk-by-Cameron-Duddy-Bruno-Mars.jpg">
            <a:extLst>
              <a:ext uri="{FF2B5EF4-FFF2-40B4-BE49-F238E27FC236}">
                <a16:creationId xmlns="" xmlns:a16="http://schemas.microsoft.com/office/drawing/2014/main" id="{9C41F8C0-B989-403D-8BC3-336D30AF1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288" y="2341894"/>
            <a:ext cx="5379748" cy="304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3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262955-94F5-41E5-8028-CC785B43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Math, universal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3D180DA-1E40-4761-A5C5-2CAE24C0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Also called </a:t>
            </a:r>
            <a:r>
              <a:rPr lang="en-US" dirty="0" err="1"/>
              <a:t>ufuncs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Element-wise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lvl="1"/>
            <a:r>
              <a:rPr lang="en-US" dirty="0" err="1"/>
              <a:t>np.exp</a:t>
            </a:r>
            <a:endParaRPr lang="en-US" dirty="0"/>
          </a:p>
          <a:p>
            <a:pPr lvl="1"/>
            <a:r>
              <a:rPr lang="en-US" dirty="0" err="1"/>
              <a:t>np.sqrt</a:t>
            </a:r>
            <a:endParaRPr lang="en-US" dirty="0"/>
          </a:p>
          <a:p>
            <a:pPr lvl="1"/>
            <a:r>
              <a:rPr lang="en-US" dirty="0" err="1"/>
              <a:t>np.sin</a:t>
            </a:r>
            <a:endParaRPr lang="en-US" dirty="0"/>
          </a:p>
          <a:p>
            <a:pPr lvl="1"/>
            <a:r>
              <a:rPr lang="en-US" dirty="0" err="1"/>
              <a:t>np.cos</a:t>
            </a:r>
            <a:endParaRPr lang="en-US" dirty="0"/>
          </a:p>
          <a:p>
            <a:pPr lvl="1"/>
            <a:r>
              <a:rPr lang="en-US" dirty="0" err="1"/>
              <a:t>np.isnan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D71EE73-906F-4E48-A791-795B9DD2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  <p:pic>
        <p:nvPicPr>
          <p:cNvPr id="8196" name="Picture 4" descr="https://i.gyazo.com/3c8048a319756e9d63a33dfc2a734f9b.png">
            <a:extLst>
              <a:ext uri="{FF2B5EF4-FFF2-40B4-BE49-F238E27FC236}">
                <a16:creationId xmlns="" xmlns:a16="http://schemas.microsoft.com/office/drawing/2014/main" id="{9A891E8F-E138-44A8-8ABA-46E703819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16" y="2347396"/>
            <a:ext cx="3620915" cy="321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5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9829A8-3687-423E-8E54-A142B03D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A9F7A8-CCA5-49A9-8B3C-99C2259F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x[0,0]  	# top-left element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x[0,-1] 	# first row, last column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x[0,:]	# first row (many entries)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x[:,0]	# first column (many entries)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Notes:</a:t>
            </a:r>
          </a:p>
          <a:p>
            <a:pPr lvl="1"/>
            <a:r>
              <a:rPr lang="en-US" dirty="0"/>
              <a:t>Zero-indexing</a:t>
            </a:r>
          </a:p>
          <a:p>
            <a:pPr lvl="1"/>
            <a:r>
              <a:rPr lang="en-US" dirty="0"/>
              <a:t>Multi-dimensional indices are comma-separated (i.e., a tuple)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74BC654-7FE9-4E8A-BAFB-E8869D3B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8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97EE1B-1298-4975-968C-25E92DB0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Indexing, slices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881472-89C9-448B-9324-71314AF2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0863"/>
            <a:ext cx="9944844" cy="43513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I[1:-1,1:-1] 		# select all but one-pixel border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 = I[:,:,::-1] 	# swap channel order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I[I&lt;10] = 0		# set dark pixels to black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I[[1,3], :]		# select 2nd and 4th row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Slices are </a:t>
            </a:r>
            <a:r>
              <a:rPr lang="en-US" b="1" dirty="0"/>
              <a:t>views</a:t>
            </a:r>
            <a:r>
              <a:rPr lang="en-US" dirty="0"/>
              <a:t>. Writing to a slice overwrites the original array.</a:t>
            </a:r>
          </a:p>
          <a:p>
            <a:pPr marL="514350" indent="-514350">
              <a:buAutoNum type="arabicPeriod"/>
            </a:pPr>
            <a:r>
              <a:rPr lang="en-US" dirty="0"/>
              <a:t>Can also index by a list or </a:t>
            </a:r>
            <a:r>
              <a:rPr lang="en-US" dirty="0" err="1"/>
              <a:t>boolean</a:t>
            </a:r>
            <a:r>
              <a:rPr lang="en-US" dirty="0"/>
              <a:t> array.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52A8B62-B657-4206-A0E8-1E178D69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9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9E4807-290B-4611-A3D4-F318CE40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5D63D1-B938-4081-939F-07E76E716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519542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Syntax: </a:t>
            </a:r>
            <a:r>
              <a:rPr lang="en-US" dirty="0" err="1"/>
              <a:t>start:stop:step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list(range(10))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a[:3] # indices 0, 1, 2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a[-3:] # indices 7, 8, 9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a[3:8:2] # indices 3, 5, 7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a[4:1:-1] # indices 4, 3, 2 (this one is tricky)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961B666-6E37-4E9E-9A65-B416B9EE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2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416200-7B6F-4224-AFAA-543BD098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9EF8E2-764C-4799-9045-BA2E65679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# sum all entries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(axis=0) # sum over rows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(axis=1) # sum over columns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(axis=1,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keepdims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=True)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axis parameter to control which axis NumPy operates 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Typically, the axis specified will disappear, </a:t>
            </a:r>
            <a:r>
              <a:rPr lang="en-US" dirty="0" err="1"/>
              <a:t>keepdims</a:t>
            </a:r>
            <a:r>
              <a:rPr lang="en-US" dirty="0"/>
              <a:t> keeps all dimensions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F32AD18-4618-46CD-A602-65A6BD34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7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B137F6-5CF7-4B32-A1C6-65C50A98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2094CE-5002-4591-8979-8EC0CB4D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does numerical computations slowly.</a:t>
            </a:r>
          </a:p>
          <a:p>
            <a:r>
              <a:rPr lang="en-US" dirty="0"/>
              <a:t>1000 x 1000 matrix multiply</a:t>
            </a:r>
          </a:p>
          <a:p>
            <a:pPr lvl="1"/>
            <a:r>
              <a:rPr lang="en-US" dirty="0"/>
              <a:t>Python triple loop takes &gt; 10 min.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takes ~0.03 seconds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43BCF1E-16BA-47A7-8C5B-097487F2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22DAAF-D363-4ABA-8BD7-5C4A6287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BB2C8C-B6CC-4270-998B-BA9BD1590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a + 1 # add one to every 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operating on multiple arrays, broadcasting rules are used.</a:t>
            </a:r>
          </a:p>
          <a:p>
            <a:pPr marL="0" indent="0">
              <a:buNone/>
            </a:pPr>
            <a:r>
              <a:rPr lang="en-US" dirty="0"/>
              <a:t>Each dimension must match, from right-to-left </a:t>
            </a:r>
          </a:p>
          <a:p>
            <a:pPr marL="514350" indent="-514350">
              <a:buAutoNum type="arabicPeriod"/>
            </a:pPr>
            <a:r>
              <a:rPr lang="en-US" dirty="0"/>
              <a:t>Dimensions of size 1 will broadcast (as if the value was repeated). </a:t>
            </a:r>
          </a:p>
          <a:p>
            <a:pPr marL="514350" indent="-514350">
              <a:buAutoNum type="arabicPeriod"/>
            </a:pPr>
            <a:r>
              <a:rPr lang="en-US" dirty="0"/>
              <a:t>Otherwise, the dimension must have the same shape. </a:t>
            </a:r>
          </a:p>
          <a:p>
            <a:pPr marL="514350" indent="-514350">
              <a:buAutoNum type="arabicPeriod"/>
            </a:pPr>
            <a:r>
              <a:rPr lang="en-US" dirty="0"/>
              <a:t>Extra dimensions of size 1 are added to the left as needed.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9AE2C5B-95B2-4CDB-8B13-FFC0C14C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0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B54496-11C4-4518-A4F5-F3717985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28557E-669F-4F52-9539-F61FE7F33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we want to add a color value to an image</a:t>
            </a:r>
          </a:p>
          <a:p>
            <a:pPr marL="0" indent="0">
              <a:buNone/>
            </a:pPr>
            <a:r>
              <a:rPr lang="en-US" dirty="0" err="1"/>
              <a:t>a.shape</a:t>
            </a:r>
            <a:r>
              <a:rPr lang="en-US" dirty="0"/>
              <a:t> is 100, 200, 3 </a:t>
            </a:r>
          </a:p>
          <a:p>
            <a:pPr marL="0" indent="0">
              <a:buNone/>
            </a:pPr>
            <a:r>
              <a:rPr lang="en-US" dirty="0" err="1"/>
              <a:t>b.shape</a:t>
            </a:r>
            <a:r>
              <a:rPr lang="en-US" dirty="0"/>
              <a:t> is 3 </a:t>
            </a:r>
          </a:p>
          <a:p>
            <a:pPr marL="0" indent="0">
              <a:buNone/>
            </a:pPr>
            <a:r>
              <a:rPr lang="en-US" dirty="0"/>
              <a:t>a + b will pad b with two extra dimensions so it has an effective shape of 1 x 1 x 3. </a:t>
            </a:r>
          </a:p>
          <a:p>
            <a:pPr marL="0" indent="0">
              <a:buNone/>
            </a:pPr>
            <a:r>
              <a:rPr lang="en-US" dirty="0"/>
              <a:t>So, the addition will broadcast over the first and second dimensions.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4C08729-C4C4-4348-A3BF-6189BC41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56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FAAFED-09AE-4DC6-85EF-374A5D78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2CFCED-CA8D-40E6-B1B8-6FC2C63B3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a.shape</a:t>
            </a:r>
            <a:r>
              <a:rPr lang="en-US" dirty="0"/>
              <a:t> is 100, 200, 3 but </a:t>
            </a:r>
            <a:r>
              <a:rPr lang="en-US" dirty="0" err="1"/>
              <a:t>b.shape</a:t>
            </a:r>
            <a:r>
              <a:rPr lang="en-US" dirty="0"/>
              <a:t> is 4 then a + b will fail. The trailing dimensions must have the same shape (or be 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9225938-D151-4AEC-9621-644BB653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9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4ECC2D-C969-4F06-BD32-29D5AB41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to avoid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59A6B7D-9D2F-4D00-8A85-925166003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828426" cy="435133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Know what your datatypes are.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whether you have a view or a copy.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matplotlib for sanity checks.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Know </a:t>
            </a:r>
            <a:r>
              <a:rPr lang="en-US" dirty="0"/>
              <a:t>np.dot vs </a:t>
            </a:r>
            <a:r>
              <a:rPr lang="en-US" dirty="0" err="1"/>
              <a:t>np.mult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37F60F0-2F8B-4234-BB37-1FDA0538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Questions……….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4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098B4A-134A-4B13-83C8-B59995B2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93880A-609B-4481-8F2D-A51B80B82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Shaping and transposition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Mathematical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Indexing and slicing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Broadcasting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158959C-82A3-41EB-86B6-F61D1129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4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Structured lists of numbers.</a:t>
            </a:r>
          </a:p>
          <a:p>
            <a:r>
              <a:rPr lang="en-US" dirty="0"/>
              <a:t>Vectors </a:t>
            </a:r>
          </a:p>
          <a:p>
            <a:r>
              <a:rPr lang="en-US" dirty="0"/>
              <a:t>Matrices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Tensors</a:t>
            </a:r>
          </a:p>
          <a:p>
            <a:r>
              <a:rPr lang="en-US" dirty="0" err="1"/>
              <a:t>ConvNets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80338AB-1186-4DFC-8E5B-AE743C47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8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Structured lists of numbers.</a:t>
            </a:r>
          </a:p>
          <a:p>
            <a:r>
              <a:rPr lang="en-US" b="1" dirty="0"/>
              <a:t>Vectors </a:t>
            </a:r>
          </a:p>
          <a:p>
            <a:r>
              <a:rPr lang="en-US" b="1" dirty="0"/>
              <a:t>Matrices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Tensors</a:t>
            </a:r>
          </a:p>
          <a:p>
            <a:r>
              <a:rPr lang="en-US" dirty="0" err="1"/>
              <a:t>ConvNets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="" xmlns:a16="http://schemas.microsoft.com/office/drawing/2014/main" id="{47C20A6C-444A-4107-8DD7-8F9162F2853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C20A6C-444A-4107-8DD7-8F9162F285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80338AB-1186-4DFC-8E5B-AE743C47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5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Structured lists of numbers.</a:t>
            </a:r>
          </a:p>
          <a:p>
            <a:r>
              <a:rPr lang="en-US" dirty="0"/>
              <a:t>Vectors </a:t>
            </a:r>
          </a:p>
          <a:p>
            <a:r>
              <a:rPr lang="en-US" dirty="0"/>
              <a:t>Matrices</a:t>
            </a:r>
          </a:p>
          <a:p>
            <a:r>
              <a:rPr lang="en-US" b="1" dirty="0"/>
              <a:t>Images</a:t>
            </a:r>
          </a:p>
          <a:p>
            <a:r>
              <a:rPr lang="en-US" dirty="0"/>
              <a:t>Tensors</a:t>
            </a:r>
          </a:p>
          <a:p>
            <a:r>
              <a:rPr lang="en-US" dirty="0" err="1"/>
              <a:t>ConvNets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7C20A6C-444A-4107-8DD7-8F9162F285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</p:txBody>
      </p:sp>
      <p:pic>
        <p:nvPicPr>
          <p:cNvPr id="6146" name="Picture 2" descr="Image result for bulldog puppy english">
            <a:extLst>
              <a:ext uri="{FF2B5EF4-FFF2-40B4-BE49-F238E27FC236}">
                <a16:creationId xmlns="" xmlns:a16="http://schemas.microsoft.com/office/drawing/2014/main" id="{DE755B79-94EA-4005-91FD-BAA44C6D9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06" y="1691322"/>
            <a:ext cx="3850401" cy="385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5A56E8-A42F-4C29-88CA-48902864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1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Structured lists of numbers.</a:t>
            </a:r>
          </a:p>
          <a:p>
            <a:r>
              <a:rPr lang="en-US" dirty="0"/>
              <a:t>Vectors </a:t>
            </a:r>
          </a:p>
          <a:p>
            <a:r>
              <a:rPr lang="en-US" dirty="0"/>
              <a:t>Matrices</a:t>
            </a:r>
          </a:p>
          <a:p>
            <a:r>
              <a:rPr lang="en-US" dirty="0"/>
              <a:t>Images</a:t>
            </a:r>
          </a:p>
          <a:p>
            <a:r>
              <a:rPr lang="en-US" b="1" dirty="0"/>
              <a:t>Tensors</a:t>
            </a:r>
          </a:p>
          <a:p>
            <a:r>
              <a:rPr lang="en-US" b="1" dirty="0" err="1"/>
              <a:t>ConvNets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7C20A6C-444A-4107-8DD7-8F9162F285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</p:txBody>
      </p:sp>
      <p:pic>
        <p:nvPicPr>
          <p:cNvPr id="5122" name="Picture 2" descr="Image result for tensor">
            <a:extLst>
              <a:ext uri="{FF2B5EF4-FFF2-40B4-BE49-F238E27FC236}">
                <a16:creationId xmlns="" xmlns:a16="http://schemas.microsoft.com/office/drawing/2014/main" id="{FD6E0BA3-D62D-489E-922B-40B463903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072" y="1028541"/>
            <a:ext cx="28575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i.gyazo.com/10b67bfe29096e8ad7b31c72efc7c05c.png">
            <a:extLst>
              <a:ext uri="{FF2B5EF4-FFF2-40B4-BE49-F238E27FC236}">
                <a16:creationId xmlns="" xmlns:a16="http://schemas.microsoft.com/office/drawing/2014/main" id="{C6C76311-1AD5-4C0F-BA90-97250D0A6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012" y="3638391"/>
            <a:ext cx="2741794" cy="219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4F4077C-6D1F-4716-B905-73777593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23-Jul-20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Govinth Raj - Data Spcialist-Corporate Mentor -Researcher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1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1250</TotalTime>
  <Words>1531</Words>
  <Application>Microsoft Office PowerPoint</Application>
  <PresentationFormat>Widescreen</PresentationFormat>
  <Paragraphs>412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Cambria Math</vt:lpstr>
      <vt:lpstr>Century Schoolbook</vt:lpstr>
      <vt:lpstr>Courier New</vt:lpstr>
      <vt:lpstr>Times New Roman</vt:lpstr>
      <vt:lpstr>Wingdings 2</vt:lpstr>
      <vt:lpstr>View</vt:lpstr>
      <vt:lpstr>Interpreting the world on a</vt:lpstr>
      <vt:lpstr>Numpy</vt:lpstr>
      <vt:lpstr>What is Numpy?</vt:lpstr>
      <vt:lpstr>Why do we need NumPy</vt:lpstr>
      <vt:lpstr>NumPy Overview</vt:lpstr>
      <vt:lpstr>Arrays</vt:lpstr>
      <vt:lpstr>Arrays</vt:lpstr>
      <vt:lpstr>Arrays</vt:lpstr>
      <vt:lpstr>Arrays</vt:lpstr>
      <vt:lpstr>Arrays</vt:lpstr>
      <vt:lpstr>Arrays, Basic Properties</vt:lpstr>
      <vt:lpstr>Arrays, creation</vt:lpstr>
      <vt:lpstr>Arrays, creation</vt:lpstr>
      <vt:lpstr>Arrays, creation</vt:lpstr>
      <vt:lpstr>Arrays, creation</vt:lpstr>
      <vt:lpstr>Arrays, creation</vt:lpstr>
      <vt:lpstr>Arrays, creation</vt:lpstr>
      <vt:lpstr>Arrays, creation</vt:lpstr>
      <vt:lpstr>Arrays, creation</vt:lpstr>
      <vt:lpstr>Arrays, danger zone</vt:lpstr>
      <vt:lpstr>Shaping</vt:lpstr>
      <vt:lpstr>Return values</vt:lpstr>
      <vt:lpstr>Transposition</vt:lpstr>
      <vt:lpstr>Saving and loading arrays</vt:lpstr>
      <vt:lpstr>Image arrays</vt:lpstr>
      <vt:lpstr>Saving and Loading Images</vt:lpstr>
      <vt:lpstr>Recap</vt:lpstr>
      <vt:lpstr>Recap</vt:lpstr>
      <vt:lpstr>Mathematical operators</vt:lpstr>
      <vt:lpstr>Mathematical operators</vt:lpstr>
      <vt:lpstr>Mathematical operators</vt:lpstr>
      <vt:lpstr>Mathematical operators</vt:lpstr>
      <vt:lpstr>Math, upcasting</vt:lpstr>
      <vt:lpstr>Math, universal functions</vt:lpstr>
      <vt:lpstr>Math, universal functions</vt:lpstr>
      <vt:lpstr>Indexing</vt:lpstr>
      <vt:lpstr>Indexing, slices and arrays</vt:lpstr>
      <vt:lpstr>Python Slicing</vt:lpstr>
      <vt:lpstr>Axes</vt:lpstr>
      <vt:lpstr>Broadcasting</vt:lpstr>
      <vt:lpstr>Broadcasting example</vt:lpstr>
      <vt:lpstr>Broadcasting failures</vt:lpstr>
      <vt:lpstr>Tips to avoid bugs</vt:lpstr>
      <vt:lpstr>Questions……….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and Scipy</dc:title>
  <dc:creator>Jimmy Briggs</dc:creator>
  <cp:lastModifiedBy>guru govi</cp:lastModifiedBy>
  <cp:revision>60</cp:revision>
  <dcterms:created xsi:type="dcterms:W3CDTF">2018-02-04T03:42:23Z</dcterms:created>
  <dcterms:modified xsi:type="dcterms:W3CDTF">2020-07-23T10:01:10Z</dcterms:modified>
</cp:coreProperties>
</file>