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9" r:id="rId1"/>
    <p:sldMasterId id="2147483845" r:id="rId2"/>
  </p:sldMasterIdLst>
  <p:notesMasterIdLst>
    <p:notesMasterId r:id="rId15"/>
  </p:notesMasterIdLst>
  <p:sldIdLst>
    <p:sldId id="266" r:id="rId3"/>
    <p:sldId id="311" r:id="rId4"/>
    <p:sldId id="379" r:id="rId5"/>
    <p:sldId id="380" r:id="rId6"/>
    <p:sldId id="381" r:id="rId7"/>
    <p:sldId id="357" r:id="rId8"/>
    <p:sldId id="382" r:id="rId9"/>
    <p:sldId id="383" r:id="rId10"/>
    <p:sldId id="384" r:id="rId11"/>
    <p:sldId id="385" r:id="rId12"/>
    <p:sldId id="386" r:id="rId13"/>
    <p:sldId id="308" r:id="rId14"/>
  </p:sldIdLst>
  <p:sldSz cx="9144000" cy="5143500" type="screen16x9"/>
  <p:notesSz cx="6858000" cy="9144000"/>
  <p:embeddedFontLs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楷体" pitchFamily="49" charset="-122"/>
      <p:regular r:id="rId20"/>
    </p:embeddedFont>
    <p:embeddedFont>
      <p:font typeface="微软雅黑" pitchFamily="34" charset="-122"/>
      <p:regular r:id="rId21"/>
      <p:bold r:id="rId22"/>
    </p:embeddedFont>
    <p:embeddedFont>
      <p:font typeface="Calibri Light" pitchFamily="34" charset="0"/>
      <p:regular r:id="rId23"/>
      <p:italic r:id="rId24"/>
    </p:embeddedFont>
    <p:embeddedFont>
      <p:font typeface="Tahoma" pitchFamily="34" charset="0"/>
      <p:regular r:id="rId25"/>
      <p:bold r:id="rId26"/>
    </p:embeddedFont>
  </p:embeddedFontLst>
  <p:defaultTextStyle>
    <a:defPPr>
      <a:defRPr lang="zh-CN"/>
    </a:defPPr>
    <a:lvl1pPr marL="0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98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18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22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34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31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29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040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045" algn="l" defTabSz="914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000000"/>
    <a:srgbClr val="EAEFF7"/>
    <a:srgbClr val="E6E6E6"/>
    <a:srgbClr val="137EEC"/>
    <a:srgbClr val="1B3B57"/>
    <a:srgbClr val="FFFFFF"/>
    <a:srgbClr val="C00000"/>
    <a:srgbClr val="ED7D31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64" autoAdjust="0"/>
    <p:restoredTop sz="95494" autoAdjust="0"/>
  </p:normalViewPr>
  <p:slideViewPr>
    <p:cSldViewPr>
      <p:cViewPr varScale="1">
        <p:scale>
          <a:sx n="95" d="100"/>
          <a:sy n="95" d="100"/>
        </p:scale>
        <p:origin x="-102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65530-C487-43AD-99A5-FB7D7B917BBF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9DD99-3A55-4656-9AD7-90CDF6A35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8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98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18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22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34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31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29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40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45" algn="l" defTabSz="9140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767" indent="0" algn="ctr">
              <a:buNone/>
              <a:defRPr sz="1500"/>
            </a:lvl2pPr>
            <a:lvl3pPr marL="685545" indent="0" algn="ctr">
              <a:buNone/>
              <a:defRPr sz="1400"/>
            </a:lvl3pPr>
            <a:lvl4pPr marL="1028318" indent="0" algn="ctr">
              <a:buNone/>
              <a:defRPr sz="1200"/>
            </a:lvl4pPr>
            <a:lvl5pPr marL="1371090" indent="0" algn="ctr">
              <a:buNone/>
              <a:defRPr sz="1200"/>
            </a:lvl5pPr>
            <a:lvl6pPr marL="1713869" indent="0" algn="ctr">
              <a:buNone/>
              <a:defRPr sz="1200"/>
            </a:lvl6pPr>
            <a:lvl7pPr marL="2056634" indent="0" algn="ctr">
              <a:buNone/>
              <a:defRPr sz="1200"/>
            </a:lvl7pPr>
            <a:lvl8pPr marL="2399400" indent="0" algn="ctr">
              <a:buNone/>
              <a:defRPr sz="1200"/>
            </a:lvl8pPr>
            <a:lvl9pPr marL="2742167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59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273859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5" t="913" r="12117" b="2736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332A3B">
                  <a:alpha val="85000"/>
                </a:srgbClr>
              </a:gs>
              <a:gs pos="54000">
                <a:srgbClr val="332A3B">
                  <a:alpha val="95000"/>
                </a:srgbClr>
              </a:gs>
              <a:gs pos="78000">
                <a:srgbClr val="332A3B"/>
              </a:gs>
              <a:gs pos="100000">
                <a:srgbClr val="332A3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8" tIns="34289" rIns="68558" bIns="34289"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9856" y="841773"/>
            <a:ext cx="7884319" cy="1729978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cxnSp>
        <p:nvCxnSpPr>
          <p:cNvPr id="6" name="直接连接符 5"/>
          <p:cNvCxnSpPr>
            <a:cxnSpLocks noChangeAspect="1"/>
          </p:cNvCxnSpPr>
          <p:nvPr userDrawn="1"/>
        </p:nvCxnSpPr>
        <p:spPr>
          <a:xfrm flipV="1">
            <a:off x="5895833" y="740917"/>
            <a:ext cx="1028700" cy="1028700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 noChangeAspect="1"/>
          </p:cNvCxnSpPr>
          <p:nvPr userDrawn="1"/>
        </p:nvCxnSpPr>
        <p:spPr>
          <a:xfrm flipV="1">
            <a:off x="6067209" y="15"/>
            <a:ext cx="1769617" cy="1769617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 noChangeAspect="1"/>
          </p:cNvCxnSpPr>
          <p:nvPr userDrawn="1"/>
        </p:nvCxnSpPr>
        <p:spPr>
          <a:xfrm flipV="1">
            <a:off x="6232470" y="665343"/>
            <a:ext cx="1104289" cy="1104289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cxnSpLocks noChangeAspect="1"/>
          </p:cNvCxnSpPr>
          <p:nvPr userDrawn="1"/>
        </p:nvCxnSpPr>
        <p:spPr>
          <a:xfrm flipV="1">
            <a:off x="1409222" y="2811454"/>
            <a:ext cx="1303361" cy="1303361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 noChangeAspect="1"/>
          </p:cNvCxnSpPr>
          <p:nvPr userDrawn="1"/>
        </p:nvCxnSpPr>
        <p:spPr>
          <a:xfrm flipV="1">
            <a:off x="552657" y="2811441"/>
            <a:ext cx="2332061" cy="2332060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 noChangeAspect="1"/>
          </p:cNvCxnSpPr>
          <p:nvPr userDrawn="1"/>
        </p:nvCxnSpPr>
        <p:spPr>
          <a:xfrm flipV="1">
            <a:off x="1340908" y="2834445"/>
            <a:ext cx="1689581" cy="1689581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98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858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119188" y="220663"/>
            <a:ext cx="1252537" cy="3381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公司</a:t>
            </a:r>
            <a:r>
              <a:rPr lang="en-US" altLang="zh-CN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LOGO</a:t>
            </a:r>
            <a:endParaRPr lang="zh-CN" altLang="en-US" sz="1600" b="1">
              <a:solidFill>
                <a:srgbClr val="2EB4F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pic>
        <p:nvPicPr>
          <p:cNvPr id="3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61925"/>
            <a:ext cx="665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4665663"/>
            <a:ext cx="6635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891463" y="4721225"/>
            <a:ext cx="1252537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公司</a:t>
            </a:r>
            <a:r>
              <a:rPr lang="en-US" altLang="zh-CN" sz="1600" b="1">
                <a:solidFill>
                  <a:srgbClr val="2EB4FF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LOGO</a:t>
            </a:r>
            <a:endParaRPr lang="zh-CN" altLang="en-US" sz="1600" b="1">
              <a:solidFill>
                <a:srgbClr val="2EB4FF"/>
              </a:solidFill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57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089240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169" b="14841"/>
          <a:stretch>
            <a:fillRect/>
          </a:stretch>
        </p:blipFill>
        <p:spPr bwMode="auto">
          <a:xfrm>
            <a:off x="0" y="0"/>
            <a:ext cx="9159875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486499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04578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19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7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3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0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38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6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1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94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767" indent="0">
              <a:buNone/>
              <a:defRPr sz="1800"/>
            </a:lvl2pPr>
            <a:lvl3pPr marL="685545" indent="0">
              <a:buNone/>
              <a:defRPr sz="1500"/>
            </a:lvl3pPr>
            <a:lvl4pPr marL="1028318" indent="0">
              <a:buNone/>
              <a:defRPr sz="1400"/>
            </a:lvl4pPr>
            <a:lvl5pPr marL="1371090" indent="0">
              <a:buNone/>
              <a:defRPr sz="1400"/>
            </a:lvl5pPr>
            <a:lvl6pPr marL="1713869" indent="0">
              <a:buNone/>
              <a:defRPr sz="1400"/>
            </a:lvl6pPr>
            <a:lvl7pPr marL="2056634" indent="0">
              <a:buNone/>
              <a:defRPr sz="1400"/>
            </a:lvl7pPr>
            <a:lvl8pPr marL="2399400" indent="0">
              <a:buNone/>
              <a:defRPr sz="1400"/>
            </a:lvl8pPr>
            <a:lvl9pPr marL="2742167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94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767" indent="0">
              <a:buNone/>
              <a:defRPr sz="1800"/>
            </a:lvl2pPr>
            <a:lvl3pPr marL="685545" indent="0">
              <a:buNone/>
              <a:defRPr sz="1500"/>
            </a:lvl3pPr>
            <a:lvl4pPr marL="1028318" indent="0">
              <a:buNone/>
              <a:defRPr sz="1400"/>
            </a:lvl4pPr>
            <a:lvl5pPr marL="1371090" indent="0">
              <a:buNone/>
              <a:defRPr sz="1400"/>
            </a:lvl5pPr>
            <a:lvl6pPr marL="1713869" indent="0">
              <a:buNone/>
              <a:defRPr sz="1400"/>
            </a:lvl6pPr>
            <a:lvl7pPr marL="2056634" indent="0">
              <a:buNone/>
              <a:defRPr sz="1400"/>
            </a:lvl7pPr>
            <a:lvl8pPr marL="2399400" indent="0">
              <a:buNone/>
              <a:defRPr sz="1400"/>
            </a:lvl8pPr>
            <a:lvl9pPr marL="2742167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84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767" indent="0">
              <a:buNone/>
              <a:defRPr sz="1100"/>
            </a:lvl2pPr>
            <a:lvl3pPr marL="685545" indent="0">
              <a:buNone/>
              <a:defRPr sz="900"/>
            </a:lvl3pPr>
            <a:lvl4pPr marL="1028318" indent="0">
              <a:buNone/>
              <a:defRPr sz="800"/>
            </a:lvl4pPr>
            <a:lvl5pPr marL="1371090" indent="0">
              <a:buNone/>
              <a:defRPr sz="800"/>
            </a:lvl5pPr>
            <a:lvl6pPr marL="1713869" indent="0">
              <a:buNone/>
              <a:defRPr sz="800"/>
            </a:lvl6pPr>
            <a:lvl7pPr marL="2056634" indent="0">
              <a:buNone/>
              <a:defRPr sz="800"/>
            </a:lvl7pPr>
            <a:lvl8pPr marL="2399400" indent="0">
              <a:buNone/>
              <a:defRPr sz="800"/>
            </a:lvl8pPr>
            <a:lvl9pPr marL="2742167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767" indent="0">
              <a:buNone/>
              <a:defRPr sz="2100"/>
            </a:lvl2pPr>
            <a:lvl3pPr marL="685545" indent="0">
              <a:buNone/>
              <a:defRPr sz="1800"/>
            </a:lvl3pPr>
            <a:lvl4pPr marL="1028318" indent="0">
              <a:buNone/>
              <a:defRPr sz="1500"/>
            </a:lvl4pPr>
            <a:lvl5pPr marL="1371090" indent="0">
              <a:buNone/>
              <a:defRPr sz="1500"/>
            </a:lvl5pPr>
            <a:lvl6pPr marL="1713869" indent="0">
              <a:buNone/>
              <a:defRPr sz="1500"/>
            </a:lvl6pPr>
            <a:lvl7pPr marL="2056634" indent="0">
              <a:buNone/>
              <a:defRPr sz="1500"/>
            </a:lvl7pPr>
            <a:lvl8pPr marL="2399400" indent="0">
              <a:buNone/>
              <a:defRPr sz="1500"/>
            </a:lvl8pPr>
            <a:lvl9pPr marL="2742167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767" indent="0">
              <a:buNone/>
              <a:defRPr sz="1400"/>
            </a:lvl2pPr>
            <a:lvl3pPr marL="685545" indent="0">
              <a:buNone/>
              <a:defRPr sz="1200"/>
            </a:lvl3pPr>
            <a:lvl4pPr marL="1028318" indent="0">
              <a:buNone/>
              <a:defRPr sz="1100"/>
            </a:lvl4pPr>
            <a:lvl5pPr marL="1371090" indent="0">
              <a:buNone/>
              <a:defRPr sz="1100"/>
            </a:lvl5pPr>
            <a:lvl6pPr marL="1713869" indent="0">
              <a:buNone/>
              <a:defRPr sz="1100"/>
            </a:lvl6pPr>
            <a:lvl7pPr marL="2056634" indent="0">
              <a:buNone/>
              <a:defRPr sz="1100"/>
            </a:lvl7pPr>
            <a:lvl8pPr marL="2399400" indent="0">
              <a:buNone/>
              <a:defRPr sz="1100"/>
            </a:lvl8pPr>
            <a:lvl9pPr marL="274216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>
            <a:lvl1pPr>
              <a:defRPr sz="7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>
            <a:lvl1pPr algn="ctr">
              <a:defRPr sz="7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 w="9525">
            <a:noFill/>
          </a:ln>
        </p:spPr>
        <p:txBody>
          <a:bodyPr lIns="68558" tIns="34289" rIns="68558" bIns="34289" anchor="ctr"/>
          <a:lstStyle>
            <a:lvl1pPr algn="r">
              <a:defRPr sz="70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marL="0" lvl="0" indent="0" algn="l" defTabSz="685545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27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j-cs"/>
        </a:defRPr>
      </a:lvl1pPr>
    </p:titleStyle>
    <p:bodyStyle>
      <a:lvl1pPr marL="171390" lvl="0" indent="-171390" algn="l" defTabSz="685545" eaLnBrk="1" fontAlgn="base" latinLnBrk="0" hangingPunct="1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15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1pPr>
      <a:lvl2pPr marL="514169" lvl="1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4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2pPr>
      <a:lvl3pPr marL="856934" lvl="2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2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3pPr>
      <a:lvl4pPr marL="1199700" lvl="3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4pPr>
      <a:lvl5pPr marL="1542467" lvl="4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900" u="none" kern="1200" baseline="0">
          <a:solidFill>
            <a:schemeClr val="bg1"/>
          </a:solidFill>
          <a:latin typeface="微软雅黑" pitchFamily="2" charset="-122"/>
          <a:ea typeface="微软雅黑" pitchFamily="2" charset="-122"/>
          <a:cs typeface="+mn-cs"/>
        </a:defRPr>
      </a:lvl5pPr>
      <a:lvl6pPr marL="1885245" lvl="5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228018" lvl="6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2570790" lvl="7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2913569" lvl="8" indent="-171390" algn="l" defTabSz="685545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10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767" lvl="1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545" lvl="2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318" lvl="3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090" lvl="4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3869" lvl="5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6634" lvl="6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99400" lvl="7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167" lvl="8" indent="0" algn="l" defTabSz="6855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itchFamily="34" charset="0"/>
        <a:buNone/>
        <a:defRPr sz="14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09" name="组合 431"/>
          <p:cNvGrpSpPr>
            <a:grpSpLocks/>
          </p:cNvGrpSpPr>
          <p:nvPr/>
        </p:nvGrpSpPr>
        <p:grpSpPr bwMode="auto">
          <a:xfrm>
            <a:off x="0" y="1275606"/>
            <a:ext cx="9144000" cy="1224136"/>
            <a:chOff x="0" y="1647140"/>
            <a:chExt cx="9144000" cy="2248939"/>
          </a:xfrm>
        </p:grpSpPr>
        <p:sp>
          <p:nvSpPr>
            <p:cNvPr id="430" name="矩形 429"/>
            <p:cNvSpPr/>
            <p:nvPr/>
          </p:nvSpPr>
          <p:spPr>
            <a:xfrm>
              <a:off x="0" y="1647140"/>
              <a:ext cx="9144000" cy="2248939"/>
            </a:xfrm>
            <a:prstGeom prst="rect">
              <a:avLst/>
            </a:prstGeom>
            <a:solidFill>
              <a:srgbClr val="137EE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011" name="文本框 7"/>
            <p:cNvSpPr txBox="1">
              <a:spLocks noChangeArrowheads="1"/>
            </p:cNvSpPr>
            <p:nvPr/>
          </p:nvSpPr>
          <p:spPr bwMode="auto">
            <a:xfrm>
              <a:off x="0" y="2292589"/>
              <a:ext cx="9144000" cy="1074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HTML+CSS</a:t>
              </a:r>
              <a:r>
                <a:rPr lang="zh-CN" alt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系列</a:t>
              </a:r>
              <a:r>
                <a:rPr lang="zh-CN" altLang="en-US" sz="32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教程③之风生水起</a:t>
              </a:r>
              <a:endParaRPr lang="zh-CN" alt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Picture 3" descr="C:\Users\Administrator\Desktop\未标题-1-01.png">
            <a:extLst>
              <a:ext uri="{FF2B5EF4-FFF2-40B4-BE49-F238E27FC236}">
                <a16:creationId xmlns="" xmlns:a16="http://schemas.microsoft.com/office/drawing/2014/main" id="{FBCC2EBC-0E3D-4861-8512-FD105CB4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5471" y="4204299"/>
            <a:ext cx="1513057" cy="453804"/>
          </a:xfrm>
          <a:prstGeom prst="rect">
            <a:avLst/>
          </a:prstGeom>
          <a:noFill/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2B629FF7-F150-4C9F-8F37-E57E0F4BC908}"/>
              </a:ext>
            </a:extLst>
          </p:cNvPr>
          <p:cNvSpPr txBox="1"/>
          <p:nvPr/>
        </p:nvSpPr>
        <p:spPr>
          <a:xfrm>
            <a:off x="3675308" y="2563039"/>
            <a:ext cx="179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主讲人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Ghost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93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Alerts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（弹出提示）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Badge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（徽章）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Breadcrumb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（面包屑）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Buttons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（按钮）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</a:p>
          <a:p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Button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group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（按钮组）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Card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（卡片）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...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Components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（组件）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32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Borders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（边框）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err="1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Clearfix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（清浮动）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Close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icon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（关闭图标）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Colors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Display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Embed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（媒体）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...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Utilities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（工具方法）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5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单角 9">
            <a:extLst>
              <a:ext uri="{FF2B5EF4-FFF2-40B4-BE49-F238E27FC236}">
                <a16:creationId xmlns="" xmlns:a16="http://schemas.microsoft.com/office/drawing/2014/main" id="{43A91E98-8269-49E9-A1A9-2E2CD7CDB6BF}"/>
              </a:ext>
            </a:extLst>
          </p:cNvPr>
          <p:cNvSpPr/>
          <p:nvPr/>
        </p:nvSpPr>
        <p:spPr>
          <a:xfrm>
            <a:off x="2997522" y="771549"/>
            <a:ext cx="3148955" cy="3600401"/>
          </a:xfrm>
          <a:prstGeom prst="snip1Rect">
            <a:avLst>
              <a:gd name="adj" fmla="val 2574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8">
            <a:extLst>
              <a:ext uri="{FF2B5EF4-FFF2-40B4-BE49-F238E27FC236}">
                <a16:creationId xmlns="" xmlns:a16="http://schemas.microsoft.com/office/drawing/2014/main" id="{8B5CD35A-960E-4813-B144-1CF4D3244E3E}"/>
              </a:ext>
            </a:extLst>
          </p:cNvPr>
          <p:cNvSpPr txBox="1"/>
          <p:nvPr/>
        </p:nvSpPr>
        <p:spPr>
          <a:xfrm>
            <a:off x="3300495" y="1537884"/>
            <a:ext cx="2543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232A34"/>
                </a:solidFill>
              </a:rPr>
              <a:t>THANK  YOU</a:t>
            </a:r>
            <a:endParaRPr lang="zh-CN" altLang="en-US" sz="3200" b="1" dirty="0">
              <a:solidFill>
                <a:srgbClr val="232A34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540494F8-1FB3-41FB-9714-5F93201D90B0}"/>
              </a:ext>
            </a:extLst>
          </p:cNvPr>
          <p:cNvSpPr/>
          <p:nvPr/>
        </p:nvSpPr>
        <p:spPr>
          <a:xfrm>
            <a:off x="2993377" y="2717329"/>
            <a:ext cx="3148955" cy="607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Picture 3" descr="C:\Users\Administrator\Desktop\未标题-1-01.png">
            <a:extLst>
              <a:ext uri="{FF2B5EF4-FFF2-40B4-BE49-F238E27FC236}">
                <a16:creationId xmlns="" xmlns:a16="http://schemas.microsoft.com/office/drawing/2014/main" id="{8C99BBCA-7C80-4CB6-8504-C143215F2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791607" y="3720448"/>
            <a:ext cx="1560786" cy="468119"/>
          </a:xfrm>
          <a:prstGeom prst="rect">
            <a:avLst/>
          </a:prstGeom>
          <a:noFill/>
        </p:spPr>
      </p:pic>
      <p:pic>
        <p:nvPicPr>
          <p:cNvPr id="14" name="Picture 4" descr="C:\Users\Administrator\Desktop\做教育.png">
            <a:extLst>
              <a:ext uri="{FF2B5EF4-FFF2-40B4-BE49-F238E27FC236}">
                <a16:creationId xmlns="" xmlns:a16="http://schemas.microsoft.com/office/drawing/2014/main" id="{8CA2BB75-6E02-4119-B2F7-3E21EDA06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80000"/>
                    </a14:imgEffect>
                  </a14:imgLayer>
                </a14:imgProps>
              </a:ext>
            </a:extLst>
          </a:blip>
          <a:srcRect l="11131" t="72568" r="68809" b="20010"/>
          <a:stretch>
            <a:fillRect/>
          </a:stretch>
        </p:blipFill>
        <p:spPr bwMode="auto">
          <a:xfrm>
            <a:off x="3014876" y="2696806"/>
            <a:ext cx="311424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0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利用媒体查询，即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media queries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可以针对不同的媒体类型定义不同的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样式，从而实现响应式布局 </a:t>
            </a:r>
            <a:r>
              <a:rPr lang="zh-CN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chemeClr val="bg1"/>
                </a:solidFill>
              </a:rPr>
              <a:t>响应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式布局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25300"/>
            <a:ext cx="7056784" cy="231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2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媒体类型</a:t>
            </a:r>
            <a:r>
              <a:rPr lang="zh-CN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endParaRPr lang="en-US" altLang="zh-CN" sz="2000" b="1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chemeClr val="bg1"/>
                </a:solidFill>
              </a:rPr>
              <a:t>响应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式布局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139411"/>
              </p:ext>
            </p:extLst>
          </p:nvPr>
        </p:nvGraphicFramePr>
        <p:xfrm>
          <a:off x="899592" y="1851670"/>
          <a:ext cx="7344816" cy="1512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272"/>
                <a:gridCol w="4896544"/>
              </a:tblGrid>
              <a:tr h="3106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取值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含义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33737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用于所有设备。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用于打印机和打印预览。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用于电脑屏幕，平板电脑，智能手机等。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speech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 marL="107842" marR="10784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应用于屏幕阅读器等发声设备。</a:t>
                      </a:r>
                      <a:endParaRPr lang="zh-CN" sz="17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7842" marR="10784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77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常见选项：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	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媒体类型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and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not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min-width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max-width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orientation:portrait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orientation:landscape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link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chemeClr val="bg1"/>
                </a:solidFill>
              </a:rPr>
              <a:t>响应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式布局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25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常见修改样式：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	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display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float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width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注：响应式代码写到要适配的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后面。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chemeClr val="bg1"/>
                </a:solidFill>
              </a:rPr>
              <a:t>响应</a:t>
            </a:r>
            <a:r>
              <a:rPr lang="zh-CN" altLang="en-US" sz="2100" b="1" dirty="0" smtClean="0">
                <a:solidFill>
                  <a:schemeClr val="bg1"/>
                </a:solidFill>
              </a:rPr>
              <a:t>式布局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10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Bootstrap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是最受欢迎的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CSS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JS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框架，用于开发响应式布局、移动设备优先的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WEB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项目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特色：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响应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式布局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flex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的栅格系统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丰富的组件和工具方法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常见交互使用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官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网：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 https://getbootstrap.com/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Bootstrap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60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container</a:t>
            </a: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container-fluid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Responsive breakpoints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 …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Containers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30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Grid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options</a:t>
            </a:r>
          </a:p>
          <a:p>
            <a:pPr defTabSz="666750"/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Responsive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classes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Gutters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Alignment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Reordering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Offsetting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...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Grid </a:t>
            </a:r>
            <a:r>
              <a:rPr lang="en-US" altLang="zh-CN" sz="2100" b="1" dirty="0">
                <a:solidFill>
                  <a:schemeClr val="bg1"/>
                </a:solidFill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80505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986" y="4584092"/>
            <a:ext cx="1170590" cy="351089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 bwMode="auto">
          <a:xfrm>
            <a:off x="-2490" y="355995"/>
            <a:ext cx="9144000" cy="766630"/>
          </a:xfrm>
          <a:prstGeom prst="rect">
            <a:avLst/>
          </a:prstGeom>
          <a:solidFill>
            <a:srgbClr val="137EE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823" y="1375656"/>
            <a:ext cx="608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250000"/>
              </a:lnSpc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867" y="1314450"/>
            <a:ext cx="7835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/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Reboot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（重置默认样式）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Typography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（设备）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Code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（代码）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Images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（图片）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Tables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（表格）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Figures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（图片描述）</a:t>
            </a:r>
            <a:endParaRPr lang="en-US" altLang="zh-CN" sz="1600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defTabSz="666750"/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      ...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823" y="515302"/>
            <a:ext cx="8415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 smtClean="0">
                <a:solidFill>
                  <a:schemeClr val="bg1"/>
                </a:solidFill>
              </a:rPr>
              <a:t>Content</a:t>
            </a:r>
            <a:endParaRPr lang="en-US" altLang="zh-CN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84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special"/>
  <p:tag name="KSO_WM_TEMPLATE_INDEX" val="2016313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special"/>
  <p:tag name="KSO_WM_TEMPLATE_INDEX" val="20163134"/>
</p:tagLst>
</file>

<file path=ppt/theme/theme1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清风素材 https://12sc.taobao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9d1484073831938bdb04883fe048929d</Template>
  <TotalTime>7852</TotalTime>
  <Words>278</Words>
  <Application>Microsoft Office PowerPoint</Application>
  <PresentationFormat>全屏显示(16:9)</PresentationFormat>
  <Paragraphs>120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Calibri</vt:lpstr>
      <vt:lpstr>Times New Roman</vt:lpstr>
      <vt:lpstr>楷体</vt:lpstr>
      <vt:lpstr>微软雅黑</vt:lpstr>
      <vt:lpstr>Calibri Light</vt:lpstr>
      <vt:lpstr>方正兰亭黑_GBK</vt:lpstr>
      <vt:lpstr>Tahoma</vt:lpstr>
      <vt:lpstr>2_Office 主题</vt:lpstr>
      <vt:lpstr>1_清风素材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</dc:title>
  <dc:creator>Administrator</dc:creator>
  <cp:lastModifiedBy>dell</cp:lastModifiedBy>
  <cp:revision>324</cp:revision>
  <dcterms:created xsi:type="dcterms:W3CDTF">2017-11-18T19:42:59Z</dcterms:created>
  <dcterms:modified xsi:type="dcterms:W3CDTF">2020-02-02T14:59:43Z</dcterms:modified>
</cp:coreProperties>
</file>