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7" r:id="rId4"/>
    <p:sldId id="266" r:id="rId5"/>
    <p:sldId id="263" r:id="rId6"/>
    <p:sldId id="265" r:id="rId7"/>
    <p:sldId id="259" r:id="rId8"/>
    <p:sldId id="257" r:id="rId9"/>
    <p:sldId id="261" r:id="rId10"/>
    <p:sldId id="260" r:id="rId11"/>
    <p:sldId id="26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72B3B4-E8B7-4622-9177-B0DE1B22997E}" v="497" dt="2021-04-29T22:55:45.533"/>
    <p1510:client id="{FDF49E73-5A0B-49C5-AEF8-842F21EF40C7}" v="881" dt="2021-04-29T23:49:30.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9" d="100"/>
          <a:sy n="79" d="100"/>
        </p:scale>
        <p:origin x="-168"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 xmlns:a16="http://schemas.microsoft.com/office/drawing/2014/main" id="{8E2CC403-21CD-41DF-BAC4-329D7FF03C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828" y="974559"/>
            <a:ext cx="6038470" cy="4885916"/>
          </a:xfrm>
        </p:spPr>
        <p:txBody>
          <a:bodyPr vert="horz" lIns="91440" tIns="45720" rIns="91440" bIns="45720" rtlCol="0" anchor="ctr">
            <a:normAutofit fontScale="90000"/>
          </a:bodyPr>
          <a:lstStyle/>
          <a:p>
            <a:pPr algn="l"/>
            <a:r>
              <a:rPr lang="en-US" sz="2900" dirty="0">
                <a:cs typeface="Calibri Light"/>
              </a:rPr>
              <a:t>RA1811003010775</a:t>
            </a:r>
            <a:br>
              <a:rPr lang="en-US" sz="2900" dirty="0">
                <a:cs typeface="Calibri Light"/>
              </a:rPr>
            </a:br>
            <a:r>
              <a:rPr lang="en-US" sz="2900" dirty="0">
                <a:cs typeface="Calibri Light"/>
              </a:rPr>
              <a:t>HITESH PARASHAR</a:t>
            </a:r>
            <a:br>
              <a:rPr lang="en-US" sz="2900" dirty="0">
                <a:cs typeface="Calibri Light"/>
              </a:rPr>
            </a:br>
            <a:r>
              <a:rPr lang="en-US" sz="2900" dirty="0">
                <a:cs typeface="Calibri Light"/>
              </a:rPr>
              <a:t/>
            </a:r>
            <a:br>
              <a:rPr lang="en-US" sz="2900" dirty="0">
                <a:cs typeface="Calibri Light"/>
              </a:rPr>
            </a:br>
            <a:r>
              <a:rPr lang="en-US" sz="2900" dirty="0">
                <a:cs typeface="Calibri Light"/>
              </a:rPr>
              <a:t>RA1811003010776</a:t>
            </a:r>
            <a:br>
              <a:rPr lang="en-US" sz="2900" dirty="0">
                <a:cs typeface="Calibri Light"/>
              </a:rPr>
            </a:br>
            <a:r>
              <a:rPr lang="en-US" sz="2900" dirty="0">
                <a:cs typeface="Calibri Light"/>
              </a:rPr>
              <a:t>SHREEJAN MISHRA</a:t>
            </a:r>
            <a:br>
              <a:rPr lang="en-US" sz="2900" dirty="0">
                <a:cs typeface="Calibri Light"/>
              </a:rPr>
            </a:br>
            <a:r>
              <a:rPr lang="en-US" sz="2900" dirty="0">
                <a:cs typeface="Calibri Light"/>
              </a:rPr>
              <a:t/>
            </a:r>
            <a:br>
              <a:rPr lang="en-US" sz="2900" dirty="0">
                <a:cs typeface="Calibri Light"/>
              </a:rPr>
            </a:br>
            <a:r>
              <a:rPr lang="en-US" sz="2900" dirty="0">
                <a:cs typeface="Calibri Light"/>
              </a:rPr>
              <a:t>RA1811003010777</a:t>
            </a:r>
            <a:br>
              <a:rPr lang="en-US" sz="2900" dirty="0">
                <a:cs typeface="Calibri Light"/>
              </a:rPr>
            </a:br>
            <a:r>
              <a:rPr lang="en-US" sz="2900" dirty="0">
                <a:cs typeface="Calibri Light"/>
              </a:rPr>
              <a:t>YASH PANDEY</a:t>
            </a:r>
            <a:br>
              <a:rPr lang="en-US" sz="2900" dirty="0">
                <a:cs typeface="Calibri Light"/>
              </a:rPr>
            </a:br>
            <a:r>
              <a:rPr lang="en-US" sz="2900" dirty="0" smtClean="0">
                <a:cs typeface="Calibri Light"/>
              </a:rPr>
              <a:t/>
            </a:r>
            <a:br>
              <a:rPr lang="en-US" sz="2900" dirty="0" smtClean="0">
                <a:cs typeface="Calibri Light"/>
              </a:rPr>
            </a:br>
            <a:r>
              <a:rPr lang="en-US" sz="2900" dirty="0" smtClean="0">
                <a:cs typeface="Calibri Light"/>
              </a:rPr>
              <a:t> RA1811003010778</a:t>
            </a:r>
            <a:br>
              <a:rPr lang="en-US" sz="2900" dirty="0" smtClean="0">
                <a:cs typeface="Calibri Light"/>
              </a:rPr>
            </a:br>
            <a:r>
              <a:rPr lang="en-US" sz="2900" dirty="0" smtClean="0">
                <a:cs typeface="Calibri Light"/>
              </a:rPr>
              <a:t>TUSHAR </a:t>
            </a:r>
            <a:r>
              <a:rPr lang="en-US" sz="2900" dirty="0" smtClean="0">
                <a:cs typeface="Calibri Light"/>
              </a:rPr>
              <a:t/>
            </a:r>
            <a:br>
              <a:rPr lang="en-US" sz="2900" dirty="0" smtClean="0">
                <a:cs typeface="Calibri Light"/>
              </a:rPr>
            </a:br>
            <a:r>
              <a:rPr lang="en-US" sz="2900" dirty="0">
                <a:cs typeface="Calibri Light"/>
              </a:rPr>
              <a:t/>
            </a:r>
            <a:br>
              <a:rPr lang="en-US" sz="2900" dirty="0">
                <a:cs typeface="Calibri Light"/>
              </a:rPr>
            </a:br>
            <a:r>
              <a:rPr lang="en-US" sz="2900" dirty="0" smtClean="0">
                <a:cs typeface="Calibri Light"/>
              </a:rPr>
              <a:t>RA1811003010779</a:t>
            </a:r>
            <a:r>
              <a:rPr lang="en-US" sz="2900" dirty="0">
                <a:cs typeface="Calibri Light"/>
              </a:rPr>
              <a:t/>
            </a:r>
            <a:br>
              <a:rPr lang="en-US" sz="2900" dirty="0">
                <a:cs typeface="Calibri Light"/>
              </a:rPr>
            </a:br>
            <a:r>
              <a:rPr lang="en-US" sz="2900" dirty="0">
                <a:cs typeface="Calibri Light"/>
              </a:rPr>
              <a:t>ARVETI </a:t>
            </a:r>
            <a:r>
              <a:rPr lang="en-US" sz="2900" dirty="0" smtClean="0">
                <a:cs typeface="Calibri Light"/>
              </a:rPr>
              <a:t>RAGHAVENDRA</a:t>
            </a:r>
            <a:endParaRPr lang="en-US" sz="2900" dirty="0">
              <a:cs typeface="Calibri Light"/>
            </a:endParaRPr>
          </a:p>
        </p:txBody>
      </p:sp>
      <p:grpSp>
        <p:nvGrpSpPr>
          <p:cNvPr id="35" name="Group 34">
            <a:extLst>
              <a:ext uri="{FF2B5EF4-FFF2-40B4-BE49-F238E27FC236}">
                <a16:creationId xmlns="" xmlns:a16="http://schemas.microsoft.com/office/drawing/2014/main" id="{B13AA5FE-3FFC-4725-9ADD-E428544EC61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154317"/>
            <a:ext cx="731521" cy="673460"/>
            <a:chOff x="3940602" y="308034"/>
            <a:chExt cx="2116791" cy="3428999"/>
          </a:xfrm>
          <a:solidFill>
            <a:schemeClr val="accent4"/>
          </a:solidFill>
        </p:grpSpPr>
        <p:sp>
          <p:nvSpPr>
            <p:cNvPr id="36" name="Rectangle 35">
              <a:extLst>
                <a:ext uri="{FF2B5EF4-FFF2-40B4-BE49-F238E27FC236}">
                  <a16:creationId xmlns="" xmlns:a16="http://schemas.microsoft.com/office/drawing/2014/main" id="{4FA70700-3F72-44D4-8175-FEB2B9B233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7093C0F6-5741-4C9D-90FF-A25824BFC5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921B2E1B-E962-432C-ADA1-2934CE3C549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 xmlns:a16="http://schemas.microsoft.com/office/drawing/2014/main" id="{7653717E-6F8C-43E0-9893-C03AE87D18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35BB14B4-EC3F-47C7-9AF3-B0E017B75C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79842D54-F36A-4844-BDD9-C1B8F4518E6A}"/>
              </a:ext>
            </a:extLst>
          </p:cNvPr>
          <p:cNvSpPr txBox="1"/>
          <p:nvPr/>
        </p:nvSpPr>
        <p:spPr>
          <a:xfrm>
            <a:off x="7657578" y="1749469"/>
            <a:ext cx="42254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a:rPr>
              <a:t>HOSPITAL MANAGEMENT SYSTEM</a:t>
            </a: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email&#10;&#10;Description automatically generated">
            <a:extLst>
              <a:ext uri="{FF2B5EF4-FFF2-40B4-BE49-F238E27FC236}">
                <a16:creationId xmlns="" xmlns:a16="http://schemas.microsoft.com/office/drawing/2014/main" id="{E9AE8756-D2DC-4034-B6D6-5F72556DDC63}"/>
              </a:ext>
            </a:extLst>
          </p:cNvPr>
          <p:cNvPicPr>
            <a:picLocks noChangeAspect="1"/>
          </p:cNvPicPr>
          <p:nvPr/>
        </p:nvPicPr>
        <p:blipFill>
          <a:blip r:embed="rId2" cstate="print"/>
          <a:stretch>
            <a:fillRect/>
          </a:stretch>
        </p:blipFill>
        <p:spPr>
          <a:xfrm>
            <a:off x="1299411" y="1479885"/>
            <a:ext cx="9613231" cy="4716378"/>
          </a:xfrm>
          <a:prstGeom prst="rect">
            <a:avLst/>
          </a:prstGeom>
          <a:ln>
            <a:noFill/>
          </a:ln>
        </p:spPr>
      </p:pic>
      <p:sp>
        <p:nvSpPr>
          <p:cNvPr id="20" name="Isosceles Triangle 19">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5D9E8CFE-A39A-4DD3-9E56-1AC2F40E133D}"/>
              </a:ext>
            </a:extLst>
          </p:cNvPr>
          <p:cNvSpPr txBox="1"/>
          <p:nvPr/>
        </p:nvSpPr>
        <p:spPr>
          <a:xfrm>
            <a:off x="4853049" y="686789"/>
            <a:ext cx="30697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Diagnosis Table</a:t>
            </a:r>
            <a:endParaRPr lang="en-US" sz="3200" b="1">
              <a:cs typeface="Calibri"/>
            </a:endParaRPr>
          </a:p>
        </p:txBody>
      </p:sp>
    </p:spTree>
    <p:extLst>
      <p:ext uri="{BB962C8B-B14F-4D97-AF65-F5344CB8AC3E}">
        <p14:creationId xmlns:p14="http://schemas.microsoft.com/office/powerpoint/2010/main" xmlns="" val="3342920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10;&#10;Description automatically generated">
            <a:extLst>
              <a:ext uri="{FF2B5EF4-FFF2-40B4-BE49-F238E27FC236}">
                <a16:creationId xmlns="" xmlns:a16="http://schemas.microsoft.com/office/drawing/2014/main" id="{83331BC1-7195-49A9-A228-467196A583E1}"/>
              </a:ext>
            </a:extLst>
          </p:cNvPr>
          <p:cNvPicPr>
            <a:picLocks noChangeAspect="1"/>
          </p:cNvPicPr>
          <p:nvPr/>
        </p:nvPicPr>
        <p:blipFill>
          <a:blip r:embed="rId2" cstate="print"/>
          <a:stretch>
            <a:fillRect/>
          </a:stretch>
        </p:blipFill>
        <p:spPr>
          <a:xfrm>
            <a:off x="3886200" y="1888659"/>
            <a:ext cx="4319335" cy="3669930"/>
          </a:xfrm>
          <a:prstGeom prst="rect">
            <a:avLst/>
          </a:prstGeom>
          <a:ln>
            <a:noFill/>
          </a:ln>
        </p:spPr>
      </p:pic>
      <p:sp>
        <p:nvSpPr>
          <p:cNvPr id="19" name="Isosceles Triangle 18">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8B94CAD9-A7CA-4450-A6BB-85663EF66EA2}"/>
              </a:ext>
            </a:extLst>
          </p:cNvPr>
          <p:cNvSpPr txBox="1"/>
          <p:nvPr/>
        </p:nvSpPr>
        <p:spPr>
          <a:xfrm>
            <a:off x="4724400" y="62741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smtClean="0"/>
              <a:t>Total</a:t>
            </a:r>
            <a:r>
              <a:rPr lang="en-US" sz="3200" b="1" dirty="0" smtClean="0"/>
              <a:t> </a:t>
            </a:r>
            <a:r>
              <a:rPr lang="en-US" sz="3200" b="1" dirty="0"/>
              <a:t>Table</a:t>
            </a:r>
            <a:endParaRPr lang="en-US" sz="3200" b="1" dirty="0">
              <a:cs typeface="Calibri"/>
            </a:endParaRPr>
          </a:p>
        </p:txBody>
      </p:sp>
    </p:spTree>
    <p:extLst>
      <p:ext uri="{BB962C8B-B14F-4D97-AF65-F5344CB8AC3E}">
        <p14:creationId xmlns:p14="http://schemas.microsoft.com/office/powerpoint/2010/main" xmlns="" val="2160738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10;&#10;Description automatically generated">
            <a:extLst>
              <a:ext uri="{FF2B5EF4-FFF2-40B4-BE49-F238E27FC236}">
                <a16:creationId xmlns="" xmlns:a16="http://schemas.microsoft.com/office/drawing/2014/main" id="{83331BC1-7195-49A9-A228-467196A583E1}"/>
              </a:ext>
            </a:extLst>
          </p:cNvPr>
          <p:cNvPicPr>
            <a:picLocks noChangeAspect="1"/>
          </p:cNvPicPr>
          <p:nvPr/>
        </p:nvPicPr>
        <p:blipFill>
          <a:blip r:embed="rId2" cstate="print"/>
          <a:stretch>
            <a:fillRect/>
          </a:stretch>
        </p:blipFill>
        <p:spPr>
          <a:xfrm>
            <a:off x="2707105" y="1612233"/>
            <a:ext cx="6918157" cy="3814010"/>
          </a:xfrm>
          <a:prstGeom prst="rect">
            <a:avLst/>
          </a:prstGeom>
          <a:ln>
            <a:noFill/>
          </a:ln>
        </p:spPr>
      </p:pic>
      <p:sp>
        <p:nvSpPr>
          <p:cNvPr id="19" name="Isosceles Triangle 18">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8B94CAD9-A7CA-4450-A6BB-85663EF66EA2}"/>
              </a:ext>
            </a:extLst>
          </p:cNvPr>
          <p:cNvSpPr txBox="1"/>
          <p:nvPr/>
        </p:nvSpPr>
        <p:spPr>
          <a:xfrm>
            <a:off x="4724400" y="62741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smtClean="0"/>
              <a:t>Bill view</a:t>
            </a:r>
            <a:endParaRPr lang="en-US" sz="3200" b="1" dirty="0">
              <a:cs typeface="Calibri"/>
            </a:endParaRPr>
          </a:p>
        </p:txBody>
      </p:sp>
    </p:spTree>
    <p:extLst>
      <p:ext uri="{BB962C8B-B14F-4D97-AF65-F5344CB8AC3E}">
        <p14:creationId xmlns:p14="http://schemas.microsoft.com/office/powerpoint/2010/main" xmlns="" val="216073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ABD61056-8987-401B-BD21-6E5A730EF55F}"/>
              </a:ext>
            </a:extLst>
          </p:cNvPr>
          <p:cNvSpPr txBox="1"/>
          <p:nvPr/>
        </p:nvSpPr>
        <p:spPr>
          <a:xfrm>
            <a:off x="643467" y="150125"/>
            <a:ext cx="10905066" cy="56419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Aft>
                <a:spcPts val="600"/>
              </a:spcAft>
            </a:pPr>
            <a:r>
              <a:rPr lang="en-US" sz="3200" b="1" dirty="0"/>
              <a:t>Abstract</a:t>
            </a:r>
            <a:endParaRPr lang="en-US" sz="3200" b="1">
              <a:cs typeface="Calibri"/>
            </a:endParaRPr>
          </a:p>
        </p:txBody>
      </p:sp>
      <p:sp>
        <p:nvSpPr>
          <p:cNvPr id="9" name="Rectangle 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 xmlns:a16="http://schemas.microsoft.com/office/drawing/2014/main" id="{68374DBA-5309-424D-B016-F33F005A19B7}"/>
              </a:ext>
            </a:extLst>
          </p:cNvPr>
          <p:cNvSpPr txBox="1"/>
          <p:nvPr/>
        </p:nvSpPr>
        <p:spPr>
          <a:xfrm>
            <a:off x="1631249" y="1136443"/>
            <a:ext cx="928452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This project Hospital Management system includes:-</a:t>
            </a:r>
          </a:p>
          <a:p>
            <a:endParaRPr lang="en-US" sz="2400" dirty="0">
              <a:ea typeface="+mn-lt"/>
              <a:cs typeface="+mn-lt"/>
            </a:endParaRPr>
          </a:p>
          <a:p>
            <a:endParaRPr lang="en-US" sz="2400" dirty="0">
              <a:ea typeface="+mn-lt"/>
              <a:cs typeface="+mn-lt"/>
            </a:endParaRPr>
          </a:p>
          <a:p>
            <a:pPr marL="285750" indent="-285750">
              <a:buFont typeface="Arial"/>
              <a:buChar char="•"/>
            </a:pPr>
            <a:r>
              <a:rPr lang="en-US" sz="2400" dirty="0">
                <a:ea typeface="+mn-lt"/>
                <a:cs typeface="+mn-lt"/>
              </a:rPr>
              <a:t>Registration of patients, storing their details into the system with unique ID.</a:t>
            </a:r>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Storage of clinical details of every patient and hospital tests done automatically. </a:t>
            </a:r>
            <a:endParaRPr lang="en-US" sz="2400" dirty="0">
              <a:cs typeface="Calibri"/>
            </a:endParaRPr>
          </a:p>
          <a:p>
            <a:pPr marL="285750" indent="-285750">
              <a:buFont typeface="Arial"/>
              <a:buChar char="•"/>
            </a:pPr>
            <a:endParaRPr lang="en-US" sz="2400" dirty="0">
              <a:cs typeface="Calibri"/>
            </a:endParaRPr>
          </a:p>
          <a:p>
            <a:pPr marL="285750" indent="-285750">
              <a:buFont typeface="Arial"/>
              <a:buChar char="•"/>
            </a:pPr>
            <a:r>
              <a:rPr lang="en-US" sz="2400" dirty="0">
                <a:cs typeface="Calibri"/>
              </a:rPr>
              <a:t>Information of doctor assigned to the patient and his details.</a:t>
            </a:r>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Computerized bill generation for the consultation, pharmacy, and labs.</a:t>
            </a:r>
            <a:endParaRPr lang="en-US" sz="2400">
              <a:cs typeface="Calibri" panose="020F0502020204030204"/>
            </a:endParaRPr>
          </a:p>
        </p:txBody>
      </p:sp>
    </p:spTree>
    <p:extLst>
      <p:ext uri="{BB962C8B-B14F-4D97-AF65-F5344CB8AC3E}">
        <p14:creationId xmlns:p14="http://schemas.microsoft.com/office/powerpoint/2010/main" xmlns="" val="2151819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29182" y="82296"/>
            <a:ext cx="11704319" cy="6463308"/>
          </a:xfrm>
          <a:prstGeom prst="rect">
            <a:avLst/>
          </a:prstGeom>
          <a:noFill/>
        </p:spPr>
        <p:txBody>
          <a:bodyPr wrap="square" rtlCol="0">
            <a:spAutoFit/>
          </a:bodyPr>
          <a:lstStyle/>
          <a:p>
            <a:pPr algn="ctr"/>
            <a:r>
              <a:rPr lang="en-US" sz="3200" b="1" dirty="0" smtClean="0"/>
              <a:t>Introduction</a:t>
            </a:r>
            <a:endParaRPr lang="en-IN" b="1" dirty="0" smtClean="0"/>
          </a:p>
          <a:p>
            <a:r>
              <a:rPr lang="en-IN" sz="2000" dirty="0" smtClean="0"/>
              <a:t>Hospital </a:t>
            </a:r>
            <a:r>
              <a:rPr lang="en-IN" sz="2000" dirty="0"/>
              <a:t>management system is a computer system that helps manage the information related to health care and aids in the job completion of health care providers </a:t>
            </a:r>
            <a:r>
              <a:rPr lang="en-IN" sz="2000"/>
              <a:t>effectively</a:t>
            </a:r>
            <a:r>
              <a:rPr lang="en-IN" sz="2000" smtClean="0"/>
              <a:t>.</a:t>
            </a:r>
            <a:endParaRPr lang="en-IN" dirty="0" smtClean="0"/>
          </a:p>
          <a:p>
            <a:endParaRPr lang="en-IN" dirty="0"/>
          </a:p>
          <a:p>
            <a:r>
              <a:rPr lang="en-IN" dirty="0"/>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t>
            </a:r>
            <a:r>
              <a:rPr lang="en-IN" dirty="0" err="1"/>
              <a:t>analyzing</a:t>
            </a:r>
            <a:r>
              <a:rPr lang="en-IN" dirty="0"/>
              <a:t> the paperwork of the patients. HMS does many works like:</a:t>
            </a:r>
          </a:p>
          <a:p>
            <a:endParaRPr lang="en-IN" dirty="0"/>
          </a:p>
          <a:p>
            <a:pPr marL="285750" indent="-285750" fontAlgn="base">
              <a:buFont typeface="Arial" panose="020B0604020202020204" pitchFamily="34" charset="0"/>
              <a:buChar char="•"/>
            </a:pPr>
            <a:r>
              <a:rPr lang="en-IN" dirty="0"/>
              <a:t>Maintain the medical records of the patient </a:t>
            </a:r>
            <a:r>
              <a:rPr lang="en-IN" dirty="0" smtClean="0"/>
              <a:t>.</a:t>
            </a:r>
            <a:r>
              <a:rPr lang="en-IN" dirty="0"/>
              <a:t> </a:t>
            </a:r>
            <a:endParaRPr lang="en-IN" dirty="0" smtClean="0"/>
          </a:p>
          <a:p>
            <a:pPr marL="285750" indent="-285750" fontAlgn="base">
              <a:buFont typeface="Arial" panose="020B0604020202020204" pitchFamily="34" charset="0"/>
              <a:buChar char="•"/>
            </a:pPr>
            <a:r>
              <a:rPr lang="en-IN" dirty="0"/>
              <a:t>Tracking the bill payments.</a:t>
            </a:r>
          </a:p>
          <a:p>
            <a:endParaRPr lang="en-IN" dirty="0" smtClean="0"/>
          </a:p>
          <a:p>
            <a:endParaRPr lang="en-IN" dirty="0" smtClean="0"/>
          </a:p>
          <a:p>
            <a:r>
              <a:rPr lang="en-IN" b="1" dirty="0" smtClean="0"/>
              <a:t>The </a:t>
            </a:r>
            <a:r>
              <a:rPr lang="en-IN" b="1" dirty="0"/>
              <a:t>advantages of HMS can be pinpointed to the following</a:t>
            </a:r>
            <a:r>
              <a:rPr lang="en-IN" b="1" dirty="0" smtClean="0"/>
              <a:t>:</a:t>
            </a:r>
            <a:r>
              <a:rPr lang="en-IN" dirty="0"/>
              <a:t/>
            </a:r>
            <a:br>
              <a:rPr lang="en-IN" dirty="0"/>
            </a:br>
            <a:endParaRPr lang="en-IN" dirty="0"/>
          </a:p>
          <a:p>
            <a:pPr marL="285750" indent="-285750" fontAlgn="base">
              <a:buFont typeface="Arial" panose="020B0604020202020204" pitchFamily="34" charset="0"/>
              <a:buChar char="•"/>
            </a:pPr>
            <a:r>
              <a:rPr lang="en-IN" dirty="0"/>
              <a:t>Time-saving Technology</a:t>
            </a:r>
          </a:p>
          <a:p>
            <a:pPr marL="285750" indent="-285750" fontAlgn="base">
              <a:buFont typeface="Arial" panose="020B0604020202020204" pitchFamily="34" charset="0"/>
              <a:buChar char="•"/>
            </a:pPr>
            <a:r>
              <a:rPr lang="en-IN" dirty="0"/>
              <a:t>Improved Efficiency by avoiding human errors</a:t>
            </a:r>
          </a:p>
          <a:p>
            <a:pPr marL="285750" indent="-285750" fontAlgn="base">
              <a:buFont typeface="Arial" panose="020B0604020202020204" pitchFamily="34" charset="0"/>
              <a:buChar char="•"/>
            </a:pPr>
            <a:r>
              <a:rPr lang="en-IN" dirty="0"/>
              <a:t>Reduces scope for Error</a:t>
            </a:r>
          </a:p>
          <a:p>
            <a:pPr marL="285750" indent="-285750" fontAlgn="base">
              <a:buFont typeface="Arial" panose="020B0604020202020204" pitchFamily="34" charset="0"/>
              <a:buChar char="•"/>
            </a:pPr>
            <a:r>
              <a:rPr lang="en-IN" dirty="0"/>
              <a:t>Data security and correct data retrieval made possible</a:t>
            </a:r>
          </a:p>
          <a:p>
            <a:r>
              <a:rPr lang="en-IN" dirty="0"/>
              <a:t/>
            </a:r>
            <a:br>
              <a:rPr lang="en-IN" dirty="0"/>
            </a:br>
            <a:endParaRPr lang="en-IN" dirty="0"/>
          </a:p>
          <a:p>
            <a:r>
              <a:rPr lang="en-IN" dirty="0"/>
              <a:t/>
            </a:r>
            <a:br>
              <a:rPr lang="en-IN" dirty="0"/>
            </a:br>
            <a:endParaRPr lang="en-IN" dirty="0"/>
          </a:p>
        </p:txBody>
      </p:sp>
    </p:spTree>
    <p:extLst>
      <p:ext uri="{BB962C8B-B14F-4D97-AF65-F5344CB8AC3E}">
        <p14:creationId xmlns:p14="http://schemas.microsoft.com/office/powerpoint/2010/main" xmlns="" val="12584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E8EAD8DA-C37B-42F5-A0B6-47F63D7B803A}"/>
              </a:ext>
            </a:extLst>
          </p:cNvPr>
          <p:cNvSpPr txBox="1"/>
          <p:nvPr/>
        </p:nvSpPr>
        <p:spPr>
          <a:xfrm>
            <a:off x="722636" y="545968"/>
            <a:ext cx="10905066" cy="551224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Aft>
                <a:spcPts val="600"/>
              </a:spcAft>
            </a:pPr>
            <a:r>
              <a:rPr lang="en-US" sz="3200" b="1" dirty="0"/>
              <a:t>Software Used</a:t>
            </a:r>
          </a:p>
          <a:p>
            <a:pPr algn="ctr">
              <a:lnSpc>
                <a:spcPct val="90000"/>
              </a:lnSpc>
              <a:spcAft>
                <a:spcPts val="600"/>
              </a:spcAft>
            </a:pPr>
            <a:endParaRPr lang="en-US" sz="3200" b="1" dirty="0">
              <a:cs typeface="Calibri"/>
            </a:endParaRPr>
          </a:p>
          <a:p>
            <a:pPr>
              <a:spcAft>
                <a:spcPts val="200"/>
              </a:spcAft>
            </a:pPr>
            <a:r>
              <a:rPr lang="en-US" sz="2000" b="1" dirty="0">
                <a:cs typeface="Calibri"/>
              </a:rPr>
              <a:t>SQL Developer by Oracle</a:t>
            </a:r>
          </a:p>
          <a:p>
            <a:pPr>
              <a:spcAft>
                <a:spcPts val="200"/>
              </a:spcAft>
            </a:pPr>
            <a:endParaRPr lang="en-US" sz="2000" b="1" dirty="0">
              <a:cs typeface="Calibri"/>
            </a:endParaRPr>
          </a:p>
          <a:p>
            <a:pPr>
              <a:spcAft>
                <a:spcPts val="200"/>
              </a:spcAft>
            </a:pPr>
            <a:r>
              <a:rPr lang="en-US" sz="2000" b="1" dirty="0">
                <a:cs typeface="Calibri"/>
              </a:rPr>
              <a:t>We used </a:t>
            </a:r>
            <a:r>
              <a:rPr lang="en-US" sz="2000" b="1" dirty="0" smtClean="0">
                <a:cs typeface="Calibri"/>
              </a:rPr>
              <a:t>Oracle live </a:t>
            </a:r>
            <a:r>
              <a:rPr lang="en-US" sz="2000" b="1" dirty="0">
                <a:cs typeface="Calibri"/>
              </a:rPr>
              <a:t>because of its:-</a:t>
            </a:r>
          </a:p>
          <a:p>
            <a:pPr>
              <a:spcAft>
                <a:spcPts val="200"/>
              </a:spcAft>
            </a:pPr>
            <a:endParaRPr lang="en-US" sz="2000" b="1" dirty="0">
              <a:cs typeface="Calibri"/>
            </a:endParaRPr>
          </a:p>
          <a:p>
            <a:pPr marL="342900" indent="-342900">
              <a:spcAft>
                <a:spcPts val="600"/>
              </a:spcAft>
              <a:buFont typeface="Arial"/>
              <a:buChar char="•"/>
            </a:pPr>
            <a:r>
              <a:rPr lang="en-US" sz="2000" dirty="0">
                <a:cs typeface="Calibri"/>
              </a:rPr>
              <a:t>Performance and </a:t>
            </a:r>
            <a:r>
              <a:rPr lang="en-US" sz="2000" dirty="0" err="1">
                <a:cs typeface="Calibri"/>
              </a:rPr>
              <a:t>Scalabilty</a:t>
            </a:r>
            <a:endParaRPr lang="en-US" sz="2000" dirty="0">
              <a:cs typeface="Calibri"/>
            </a:endParaRPr>
          </a:p>
          <a:p>
            <a:pPr marL="342900" indent="-342900">
              <a:spcAft>
                <a:spcPts val="600"/>
              </a:spcAft>
              <a:buFont typeface="Arial"/>
              <a:buChar char="•"/>
            </a:pPr>
            <a:r>
              <a:rPr lang="en-US" sz="2000" dirty="0" smtClean="0">
                <a:cs typeface="Calibri"/>
              </a:rPr>
              <a:t>Indicators for all key words, reserved words</a:t>
            </a:r>
          </a:p>
          <a:p>
            <a:pPr marL="342900" indent="-342900">
              <a:spcAft>
                <a:spcPts val="600"/>
              </a:spcAft>
              <a:buFont typeface="Arial"/>
              <a:buChar char="•"/>
            </a:pPr>
            <a:r>
              <a:rPr lang="en-US" sz="2000" dirty="0" smtClean="0">
                <a:cs typeface="Calibri"/>
              </a:rPr>
              <a:t>Portability</a:t>
            </a:r>
            <a:endParaRPr lang="en-US" dirty="0">
              <a:cs typeface="Calibri" panose="020F0502020204030204"/>
            </a:endParaRPr>
          </a:p>
          <a:p>
            <a:pPr marL="342900" indent="-342900">
              <a:spcAft>
                <a:spcPts val="600"/>
              </a:spcAft>
              <a:buFont typeface="Arial"/>
              <a:buChar char="•"/>
            </a:pPr>
            <a:r>
              <a:rPr lang="en-US" sz="2000" dirty="0">
                <a:cs typeface="Calibri"/>
              </a:rPr>
              <a:t>Market Presence</a:t>
            </a:r>
          </a:p>
          <a:p>
            <a:pPr marL="342900" indent="-342900">
              <a:spcAft>
                <a:spcPts val="600"/>
              </a:spcAft>
              <a:buFont typeface="Arial"/>
              <a:buChar char="•"/>
            </a:pPr>
            <a:r>
              <a:rPr lang="en-US" sz="2000" dirty="0">
                <a:cs typeface="Calibri"/>
              </a:rPr>
              <a:t>Multiple Database Support</a:t>
            </a:r>
          </a:p>
          <a:p>
            <a:pPr marL="342900" indent="-342900">
              <a:spcAft>
                <a:spcPts val="600"/>
              </a:spcAft>
              <a:buFont typeface="Arial"/>
              <a:buChar char="•"/>
            </a:pPr>
            <a:r>
              <a:rPr lang="en-US" sz="2000" dirty="0">
                <a:cs typeface="Calibri"/>
              </a:rPr>
              <a:t>Security</a:t>
            </a:r>
          </a:p>
          <a:p>
            <a:pPr marL="342900" indent="-342900">
              <a:spcAft>
                <a:spcPts val="600"/>
              </a:spcAft>
              <a:buFont typeface="Arial"/>
              <a:buChar char="•"/>
            </a:pPr>
            <a:r>
              <a:rPr lang="en-US" sz="2000" dirty="0">
                <a:cs typeface="Calibri"/>
              </a:rPr>
              <a:t>Backup and </a:t>
            </a:r>
            <a:r>
              <a:rPr lang="en-US" sz="2000" dirty="0" smtClean="0">
                <a:cs typeface="Calibri"/>
              </a:rPr>
              <a:t>Recovery</a:t>
            </a:r>
          </a:p>
          <a:p>
            <a:pPr marL="342900" indent="-342900">
              <a:spcAft>
                <a:spcPts val="600"/>
              </a:spcAft>
              <a:buFont typeface="Arial"/>
              <a:buChar char="•"/>
            </a:pPr>
            <a:r>
              <a:rPr lang="en-US" sz="2000" dirty="0" smtClean="0">
                <a:cs typeface="Calibri"/>
              </a:rPr>
              <a:t>Easy error detection and removal.</a:t>
            </a:r>
            <a:endParaRPr lang="en-US" sz="2000" dirty="0">
              <a:cs typeface="Calibri"/>
            </a:endParaRPr>
          </a:p>
          <a:p>
            <a:pPr>
              <a:spcAft>
                <a:spcPts val="200"/>
              </a:spcAft>
            </a:pPr>
            <a:endParaRPr lang="en-US" sz="2000" b="1" dirty="0">
              <a:cs typeface="Calibri"/>
            </a:endParaRPr>
          </a:p>
          <a:p>
            <a:pPr>
              <a:spcAft>
                <a:spcPts val="200"/>
              </a:spcAft>
            </a:pPr>
            <a:endParaRPr lang="en-US" sz="2000" b="1" dirty="0">
              <a:cs typeface="Calibri"/>
            </a:endParaRPr>
          </a:p>
          <a:p>
            <a:pPr>
              <a:spcAft>
                <a:spcPts val="200"/>
              </a:spcAft>
            </a:pPr>
            <a:endParaRPr lang="en-US" sz="2000" b="1" dirty="0">
              <a:cs typeface="Calibri"/>
            </a:endParaRPr>
          </a:p>
          <a:p>
            <a:pPr>
              <a:lnSpc>
                <a:spcPct val="90000"/>
              </a:lnSpc>
              <a:spcAft>
                <a:spcPts val="600"/>
              </a:spcAft>
            </a:pPr>
            <a:endParaRPr lang="en-US" sz="3200" b="1" dirty="0">
              <a:cs typeface="Calibri"/>
            </a:endParaRPr>
          </a:p>
        </p:txBody>
      </p:sp>
      <p:sp>
        <p:nvSpPr>
          <p:cNvPr id="9" name="Rectangle 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19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5">
            <a:extLst>
              <a:ext uri="{FF2B5EF4-FFF2-40B4-BE49-F238E27FC236}">
                <a16:creationId xmlns="" xmlns:a16="http://schemas.microsoft.com/office/drawing/2014/main" id="{4724F874-E407-41A5-918C-1CF5DF5269E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0" y="0"/>
            <a:ext cx="1097280" cy="1097280"/>
            <a:chOff x="11094720" y="0"/>
            <a:chExt cx="1097280" cy="1097280"/>
          </a:xfrm>
        </p:grpSpPr>
        <p:sp>
          <p:nvSpPr>
            <p:cNvPr id="27" name="Isosceles Triangle 26">
              <a:extLst>
                <a:ext uri="{FF2B5EF4-FFF2-40B4-BE49-F238E27FC236}">
                  <a16:creationId xmlns="" xmlns:a16="http://schemas.microsoft.com/office/drawing/2014/main" id="{EBB12D3E-DD63-469B-A687-14E38AE471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 xmlns:a16="http://schemas.microsoft.com/office/drawing/2014/main" id="{2CC10F17-490D-41AE-9B38-7F39AF7384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 xmlns:a16="http://schemas.microsoft.com/office/drawing/2014/main" id="{B41846C4-3713-40E3-A438-D7149D0CAF7F}"/>
              </a:ext>
            </a:extLst>
          </p:cNvPr>
          <p:cNvSpPr txBox="1"/>
          <p:nvPr/>
        </p:nvSpPr>
        <p:spPr>
          <a:xfrm>
            <a:off x="843269" y="712170"/>
            <a:ext cx="3137400" cy="1355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b="1" dirty="0" smtClean="0">
                <a:cs typeface="Calibri"/>
              </a:rPr>
              <a:t>ER Diagram</a:t>
            </a:r>
            <a:endParaRPr lang="en-US" sz="3200" b="1" dirty="0">
              <a:cs typeface="Calibri"/>
            </a:endParaRPr>
          </a:p>
        </p:txBody>
      </p:sp>
      <p:grpSp>
        <p:nvGrpSpPr>
          <p:cNvPr id="23" name="Group 29">
            <a:extLst>
              <a:ext uri="{FF2B5EF4-FFF2-40B4-BE49-F238E27FC236}">
                <a16:creationId xmlns="" xmlns:a16="http://schemas.microsoft.com/office/drawing/2014/main" id="{DC8D6E3B-FFED-480F-941D-FE376375B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177940" y="4601497"/>
            <a:ext cx="1014060" cy="2017580"/>
            <a:chOff x="11177940" y="4601497"/>
            <a:chExt cx="1014060" cy="2017580"/>
          </a:xfrm>
        </p:grpSpPr>
        <p:sp>
          <p:nvSpPr>
            <p:cNvPr id="31" name="Isosceles Triangle 30">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2" cstate="print"/>
          <a:srcRect/>
          <a:stretch>
            <a:fillRect/>
          </a:stretch>
        </p:blipFill>
        <p:spPr bwMode="auto">
          <a:xfrm>
            <a:off x="1032461" y="1615740"/>
            <a:ext cx="6944476" cy="3987917"/>
          </a:xfrm>
          <a:prstGeom prst="rect">
            <a:avLst/>
          </a:prstGeom>
          <a:noFill/>
          <a:ln w="9525">
            <a:noFill/>
            <a:miter lim="800000"/>
            <a:headEnd/>
            <a:tailEnd/>
          </a:ln>
        </p:spPr>
      </p:pic>
    </p:spTree>
    <p:extLst>
      <p:ext uri="{BB962C8B-B14F-4D97-AF65-F5344CB8AC3E}">
        <p14:creationId xmlns:p14="http://schemas.microsoft.com/office/powerpoint/2010/main" xmlns="" val="2624452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23F3D74F-E8E2-4BEB-BD5E-7183B62C4015}"/>
              </a:ext>
            </a:extLst>
          </p:cNvPr>
          <p:cNvSpPr txBox="1"/>
          <p:nvPr/>
        </p:nvSpPr>
        <p:spPr>
          <a:xfrm>
            <a:off x="643467" y="407423"/>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Aft>
                <a:spcPts val="600"/>
              </a:spcAft>
            </a:pPr>
            <a:r>
              <a:rPr lang="en-US" sz="3200" b="1" dirty="0" smtClean="0"/>
              <a:t>Concepts used</a:t>
            </a:r>
            <a:endParaRPr lang="en-US" sz="3200" b="1" dirty="0"/>
          </a:p>
          <a:p>
            <a:pPr marL="457200" indent="-457200">
              <a:lnSpc>
                <a:spcPct val="90000"/>
              </a:lnSpc>
              <a:spcAft>
                <a:spcPts val="600"/>
              </a:spcAft>
              <a:buFont typeface="Arial" panose="020B0604020202020204" pitchFamily="34" charset="0"/>
              <a:buChar char="•"/>
            </a:pPr>
            <a:r>
              <a:rPr lang="en-US" sz="3200" dirty="0" smtClean="0">
                <a:cs typeface="Calibri" panose="020F0502020204030204"/>
              </a:rPr>
              <a:t>PL/SQL</a:t>
            </a:r>
          </a:p>
          <a:p>
            <a:pPr marL="457200" indent="-457200">
              <a:lnSpc>
                <a:spcPct val="90000"/>
              </a:lnSpc>
              <a:spcAft>
                <a:spcPts val="600"/>
              </a:spcAft>
              <a:buFont typeface="Arial" panose="020B0604020202020204" pitchFamily="34" charset="0"/>
              <a:buChar char="•"/>
            </a:pPr>
            <a:r>
              <a:rPr lang="en-US" sz="3200" dirty="0" smtClean="0">
                <a:cs typeface="Calibri" panose="020F0502020204030204"/>
              </a:rPr>
              <a:t>Trigger</a:t>
            </a:r>
            <a:endParaRPr lang="en-US" sz="3200" dirty="0">
              <a:cs typeface="Calibri" panose="020F0502020204030204"/>
            </a:endParaRPr>
          </a:p>
          <a:p>
            <a:pPr marL="457200" indent="-457200">
              <a:lnSpc>
                <a:spcPct val="90000"/>
              </a:lnSpc>
              <a:spcAft>
                <a:spcPts val="600"/>
              </a:spcAft>
              <a:buFont typeface="Arial" panose="020B0604020202020204" pitchFamily="34" charset="0"/>
              <a:buChar char="•"/>
            </a:pPr>
            <a:r>
              <a:rPr lang="en-US" sz="3200" dirty="0" smtClean="0">
                <a:cs typeface="Calibri" panose="020F0502020204030204"/>
              </a:rPr>
              <a:t>Exception handling</a:t>
            </a:r>
          </a:p>
          <a:p>
            <a:pPr marL="457200" indent="-457200">
              <a:lnSpc>
                <a:spcPct val="90000"/>
              </a:lnSpc>
              <a:spcAft>
                <a:spcPts val="600"/>
              </a:spcAft>
              <a:buFont typeface="Arial" panose="020B0604020202020204" pitchFamily="34" charset="0"/>
              <a:buChar char="•"/>
            </a:pPr>
            <a:r>
              <a:rPr lang="en-US" sz="3200" dirty="0" smtClean="0">
                <a:cs typeface="Calibri" panose="020F0502020204030204"/>
              </a:rPr>
              <a:t>Sequence</a:t>
            </a:r>
          </a:p>
          <a:p>
            <a:pPr marL="457200" indent="-457200">
              <a:lnSpc>
                <a:spcPct val="90000"/>
              </a:lnSpc>
              <a:spcAft>
                <a:spcPts val="600"/>
              </a:spcAft>
              <a:buFont typeface="Arial" panose="020B0604020202020204" pitchFamily="34" charset="0"/>
              <a:buChar char="•"/>
            </a:pPr>
            <a:r>
              <a:rPr lang="en-US" sz="3200" dirty="0" smtClean="0">
                <a:cs typeface="Calibri" panose="020F0502020204030204"/>
              </a:rPr>
              <a:t>Views</a:t>
            </a:r>
            <a:endParaRPr lang="en-US" sz="3200" dirty="0">
              <a:cs typeface="Calibri" panose="020F0502020204030204"/>
            </a:endParaRPr>
          </a:p>
        </p:txBody>
      </p:sp>
      <p:sp>
        <p:nvSpPr>
          <p:cNvPr id="9" name="Rectangle 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1212023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D5B339F4-93B9-4E04-9721-143AD6782E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 xmlns:a16="http://schemas.microsoft.com/office/drawing/2014/main" id="{8734DDD3-F723-4DD3-8ABE-EC0B2AC87D7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522324" y="0"/>
            <a:ext cx="7147352" cy="5777808"/>
            <a:chOff x="329184" y="1"/>
            <a:chExt cx="524256" cy="5777808"/>
          </a:xfrm>
        </p:grpSpPr>
        <p:cxnSp>
          <p:nvCxnSpPr>
            <p:cNvPr id="24" name="Straight Connector 23">
              <a:extLst>
                <a:ext uri="{FF2B5EF4-FFF2-40B4-BE49-F238E27FC236}">
                  <a16:creationId xmlns="" xmlns:a16="http://schemas.microsoft.com/office/drawing/2014/main" id="{F7C8EA93-3210-4C62-99E9-153C275E3A87}"/>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5EB7D2A2-F448-44D4-938C-DC84CBCB3B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 xmlns:a16="http://schemas.microsoft.com/office/drawing/2014/main" id="{871AEA07-1E14-44B4-8E55-64EF049CD6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2A011E6B-FEF3-4994-A4E7-D84B1DC8C7A2}"/>
              </a:ext>
            </a:extLst>
          </p:cNvPr>
          <p:cNvSpPr txBox="1"/>
          <p:nvPr/>
        </p:nvSpPr>
        <p:spPr>
          <a:xfrm>
            <a:off x="1524000" y="1231961"/>
            <a:ext cx="9144000"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dirty="0">
                <a:latin typeface="+mj-lt"/>
                <a:ea typeface="+mj-ea"/>
                <a:cs typeface="+mj-cs"/>
              </a:rPr>
              <a:t>Output</a:t>
            </a:r>
            <a:endParaRPr lang="en-US" sz="6000" b="1" kern="1200" dirty="0">
              <a:solidFill>
                <a:schemeClr val="tx1"/>
              </a:solidFill>
              <a:latin typeface="+mj-lt"/>
              <a:ea typeface="+mj-ea"/>
              <a:cs typeface="Calibri Light"/>
            </a:endParaRPr>
          </a:p>
        </p:txBody>
      </p:sp>
    </p:spTree>
    <p:extLst>
      <p:ext uri="{BB962C8B-B14F-4D97-AF65-F5344CB8AC3E}">
        <p14:creationId xmlns:p14="http://schemas.microsoft.com/office/powerpoint/2010/main" xmlns="" val="175304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4">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6">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20">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22">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 xmlns:a16="http://schemas.microsoft.com/office/drawing/2014/main" id="{64875ED3-025B-4128-8391-B440AE09E2EA}"/>
              </a:ext>
            </a:extLst>
          </p:cNvPr>
          <p:cNvPicPr>
            <a:picLocks noChangeAspect="1"/>
          </p:cNvPicPr>
          <p:nvPr/>
        </p:nvPicPr>
        <p:blipFill>
          <a:blip r:embed="rId2" cstate="print"/>
          <a:stretch>
            <a:fillRect/>
          </a:stretch>
        </p:blipFill>
        <p:spPr>
          <a:xfrm>
            <a:off x="757989" y="1738714"/>
            <a:ext cx="10214811" cy="4084570"/>
          </a:xfrm>
          <a:prstGeom prst="rect">
            <a:avLst/>
          </a:prstGeom>
          <a:ln>
            <a:noFill/>
          </a:ln>
        </p:spPr>
      </p:pic>
      <p:sp>
        <p:nvSpPr>
          <p:cNvPr id="20" name="Isosceles Triangle 24">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02BB5C42-D05A-4DC6-A268-F9D6209D8E7A}"/>
              </a:ext>
            </a:extLst>
          </p:cNvPr>
          <p:cNvSpPr txBox="1"/>
          <p:nvPr/>
        </p:nvSpPr>
        <p:spPr>
          <a:xfrm>
            <a:off x="4724400" y="3200400"/>
            <a:ext cx="2743200" cy="369332"/>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 xmlns:a16="http://schemas.microsoft.com/office/drawing/2014/main" id="{20DF05BB-E76E-427B-945F-EB227E434EB9}"/>
              </a:ext>
            </a:extLst>
          </p:cNvPr>
          <p:cNvSpPr txBox="1"/>
          <p:nvPr/>
        </p:nvSpPr>
        <p:spPr>
          <a:xfrm>
            <a:off x="4724400" y="62741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Patient Table</a:t>
            </a:r>
            <a:endParaRPr lang="en-US" sz="3200" b="1">
              <a:cs typeface="Calibri"/>
            </a:endParaRPr>
          </a:p>
        </p:txBody>
      </p:sp>
    </p:spTree>
    <p:extLst>
      <p:ext uri="{BB962C8B-B14F-4D97-AF65-F5344CB8AC3E}">
        <p14:creationId xmlns:p14="http://schemas.microsoft.com/office/powerpoint/2010/main" xmlns="" val="592501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email&#10;&#10;Description automatically generated">
            <a:extLst>
              <a:ext uri="{FF2B5EF4-FFF2-40B4-BE49-F238E27FC236}">
                <a16:creationId xmlns="" xmlns:a16="http://schemas.microsoft.com/office/drawing/2014/main" id="{350214F6-4AE6-47E9-AB4B-E6CB8ABBA7F6}"/>
              </a:ext>
            </a:extLst>
          </p:cNvPr>
          <p:cNvPicPr>
            <a:picLocks noChangeAspect="1"/>
          </p:cNvPicPr>
          <p:nvPr/>
        </p:nvPicPr>
        <p:blipFill>
          <a:blip r:embed="rId2" cstate="print"/>
          <a:stretch>
            <a:fillRect/>
          </a:stretch>
        </p:blipFill>
        <p:spPr>
          <a:xfrm>
            <a:off x="649705" y="3896199"/>
            <a:ext cx="11069052" cy="2290063"/>
          </a:xfrm>
          <a:prstGeom prst="rect">
            <a:avLst/>
          </a:prstGeom>
          <a:ln>
            <a:noFill/>
          </a:ln>
        </p:spPr>
      </p:pic>
      <p:sp>
        <p:nvSpPr>
          <p:cNvPr id="20" name="Isosceles Triangle 19">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CCFA36D3-B52C-443D-9BD1-85B5277D0041}"/>
              </a:ext>
            </a:extLst>
          </p:cNvPr>
          <p:cNvSpPr txBox="1"/>
          <p:nvPr/>
        </p:nvSpPr>
        <p:spPr>
          <a:xfrm>
            <a:off x="5179621" y="686789"/>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Doctor</a:t>
            </a:r>
          </a:p>
        </p:txBody>
      </p:sp>
      <p:pic>
        <p:nvPicPr>
          <p:cNvPr id="2050" name="Picture 2" descr="C:\Users\LAKSHMI\Desktop\dbms_proj\doc1.PNG"/>
          <p:cNvPicPr>
            <a:picLocks noChangeAspect="1" noChangeArrowheads="1"/>
          </p:cNvPicPr>
          <p:nvPr/>
        </p:nvPicPr>
        <p:blipFill>
          <a:blip r:embed="rId3" cstate="print"/>
          <a:srcRect/>
          <a:stretch>
            <a:fillRect/>
          </a:stretch>
        </p:blipFill>
        <p:spPr bwMode="auto">
          <a:xfrm>
            <a:off x="709862" y="1285875"/>
            <a:ext cx="11558337" cy="2528136"/>
          </a:xfrm>
          <a:prstGeom prst="rect">
            <a:avLst/>
          </a:prstGeom>
          <a:noFill/>
        </p:spPr>
      </p:pic>
    </p:spTree>
    <p:extLst>
      <p:ext uri="{BB962C8B-B14F-4D97-AF65-F5344CB8AC3E}">
        <p14:creationId xmlns:p14="http://schemas.microsoft.com/office/powerpoint/2010/main" xmlns="" val="484550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198</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RA1811003010775 HITESH PARASHAR  RA1811003010776 SHREEJAN MISHRA  RA1811003010777 YASH PANDEY   RA1811003010778 TUSHAR   RA1811003010779 ARVETI RAGHAVENDRA</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LAKSHMI</cp:lastModifiedBy>
  <cp:revision>308</cp:revision>
  <dcterms:created xsi:type="dcterms:W3CDTF">2021-04-29T22:26:22Z</dcterms:created>
  <dcterms:modified xsi:type="dcterms:W3CDTF">2021-05-06T07:52:11Z</dcterms:modified>
</cp:coreProperties>
</file>