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6" r:id="rId1"/>
  </p:sldMasterIdLst>
  <p:notesMasterIdLst>
    <p:notesMasterId r:id="rId14"/>
  </p:notesMasterIdLst>
  <p:sldIdLst>
    <p:sldId id="265" r:id="rId2"/>
    <p:sldId id="266" r:id="rId3"/>
    <p:sldId id="273" r:id="rId4"/>
    <p:sldId id="256" r:id="rId5"/>
    <p:sldId id="267" r:id="rId6"/>
    <p:sldId id="268" r:id="rId7"/>
    <p:sldId id="269" r:id="rId8"/>
    <p:sldId id="270" r:id="rId9"/>
    <p:sldId id="271" r:id="rId10"/>
    <p:sldId id="264" r:id="rId11"/>
    <p:sldId id="272" r:id="rId12"/>
    <p:sldId id="275" r:id="rId1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661" autoAdjust="0"/>
  </p:normalViewPr>
  <p:slideViewPr>
    <p:cSldViewPr>
      <p:cViewPr varScale="1">
        <p:scale>
          <a:sx n="79" d="100"/>
          <a:sy n="79" d="100"/>
        </p:scale>
        <p:origin x="920" y="5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85D2DF-A4B1-4AC6-8D4F-1DBA4340ED93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D170E-EE94-4B68-9587-4EB622CEB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406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FD170E-EE94-4B68-9587-4EB622CEBBF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8278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IN" sz="1200" dirty="0"/>
              <a:t>New Delhi has most number of restaurants followed by Gurgaon, Noida, Faridabad &amp; </a:t>
            </a:r>
            <a:r>
              <a:rPr lang="en-IN" sz="1200" dirty="0" err="1"/>
              <a:t>Ghazibad</a:t>
            </a:r>
            <a:r>
              <a:rPr lang="en-IN" sz="1200" dirty="0"/>
              <a:t>. All these 5 cities constitute the greater NCR (National Capital  Region ). This could be due to the fact that </a:t>
            </a:r>
            <a:r>
              <a:rPr lang="en-IN" sz="1200" dirty="0" err="1"/>
              <a:t>Zomato</a:t>
            </a:r>
            <a:r>
              <a:rPr lang="en-IN" sz="1200" dirty="0"/>
              <a:t>, in its initial days started operations in NCR.</a:t>
            </a:r>
          </a:p>
          <a:p>
            <a:pPr>
              <a:defRPr/>
            </a:pPr>
            <a:endParaRPr lang="en-IN" sz="300" dirty="0"/>
          </a:p>
          <a:p>
            <a:r>
              <a:rPr lang="en-IN" sz="1200" dirty="0"/>
              <a:t>A lot of restaurants have no rating. This could be due to the fact that: 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IN" sz="1200" dirty="0"/>
              <a:t>They have recently registered on </a:t>
            </a:r>
            <a:r>
              <a:rPr lang="en-IN" sz="1200" dirty="0" err="1"/>
              <a:t>Zomato</a:t>
            </a:r>
            <a:endParaRPr lang="en-IN" sz="1200" dirty="0"/>
          </a:p>
          <a:p>
            <a:pPr marL="171450" indent="-171450">
              <a:buFont typeface="Arial" pitchFamily="34" charset="0"/>
              <a:buChar char="•"/>
            </a:pPr>
            <a:r>
              <a:rPr lang="en-IN" sz="1200" dirty="0"/>
              <a:t>No ratings given by customers - so far</a:t>
            </a:r>
          </a:p>
          <a:p>
            <a:r>
              <a:rPr lang="en-IN" sz="1200" dirty="0"/>
              <a:t>These records will be removed from the analysis from here onwards.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dirty="0"/>
              <a:t>Ratings are normally distributed between 2 and 5 barring a few spikes which can be seen at 3 &amp; 4. This tells us that, people in general, rate restaurants either 3 or 4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FD170E-EE94-4B68-9587-4EB622CEBBF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3858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IN" sz="1200" dirty="0"/>
              <a:t>A majority of restaurants have  votes &lt;1500 and a rating between 3 and 4.5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IN" sz="1200" dirty="0"/>
              <a:t>Restaurants with votes &gt;1500 have a rating between 3.5 and 4.3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/>
              <a:t>Additionally, it could be seen that restaurants with higher price ranges tend to get better ratings on average – though this could be a correlation between better food being more expensive and not an increase in price causing better ratings.</a:t>
            </a:r>
            <a:endParaRPr lang="en-IN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FD170E-EE94-4B68-9587-4EB622CEBBF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8053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en-IN" sz="1200" dirty="0"/>
              <a:t>Chinese and North Indian are the two main served cuisines across the restaurants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1200" dirty="0"/>
              <a:t>They are low – mid price range and are rated in same low – mid range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1200" dirty="0"/>
              <a:t>Italian and continental are the two niche cuisines which despite of being highly priced and fewer outlets have high rating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1200" dirty="0"/>
              <a:t>Asian and European are more general cuisines and don’t seem to have much dominance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FD170E-EE94-4B68-9587-4EB622CEBBF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0682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FD170E-EE94-4B68-9587-4EB622CEBBF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9921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FD170E-EE94-4B68-9587-4EB622CEBBF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3419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FD170E-EE94-4B68-9587-4EB622CEBBF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1003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FD170E-EE94-4B68-9587-4EB622CEBBF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4525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FD170E-EE94-4B68-9587-4EB622CEBBF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452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4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279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310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3"/>
            <a:ext cx="2057400" cy="3290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3"/>
            <a:ext cx="6019800" cy="3290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973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09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228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5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5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563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395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329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53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3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1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1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8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766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565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7" Type="http://schemas.openxmlformats.org/officeDocument/2006/relationships/image" Target="../media/image2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9.png"/><Relationship Id="rId4" Type="http://schemas.openxmlformats.org/officeDocument/2006/relationships/image" Target="../media/image18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  <a:alpha val="8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92967" y="4110638"/>
            <a:ext cx="3834865" cy="86177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/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/>
              <a:t>GROUP 4 : </a:t>
            </a:r>
          </a:p>
          <a:p>
            <a:r>
              <a:rPr lang="en-US" sz="1600" b="1" dirty="0"/>
              <a:t>Emily </a:t>
            </a:r>
            <a:r>
              <a:rPr lang="en-US" sz="1600" b="1" dirty="0" err="1"/>
              <a:t>Buzzelli</a:t>
            </a:r>
            <a:r>
              <a:rPr lang="en-US" sz="1600" b="1" dirty="0"/>
              <a:t> </a:t>
            </a:r>
          </a:p>
          <a:p>
            <a:r>
              <a:rPr lang="en-US" sz="1600" b="1" dirty="0"/>
              <a:t>Cherry </a:t>
            </a:r>
            <a:r>
              <a:rPr lang="en-US" sz="1600" b="1" dirty="0" err="1"/>
              <a:t>Agarwal</a:t>
            </a:r>
            <a:endParaRPr lang="en-US" sz="1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105400" y="1047750"/>
            <a:ext cx="3810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Data Driven Decisions </a:t>
            </a:r>
          </a:p>
          <a:p>
            <a:r>
              <a:rPr lang="en-US" sz="2800" dirty="0">
                <a:solidFill>
                  <a:schemeClr val="bg1"/>
                </a:solidFill>
              </a:rPr>
              <a:t>On Opening a Restaurant</a:t>
            </a:r>
          </a:p>
        </p:txBody>
      </p:sp>
      <p:pic>
        <p:nvPicPr>
          <p:cNvPr id="2" name="Picture 2" descr="Image result for food business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022056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93020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91440"/>
            <a:ext cx="8686800" cy="460771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Model Selection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7696840"/>
              </p:ext>
            </p:extLst>
          </p:nvPr>
        </p:nvGraphicFramePr>
        <p:xfrm>
          <a:off x="533400" y="2280345"/>
          <a:ext cx="7010401" cy="1828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207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19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777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Model Built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Accuracy on Train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Accuracy on Test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/>
                        <a:t>Logistic 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90.21%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90.17% (</a:t>
                      </a:r>
                      <a:r>
                        <a:rPr lang="en-US" sz="1200" dirty="0"/>
                        <a:t>Baseline accuracy = 90.43%)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/>
                        <a:t>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/>
                        <a:t>KNN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/>
                        <a:t>LDA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/>
                        <a:t>Naïve Bayes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572000" y="4488418"/>
            <a:ext cx="449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But we would still not use any model here</a:t>
            </a:r>
            <a:r>
              <a:rPr lang="en-US" sz="1600" dirty="0"/>
              <a:t>….</a:t>
            </a:r>
          </a:p>
        </p:txBody>
      </p:sp>
      <p:sp>
        <p:nvSpPr>
          <p:cNvPr id="6" name="Rectangle 5"/>
          <p:cNvSpPr/>
          <p:nvPr/>
        </p:nvSpPr>
        <p:spPr>
          <a:xfrm>
            <a:off x="304800" y="716399"/>
            <a:ext cx="82296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From our model, we identified that </a:t>
            </a:r>
          </a:p>
          <a:p>
            <a:pPr marL="228600" indent="-228600">
              <a:buAutoNum type="arabicPeriod"/>
            </a:pPr>
            <a:r>
              <a:rPr lang="en-US" sz="1400" dirty="0"/>
              <a:t>Italian and Continental restaurants have positive impact on rating</a:t>
            </a:r>
          </a:p>
          <a:p>
            <a:pPr marL="228600" indent="-228600">
              <a:buAutoNum type="arabicPeriod"/>
            </a:pPr>
            <a:r>
              <a:rPr lang="en-US" sz="1400" dirty="0"/>
              <a:t>Multicuisine and Table booking(Yes) showed positive impact too</a:t>
            </a:r>
          </a:p>
          <a:p>
            <a:pPr marL="228600" indent="-228600">
              <a:buAutoNum type="arabicPeriod"/>
            </a:pPr>
            <a:r>
              <a:rPr lang="en-US" sz="1400" dirty="0"/>
              <a:t>Online Delivery (Yes) showed less of a negative impact than Online Delivery (No)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304800" y="590550"/>
            <a:ext cx="54864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622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91440"/>
            <a:ext cx="8686800" cy="457200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Recommendation</a:t>
            </a:r>
          </a:p>
        </p:txBody>
      </p:sp>
      <p:pic>
        <p:nvPicPr>
          <p:cNvPr id="7170" name="Picture 2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410" y="1384731"/>
            <a:ext cx="2132672" cy="1420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Image result for online delivery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32" r="18819" b="10002"/>
          <a:stretch/>
        </p:blipFill>
        <p:spPr bwMode="auto">
          <a:xfrm>
            <a:off x="4876800" y="3631945"/>
            <a:ext cx="1099941" cy="1066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Image result for table booking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3114" b="97924" l="1172" r="97461">
                        <a14:foregroundMark x1="43164" y1="4498" x2="55859" y2="5536"/>
                        <a14:foregroundMark x1="5469" y1="38754" x2="5469" y2="52941"/>
                        <a14:foregroundMark x1="93359" y1="40138" x2="97656" y2="43253"/>
                        <a14:foregroundMark x1="1367" y1="44291" x2="1367" y2="48443"/>
                        <a14:foregroundMark x1="21289" y1="94810" x2="21289" y2="9792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7263" y="3669619"/>
            <a:ext cx="1755840" cy="991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Image result for cyber hub delhi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6623" y="1428750"/>
            <a:ext cx="2354935" cy="1346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304800" y="590550"/>
            <a:ext cx="54864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2648682" y="3247325"/>
            <a:ext cx="376884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Other features: Online delivery, Table booking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981174" y="740578"/>
            <a:ext cx="29050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Cuisine : Italian or continental </a:t>
            </a:r>
          </a:p>
          <a:p>
            <a:r>
              <a:rPr lang="en-US" sz="1400" dirty="0"/>
              <a:t>(Can be a combination - </a:t>
            </a:r>
            <a:r>
              <a:rPr lang="en-US" sz="1400" dirty="0" err="1"/>
              <a:t>multicuisine</a:t>
            </a:r>
            <a:r>
              <a:rPr lang="en-US" sz="1400" dirty="0"/>
              <a:t>)</a:t>
            </a:r>
          </a:p>
        </p:txBody>
      </p:sp>
      <p:sp>
        <p:nvSpPr>
          <p:cNvPr id="5" name="Rectangle 4"/>
          <p:cNvSpPr/>
          <p:nvPr/>
        </p:nvSpPr>
        <p:spPr>
          <a:xfrm>
            <a:off x="4533103" y="742950"/>
            <a:ext cx="354409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Locality: </a:t>
            </a:r>
            <a:r>
              <a:rPr lang="en-US" sz="1400" dirty="0" err="1"/>
              <a:t>Epicura</a:t>
            </a:r>
            <a:r>
              <a:rPr lang="en-US" sz="1400" dirty="0"/>
              <a:t> Food Mall, Nehru Place &amp; Sector 29</a:t>
            </a:r>
          </a:p>
        </p:txBody>
      </p:sp>
    </p:spTree>
    <p:extLst>
      <p:ext uri="{BB962C8B-B14F-4D97-AF65-F5344CB8AC3E}">
        <p14:creationId xmlns:p14="http://schemas.microsoft.com/office/powerpoint/2010/main" val="2170809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91440"/>
            <a:ext cx="8686800" cy="457200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Takeaways/Next Steps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304800" y="590550"/>
            <a:ext cx="54864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11" name="Picture 4" descr="Image result for thank you restaurant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56" t="13968" r="5124" b="3005"/>
          <a:stretch/>
        </p:blipFill>
        <p:spPr bwMode="auto">
          <a:xfrm>
            <a:off x="5843335" y="2829344"/>
            <a:ext cx="3300665" cy="2280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EF8B99D-E248-4882-90AE-B0FF35DD9ED7}"/>
              </a:ext>
            </a:extLst>
          </p:cNvPr>
          <p:cNvSpPr/>
          <p:nvPr/>
        </p:nvSpPr>
        <p:spPr>
          <a:xfrm>
            <a:off x="304800" y="950328"/>
            <a:ext cx="82296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/>
              <a:t>Takeaways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It’s pretty hard to get a Very Good or Excellent rating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However, we were able to take advantage of the data we had to direct us</a:t>
            </a:r>
          </a:p>
          <a:p>
            <a:endParaRPr lang="en-IN" dirty="0"/>
          </a:p>
          <a:p>
            <a:r>
              <a:rPr lang="en-IN" b="1" dirty="0"/>
              <a:t>Next Steps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Need some way to validate that good ratings actually translate to making money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Importance of “good” food</a:t>
            </a:r>
          </a:p>
        </p:txBody>
      </p:sp>
    </p:spTree>
    <p:extLst>
      <p:ext uri="{BB962C8B-B14F-4D97-AF65-F5344CB8AC3E}">
        <p14:creationId xmlns:p14="http://schemas.microsoft.com/office/powerpoint/2010/main" val="505488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91440"/>
            <a:ext cx="8686800" cy="457200"/>
          </a:xfrm>
        </p:spPr>
        <p:txBody>
          <a:bodyPr>
            <a:noAutofit/>
          </a:bodyPr>
          <a:lstStyle/>
          <a:p>
            <a:pPr algn="l"/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Determine the ideal type of restaurant the team could open in order to maximize customer ratings</a:t>
            </a:r>
          </a:p>
          <a:p>
            <a:endParaRPr lang="en-US" sz="1600" dirty="0"/>
          </a:p>
          <a:p>
            <a:pPr>
              <a:buFont typeface="Wingdings" pitchFamily="2" charset="2"/>
              <a:buChar char="Ø"/>
            </a:pPr>
            <a:r>
              <a:rPr lang="en-US" sz="1600" dirty="0"/>
              <a:t>What area/locality should the restaurant be open in?</a:t>
            </a:r>
          </a:p>
          <a:p>
            <a:pPr>
              <a:buFont typeface="Wingdings" pitchFamily="2" charset="2"/>
              <a:buChar char="Ø"/>
            </a:pPr>
            <a:r>
              <a:rPr lang="en-US" sz="1600" dirty="0"/>
              <a:t>Which cuisine restaurant should we open?</a:t>
            </a:r>
          </a:p>
          <a:p>
            <a:pPr>
              <a:buFont typeface="Wingdings" pitchFamily="2" charset="2"/>
              <a:buChar char="Ø"/>
            </a:pPr>
            <a:r>
              <a:rPr lang="en-US" sz="1600" dirty="0"/>
              <a:t>What extra features should be added to the restaurant to improve ratings? </a:t>
            </a:r>
          </a:p>
        </p:txBody>
      </p:sp>
      <p:pic>
        <p:nvPicPr>
          <p:cNvPr id="9218" name="Picture 2" descr="Related image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62" t="16669" r="4943" b="10784"/>
          <a:stretch/>
        </p:blipFill>
        <p:spPr bwMode="auto">
          <a:xfrm>
            <a:off x="7290486" y="3426940"/>
            <a:ext cx="1631092" cy="1400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304800" y="590550"/>
            <a:ext cx="54864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5035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91440"/>
            <a:ext cx="8686800" cy="457200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Dataset &amp; 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9877"/>
            <a:ext cx="8229600" cy="400407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100" dirty="0"/>
          </a:p>
          <a:p>
            <a:r>
              <a:rPr lang="en-US" sz="1600" dirty="0"/>
              <a:t>The team started with a dataset from </a:t>
            </a:r>
            <a:r>
              <a:rPr lang="en-US" sz="1600" dirty="0" err="1"/>
              <a:t>Kaggle</a:t>
            </a:r>
            <a:r>
              <a:rPr lang="en-US" sz="1600" dirty="0"/>
              <a:t> called “</a:t>
            </a:r>
            <a:r>
              <a:rPr lang="en-US" sz="1600" dirty="0" err="1"/>
              <a:t>Zomato</a:t>
            </a:r>
            <a:r>
              <a:rPr lang="en-US" sz="1600" dirty="0"/>
              <a:t>-restaurants”.  This data set contained:</a:t>
            </a:r>
          </a:p>
          <a:p>
            <a:pPr lvl="1">
              <a:buFont typeface="Wingdings" pitchFamily="2" charset="2"/>
              <a:buChar char="Ø"/>
            </a:pPr>
            <a:r>
              <a:rPr lang="en-US" sz="1600" dirty="0"/>
              <a:t>restaurant name/address information</a:t>
            </a:r>
          </a:p>
          <a:p>
            <a:pPr lvl="1">
              <a:buFont typeface="Wingdings" pitchFamily="2" charset="2"/>
              <a:buChar char="Ø"/>
            </a:pPr>
            <a:r>
              <a:rPr lang="en-US" sz="1600" dirty="0"/>
              <a:t>details on the average cost/price range</a:t>
            </a:r>
          </a:p>
          <a:p>
            <a:pPr lvl="1">
              <a:buFont typeface="Wingdings" pitchFamily="2" charset="2"/>
              <a:buChar char="Ø"/>
            </a:pPr>
            <a:r>
              <a:rPr lang="en-US" sz="1600" dirty="0"/>
              <a:t>whether the restaurant had online delivery or took reservations</a:t>
            </a:r>
          </a:p>
          <a:p>
            <a:pPr lvl="1">
              <a:buFont typeface="Wingdings" pitchFamily="2" charset="2"/>
              <a:buChar char="Ø"/>
            </a:pPr>
            <a:r>
              <a:rPr lang="en-US" sz="1600" dirty="0"/>
              <a:t>the cuisine type and details on customer ratings (aggregate score &amp; level) </a:t>
            </a:r>
          </a:p>
          <a:p>
            <a:pPr lvl="1">
              <a:buFont typeface="Wingdings" pitchFamily="2" charset="2"/>
              <a:buChar char="Ø"/>
            </a:pPr>
            <a:r>
              <a:rPr lang="en-US" sz="1600" dirty="0"/>
              <a:t>the number of total votes used to calculate those ratings</a:t>
            </a:r>
          </a:p>
          <a:p>
            <a:pPr marL="457200" lvl="1" indent="0">
              <a:buNone/>
            </a:pPr>
            <a:endParaRPr lang="en-US" sz="1600" dirty="0"/>
          </a:p>
          <a:p>
            <a:r>
              <a:rPr lang="en-US" sz="1600" dirty="0"/>
              <a:t>More data would have been helpful</a:t>
            </a:r>
          </a:p>
          <a:p>
            <a:pPr lvl="1">
              <a:buFont typeface="Wingdings" pitchFamily="2" charset="2"/>
              <a:buChar char="Ø"/>
            </a:pPr>
            <a:r>
              <a:rPr lang="en-US" sz="1600" dirty="0"/>
              <a:t>Evenly distributed across all countries and cities</a:t>
            </a:r>
          </a:p>
          <a:p>
            <a:pPr lvl="1">
              <a:buFont typeface="Wingdings" pitchFamily="2" charset="2"/>
              <a:buChar char="Ø"/>
            </a:pPr>
            <a:r>
              <a:rPr lang="en-US" sz="1600" dirty="0"/>
              <a:t>More details on reviews </a:t>
            </a:r>
          </a:p>
          <a:p>
            <a:pPr lvl="1">
              <a:buFont typeface="Wingdings" pitchFamily="2" charset="2"/>
              <a:buChar char="Ø"/>
            </a:pPr>
            <a:r>
              <a:rPr lang="en-US" sz="1600" dirty="0"/>
              <a:t>Financial data on how well the restaurant was doing</a:t>
            </a:r>
          </a:p>
          <a:p>
            <a:endParaRPr lang="en-US" sz="3800" dirty="0"/>
          </a:p>
          <a:p>
            <a:endParaRPr lang="en-US" sz="3800" dirty="0"/>
          </a:p>
          <a:p>
            <a:endParaRPr lang="en-US" sz="1800" dirty="0"/>
          </a:p>
          <a:p>
            <a:endParaRPr lang="en-US" sz="18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304800" y="590550"/>
            <a:ext cx="54864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8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1986" y="4397"/>
            <a:ext cx="1642013" cy="1119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944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96" y="731699"/>
            <a:ext cx="8901204" cy="3364051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44548" y="4248150"/>
            <a:ext cx="851845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IN" sz="1400" dirty="0"/>
              <a:t>The data set contains information for ~9k restaurants across the world, around 8600 (&gt;90%) of which are in India. For the purpose of further analysis we will restrict our analysis to Indian Restaurants.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82880" y="91440"/>
            <a:ext cx="86868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Data Overview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304800" y="590550"/>
            <a:ext cx="54864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780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91440"/>
            <a:ext cx="8686800" cy="457200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Data Cleaning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81150"/>
            <a:ext cx="3581400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540635"/>
            <a:ext cx="3565079" cy="308851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28600" y="590550"/>
            <a:ext cx="86868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  <a:defRPr/>
            </a:pPr>
            <a:r>
              <a:rPr lang="en-IN" sz="1400" dirty="0"/>
              <a:t>New Delhi has most number of restaurants followed by Gurgaon, Noida, Faridabad &amp; Ghaziabad</a:t>
            </a:r>
            <a:endParaRPr lang="en-IN" sz="400" dirty="0"/>
          </a:p>
          <a:p>
            <a:pPr marL="285750" indent="-285750">
              <a:buFont typeface="Arial" pitchFamily="34" charset="0"/>
              <a:buChar char="•"/>
            </a:pPr>
            <a:r>
              <a:rPr lang="en-IN" sz="1400" dirty="0"/>
              <a:t>Ratings are normally distributed between 2 and 5 barring a few spikes which can be seen at 3 &amp; 4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1400" dirty="0"/>
              <a:t>A lot of restaurants are not rated – these have been removed from the data for further analysis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304800" y="590550"/>
            <a:ext cx="54864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1101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91440"/>
            <a:ext cx="8686800" cy="457200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Understanding data by Rating</a:t>
            </a: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950" y="1855379"/>
            <a:ext cx="4105450" cy="29448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199" y="1962150"/>
            <a:ext cx="4084678" cy="2684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228600" y="742950"/>
            <a:ext cx="86868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en-IN" sz="1400" dirty="0"/>
              <a:t>A majority of restaurants have  votes &lt;1500 and a rating between 3 and 4.5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IN" sz="1400" dirty="0"/>
              <a:t>Restaurants with votes &gt;1500 have a rating between 3.5 and 4.3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400" dirty="0"/>
              <a:t>Restaurants with higher price ranges tend to get better ratings on average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304800" y="590550"/>
            <a:ext cx="54864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0693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91440"/>
            <a:ext cx="8686800" cy="4572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l"/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Identifying the Cuisine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516" y="152711"/>
            <a:ext cx="3148760" cy="2691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647950"/>
            <a:ext cx="3325091" cy="23277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2724150"/>
            <a:ext cx="3211735" cy="2246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228600" y="679668"/>
            <a:ext cx="54102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sz="1400" dirty="0"/>
              <a:t>Chinese and North Indian are the two main served cuisines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1400" dirty="0"/>
              <a:t>Italian and continental are highly priced and have fewer outlets have high rating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1400" dirty="0"/>
              <a:t>Asian and European are more general cuisines and don’t seem to have much dominance </a:t>
            </a:r>
          </a:p>
        </p:txBody>
      </p:sp>
      <p:sp>
        <p:nvSpPr>
          <p:cNvPr id="9" name="Rectangle 8"/>
          <p:cNvSpPr/>
          <p:nvPr/>
        </p:nvSpPr>
        <p:spPr>
          <a:xfrm>
            <a:off x="6961100" y="830226"/>
            <a:ext cx="538005" cy="21336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304800" y="590550"/>
            <a:ext cx="54864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4307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91440"/>
            <a:ext cx="8686800" cy="4572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l"/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Choosing the Locality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889151"/>
            <a:ext cx="4107494" cy="3044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199" y="1889151"/>
            <a:ext cx="4119887" cy="3004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304800" y="703243"/>
            <a:ext cx="85344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We want to open Italian and Continental restaurants in a locality where:</a:t>
            </a:r>
          </a:p>
          <a:p>
            <a:pPr marL="228600" indent="-228600">
              <a:buAutoNum type="arabicPeriod"/>
            </a:pPr>
            <a:r>
              <a:rPr lang="en-US" sz="1400" dirty="0"/>
              <a:t>Average cost across restaurants is high – to make profit</a:t>
            </a:r>
          </a:p>
          <a:p>
            <a:pPr marL="228600" indent="-228600">
              <a:buAutoNum type="arabicPeriod"/>
            </a:pPr>
            <a:r>
              <a:rPr lang="en-US" sz="1400" dirty="0"/>
              <a:t>Restaurants are highly rated</a:t>
            </a:r>
          </a:p>
          <a:p>
            <a:pPr marL="228600" indent="-228600">
              <a:buAutoNum type="arabicPeriod"/>
            </a:pPr>
            <a:r>
              <a:rPr lang="en-US" sz="1400" dirty="0"/>
              <a:t>Few Italian and Continental restaurants with high rating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304800" y="3486150"/>
            <a:ext cx="8534400" cy="2286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304800" y="590550"/>
            <a:ext cx="54864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04800" y="4400550"/>
            <a:ext cx="8534400" cy="2286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4698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91440"/>
            <a:ext cx="8686800" cy="457200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Other features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648" y="1962150"/>
            <a:ext cx="2399952" cy="2393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392" y="1962150"/>
            <a:ext cx="2519008" cy="25045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962150"/>
            <a:ext cx="2370090" cy="23632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381000" y="829330"/>
            <a:ext cx="838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Restaurants offering </a:t>
            </a:r>
            <a:r>
              <a:rPr lang="en-US" sz="1400" dirty="0" err="1"/>
              <a:t>Multicuisine</a:t>
            </a:r>
            <a:r>
              <a:rPr lang="en-US" sz="1400" dirty="0"/>
              <a:t>, Online delivery and Table booking are rated slightly better over the ones which do not offer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304800" y="590550"/>
            <a:ext cx="54864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2688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399</TotalTime>
  <Words>850</Words>
  <Application>Microsoft Office PowerPoint</Application>
  <PresentationFormat>On-screen Show (16:9)</PresentationFormat>
  <Paragraphs>107</Paragraphs>
  <Slides>12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Wingdings</vt:lpstr>
      <vt:lpstr>Office Theme</vt:lpstr>
      <vt:lpstr>PowerPoint Presentation</vt:lpstr>
      <vt:lpstr>Objective</vt:lpstr>
      <vt:lpstr>Dataset &amp; Limitations</vt:lpstr>
      <vt:lpstr>PowerPoint Presentation</vt:lpstr>
      <vt:lpstr>Data Cleaning</vt:lpstr>
      <vt:lpstr>Understanding data by Rating</vt:lpstr>
      <vt:lpstr>Identifying the Cuisine</vt:lpstr>
      <vt:lpstr>Choosing the Locality</vt:lpstr>
      <vt:lpstr>Other features</vt:lpstr>
      <vt:lpstr>Model Selection</vt:lpstr>
      <vt:lpstr>Recommendation</vt:lpstr>
      <vt:lpstr>Takeaways/Next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Emily Buzzelli</cp:lastModifiedBy>
  <cp:revision>40</cp:revision>
  <dcterms:created xsi:type="dcterms:W3CDTF">2006-08-16T00:00:00Z</dcterms:created>
  <dcterms:modified xsi:type="dcterms:W3CDTF">2018-08-13T16:27:42Z</dcterms:modified>
</cp:coreProperties>
</file>