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1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50" b="0" i="1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16000" y="2216467"/>
            <a:ext cx="7380605" cy="7024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rgbClr val="37B5F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392822" y="0"/>
            <a:ext cx="7895590" cy="10287000"/>
          </a:xfrm>
          <a:custGeom>
            <a:avLst/>
            <a:gdLst/>
            <a:ahLst/>
            <a:cxnLst/>
            <a:rect l="l" t="t" r="r" b="b"/>
            <a:pathLst>
              <a:path w="7895590" h="10287000">
                <a:moveTo>
                  <a:pt x="7895176" y="0"/>
                </a:moveTo>
                <a:lnTo>
                  <a:pt x="4788286" y="0"/>
                </a:lnTo>
                <a:lnTo>
                  <a:pt x="0" y="10286999"/>
                </a:lnTo>
                <a:lnTo>
                  <a:pt x="7895176" y="10286999"/>
                </a:lnTo>
                <a:lnTo>
                  <a:pt x="7895176" y="0"/>
                </a:lnTo>
                <a:close/>
              </a:path>
            </a:pathLst>
          </a:custGeom>
          <a:solidFill>
            <a:srgbClr val="AFD1E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7759" y="8600285"/>
            <a:ext cx="6667487" cy="12760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0799882" y="1130173"/>
            <a:ext cx="5773420" cy="8044180"/>
          </a:xfrm>
          <a:custGeom>
            <a:avLst/>
            <a:gdLst/>
            <a:ahLst/>
            <a:cxnLst/>
            <a:rect l="l" t="t" r="r" b="b"/>
            <a:pathLst>
              <a:path w="5773419" h="8044180">
                <a:moveTo>
                  <a:pt x="5428938" y="0"/>
                </a:moveTo>
                <a:lnTo>
                  <a:pt x="344049" y="0"/>
                </a:lnTo>
                <a:lnTo>
                  <a:pt x="297496" y="3122"/>
                </a:lnTo>
                <a:lnTo>
                  <a:pt x="252806" y="12223"/>
                </a:lnTo>
                <a:lnTo>
                  <a:pt x="210395" y="26903"/>
                </a:lnTo>
                <a:lnTo>
                  <a:pt x="170679" y="46761"/>
                </a:lnTo>
                <a:lnTo>
                  <a:pt x="134077" y="71397"/>
                </a:lnTo>
                <a:lnTo>
                  <a:pt x="101003" y="100412"/>
                </a:lnTo>
                <a:lnTo>
                  <a:pt x="71874" y="133405"/>
                </a:lnTo>
                <a:lnTo>
                  <a:pt x="47108" y="169976"/>
                </a:lnTo>
                <a:lnTo>
                  <a:pt x="27120" y="209726"/>
                </a:lnTo>
                <a:lnTo>
                  <a:pt x="12327" y="252253"/>
                </a:lnTo>
                <a:lnTo>
                  <a:pt x="3146" y="297159"/>
                </a:lnTo>
                <a:lnTo>
                  <a:pt x="0" y="343950"/>
                </a:lnTo>
                <a:lnTo>
                  <a:pt x="0" y="7700061"/>
                </a:lnTo>
                <a:lnTo>
                  <a:pt x="3146" y="7746844"/>
                </a:lnTo>
                <a:lnTo>
                  <a:pt x="12327" y="7791751"/>
                </a:lnTo>
                <a:lnTo>
                  <a:pt x="27120" y="7834280"/>
                </a:lnTo>
                <a:lnTo>
                  <a:pt x="47108" y="7874030"/>
                </a:lnTo>
                <a:lnTo>
                  <a:pt x="71874" y="7910602"/>
                </a:lnTo>
                <a:lnTo>
                  <a:pt x="101003" y="7943596"/>
                </a:lnTo>
                <a:lnTo>
                  <a:pt x="134077" y="7972611"/>
                </a:lnTo>
                <a:lnTo>
                  <a:pt x="170679" y="7997248"/>
                </a:lnTo>
                <a:lnTo>
                  <a:pt x="210395" y="8017106"/>
                </a:lnTo>
                <a:lnTo>
                  <a:pt x="252806" y="8031785"/>
                </a:lnTo>
                <a:lnTo>
                  <a:pt x="297496" y="8040886"/>
                </a:lnTo>
                <a:lnTo>
                  <a:pt x="344049" y="8044009"/>
                </a:lnTo>
                <a:lnTo>
                  <a:pt x="5428938" y="8044009"/>
                </a:lnTo>
                <a:lnTo>
                  <a:pt x="5475833" y="8040856"/>
                </a:lnTo>
                <a:lnTo>
                  <a:pt x="5520745" y="8031676"/>
                </a:lnTo>
                <a:lnTo>
                  <a:pt x="5563276" y="8016884"/>
                </a:lnTo>
                <a:lnTo>
                  <a:pt x="5603027" y="7996897"/>
                </a:lnTo>
                <a:lnTo>
                  <a:pt x="5639597" y="7972131"/>
                </a:lnTo>
                <a:lnTo>
                  <a:pt x="5672588" y="7943004"/>
                </a:lnTo>
                <a:lnTo>
                  <a:pt x="5701599" y="7909931"/>
                </a:lnTo>
                <a:lnTo>
                  <a:pt x="5726231" y="7873329"/>
                </a:lnTo>
                <a:lnTo>
                  <a:pt x="5746085" y="7833614"/>
                </a:lnTo>
                <a:lnTo>
                  <a:pt x="5760761" y="7791203"/>
                </a:lnTo>
                <a:lnTo>
                  <a:pt x="5763594" y="7777289"/>
                </a:lnTo>
                <a:lnTo>
                  <a:pt x="399281" y="7777289"/>
                </a:lnTo>
                <a:lnTo>
                  <a:pt x="350256" y="7767327"/>
                </a:lnTo>
                <a:lnTo>
                  <a:pt x="310108" y="7740205"/>
                </a:lnTo>
                <a:lnTo>
                  <a:pt x="282981" y="7700061"/>
                </a:lnTo>
                <a:lnTo>
                  <a:pt x="273018" y="7651038"/>
                </a:lnTo>
                <a:lnTo>
                  <a:pt x="273018" y="392976"/>
                </a:lnTo>
                <a:lnTo>
                  <a:pt x="282981" y="343950"/>
                </a:lnTo>
                <a:lnTo>
                  <a:pt x="310108" y="303803"/>
                </a:lnTo>
                <a:lnTo>
                  <a:pt x="350256" y="276675"/>
                </a:lnTo>
                <a:lnTo>
                  <a:pt x="399281" y="266712"/>
                </a:lnTo>
                <a:lnTo>
                  <a:pt x="5763691" y="266712"/>
                </a:lnTo>
                <a:lnTo>
                  <a:pt x="5760761" y="252253"/>
                </a:lnTo>
                <a:lnTo>
                  <a:pt x="5746085" y="209726"/>
                </a:lnTo>
                <a:lnTo>
                  <a:pt x="5726231" y="169976"/>
                </a:lnTo>
                <a:lnTo>
                  <a:pt x="5701599" y="133405"/>
                </a:lnTo>
                <a:lnTo>
                  <a:pt x="5672588" y="100412"/>
                </a:lnTo>
                <a:lnTo>
                  <a:pt x="5639597" y="71397"/>
                </a:lnTo>
                <a:lnTo>
                  <a:pt x="5603027" y="46761"/>
                </a:lnTo>
                <a:lnTo>
                  <a:pt x="5563276" y="26903"/>
                </a:lnTo>
                <a:lnTo>
                  <a:pt x="5520745" y="12223"/>
                </a:lnTo>
                <a:lnTo>
                  <a:pt x="5475833" y="3122"/>
                </a:lnTo>
                <a:lnTo>
                  <a:pt x="5428938" y="0"/>
                </a:lnTo>
                <a:close/>
              </a:path>
              <a:path w="5773419" h="8044180">
                <a:moveTo>
                  <a:pt x="5763691" y="266712"/>
                </a:moveTo>
                <a:lnTo>
                  <a:pt x="5375344" y="266712"/>
                </a:lnTo>
                <a:lnTo>
                  <a:pt x="5424323" y="276675"/>
                </a:lnTo>
                <a:lnTo>
                  <a:pt x="5464466" y="303803"/>
                </a:lnTo>
                <a:lnTo>
                  <a:pt x="5491609" y="343950"/>
                </a:lnTo>
                <a:lnTo>
                  <a:pt x="5501582" y="392976"/>
                </a:lnTo>
                <a:lnTo>
                  <a:pt x="5501582" y="7651038"/>
                </a:lnTo>
                <a:lnTo>
                  <a:pt x="5499931" y="7651038"/>
                </a:lnTo>
                <a:lnTo>
                  <a:pt x="5489976" y="7700061"/>
                </a:lnTo>
                <a:lnTo>
                  <a:pt x="5462863" y="7740205"/>
                </a:lnTo>
                <a:lnTo>
                  <a:pt x="5422725" y="7767327"/>
                </a:lnTo>
                <a:lnTo>
                  <a:pt x="5373693" y="7777289"/>
                </a:lnTo>
                <a:lnTo>
                  <a:pt x="5763594" y="7777289"/>
                </a:lnTo>
                <a:lnTo>
                  <a:pt x="5769860" y="7746512"/>
                </a:lnTo>
                <a:lnTo>
                  <a:pt x="5772974" y="7700061"/>
                </a:lnTo>
                <a:lnTo>
                  <a:pt x="5772975" y="343950"/>
                </a:lnTo>
                <a:lnTo>
                  <a:pt x="5769860" y="297159"/>
                </a:lnTo>
                <a:lnTo>
                  <a:pt x="5763691" y="266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754118" y="1087564"/>
            <a:ext cx="5861685" cy="8132445"/>
          </a:xfrm>
          <a:custGeom>
            <a:avLst/>
            <a:gdLst/>
            <a:ahLst/>
            <a:cxnLst/>
            <a:rect l="l" t="t" r="r" b="b"/>
            <a:pathLst>
              <a:path w="5861684" h="8132445">
                <a:moveTo>
                  <a:pt x="5462130" y="0"/>
                </a:moveTo>
                <a:lnTo>
                  <a:pt x="399275" y="0"/>
                </a:lnTo>
                <a:lnTo>
                  <a:pt x="352632" y="2703"/>
                </a:lnTo>
                <a:lnTo>
                  <a:pt x="307590" y="10610"/>
                </a:lnTo>
                <a:lnTo>
                  <a:pt x="264446" y="23418"/>
                </a:lnTo>
                <a:lnTo>
                  <a:pt x="223496" y="40822"/>
                </a:lnTo>
                <a:lnTo>
                  <a:pt x="185038" y="62519"/>
                </a:lnTo>
                <a:lnTo>
                  <a:pt x="149369" y="88206"/>
                </a:lnTo>
                <a:lnTo>
                  <a:pt x="116784" y="117578"/>
                </a:lnTo>
                <a:lnTo>
                  <a:pt x="87581" y="150331"/>
                </a:lnTo>
                <a:lnTo>
                  <a:pt x="62057" y="186163"/>
                </a:lnTo>
                <a:lnTo>
                  <a:pt x="40507" y="224769"/>
                </a:lnTo>
                <a:lnTo>
                  <a:pt x="23230" y="265846"/>
                </a:lnTo>
                <a:lnTo>
                  <a:pt x="10522" y="309089"/>
                </a:lnTo>
                <a:lnTo>
                  <a:pt x="2680" y="354196"/>
                </a:lnTo>
                <a:lnTo>
                  <a:pt x="0" y="400862"/>
                </a:lnTo>
                <a:lnTo>
                  <a:pt x="0" y="7733105"/>
                </a:lnTo>
                <a:lnTo>
                  <a:pt x="2680" y="7779749"/>
                </a:lnTo>
                <a:lnTo>
                  <a:pt x="10522" y="7824792"/>
                </a:lnTo>
                <a:lnTo>
                  <a:pt x="23230" y="7867936"/>
                </a:lnTo>
                <a:lnTo>
                  <a:pt x="40507" y="7908886"/>
                </a:lnTo>
                <a:lnTo>
                  <a:pt x="62057" y="7947344"/>
                </a:lnTo>
                <a:lnTo>
                  <a:pt x="87581" y="7983014"/>
                </a:lnTo>
                <a:lnTo>
                  <a:pt x="116784" y="8015598"/>
                </a:lnTo>
                <a:lnTo>
                  <a:pt x="149369" y="8044801"/>
                </a:lnTo>
                <a:lnTo>
                  <a:pt x="185038" y="8070325"/>
                </a:lnTo>
                <a:lnTo>
                  <a:pt x="223496" y="8091874"/>
                </a:lnTo>
                <a:lnTo>
                  <a:pt x="264446" y="8109151"/>
                </a:lnTo>
                <a:lnTo>
                  <a:pt x="307590" y="8121859"/>
                </a:lnTo>
                <a:lnTo>
                  <a:pt x="352632" y="8129702"/>
                </a:lnTo>
                <a:lnTo>
                  <a:pt x="399275" y="8132382"/>
                </a:lnTo>
                <a:lnTo>
                  <a:pt x="5462130" y="8132382"/>
                </a:lnTo>
                <a:lnTo>
                  <a:pt x="5508756" y="8129702"/>
                </a:lnTo>
                <a:lnTo>
                  <a:pt x="5553787" y="8121859"/>
                </a:lnTo>
                <a:lnTo>
                  <a:pt x="5596925" y="8109151"/>
                </a:lnTo>
                <a:lnTo>
                  <a:pt x="5637872" y="8091874"/>
                </a:lnTo>
                <a:lnTo>
                  <a:pt x="5644439" y="8088195"/>
                </a:lnTo>
                <a:lnTo>
                  <a:pt x="399275" y="8088195"/>
                </a:lnTo>
                <a:lnTo>
                  <a:pt x="351179" y="8084945"/>
                </a:lnTo>
                <a:lnTo>
                  <a:pt x="305022" y="8075482"/>
                </a:lnTo>
                <a:lnTo>
                  <a:pt x="261233" y="8060232"/>
                </a:lnTo>
                <a:lnTo>
                  <a:pt x="220239" y="8039622"/>
                </a:lnTo>
                <a:lnTo>
                  <a:pt x="182466" y="8014081"/>
                </a:lnTo>
                <a:lnTo>
                  <a:pt x="148343" y="7984035"/>
                </a:lnTo>
                <a:lnTo>
                  <a:pt x="118298" y="7949913"/>
                </a:lnTo>
                <a:lnTo>
                  <a:pt x="92756" y="7912141"/>
                </a:lnTo>
                <a:lnTo>
                  <a:pt x="72146" y="7871147"/>
                </a:lnTo>
                <a:lnTo>
                  <a:pt x="56896" y="7827358"/>
                </a:lnTo>
                <a:lnTo>
                  <a:pt x="47432" y="7781201"/>
                </a:lnTo>
                <a:lnTo>
                  <a:pt x="44183" y="7733105"/>
                </a:lnTo>
                <a:lnTo>
                  <a:pt x="44183" y="400862"/>
                </a:lnTo>
                <a:lnTo>
                  <a:pt x="47432" y="352766"/>
                </a:lnTo>
                <a:lnTo>
                  <a:pt x="56896" y="306610"/>
                </a:lnTo>
                <a:lnTo>
                  <a:pt x="72146" y="262821"/>
                </a:lnTo>
                <a:lnTo>
                  <a:pt x="92756" y="221826"/>
                </a:lnTo>
                <a:lnTo>
                  <a:pt x="118298" y="184054"/>
                </a:lnTo>
                <a:lnTo>
                  <a:pt x="148343" y="149931"/>
                </a:lnTo>
                <a:lnTo>
                  <a:pt x="182466" y="119885"/>
                </a:lnTo>
                <a:lnTo>
                  <a:pt x="220239" y="94344"/>
                </a:lnTo>
                <a:lnTo>
                  <a:pt x="261233" y="73734"/>
                </a:lnTo>
                <a:lnTo>
                  <a:pt x="305022" y="58484"/>
                </a:lnTo>
                <a:lnTo>
                  <a:pt x="351179" y="49020"/>
                </a:lnTo>
                <a:lnTo>
                  <a:pt x="399275" y="45770"/>
                </a:lnTo>
                <a:lnTo>
                  <a:pt x="5646642" y="45770"/>
                </a:lnTo>
                <a:lnTo>
                  <a:pt x="5637872" y="40822"/>
                </a:lnTo>
                <a:lnTo>
                  <a:pt x="5596925" y="23418"/>
                </a:lnTo>
                <a:lnTo>
                  <a:pt x="5553787" y="10610"/>
                </a:lnTo>
                <a:lnTo>
                  <a:pt x="5508756" y="2703"/>
                </a:lnTo>
                <a:lnTo>
                  <a:pt x="5462130" y="0"/>
                </a:lnTo>
                <a:close/>
              </a:path>
              <a:path w="5861684" h="8132445">
                <a:moveTo>
                  <a:pt x="5646642" y="45770"/>
                </a:moveTo>
                <a:lnTo>
                  <a:pt x="5462130" y="45770"/>
                </a:lnTo>
                <a:lnTo>
                  <a:pt x="5510228" y="49020"/>
                </a:lnTo>
                <a:lnTo>
                  <a:pt x="5556386" y="58484"/>
                </a:lnTo>
                <a:lnTo>
                  <a:pt x="5600177" y="73734"/>
                </a:lnTo>
                <a:lnTo>
                  <a:pt x="5641171" y="94344"/>
                </a:lnTo>
                <a:lnTo>
                  <a:pt x="5678943" y="119885"/>
                </a:lnTo>
                <a:lnTo>
                  <a:pt x="5713066" y="149931"/>
                </a:lnTo>
                <a:lnTo>
                  <a:pt x="5743111" y="184054"/>
                </a:lnTo>
                <a:lnTo>
                  <a:pt x="5768651" y="221826"/>
                </a:lnTo>
                <a:lnTo>
                  <a:pt x="5789260" y="262821"/>
                </a:lnTo>
                <a:lnTo>
                  <a:pt x="5804509" y="306610"/>
                </a:lnTo>
                <a:lnTo>
                  <a:pt x="5813972" y="352766"/>
                </a:lnTo>
                <a:lnTo>
                  <a:pt x="5817222" y="400862"/>
                </a:lnTo>
                <a:lnTo>
                  <a:pt x="5817222" y="7733105"/>
                </a:lnTo>
                <a:lnTo>
                  <a:pt x="5813972" y="7781201"/>
                </a:lnTo>
                <a:lnTo>
                  <a:pt x="5804509" y="7827358"/>
                </a:lnTo>
                <a:lnTo>
                  <a:pt x="5789260" y="7871147"/>
                </a:lnTo>
                <a:lnTo>
                  <a:pt x="5768651" y="7912141"/>
                </a:lnTo>
                <a:lnTo>
                  <a:pt x="5743111" y="7949913"/>
                </a:lnTo>
                <a:lnTo>
                  <a:pt x="5713066" y="7984035"/>
                </a:lnTo>
                <a:lnTo>
                  <a:pt x="5678943" y="8014081"/>
                </a:lnTo>
                <a:lnTo>
                  <a:pt x="5641171" y="8039622"/>
                </a:lnTo>
                <a:lnTo>
                  <a:pt x="5600177" y="8060232"/>
                </a:lnTo>
                <a:lnTo>
                  <a:pt x="5556386" y="8075482"/>
                </a:lnTo>
                <a:lnTo>
                  <a:pt x="5510228" y="8084945"/>
                </a:lnTo>
                <a:lnTo>
                  <a:pt x="5462130" y="8088195"/>
                </a:lnTo>
                <a:lnTo>
                  <a:pt x="5644439" y="8088195"/>
                </a:lnTo>
                <a:lnTo>
                  <a:pt x="5712003" y="8044801"/>
                </a:lnTo>
                <a:lnTo>
                  <a:pt x="5744593" y="8015598"/>
                </a:lnTo>
                <a:lnTo>
                  <a:pt x="5773803" y="7983014"/>
                </a:lnTo>
                <a:lnTo>
                  <a:pt x="5799335" y="7947344"/>
                </a:lnTo>
                <a:lnTo>
                  <a:pt x="5820892" y="7908886"/>
                </a:lnTo>
                <a:lnTo>
                  <a:pt x="5838176" y="7867936"/>
                </a:lnTo>
                <a:lnTo>
                  <a:pt x="5850889" y="7824792"/>
                </a:lnTo>
                <a:lnTo>
                  <a:pt x="5858736" y="7779749"/>
                </a:lnTo>
                <a:lnTo>
                  <a:pt x="5861418" y="7733105"/>
                </a:lnTo>
                <a:lnTo>
                  <a:pt x="5861418" y="400862"/>
                </a:lnTo>
                <a:lnTo>
                  <a:pt x="5858736" y="354196"/>
                </a:lnTo>
                <a:lnTo>
                  <a:pt x="5850889" y="309089"/>
                </a:lnTo>
                <a:lnTo>
                  <a:pt x="5838176" y="265846"/>
                </a:lnTo>
                <a:lnTo>
                  <a:pt x="5820892" y="224769"/>
                </a:lnTo>
                <a:lnTo>
                  <a:pt x="5799335" y="186163"/>
                </a:lnTo>
                <a:lnTo>
                  <a:pt x="5773803" y="150331"/>
                </a:lnTo>
                <a:lnTo>
                  <a:pt x="5744593" y="117578"/>
                </a:lnTo>
                <a:lnTo>
                  <a:pt x="5712003" y="88206"/>
                </a:lnTo>
                <a:lnTo>
                  <a:pt x="5676330" y="62519"/>
                </a:lnTo>
                <a:lnTo>
                  <a:pt x="5646642" y="4577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72901" y="1396898"/>
            <a:ext cx="5228564" cy="751056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81329" y="1216978"/>
            <a:ext cx="94741" cy="9469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391260" y="1196454"/>
            <a:ext cx="135762" cy="13572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50086" y="1226452"/>
            <a:ext cx="75818" cy="75755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5804248" y="1067053"/>
            <a:ext cx="831850" cy="1416050"/>
          </a:xfrm>
          <a:custGeom>
            <a:avLst/>
            <a:gdLst/>
            <a:ahLst/>
            <a:cxnLst/>
            <a:rect l="l" t="t" r="r" b="b"/>
            <a:pathLst>
              <a:path w="831850" h="1416050">
                <a:moveTo>
                  <a:pt x="397764" y="20523"/>
                </a:moveTo>
                <a:lnTo>
                  <a:pt x="394436" y="7327"/>
                </a:lnTo>
                <a:lnTo>
                  <a:pt x="385343" y="1384"/>
                </a:lnTo>
                <a:lnTo>
                  <a:pt x="372910" y="12"/>
                </a:lnTo>
                <a:lnTo>
                  <a:pt x="356006" y="12"/>
                </a:lnTo>
                <a:lnTo>
                  <a:pt x="355092" y="12"/>
                </a:lnTo>
                <a:lnTo>
                  <a:pt x="41478" y="0"/>
                </a:lnTo>
                <a:lnTo>
                  <a:pt x="24866" y="12"/>
                </a:lnTo>
                <a:lnTo>
                  <a:pt x="12433" y="1384"/>
                </a:lnTo>
                <a:lnTo>
                  <a:pt x="3327" y="7327"/>
                </a:lnTo>
                <a:lnTo>
                  <a:pt x="0" y="20523"/>
                </a:lnTo>
                <a:lnTo>
                  <a:pt x="397764" y="20523"/>
                </a:lnTo>
                <a:close/>
              </a:path>
              <a:path w="831850" h="1416050">
                <a:moveTo>
                  <a:pt x="831850" y="1097305"/>
                </a:moveTo>
                <a:lnTo>
                  <a:pt x="830364" y="1083233"/>
                </a:lnTo>
                <a:lnTo>
                  <a:pt x="824445" y="1073581"/>
                </a:lnTo>
                <a:lnTo>
                  <a:pt x="811276" y="1070013"/>
                </a:lnTo>
                <a:lnTo>
                  <a:pt x="811276" y="1415643"/>
                </a:lnTo>
                <a:lnTo>
                  <a:pt x="824445" y="1412303"/>
                </a:lnTo>
                <a:lnTo>
                  <a:pt x="830364" y="1403210"/>
                </a:lnTo>
                <a:lnTo>
                  <a:pt x="831850" y="1389672"/>
                </a:lnTo>
                <a:lnTo>
                  <a:pt x="831723" y="1373035"/>
                </a:lnTo>
                <a:lnTo>
                  <a:pt x="831723" y="1114209"/>
                </a:lnTo>
                <a:lnTo>
                  <a:pt x="831850" y="1097305"/>
                </a:lnTo>
                <a:close/>
              </a:path>
              <a:path w="831850" h="1416050">
                <a:moveTo>
                  <a:pt x="831850" y="691718"/>
                </a:moveTo>
                <a:lnTo>
                  <a:pt x="830364" y="677633"/>
                </a:lnTo>
                <a:lnTo>
                  <a:pt x="824445" y="667994"/>
                </a:lnTo>
                <a:lnTo>
                  <a:pt x="811276" y="664425"/>
                </a:lnTo>
                <a:lnTo>
                  <a:pt x="811276" y="1010043"/>
                </a:lnTo>
                <a:lnTo>
                  <a:pt x="824445" y="1006703"/>
                </a:lnTo>
                <a:lnTo>
                  <a:pt x="830364" y="997610"/>
                </a:lnTo>
                <a:lnTo>
                  <a:pt x="831850" y="984072"/>
                </a:lnTo>
                <a:lnTo>
                  <a:pt x="831723" y="967435"/>
                </a:lnTo>
                <a:lnTo>
                  <a:pt x="831723" y="708609"/>
                </a:lnTo>
                <a:lnTo>
                  <a:pt x="831850" y="691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968375"/>
            <a:ext cx="439293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1792" y="1958313"/>
            <a:ext cx="7914640" cy="2986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1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Relationship Id="rId3" Type="http://schemas.openxmlformats.org/officeDocument/2006/relationships/image" Target="../media/image43.jpg"/><Relationship Id="rId4" Type="http://schemas.openxmlformats.org/officeDocument/2006/relationships/image" Target="../media/image4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Relationship Id="rId3" Type="http://schemas.openxmlformats.org/officeDocument/2006/relationships/image" Target="../media/image44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Relationship Id="rId3" Type="http://schemas.openxmlformats.org/officeDocument/2006/relationships/image" Target="../media/image47.png"/><Relationship Id="rId4" Type="http://schemas.openxmlformats.org/officeDocument/2006/relationships/image" Target="../media/image48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hyperlink" Target="http://www.kaggle.com/datasets/teejmahal20/airline-passenger-satisfaction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Relationship Id="rId3" Type="http://schemas.openxmlformats.org/officeDocument/2006/relationships/image" Target="../media/image39.jpg"/><Relationship Id="rId4" Type="http://schemas.openxmlformats.org/officeDocument/2006/relationships/image" Target="../media/image40.jpg"/><Relationship Id="rId5" Type="http://schemas.openxmlformats.org/officeDocument/2006/relationships/image" Target="../media/image4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9825" y="7130084"/>
            <a:ext cx="55708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90">
                <a:latin typeface="Lucida Sans"/>
                <a:cs typeface="Lucida Sans"/>
              </a:rPr>
              <a:t>A</a:t>
            </a:r>
            <a:r>
              <a:rPr dirty="0" sz="3000" spc="-170">
                <a:latin typeface="Lucida Sans"/>
                <a:cs typeface="Lucida Sans"/>
              </a:rPr>
              <a:t> </a:t>
            </a:r>
            <a:r>
              <a:rPr dirty="0" sz="3000">
                <a:latin typeface="Lucida Sans"/>
                <a:cs typeface="Lucida Sans"/>
              </a:rPr>
              <a:t>Binary</a:t>
            </a:r>
            <a:r>
              <a:rPr dirty="0" sz="3000" spc="-165">
                <a:latin typeface="Lucida Sans"/>
                <a:cs typeface="Lucida Sans"/>
              </a:rPr>
              <a:t> </a:t>
            </a:r>
            <a:r>
              <a:rPr dirty="0" sz="3000" spc="-45">
                <a:latin typeface="Lucida Sans"/>
                <a:cs typeface="Lucida Sans"/>
              </a:rPr>
              <a:t>Classification</a:t>
            </a:r>
            <a:r>
              <a:rPr dirty="0" sz="3000" spc="-165">
                <a:latin typeface="Lucida Sans"/>
                <a:cs typeface="Lucida Sans"/>
              </a:rPr>
              <a:t> </a:t>
            </a:r>
            <a:r>
              <a:rPr dirty="0" sz="3000" spc="-35">
                <a:latin typeface="Lucida Sans"/>
                <a:cs typeface="Lucida Sans"/>
              </a:rPr>
              <a:t>Problem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9825" y="1592135"/>
            <a:ext cx="6932930" cy="5083175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12700" marR="5080">
              <a:lnSpc>
                <a:spcPts val="9680"/>
              </a:lnSpc>
              <a:spcBef>
                <a:spcPts val="1305"/>
              </a:spcBef>
            </a:pPr>
            <a:r>
              <a:rPr dirty="0" sz="9000" spc="70" b="1">
                <a:latin typeface="Trebuchet MS"/>
                <a:cs typeface="Trebuchet MS"/>
              </a:rPr>
              <a:t>Airline </a:t>
            </a:r>
            <a:r>
              <a:rPr dirty="0" sz="9000" spc="390" b="1">
                <a:latin typeface="Trebuchet MS"/>
                <a:cs typeface="Trebuchet MS"/>
              </a:rPr>
              <a:t>Customer </a:t>
            </a:r>
            <a:r>
              <a:rPr dirty="0" sz="9000" spc="434" b="1">
                <a:latin typeface="Trebuchet MS"/>
                <a:cs typeface="Trebuchet MS"/>
              </a:rPr>
              <a:t>Satisfaction </a:t>
            </a:r>
            <a:r>
              <a:rPr dirty="0" sz="9000" spc="250" b="1">
                <a:latin typeface="Trebuchet MS"/>
                <a:cs typeface="Trebuchet MS"/>
              </a:rPr>
              <a:t>Prediction</a:t>
            </a:r>
            <a:endParaRPr sz="9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1809" y="1028700"/>
            <a:ext cx="6546930" cy="34575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72868" y="6257639"/>
            <a:ext cx="6835871" cy="355282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39551" y="3393680"/>
            <a:ext cx="8270875" cy="480695"/>
          </a:xfrm>
          <a:prstGeom prst="rect">
            <a:avLst/>
          </a:prstGeom>
          <a:solidFill>
            <a:srgbClr val="AFD1E7"/>
          </a:solidFill>
        </p:spPr>
        <p:txBody>
          <a:bodyPr wrap="square" lIns="0" tIns="444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dirty="0" sz="2200" spc="105" b="1">
                <a:latin typeface="Trebuchet MS"/>
                <a:cs typeface="Trebuchet MS"/>
              </a:rPr>
              <a:t>Results</a:t>
            </a:r>
            <a:r>
              <a:rPr dirty="0" sz="2200" spc="-170" b="1">
                <a:latin typeface="Trebuchet MS"/>
                <a:cs typeface="Trebuchet MS"/>
              </a:rPr>
              <a:t> </a:t>
            </a:r>
            <a:r>
              <a:rPr dirty="0" sz="2200" spc="235" b="1">
                <a:latin typeface="Trebuchet MS"/>
                <a:cs typeface="Trebuchet MS"/>
              </a:rPr>
              <a:t>-</a:t>
            </a:r>
            <a:r>
              <a:rPr dirty="0" sz="2200" spc="-170" b="1">
                <a:latin typeface="Trebuchet MS"/>
                <a:cs typeface="Trebuchet MS"/>
              </a:rPr>
              <a:t> </a:t>
            </a:r>
            <a:r>
              <a:rPr dirty="0" sz="2200" spc="100" b="1">
                <a:latin typeface="Trebuchet MS"/>
                <a:cs typeface="Trebuchet MS"/>
              </a:rPr>
              <a:t>LightGBM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3999" y="4767038"/>
            <a:ext cx="1273810" cy="860425"/>
          </a:xfrm>
          <a:custGeom>
            <a:avLst/>
            <a:gdLst/>
            <a:ahLst/>
            <a:cxnLst/>
            <a:rect l="l" t="t" r="r" b="b"/>
            <a:pathLst>
              <a:path w="1273809" h="860425">
                <a:moveTo>
                  <a:pt x="813527" y="0"/>
                </a:moveTo>
                <a:lnTo>
                  <a:pt x="813523" y="229916"/>
                </a:lnTo>
                <a:lnTo>
                  <a:pt x="0" y="229916"/>
                </a:lnTo>
                <a:lnTo>
                  <a:pt x="0" y="630398"/>
                </a:lnTo>
                <a:lnTo>
                  <a:pt x="813523" y="630398"/>
                </a:lnTo>
                <a:lnTo>
                  <a:pt x="813523" y="860306"/>
                </a:lnTo>
                <a:lnTo>
                  <a:pt x="1273340" y="430157"/>
                </a:lnTo>
                <a:lnTo>
                  <a:pt x="813527" y="0"/>
                </a:lnTo>
                <a:close/>
              </a:path>
            </a:pathLst>
          </a:custGeom>
          <a:solidFill>
            <a:srgbClr val="AFD1E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539551" y="4102264"/>
            <a:ext cx="8270875" cy="2470785"/>
            <a:chOff x="539551" y="4102264"/>
            <a:chExt cx="8270875" cy="2470785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8986" y="4102264"/>
              <a:ext cx="7192692" cy="2470422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539551" y="5835367"/>
              <a:ext cx="8270875" cy="289560"/>
            </a:xfrm>
            <a:custGeom>
              <a:avLst/>
              <a:gdLst/>
              <a:ahLst/>
              <a:cxnLst/>
              <a:rect l="l" t="t" r="r" b="b"/>
              <a:pathLst>
                <a:path w="8270875" h="289560">
                  <a:moveTo>
                    <a:pt x="0" y="289322"/>
                  </a:moveTo>
                  <a:lnTo>
                    <a:pt x="8270417" y="289322"/>
                  </a:lnTo>
                  <a:lnTo>
                    <a:pt x="8270417" y="0"/>
                  </a:lnTo>
                  <a:lnTo>
                    <a:pt x="0" y="0"/>
                  </a:lnTo>
                  <a:lnTo>
                    <a:pt x="0" y="289322"/>
                  </a:lnTo>
                  <a:close/>
                </a:path>
              </a:pathLst>
            </a:custGeom>
            <a:solidFill>
              <a:srgbClr val="9DC275">
                <a:alpha val="4391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6960" y="504888"/>
            <a:ext cx="7732395" cy="2159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pc="385">
                <a:latin typeface="Trebuchet MS"/>
                <a:cs typeface="Trebuchet MS"/>
              </a:rPr>
              <a:t>Best</a:t>
            </a:r>
            <a:r>
              <a:rPr dirty="0" spc="-475">
                <a:latin typeface="Trebuchet MS"/>
                <a:cs typeface="Trebuchet MS"/>
              </a:rPr>
              <a:t> </a:t>
            </a:r>
            <a:r>
              <a:rPr dirty="0" spc="165">
                <a:latin typeface="Trebuchet MS"/>
                <a:cs typeface="Trebuchet MS"/>
              </a:rPr>
              <a:t>Model</a:t>
            </a:r>
            <a:r>
              <a:rPr dirty="0" spc="-475">
                <a:latin typeface="Trebuchet MS"/>
                <a:cs typeface="Trebuchet MS"/>
              </a:rPr>
              <a:t> </a:t>
            </a:r>
            <a:r>
              <a:rPr dirty="0" spc="610">
                <a:latin typeface="Trebuchet MS"/>
                <a:cs typeface="Trebuchet MS"/>
              </a:rPr>
              <a:t>- </a:t>
            </a:r>
            <a:r>
              <a:rPr dirty="0" spc="240">
                <a:latin typeface="Trebuchet MS"/>
                <a:cs typeface="Trebuchet MS"/>
              </a:rPr>
              <a:t>Supervised</a:t>
            </a:r>
            <a:r>
              <a:rPr dirty="0" spc="-440">
                <a:latin typeface="Trebuchet MS"/>
                <a:cs typeface="Trebuchet MS"/>
              </a:rPr>
              <a:t> </a:t>
            </a:r>
            <a:r>
              <a:rPr dirty="0" spc="200">
                <a:latin typeface="Trebuchet MS"/>
                <a:cs typeface="Trebuchet MS"/>
              </a:rPr>
              <a:t>Learning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572244" y="7038600"/>
            <a:ext cx="8205470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19095" marR="5080" indent="-2907030">
              <a:lnSpc>
                <a:spcPct val="115799"/>
              </a:lnSpc>
              <a:spcBef>
                <a:spcPts val="100"/>
              </a:spcBef>
            </a:pPr>
            <a:r>
              <a:rPr dirty="0" sz="3400" b="1" i="1">
                <a:latin typeface="Arial"/>
                <a:cs typeface="Arial"/>
              </a:rPr>
              <a:t>Based</a:t>
            </a:r>
            <a:r>
              <a:rPr dirty="0" sz="3400" spc="-90" b="1" i="1">
                <a:latin typeface="Arial"/>
                <a:cs typeface="Arial"/>
              </a:rPr>
              <a:t> </a:t>
            </a:r>
            <a:r>
              <a:rPr dirty="0" sz="3400" b="1" i="1">
                <a:latin typeface="Arial"/>
                <a:cs typeface="Arial"/>
              </a:rPr>
              <a:t>on</a:t>
            </a:r>
            <a:r>
              <a:rPr dirty="0" sz="3400" spc="-90" b="1" i="1">
                <a:latin typeface="Arial"/>
                <a:cs typeface="Arial"/>
              </a:rPr>
              <a:t> </a:t>
            </a:r>
            <a:r>
              <a:rPr dirty="0" sz="3400" spc="140" b="1" i="1">
                <a:latin typeface="Arial"/>
                <a:cs typeface="Arial"/>
              </a:rPr>
              <a:t>the</a:t>
            </a:r>
            <a:r>
              <a:rPr dirty="0" sz="3400" spc="-90" b="1" i="1">
                <a:latin typeface="Arial"/>
                <a:cs typeface="Arial"/>
              </a:rPr>
              <a:t> </a:t>
            </a:r>
            <a:r>
              <a:rPr dirty="0" sz="3400" spc="-130" b="1" i="1">
                <a:latin typeface="Arial"/>
                <a:cs typeface="Arial"/>
              </a:rPr>
              <a:t>F1</a:t>
            </a:r>
            <a:r>
              <a:rPr dirty="0" sz="3400" spc="-85" b="1" i="1">
                <a:latin typeface="Arial"/>
                <a:cs typeface="Arial"/>
              </a:rPr>
              <a:t> </a:t>
            </a:r>
            <a:r>
              <a:rPr dirty="0" sz="3400" b="1" i="1">
                <a:latin typeface="Arial"/>
                <a:cs typeface="Arial"/>
              </a:rPr>
              <a:t>score,</a:t>
            </a:r>
            <a:r>
              <a:rPr dirty="0" sz="3400" spc="-90" b="1" i="1">
                <a:latin typeface="Arial"/>
                <a:cs typeface="Arial"/>
              </a:rPr>
              <a:t> </a:t>
            </a:r>
            <a:r>
              <a:rPr dirty="0" sz="3400" spc="-229" b="1" i="1">
                <a:latin typeface="Arial"/>
                <a:cs typeface="Arial"/>
              </a:rPr>
              <a:t>LiofthtGBM</a:t>
            </a:r>
            <a:r>
              <a:rPr dirty="0" sz="3400" spc="-90" b="1" i="1">
                <a:latin typeface="Arial"/>
                <a:cs typeface="Arial"/>
              </a:rPr>
              <a:t> is</a:t>
            </a:r>
            <a:r>
              <a:rPr dirty="0" sz="3400" spc="-85" b="1" i="1">
                <a:latin typeface="Arial"/>
                <a:cs typeface="Arial"/>
              </a:rPr>
              <a:t> </a:t>
            </a:r>
            <a:r>
              <a:rPr dirty="0" sz="3400" spc="120" b="1" i="1">
                <a:latin typeface="Arial"/>
                <a:cs typeface="Arial"/>
              </a:rPr>
              <a:t>the </a:t>
            </a:r>
            <a:r>
              <a:rPr dirty="0" sz="3400" spc="65" b="1" i="1">
                <a:latin typeface="Arial"/>
                <a:cs typeface="Arial"/>
              </a:rPr>
              <a:t>best</a:t>
            </a:r>
            <a:r>
              <a:rPr dirty="0" sz="3400" spc="-150" b="1" i="1">
                <a:latin typeface="Arial"/>
                <a:cs typeface="Arial"/>
              </a:rPr>
              <a:t> </a:t>
            </a:r>
            <a:r>
              <a:rPr dirty="0" sz="3400" spc="75" b="1" i="1">
                <a:latin typeface="Arial"/>
                <a:cs typeface="Arial"/>
              </a:rPr>
              <a:t>model</a:t>
            </a:r>
            <a:endParaRPr sz="34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231341" y="4757938"/>
            <a:ext cx="6013450" cy="1139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60145" marR="5080" indent="-1148080">
              <a:lnSpc>
                <a:spcPct val="115999"/>
              </a:lnSpc>
              <a:spcBef>
                <a:spcPts val="100"/>
              </a:spcBef>
            </a:pPr>
            <a:r>
              <a:rPr dirty="0" sz="3150" spc="-215" b="1" i="1">
                <a:latin typeface="Arial"/>
                <a:cs typeface="Arial"/>
              </a:rPr>
              <a:t>LiofthtGBM</a:t>
            </a:r>
            <a:r>
              <a:rPr dirty="0" sz="3150" spc="-30" b="1" i="1">
                <a:latin typeface="Arial"/>
                <a:cs typeface="Arial"/>
              </a:rPr>
              <a:t> </a:t>
            </a:r>
            <a:r>
              <a:rPr dirty="0" sz="3150" b="1" i="1">
                <a:latin typeface="Arial"/>
                <a:cs typeface="Arial"/>
              </a:rPr>
              <a:t>also</a:t>
            </a:r>
            <a:r>
              <a:rPr dirty="0" sz="3150" spc="-30" b="1" i="1">
                <a:latin typeface="Arial"/>
                <a:cs typeface="Arial"/>
              </a:rPr>
              <a:t> </a:t>
            </a:r>
            <a:r>
              <a:rPr dirty="0" sz="3150" spc="55" b="1" i="1">
                <a:latin typeface="Arial"/>
                <a:cs typeface="Arial"/>
              </a:rPr>
              <a:t>performs</a:t>
            </a:r>
            <a:r>
              <a:rPr dirty="0" sz="3150" spc="-25" b="1" i="1">
                <a:latin typeface="Arial"/>
                <a:cs typeface="Arial"/>
              </a:rPr>
              <a:t> </a:t>
            </a:r>
            <a:r>
              <a:rPr dirty="0" sz="3150" spc="100" b="1" i="1">
                <a:latin typeface="Arial"/>
                <a:cs typeface="Arial"/>
              </a:rPr>
              <a:t>really </a:t>
            </a:r>
            <a:r>
              <a:rPr dirty="0" sz="3150" spc="70" b="1" i="1">
                <a:latin typeface="Arial"/>
                <a:cs typeface="Arial"/>
              </a:rPr>
              <a:t>well</a:t>
            </a:r>
            <a:r>
              <a:rPr dirty="0" sz="3150" spc="-110" b="1" i="1">
                <a:latin typeface="Arial"/>
                <a:cs typeface="Arial"/>
              </a:rPr>
              <a:t> </a:t>
            </a:r>
            <a:r>
              <a:rPr dirty="0" sz="3150" b="1" i="1">
                <a:latin typeface="Arial"/>
                <a:cs typeface="Arial"/>
              </a:rPr>
              <a:t>on</a:t>
            </a:r>
            <a:r>
              <a:rPr dirty="0" sz="3150" spc="-105" b="1" i="1">
                <a:latin typeface="Arial"/>
                <a:cs typeface="Arial"/>
              </a:rPr>
              <a:t> </a:t>
            </a:r>
            <a:r>
              <a:rPr dirty="0" sz="3150" spc="130" b="1" i="1">
                <a:latin typeface="Arial"/>
                <a:cs typeface="Arial"/>
              </a:rPr>
              <a:t>the</a:t>
            </a:r>
            <a:r>
              <a:rPr dirty="0" sz="3150" spc="-105" b="1" i="1">
                <a:latin typeface="Arial"/>
                <a:cs typeface="Arial"/>
              </a:rPr>
              <a:t> </a:t>
            </a:r>
            <a:r>
              <a:rPr dirty="0" sz="3150" spc="100" b="1" i="1">
                <a:latin typeface="Arial"/>
                <a:cs typeface="Arial"/>
              </a:rPr>
              <a:t>test</a:t>
            </a:r>
            <a:r>
              <a:rPr dirty="0" sz="3150" spc="-110" b="1" i="1">
                <a:latin typeface="Arial"/>
                <a:cs typeface="Arial"/>
              </a:rPr>
              <a:t> </a:t>
            </a:r>
            <a:r>
              <a:rPr dirty="0" sz="3150" spc="-25" b="1" i="1">
                <a:latin typeface="Arial"/>
                <a:cs typeface="Arial"/>
              </a:rPr>
              <a:t>set</a:t>
            </a:r>
            <a:endParaRPr sz="3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77726" y="6629609"/>
            <a:ext cx="7445375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40815" marR="5080" indent="-1428750">
              <a:lnSpc>
                <a:spcPct val="115799"/>
              </a:lnSpc>
              <a:spcBef>
                <a:spcPts val="100"/>
              </a:spcBef>
            </a:pPr>
            <a:r>
              <a:rPr dirty="0" sz="3400" spc="-235">
                <a:latin typeface="Arial Black"/>
                <a:cs typeface="Arial Black"/>
              </a:rPr>
              <a:t>Label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185">
                <a:latin typeface="Arial Black"/>
                <a:cs typeface="Arial Black"/>
              </a:rPr>
              <a:t>Propogation</a:t>
            </a:r>
            <a:r>
              <a:rPr dirty="0" sz="3400" spc="-295">
                <a:latin typeface="Arial Black"/>
                <a:cs typeface="Arial Black"/>
              </a:rPr>
              <a:t> </a:t>
            </a:r>
            <a:r>
              <a:rPr dirty="0" sz="3400" spc="-280">
                <a:latin typeface="Arial Black"/>
                <a:cs typeface="Arial Black"/>
              </a:rPr>
              <a:t>is</a:t>
            </a:r>
            <a:r>
              <a:rPr dirty="0" sz="3400" spc="-295">
                <a:latin typeface="Arial Black"/>
                <a:cs typeface="Arial Black"/>
              </a:rPr>
              <a:t> </a:t>
            </a:r>
            <a:r>
              <a:rPr dirty="0" sz="3400" spc="-185">
                <a:latin typeface="Arial Black"/>
                <a:cs typeface="Arial Black"/>
              </a:rPr>
              <a:t>the</a:t>
            </a:r>
            <a:r>
              <a:rPr dirty="0" sz="3400" spc="-295">
                <a:latin typeface="Arial Black"/>
                <a:cs typeface="Arial Black"/>
              </a:rPr>
              <a:t> </a:t>
            </a:r>
            <a:r>
              <a:rPr dirty="0" sz="3400" spc="-225">
                <a:latin typeface="Arial Black"/>
                <a:cs typeface="Arial Black"/>
              </a:rPr>
              <a:t>best</a:t>
            </a:r>
            <a:r>
              <a:rPr dirty="0" sz="3400" spc="-300">
                <a:latin typeface="Arial Black"/>
                <a:cs typeface="Arial Black"/>
              </a:rPr>
              <a:t> </a:t>
            </a:r>
            <a:r>
              <a:rPr dirty="0" sz="3400" spc="-130">
                <a:latin typeface="Arial Black"/>
                <a:cs typeface="Arial Black"/>
              </a:rPr>
              <a:t>semi- </a:t>
            </a:r>
            <a:r>
              <a:rPr dirty="0" sz="3400" spc="-220">
                <a:latin typeface="Arial Black"/>
                <a:cs typeface="Arial Black"/>
              </a:rPr>
              <a:t>supervised</a:t>
            </a:r>
            <a:r>
              <a:rPr dirty="0" sz="3400" spc="-245">
                <a:latin typeface="Arial Black"/>
                <a:cs typeface="Arial Black"/>
              </a:rPr>
              <a:t> </a:t>
            </a:r>
            <a:r>
              <a:rPr dirty="0" sz="3400" spc="-70">
                <a:latin typeface="Arial Black"/>
                <a:cs typeface="Arial Black"/>
              </a:rPr>
              <a:t>technique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2943" y="2624466"/>
            <a:ext cx="8139430" cy="609600"/>
          </a:xfrm>
          <a:prstGeom prst="rect">
            <a:avLst/>
          </a:prstGeom>
          <a:solidFill>
            <a:srgbClr val="AFD1E7"/>
          </a:solidFill>
        </p:spPr>
        <p:txBody>
          <a:bodyPr wrap="square" lIns="0" tIns="635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dirty="0" sz="2800" spc="360" b="1">
                <a:latin typeface="Arial Narrow"/>
                <a:cs typeface="Arial Narrow"/>
              </a:rPr>
              <a:t>Semi-</a:t>
            </a:r>
            <a:r>
              <a:rPr dirty="0" sz="2800" spc="300" b="1">
                <a:latin typeface="Arial Narrow"/>
                <a:cs typeface="Arial Narrow"/>
              </a:rPr>
              <a:t>supervised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spc="295" b="1">
                <a:latin typeface="Arial Narrow"/>
                <a:cs typeface="Arial Narrow"/>
              </a:rPr>
              <a:t>Learning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349853" y="2624466"/>
            <a:ext cx="8270875" cy="609600"/>
          </a:xfrm>
          <a:prstGeom prst="rect">
            <a:avLst/>
          </a:prstGeom>
          <a:solidFill>
            <a:srgbClr val="AFD1E7"/>
          </a:solidFill>
        </p:spPr>
        <p:txBody>
          <a:bodyPr wrap="square" lIns="0" tIns="635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dirty="0" sz="2800" spc="300" b="1">
                <a:latin typeface="Arial Narrow"/>
                <a:cs typeface="Arial Narrow"/>
              </a:rPr>
              <a:t>Supervised</a:t>
            </a:r>
            <a:r>
              <a:rPr dirty="0" sz="2800" spc="15" b="1">
                <a:latin typeface="Arial Narrow"/>
                <a:cs typeface="Arial Narrow"/>
              </a:rPr>
              <a:t> </a:t>
            </a:r>
            <a:r>
              <a:rPr dirty="0" sz="2800" spc="295" b="1">
                <a:latin typeface="Arial Narrow"/>
                <a:cs typeface="Arial Narrow"/>
              </a:rPr>
              <a:t>Learning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010567" y="2634271"/>
            <a:ext cx="0" cy="5605780"/>
          </a:xfrm>
          <a:custGeom>
            <a:avLst/>
            <a:gdLst/>
            <a:ahLst/>
            <a:cxnLst/>
            <a:rect l="l" t="t" r="r" b="b"/>
            <a:pathLst>
              <a:path w="0" h="5605780">
                <a:moveTo>
                  <a:pt x="0" y="0"/>
                </a:moveTo>
                <a:lnTo>
                  <a:pt x="0" y="5605399"/>
                </a:lnTo>
              </a:path>
            </a:pathLst>
          </a:custGeom>
          <a:ln w="57111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582468" y="3514128"/>
            <a:ext cx="8085455" cy="2943225"/>
            <a:chOff x="582468" y="3514128"/>
            <a:chExt cx="8085455" cy="294322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4710" y="3514128"/>
              <a:ext cx="6970484" cy="294294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582468" y="5940878"/>
              <a:ext cx="8085455" cy="280670"/>
            </a:xfrm>
            <a:custGeom>
              <a:avLst/>
              <a:gdLst/>
              <a:ahLst/>
              <a:cxnLst/>
              <a:rect l="l" t="t" r="r" b="b"/>
              <a:pathLst>
                <a:path w="8085455" h="280670">
                  <a:moveTo>
                    <a:pt x="8085251" y="0"/>
                  </a:moveTo>
                  <a:lnTo>
                    <a:pt x="0" y="0"/>
                  </a:lnTo>
                  <a:lnTo>
                    <a:pt x="0" y="280114"/>
                  </a:lnTo>
                  <a:lnTo>
                    <a:pt x="8085251" y="280114"/>
                  </a:lnTo>
                  <a:lnTo>
                    <a:pt x="8085251" y="0"/>
                  </a:lnTo>
                  <a:close/>
                </a:path>
              </a:pathLst>
            </a:custGeom>
            <a:solidFill>
              <a:srgbClr val="9DC275">
                <a:alpha val="4391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9349854" y="3519897"/>
            <a:ext cx="8270875" cy="2542540"/>
            <a:chOff x="9349854" y="3519897"/>
            <a:chExt cx="8270875" cy="2542540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20040" y="3519897"/>
              <a:ext cx="7363547" cy="254213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9349854" y="5320127"/>
              <a:ext cx="8270875" cy="289560"/>
            </a:xfrm>
            <a:custGeom>
              <a:avLst/>
              <a:gdLst/>
              <a:ahLst/>
              <a:cxnLst/>
              <a:rect l="l" t="t" r="r" b="b"/>
              <a:pathLst>
                <a:path w="8270875" h="289560">
                  <a:moveTo>
                    <a:pt x="0" y="289322"/>
                  </a:moveTo>
                  <a:lnTo>
                    <a:pt x="8270417" y="289322"/>
                  </a:lnTo>
                  <a:lnTo>
                    <a:pt x="8270417" y="0"/>
                  </a:lnTo>
                  <a:lnTo>
                    <a:pt x="0" y="0"/>
                  </a:lnTo>
                  <a:lnTo>
                    <a:pt x="0" y="289322"/>
                  </a:lnTo>
                  <a:close/>
                </a:path>
              </a:pathLst>
            </a:custGeom>
            <a:solidFill>
              <a:srgbClr val="9DC275">
                <a:alpha val="4391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60244" y="833920"/>
            <a:ext cx="1535811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60"/>
              <a:t>Supervised</a:t>
            </a:r>
            <a:r>
              <a:rPr dirty="0" spc="-20"/>
              <a:t> </a:t>
            </a:r>
            <a:r>
              <a:rPr dirty="0" spc="625"/>
              <a:t>vs</a:t>
            </a:r>
            <a:r>
              <a:rPr dirty="0" spc="-15"/>
              <a:t> </a:t>
            </a:r>
            <a:r>
              <a:rPr dirty="0" spc="695"/>
              <a:t>Semi-</a:t>
            </a:r>
            <a:r>
              <a:rPr dirty="0" spc="685"/>
              <a:t>Supervised</a:t>
            </a:r>
            <a:r>
              <a:rPr dirty="0" spc="-15"/>
              <a:t> </a:t>
            </a:r>
            <a:r>
              <a:rPr dirty="0" spc="635"/>
              <a:t>Learning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10361049" y="6629609"/>
            <a:ext cx="6812915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34260" marR="5080" indent="-2322195">
              <a:lnSpc>
                <a:spcPct val="115799"/>
              </a:lnSpc>
              <a:spcBef>
                <a:spcPts val="100"/>
              </a:spcBef>
            </a:pPr>
            <a:r>
              <a:rPr dirty="0" sz="3400" spc="-229">
                <a:latin typeface="Arial Black"/>
                <a:cs typeface="Arial Black"/>
              </a:rPr>
              <a:t>LightGBM</a:t>
            </a:r>
            <a:r>
              <a:rPr dirty="0" sz="3400" spc="-310">
                <a:latin typeface="Arial Black"/>
                <a:cs typeface="Arial Black"/>
              </a:rPr>
              <a:t> </a:t>
            </a:r>
            <a:r>
              <a:rPr dirty="0" sz="3400" spc="-280">
                <a:latin typeface="Arial Black"/>
                <a:cs typeface="Arial Black"/>
              </a:rPr>
              <a:t>is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185">
                <a:latin typeface="Arial Black"/>
                <a:cs typeface="Arial Black"/>
              </a:rPr>
              <a:t>the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225">
                <a:latin typeface="Arial Black"/>
                <a:cs typeface="Arial Black"/>
              </a:rPr>
              <a:t>best</a:t>
            </a:r>
            <a:r>
              <a:rPr dirty="0" sz="3400" spc="-305">
                <a:latin typeface="Arial Black"/>
                <a:cs typeface="Arial Black"/>
              </a:rPr>
              <a:t> </a:t>
            </a:r>
            <a:r>
              <a:rPr dirty="0" sz="3400" spc="-185">
                <a:latin typeface="Arial Black"/>
                <a:cs typeface="Arial Black"/>
              </a:rPr>
              <a:t>supervised </a:t>
            </a:r>
            <a:r>
              <a:rPr dirty="0" sz="3400" spc="-85">
                <a:latin typeface="Arial Black"/>
                <a:cs typeface="Arial Black"/>
              </a:rPr>
              <a:t>technique</a:t>
            </a:r>
            <a:endParaRPr sz="3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26127" y="5337567"/>
            <a:ext cx="8631555" cy="609600"/>
          </a:xfrm>
          <a:prstGeom prst="rect">
            <a:avLst/>
          </a:prstGeom>
          <a:solidFill>
            <a:srgbClr val="AFD1E7"/>
          </a:solidFill>
        </p:spPr>
        <p:txBody>
          <a:bodyPr wrap="square" lIns="0" tIns="63500" rIns="0" bIns="0" rtlCol="0" vert="horz">
            <a:spAutoFit/>
          </a:bodyPr>
          <a:lstStyle/>
          <a:p>
            <a:pPr algn="ctr" marL="12065">
              <a:lnSpc>
                <a:spcPct val="100000"/>
              </a:lnSpc>
              <a:spcBef>
                <a:spcPts val="500"/>
              </a:spcBef>
            </a:pPr>
            <a:r>
              <a:rPr dirty="0" sz="2800" spc="380" b="1">
                <a:latin typeface="Arial Narrow"/>
                <a:cs typeface="Arial Narrow"/>
              </a:rPr>
              <a:t>In-</a:t>
            </a:r>
            <a:r>
              <a:rPr dirty="0" sz="2800" spc="290" b="1">
                <a:latin typeface="Arial Narrow"/>
                <a:cs typeface="Arial Narrow"/>
              </a:rPr>
              <a:t>Flight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spc="200" b="1">
                <a:latin typeface="Arial Narrow"/>
                <a:cs typeface="Arial Narrow"/>
              </a:rPr>
              <a:t>Wifi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spc="290" b="1">
                <a:latin typeface="Arial Narrow"/>
                <a:cs typeface="Arial Narrow"/>
              </a:rPr>
              <a:t>Service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391649" y="5337567"/>
            <a:ext cx="8631555" cy="609600"/>
          </a:xfrm>
          <a:prstGeom prst="rect">
            <a:avLst/>
          </a:prstGeom>
          <a:solidFill>
            <a:srgbClr val="AFD1E7"/>
          </a:solidFill>
        </p:spPr>
        <p:txBody>
          <a:bodyPr wrap="square" lIns="0" tIns="63500" rIns="0" bIns="0" rtlCol="0" vert="horz">
            <a:spAutoFit/>
          </a:bodyPr>
          <a:lstStyle/>
          <a:p>
            <a:pPr algn="ctr" marL="12065">
              <a:lnSpc>
                <a:spcPct val="100000"/>
              </a:lnSpc>
              <a:spcBef>
                <a:spcPts val="500"/>
              </a:spcBef>
            </a:pPr>
            <a:r>
              <a:rPr dirty="0" sz="2800" spc="290" b="1">
                <a:latin typeface="Arial Narrow"/>
                <a:cs typeface="Arial Narrow"/>
              </a:rPr>
              <a:t>Flight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305" b="1">
                <a:latin typeface="Arial Narrow"/>
                <a:cs typeface="Arial Narrow"/>
              </a:rPr>
              <a:t>Distance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3537" y="1461357"/>
            <a:ext cx="8631555" cy="579120"/>
          </a:xfrm>
          <a:prstGeom prst="rect">
            <a:avLst/>
          </a:prstGeom>
          <a:solidFill>
            <a:srgbClr val="AFD1E7"/>
          </a:solidFill>
        </p:spPr>
        <p:txBody>
          <a:bodyPr wrap="square" lIns="0" tIns="53975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425"/>
              </a:spcBef>
            </a:pPr>
            <a:r>
              <a:rPr dirty="0" sz="2800" spc="355" b="1">
                <a:latin typeface="Arial Narrow"/>
                <a:cs typeface="Arial Narrow"/>
              </a:rPr>
              <a:t>Feature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spc="340" b="1">
                <a:latin typeface="Arial Narrow"/>
                <a:cs typeface="Arial Narrow"/>
              </a:rPr>
              <a:t>Importance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0837" y="204381"/>
            <a:ext cx="506349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50"/>
              <a:t>Final</a:t>
            </a:r>
            <a:r>
              <a:rPr dirty="0" spc="-45"/>
              <a:t> </a:t>
            </a:r>
            <a:r>
              <a:rPr dirty="0" spc="625"/>
              <a:t>Insights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313427" y="6417678"/>
            <a:ext cx="2663825" cy="282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90"/>
              </a:spcBef>
            </a:pPr>
            <a:r>
              <a:rPr dirty="0" sz="2400" spc="65">
                <a:latin typeface="Trebuchet MS"/>
                <a:cs typeface="Trebuchet MS"/>
              </a:rPr>
              <a:t>The</a:t>
            </a:r>
            <a:r>
              <a:rPr dirty="0" sz="2400" spc="-125">
                <a:latin typeface="Trebuchet MS"/>
                <a:cs typeface="Trebuchet MS"/>
              </a:rPr>
              <a:t> </a:t>
            </a:r>
            <a:r>
              <a:rPr dirty="0" sz="2400" spc="90">
                <a:latin typeface="Trebuchet MS"/>
                <a:cs typeface="Trebuchet MS"/>
              </a:rPr>
              <a:t>customer </a:t>
            </a:r>
            <a:r>
              <a:rPr dirty="0" sz="2400" spc="70">
                <a:latin typeface="Trebuchet MS"/>
                <a:cs typeface="Trebuchet MS"/>
              </a:rPr>
              <a:t>satisfaction</a:t>
            </a:r>
            <a:r>
              <a:rPr dirty="0" sz="2400" spc="-95">
                <a:latin typeface="Trebuchet MS"/>
                <a:cs typeface="Trebuchet MS"/>
              </a:rPr>
              <a:t> </a:t>
            </a:r>
            <a:r>
              <a:rPr dirty="0" sz="2400" spc="50">
                <a:latin typeface="Trebuchet MS"/>
                <a:cs typeface="Trebuchet MS"/>
              </a:rPr>
              <a:t>is </a:t>
            </a:r>
            <a:r>
              <a:rPr dirty="0" sz="2400" spc="80">
                <a:latin typeface="Trebuchet MS"/>
                <a:cs typeface="Trebuchet MS"/>
              </a:rPr>
              <a:t>increasing</a:t>
            </a:r>
            <a:r>
              <a:rPr dirty="0" sz="2400" spc="-114">
                <a:latin typeface="Trebuchet MS"/>
                <a:cs typeface="Trebuchet MS"/>
              </a:rPr>
              <a:t> </a:t>
            </a:r>
            <a:r>
              <a:rPr dirty="0" sz="2400" spc="85">
                <a:latin typeface="Trebuchet MS"/>
                <a:cs typeface="Trebuchet MS"/>
              </a:rPr>
              <a:t>and </a:t>
            </a:r>
            <a:r>
              <a:rPr dirty="0" sz="2400" spc="75">
                <a:latin typeface="Trebuchet MS"/>
                <a:cs typeface="Trebuchet MS"/>
              </a:rPr>
              <a:t>dissatisfaction</a:t>
            </a:r>
            <a:r>
              <a:rPr dirty="0" sz="2400" spc="-130">
                <a:latin typeface="Trebuchet MS"/>
                <a:cs typeface="Trebuchet MS"/>
              </a:rPr>
              <a:t> </a:t>
            </a:r>
            <a:r>
              <a:rPr dirty="0" sz="2400" spc="50">
                <a:latin typeface="Trebuchet MS"/>
                <a:cs typeface="Trebuchet MS"/>
              </a:rPr>
              <a:t>is </a:t>
            </a:r>
            <a:r>
              <a:rPr dirty="0" sz="2400" spc="90">
                <a:latin typeface="Trebuchet MS"/>
                <a:cs typeface="Trebuchet MS"/>
              </a:rPr>
              <a:t>decreasing</a:t>
            </a:r>
            <a:r>
              <a:rPr dirty="0" sz="2400" spc="-125">
                <a:latin typeface="Trebuchet MS"/>
                <a:cs typeface="Trebuchet MS"/>
              </a:rPr>
              <a:t> </a:t>
            </a:r>
            <a:r>
              <a:rPr dirty="0" sz="2400" spc="165">
                <a:latin typeface="Trebuchet MS"/>
                <a:cs typeface="Trebuchet MS"/>
              </a:rPr>
              <a:t>as</a:t>
            </a:r>
            <a:r>
              <a:rPr dirty="0" sz="2400" spc="-125">
                <a:latin typeface="Trebuchet MS"/>
                <a:cs typeface="Trebuchet MS"/>
              </a:rPr>
              <a:t> </a:t>
            </a:r>
            <a:r>
              <a:rPr dirty="0" sz="2400" spc="35">
                <a:latin typeface="Trebuchet MS"/>
                <a:cs typeface="Trebuchet MS"/>
              </a:rPr>
              <a:t>the </a:t>
            </a:r>
            <a:r>
              <a:rPr dirty="0" sz="2400">
                <a:latin typeface="Trebuchet MS"/>
                <a:cs typeface="Trebuchet MS"/>
              </a:rPr>
              <a:t>WIFI</a:t>
            </a:r>
            <a:r>
              <a:rPr dirty="0" sz="2400" spc="-105">
                <a:latin typeface="Trebuchet MS"/>
                <a:cs typeface="Trebuchet MS"/>
              </a:rPr>
              <a:t> </a:t>
            </a:r>
            <a:r>
              <a:rPr dirty="0" sz="2400" spc="70">
                <a:latin typeface="Trebuchet MS"/>
                <a:cs typeface="Trebuchet MS"/>
              </a:rPr>
              <a:t>service</a:t>
            </a:r>
            <a:r>
              <a:rPr dirty="0" sz="2400" spc="-105">
                <a:latin typeface="Trebuchet MS"/>
                <a:cs typeface="Trebuchet MS"/>
              </a:rPr>
              <a:t> </a:t>
            </a:r>
            <a:r>
              <a:rPr dirty="0" sz="2400" spc="40">
                <a:latin typeface="Trebuchet MS"/>
                <a:cs typeface="Trebuchet MS"/>
              </a:rPr>
              <a:t>rating </a:t>
            </a:r>
            <a:r>
              <a:rPr dirty="0" sz="2400" spc="-10">
                <a:latin typeface="Trebuchet MS"/>
                <a:cs typeface="Trebuchet MS"/>
              </a:rPr>
              <a:t>increase.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476147" y="6122250"/>
            <a:ext cx="3084830" cy="3625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90"/>
              </a:spcBef>
            </a:pPr>
            <a:r>
              <a:rPr dirty="0" sz="2400" spc="80">
                <a:latin typeface="Trebuchet MS"/>
                <a:cs typeface="Trebuchet MS"/>
              </a:rPr>
              <a:t>Lower</a:t>
            </a:r>
            <a:r>
              <a:rPr dirty="0" sz="2400" spc="-130">
                <a:latin typeface="Trebuchet MS"/>
                <a:cs typeface="Trebuchet MS"/>
              </a:rPr>
              <a:t> </a:t>
            </a:r>
            <a:r>
              <a:rPr dirty="0" sz="2400" spc="70">
                <a:latin typeface="Trebuchet MS"/>
                <a:cs typeface="Trebuchet MS"/>
              </a:rPr>
              <a:t>distance </a:t>
            </a:r>
            <a:r>
              <a:rPr dirty="0" sz="2400" spc="60">
                <a:latin typeface="Trebuchet MS"/>
                <a:cs typeface="Trebuchet MS"/>
              </a:rPr>
              <a:t>flights</a:t>
            </a:r>
            <a:r>
              <a:rPr dirty="0" sz="2400" spc="-9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are</a:t>
            </a:r>
            <a:r>
              <a:rPr dirty="0" sz="2400" spc="-90">
                <a:latin typeface="Trebuchet MS"/>
                <a:cs typeface="Trebuchet MS"/>
              </a:rPr>
              <a:t> </a:t>
            </a:r>
            <a:r>
              <a:rPr dirty="0" sz="2400" spc="70">
                <a:latin typeface="Trebuchet MS"/>
                <a:cs typeface="Trebuchet MS"/>
              </a:rPr>
              <a:t>where</a:t>
            </a:r>
            <a:r>
              <a:rPr dirty="0" sz="2400" spc="-90">
                <a:latin typeface="Trebuchet MS"/>
                <a:cs typeface="Trebuchet MS"/>
              </a:rPr>
              <a:t> </a:t>
            </a:r>
            <a:r>
              <a:rPr dirty="0" sz="2400" spc="35">
                <a:latin typeface="Trebuchet MS"/>
                <a:cs typeface="Trebuchet MS"/>
              </a:rPr>
              <a:t>the </a:t>
            </a:r>
            <a:r>
              <a:rPr dirty="0" sz="2400" spc="125">
                <a:latin typeface="Trebuchet MS"/>
                <a:cs typeface="Trebuchet MS"/>
              </a:rPr>
              <a:t>most</a:t>
            </a:r>
            <a:r>
              <a:rPr dirty="0" sz="2400" spc="-125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focus</a:t>
            </a:r>
            <a:r>
              <a:rPr dirty="0" sz="2400" spc="-125">
                <a:latin typeface="Trebuchet MS"/>
                <a:cs typeface="Trebuchet MS"/>
              </a:rPr>
              <a:t> </a:t>
            </a:r>
            <a:r>
              <a:rPr dirty="0" sz="2400" spc="100">
                <a:latin typeface="Trebuchet MS"/>
                <a:cs typeface="Trebuchet MS"/>
              </a:rPr>
              <a:t>on </a:t>
            </a:r>
            <a:r>
              <a:rPr dirty="0" sz="2400" spc="70">
                <a:latin typeface="Trebuchet MS"/>
                <a:cs typeface="Trebuchet MS"/>
              </a:rPr>
              <a:t>increasing satisfaction</a:t>
            </a:r>
            <a:r>
              <a:rPr dirty="0" sz="2400" spc="-110">
                <a:latin typeface="Trebuchet MS"/>
                <a:cs typeface="Trebuchet MS"/>
              </a:rPr>
              <a:t> </a:t>
            </a:r>
            <a:r>
              <a:rPr dirty="0" sz="2400" spc="90">
                <a:latin typeface="Trebuchet MS"/>
                <a:cs typeface="Trebuchet MS"/>
              </a:rPr>
              <a:t>should </a:t>
            </a:r>
            <a:r>
              <a:rPr dirty="0" sz="2400" spc="70">
                <a:latin typeface="Trebuchet MS"/>
                <a:cs typeface="Trebuchet MS"/>
              </a:rPr>
              <a:t>be</a:t>
            </a:r>
            <a:r>
              <a:rPr dirty="0" sz="2400" spc="-130">
                <a:latin typeface="Trebuchet MS"/>
                <a:cs typeface="Trebuchet MS"/>
              </a:rPr>
              <a:t> </a:t>
            </a:r>
            <a:r>
              <a:rPr dirty="0" sz="2400" spc="90">
                <a:latin typeface="Trebuchet MS"/>
                <a:cs typeface="Trebuchet MS"/>
              </a:rPr>
              <a:t>made</a:t>
            </a:r>
            <a:r>
              <a:rPr dirty="0" sz="2400" spc="-125">
                <a:latin typeface="Trebuchet MS"/>
                <a:cs typeface="Trebuchet MS"/>
              </a:rPr>
              <a:t> </a:t>
            </a:r>
            <a:r>
              <a:rPr dirty="0" sz="2400" spc="165">
                <a:latin typeface="Trebuchet MS"/>
                <a:cs typeface="Trebuchet MS"/>
              </a:rPr>
              <a:t>as</a:t>
            </a:r>
            <a:r>
              <a:rPr dirty="0" sz="2400" spc="-125">
                <a:latin typeface="Trebuchet MS"/>
                <a:cs typeface="Trebuchet MS"/>
              </a:rPr>
              <a:t> </a:t>
            </a:r>
            <a:r>
              <a:rPr dirty="0" sz="2400" spc="95">
                <a:latin typeface="Trebuchet MS"/>
                <a:cs typeface="Trebuchet MS"/>
              </a:rPr>
              <a:t>these</a:t>
            </a:r>
            <a:r>
              <a:rPr dirty="0" sz="2400" spc="-12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are </a:t>
            </a:r>
            <a:r>
              <a:rPr dirty="0" sz="2400" spc="70">
                <a:latin typeface="Trebuchet MS"/>
                <a:cs typeface="Trebuchet MS"/>
              </a:rPr>
              <a:t>where</a:t>
            </a:r>
            <a:r>
              <a:rPr dirty="0" sz="2400" spc="-125">
                <a:latin typeface="Trebuchet MS"/>
                <a:cs typeface="Trebuchet MS"/>
              </a:rPr>
              <a:t> </a:t>
            </a:r>
            <a:r>
              <a:rPr dirty="0" sz="2400" spc="60">
                <a:latin typeface="Trebuchet MS"/>
                <a:cs typeface="Trebuchet MS"/>
              </a:rPr>
              <a:t>the</a:t>
            </a:r>
            <a:r>
              <a:rPr dirty="0" sz="2400" spc="-120">
                <a:latin typeface="Trebuchet MS"/>
                <a:cs typeface="Trebuchet MS"/>
              </a:rPr>
              <a:t> </a:t>
            </a:r>
            <a:r>
              <a:rPr dirty="0" sz="2400" spc="105">
                <a:latin typeface="Trebuchet MS"/>
                <a:cs typeface="Trebuchet MS"/>
              </a:rPr>
              <a:t>most </a:t>
            </a:r>
            <a:r>
              <a:rPr dirty="0" sz="2400" spc="70">
                <a:latin typeface="Trebuchet MS"/>
                <a:cs typeface="Trebuchet MS"/>
              </a:rPr>
              <a:t>complaints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are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70">
                <a:latin typeface="Trebuchet MS"/>
                <a:cs typeface="Trebuchet MS"/>
              </a:rPr>
              <a:t>being </a:t>
            </a:r>
            <a:r>
              <a:rPr dirty="0" sz="2400" spc="-10">
                <a:latin typeface="Trebuchet MS"/>
                <a:cs typeface="Trebuchet MS"/>
              </a:rPr>
              <a:t>generated.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8698" y="6183145"/>
            <a:ext cx="4944370" cy="380214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34569" y="6080035"/>
            <a:ext cx="5105399" cy="359092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40521" y="929982"/>
            <a:ext cx="6973589" cy="3993242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313427" y="2287888"/>
            <a:ext cx="8440420" cy="2092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500"/>
              </a:lnSpc>
              <a:spcBef>
                <a:spcPts val="95"/>
              </a:spcBef>
            </a:pPr>
            <a:r>
              <a:rPr dirty="0" sz="2500" spc="-50">
                <a:latin typeface="Trebuchet MS"/>
                <a:cs typeface="Trebuchet MS"/>
              </a:rPr>
              <a:t>We</a:t>
            </a:r>
            <a:r>
              <a:rPr dirty="0" sz="2500" spc="-100">
                <a:latin typeface="Trebuchet MS"/>
                <a:cs typeface="Trebuchet MS"/>
              </a:rPr>
              <a:t> </a:t>
            </a:r>
            <a:r>
              <a:rPr dirty="0" sz="2500" spc="90">
                <a:latin typeface="Trebuchet MS"/>
                <a:cs typeface="Trebuchet MS"/>
              </a:rPr>
              <a:t>observe</a:t>
            </a:r>
            <a:r>
              <a:rPr dirty="0" sz="2500" spc="-95">
                <a:latin typeface="Trebuchet MS"/>
                <a:cs typeface="Trebuchet MS"/>
              </a:rPr>
              <a:t> </a:t>
            </a:r>
            <a:r>
              <a:rPr dirty="0" sz="2500" spc="55">
                <a:latin typeface="Trebuchet MS"/>
                <a:cs typeface="Trebuchet MS"/>
              </a:rPr>
              <a:t>the</a:t>
            </a:r>
            <a:r>
              <a:rPr dirty="0" sz="2500" spc="-95">
                <a:latin typeface="Trebuchet MS"/>
                <a:cs typeface="Trebuchet MS"/>
              </a:rPr>
              <a:t> </a:t>
            </a:r>
            <a:r>
              <a:rPr dirty="0" sz="2500">
                <a:latin typeface="Trebuchet MS"/>
                <a:cs typeface="Trebuchet MS"/>
              </a:rPr>
              <a:t>feature</a:t>
            </a:r>
            <a:r>
              <a:rPr dirty="0" sz="2500" spc="-95">
                <a:latin typeface="Trebuchet MS"/>
                <a:cs typeface="Trebuchet MS"/>
              </a:rPr>
              <a:t> </a:t>
            </a:r>
            <a:r>
              <a:rPr dirty="0" sz="2500" spc="50">
                <a:latin typeface="Trebuchet MS"/>
                <a:cs typeface="Trebuchet MS"/>
              </a:rPr>
              <a:t>importance</a:t>
            </a:r>
            <a:r>
              <a:rPr dirty="0" sz="2500" spc="-95">
                <a:latin typeface="Trebuchet MS"/>
                <a:cs typeface="Trebuchet MS"/>
              </a:rPr>
              <a:t> </a:t>
            </a:r>
            <a:r>
              <a:rPr dirty="0" sz="2500" spc="60">
                <a:latin typeface="Trebuchet MS"/>
                <a:cs typeface="Trebuchet MS"/>
              </a:rPr>
              <a:t>of</a:t>
            </a:r>
            <a:r>
              <a:rPr dirty="0" sz="2500" spc="-95">
                <a:latin typeface="Trebuchet MS"/>
                <a:cs typeface="Trebuchet MS"/>
              </a:rPr>
              <a:t> </a:t>
            </a:r>
            <a:r>
              <a:rPr dirty="0" sz="2500" spc="55">
                <a:latin typeface="Trebuchet MS"/>
                <a:cs typeface="Trebuchet MS"/>
              </a:rPr>
              <a:t>the</a:t>
            </a:r>
            <a:r>
              <a:rPr dirty="0" sz="2500" spc="-95">
                <a:latin typeface="Trebuchet MS"/>
                <a:cs typeface="Trebuchet MS"/>
              </a:rPr>
              <a:t> </a:t>
            </a:r>
            <a:r>
              <a:rPr dirty="0" sz="2500" spc="114">
                <a:latin typeface="Trebuchet MS"/>
                <a:cs typeface="Trebuchet MS"/>
              </a:rPr>
              <a:t>most</a:t>
            </a:r>
            <a:r>
              <a:rPr dirty="0" sz="2500" spc="-95">
                <a:latin typeface="Trebuchet MS"/>
                <a:cs typeface="Trebuchet MS"/>
              </a:rPr>
              <a:t> </a:t>
            </a:r>
            <a:r>
              <a:rPr dirty="0" sz="2500" spc="50">
                <a:latin typeface="Trebuchet MS"/>
                <a:cs typeface="Trebuchet MS"/>
              </a:rPr>
              <a:t>accurate </a:t>
            </a:r>
            <a:r>
              <a:rPr dirty="0" sz="2500">
                <a:latin typeface="Trebuchet MS"/>
                <a:cs typeface="Trebuchet MS"/>
              </a:rPr>
              <a:t>model</a:t>
            </a:r>
            <a:r>
              <a:rPr dirty="0" sz="2500" spc="-50">
                <a:latin typeface="Trebuchet MS"/>
                <a:cs typeface="Trebuchet MS"/>
              </a:rPr>
              <a:t> </a:t>
            </a:r>
            <a:r>
              <a:rPr dirty="0" sz="2500" spc="75">
                <a:latin typeface="Trebuchet MS"/>
                <a:cs typeface="Trebuchet MS"/>
              </a:rPr>
              <a:t>(LightGBM)</a:t>
            </a:r>
            <a:r>
              <a:rPr dirty="0" sz="2500" spc="-45">
                <a:latin typeface="Trebuchet MS"/>
                <a:cs typeface="Trebuchet MS"/>
              </a:rPr>
              <a:t> </a:t>
            </a:r>
            <a:r>
              <a:rPr dirty="0" sz="2500" spc="100">
                <a:latin typeface="Trebuchet MS"/>
                <a:cs typeface="Trebuchet MS"/>
              </a:rPr>
              <a:t>and</a:t>
            </a:r>
            <a:r>
              <a:rPr dirty="0" sz="2500" spc="-50">
                <a:latin typeface="Trebuchet MS"/>
                <a:cs typeface="Trebuchet MS"/>
              </a:rPr>
              <a:t> </a:t>
            </a:r>
            <a:r>
              <a:rPr dirty="0" sz="2500" spc="75">
                <a:latin typeface="Trebuchet MS"/>
                <a:cs typeface="Trebuchet MS"/>
              </a:rPr>
              <a:t>conclude</a:t>
            </a:r>
            <a:r>
              <a:rPr dirty="0" sz="2500" spc="-45">
                <a:latin typeface="Trebuchet MS"/>
                <a:cs typeface="Trebuchet MS"/>
              </a:rPr>
              <a:t> </a:t>
            </a:r>
            <a:r>
              <a:rPr dirty="0" sz="2500">
                <a:latin typeface="Trebuchet MS"/>
                <a:cs typeface="Trebuchet MS"/>
              </a:rPr>
              <a:t>that</a:t>
            </a:r>
            <a:r>
              <a:rPr dirty="0" sz="2500" spc="-45">
                <a:latin typeface="Trebuchet MS"/>
                <a:cs typeface="Trebuchet MS"/>
              </a:rPr>
              <a:t> </a:t>
            </a:r>
            <a:r>
              <a:rPr dirty="0" sz="2500" spc="65">
                <a:latin typeface="Trebuchet MS"/>
                <a:cs typeface="Trebuchet MS"/>
              </a:rPr>
              <a:t>Flight_Distance, </a:t>
            </a:r>
            <a:r>
              <a:rPr dirty="0" sz="2500" spc="114">
                <a:latin typeface="Trebuchet MS"/>
                <a:cs typeface="Trebuchet MS"/>
              </a:rPr>
              <a:t>Departure_Delay_in_Minutes</a:t>
            </a:r>
            <a:r>
              <a:rPr dirty="0" sz="2500" spc="-95">
                <a:latin typeface="Trebuchet MS"/>
                <a:cs typeface="Trebuchet MS"/>
              </a:rPr>
              <a:t> </a:t>
            </a:r>
            <a:r>
              <a:rPr dirty="0" sz="2500" spc="100">
                <a:latin typeface="Trebuchet MS"/>
                <a:cs typeface="Trebuchet MS"/>
              </a:rPr>
              <a:t>and</a:t>
            </a:r>
            <a:r>
              <a:rPr dirty="0" sz="2500" spc="-95">
                <a:latin typeface="Trebuchet MS"/>
                <a:cs typeface="Trebuchet MS"/>
              </a:rPr>
              <a:t> </a:t>
            </a:r>
            <a:r>
              <a:rPr dirty="0" sz="2500" spc="75">
                <a:latin typeface="Trebuchet MS"/>
                <a:cs typeface="Trebuchet MS"/>
              </a:rPr>
              <a:t>Inflight_wifi_service </a:t>
            </a:r>
            <a:r>
              <a:rPr dirty="0" sz="2500">
                <a:latin typeface="Trebuchet MS"/>
                <a:cs typeface="Trebuchet MS"/>
              </a:rPr>
              <a:t>are</a:t>
            </a:r>
            <a:r>
              <a:rPr dirty="0" sz="2500" spc="-60">
                <a:latin typeface="Trebuchet MS"/>
                <a:cs typeface="Trebuchet MS"/>
              </a:rPr>
              <a:t> </a:t>
            </a:r>
            <a:r>
              <a:rPr dirty="0" sz="2500" spc="130">
                <a:latin typeface="Trebuchet MS"/>
                <a:cs typeface="Trebuchet MS"/>
              </a:rPr>
              <a:t>among</a:t>
            </a:r>
            <a:r>
              <a:rPr dirty="0" sz="2500" spc="-60">
                <a:latin typeface="Trebuchet MS"/>
                <a:cs typeface="Trebuchet MS"/>
              </a:rPr>
              <a:t> </a:t>
            </a:r>
            <a:r>
              <a:rPr dirty="0" sz="2500" spc="55">
                <a:latin typeface="Trebuchet MS"/>
                <a:cs typeface="Trebuchet MS"/>
              </a:rPr>
              <a:t>the</a:t>
            </a:r>
            <a:r>
              <a:rPr dirty="0" sz="2500" spc="-55">
                <a:latin typeface="Trebuchet MS"/>
                <a:cs typeface="Trebuchet MS"/>
              </a:rPr>
              <a:t> </a:t>
            </a:r>
            <a:r>
              <a:rPr dirty="0" sz="2500" spc="114">
                <a:latin typeface="Trebuchet MS"/>
                <a:cs typeface="Trebuchet MS"/>
              </a:rPr>
              <a:t>most</a:t>
            </a:r>
            <a:r>
              <a:rPr dirty="0" sz="2500" spc="-60">
                <a:latin typeface="Trebuchet MS"/>
                <a:cs typeface="Trebuchet MS"/>
              </a:rPr>
              <a:t> </a:t>
            </a:r>
            <a:r>
              <a:rPr dirty="0" sz="2500">
                <a:latin typeface="Trebuchet MS"/>
                <a:cs typeface="Trebuchet MS"/>
              </a:rPr>
              <a:t>important</a:t>
            </a:r>
            <a:r>
              <a:rPr dirty="0" sz="2500" spc="-55">
                <a:latin typeface="Trebuchet MS"/>
                <a:cs typeface="Trebuchet MS"/>
              </a:rPr>
              <a:t> </a:t>
            </a:r>
            <a:r>
              <a:rPr dirty="0" sz="2500" spc="60">
                <a:latin typeface="Trebuchet MS"/>
                <a:cs typeface="Trebuchet MS"/>
              </a:rPr>
              <a:t>features</a:t>
            </a:r>
            <a:r>
              <a:rPr dirty="0" sz="2500" spc="-60">
                <a:latin typeface="Trebuchet MS"/>
                <a:cs typeface="Trebuchet MS"/>
              </a:rPr>
              <a:t> </a:t>
            </a:r>
            <a:r>
              <a:rPr dirty="0" sz="2500">
                <a:latin typeface="Trebuchet MS"/>
                <a:cs typeface="Trebuchet MS"/>
              </a:rPr>
              <a:t>to</a:t>
            </a:r>
            <a:r>
              <a:rPr dirty="0" sz="2500" spc="-55">
                <a:latin typeface="Trebuchet MS"/>
                <a:cs typeface="Trebuchet MS"/>
              </a:rPr>
              <a:t> </a:t>
            </a:r>
            <a:r>
              <a:rPr dirty="0" sz="2500" spc="40">
                <a:latin typeface="Trebuchet MS"/>
                <a:cs typeface="Trebuchet MS"/>
              </a:rPr>
              <a:t>accurately </a:t>
            </a:r>
            <a:r>
              <a:rPr dirty="0" sz="2500">
                <a:latin typeface="Trebuchet MS"/>
                <a:cs typeface="Trebuchet MS"/>
              </a:rPr>
              <a:t>predict</a:t>
            </a:r>
            <a:r>
              <a:rPr dirty="0" sz="2500" spc="-60">
                <a:latin typeface="Trebuchet MS"/>
                <a:cs typeface="Trebuchet MS"/>
              </a:rPr>
              <a:t> </a:t>
            </a:r>
            <a:r>
              <a:rPr dirty="0" sz="2500" spc="55">
                <a:latin typeface="Trebuchet MS"/>
                <a:cs typeface="Trebuchet MS"/>
              </a:rPr>
              <a:t>the</a:t>
            </a:r>
            <a:r>
              <a:rPr dirty="0" sz="2500" spc="-55">
                <a:latin typeface="Trebuchet MS"/>
                <a:cs typeface="Trebuchet MS"/>
              </a:rPr>
              <a:t> </a:t>
            </a:r>
            <a:r>
              <a:rPr dirty="0" sz="2500" spc="90">
                <a:latin typeface="Trebuchet MS"/>
                <a:cs typeface="Trebuchet MS"/>
              </a:rPr>
              <a:t>customer</a:t>
            </a:r>
            <a:r>
              <a:rPr dirty="0" sz="2500" spc="-55">
                <a:latin typeface="Trebuchet MS"/>
                <a:cs typeface="Trebuchet MS"/>
              </a:rPr>
              <a:t> </a:t>
            </a:r>
            <a:r>
              <a:rPr dirty="0" sz="2500" spc="-10">
                <a:latin typeface="Trebuchet MS"/>
                <a:cs typeface="Trebuchet MS"/>
              </a:rPr>
              <a:t>satisfaction.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26127" y="5143500"/>
            <a:ext cx="17707610" cy="0"/>
          </a:xfrm>
          <a:custGeom>
            <a:avLst/>
            <a:gdLst/>
            <a:ahLst/>
            <a:cxnLst/>
            <a:rect l="l" t="t" r="r" b="b"/>
            <a:pathLst>
              <a:path w="17707610" h="0">
                <a:moveTo>
                  <a:pt x="0" y="0"/>
                </a:moveTo>
                <a:lnTo>
                  <a:pt x="17706984" y="0"/>
                </a:lnTo>
              </a:path>
            </a:pathLst>
          </a:custGeom>
          <a:ln w="3810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7692" y="1"/>
            <a:ext cx="7390307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40"/>
              <a:t>Landing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8275" y="3276980"/>
            <a:ext cx="133350" cy="13335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750021" y="2798185"/>
            <a:ext cx="7068820" cy="5226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75590">
              <a:lnSpc>
                <a:spcPct val="143400"/>
              </a:lnSpc>
              <a:spcBef>
                <a:spcPts val="100"/>
              </a:spcBef>
            </a:pPr>
            <a:r>
              <a:rPr dirty="0" sz="3400">
                <a:latin typeface="Trebuchet MS"/>
                <a:cs typeface="Trebuchet MS"/>
              </a:rPr>
              <a:t>Quick</a:t>
            </a:r>
            <a:r>
              <a:rPr dirty="0" sz="3400" spc="-130">
                <a:latin typeface="Trebuchet MS"/>
                <a:cs typeface="Trebuchet MS"/>
              </a:rPr>
              <a:t> </a:t>
            </a:r>
            <a:r>
              <a:rPr dirty="0" sz="3400" spc="-60">
                <a:latin typeface="Trebuchet MS"/>
                <a:cs typeface="Trebuchet MS"/>
              </a:rPr>
              <a:t>Win</a:t>
            </a:r>
            <a:r>
              <a:rPr dirty="0" sz="3400" spc="-130">
                <a:latin typeface="Trebuchet MS"/>
                <a:cs typeface="Trebuchet MS"/>
              </a:rPr>
              <a:t> </a:t>
            </a:r>
            <a:r>
              <a:rPr dirty="0" sz="3400" spc="385">
                <a:latin typeface="Trebuchet MS"/>
                <a:cs typeface="Trebuchet MS"/>
              </a:rPr>
              <a:t>-</a:t>
            </a:r>
            <a:r>
              <a:rPr dirty="0" sz="3400" spc="-130">
                <a:latin typeface="Trebuchet MS"/>
                <a:cs typeface="Trebuchet MS"/>
              </a:rPr>
              <a:t> </a:t>
            </a:r>
            <a:r>
              <a:rPr dirty="0" sz="3400" spc="70">
                <a:latin typeface="Trebuchet MS"/>
                <a:cs typeface="Trebuchet MS"/>
              </a:rPr>
              <a:t>Provide</a:t>
            </a:r>
            <a:r>
              <a:rPr dirty="0" sz="3400" spc="-130">
                <a:latin typeface="Trebuchet MS"/>
                <a:cs typeface="Trebuchet MS"/>
              </a:rPr>
              <a:t> </a:t>
            </a:r>
            <a:r>
              <a:rPr dirty="0" sz="3400">
                <a:latin typeface="Trebuchet MS"/>
                <a:cs typeface="Trebuchet MS"/>
              </a:rPr>
              <a:t>better</a:t>
            </a:r>
            <a:r>
              <a:rPr dirty="0" sz="3400" spc="-130">
                <a:latin typeface="Trebuchet MS"/>
                <a:cs typeface="Trebuchet MS"/>
              </a:rPr>
              <a:t> </a:t>
            </a:r>
            <a:r>
              <a:rPr dirty="0" sz="3400" spc="-10">
                <a:latin typeface="Trebuchet MS"/>
                <a:cs typeface="Trebuchet MS"/>
              </a:rPr>
              <a:t>inflight </a:t>
            </a:r>
            <a:r>
              <a:rPr dirty="0" sz="3400" spc="-20">
                <a:latin typeface="Trebuchet MS"/>
                <a:cs typeface="Trebuchet MS"/>
              </a:rPr>
              <a:t>WIFI</a:t>
            </a:r>
            <a:endParaRPr sz="3400">
              <a:latin typeface="Trebuchet MS"/>
              <a:cs typeface="Trebuchet MS"/>
            </a:endParaRPr>
          </a:p>
          <a:p>
            <a:pPr marL="12700" marR="5080">
              <a:lnSpc>
                <a:spcPct val="143400"/>
              </a:lnSpc>
              <a:tabLst>
                <a:tab pos="4799965" algn="l"/>
              </a:tabLst>
            </a:pPr>
            <a:r>
              <a:rPr dirty="0" sz="3400" spc="200">
                <a:latin typeface="Trebuchet MS"/>
                <a:cs typeface="Trebuchet MS"/>
              </a:rPr>
              <a:t>Semi-</a:t>
            </a:r>
            <a:r>
              <a:rPr dirty="0" sz="3400" spc="105">
                <a:latin typeface="Trebuchet MS"/>
                <a:cs typeface="Trebuchet MS"/>
              </a:rPr>
              <a:t>supervised</a:t>
            </a:r>
            <a:r>
              <a:rPr dirty="0" sz="3400" spc="-175">
                <a:latin typeface="Trebuchet MS"/>
                <a:cs typeface="Trebuchet MS"/>
              </a:rPr>
              <a:t> </a:t>
            </a:r>
            <a:r>
              <a:rPr dirty="0" sz="3400" spc="45">
                <a:latin typeface="Trebuchet MS"/>
                <a:cs typeface="Trebuchet MS"/>
              </a:rPr>
              <a:t>learning</a:t>
            </a:r>
            <a:r>
              <a:rPr dirty="0" sz="3400" spc="-175">
                <a:latin typeface="Trebuchet MS"/>
                <a:cs typeface="Trebuchet MS"/>
              </a:rPr>
              <a:t> </a:t>
            </a:r>
            <a:r>
              <a:rPr dirty="0" sz="3400" spc="140">
                <a:latin typeface="Trebuchet MS"/>
                <a:cs typeface="Trebuchet MS"/>
              </a:rPr>
              <a:t>can</a:t>
            </a:r>
            <a:r>
              <a:rPr dirty="0" sz="3400" spc="-170">
                <a:latin typeface="Trebuchet MS"/>
                <a:cs typeface="Trebuchet MS"/>
              </a:rPr>
              <a:t> </a:t>
            </a:r>
            <a:r>
              <a:rPr dirty="0" sz="3400" spc="145">
                <a:latin typeface="Trebuchet MS"/>
                <a:cs typeface="Trebuchet MS"/>
              </a:rPr>
              <a:t>save </a:t>
            </a:r>
            <a:r>
              <a:rPr dirty="0" sz="3400" spc="150">
                <a:latin typeface="Trebuchet MS"/>
                <a:cs typeface="Trebuchet MS"/>
              </a:rPr>
              <a:t>cost</a:t>
            </a:r>
            <a:r>
              <a:rPr dirty="0" sz="3400" spc="-195">
                <a:latin typeface="Trebuchet MS"/>
                <a:cs typeface="Trebuchet MS"/>
              </a:rPr>
              <a:t> </a:t>
            </a:r>
            <a:r>
              <a:rPr dirty="0" sz="3400" spc="70">
                <a:latin typeface="Trebuchet MS"/>
                <a:cs typeface="Trebuchet MS"/>
              </a:rPr>
              <a:t>of</a:t>
            </a:r>
            <a:r>
              <a:rPr dirty="0" sz="3400" spc="-190">
                <a:latin typeface="Trebuchet MS"/>
                <a:cs typeface="Trebuchet MS"/>
              </a:rPr>
              <a:t> </a:t>
            </a:r>
            <a:r>
              <a:rPr dirty="0" sz="3400" spc="100">
                <a:latin typeface="Trebuchet MS"/>
                <a:cs typeface="Trebuchet MS"/>
              </a:rPr>
              <a:t>expensive</a:t>
            </a:r>
            <a:r>
              <a:rPr dirty="0" sz="3400" spc="-190">
                <a:latin typeface="Trebuchet MS"/>
                <a:cs typeface="Trebuchet MS"/>
              </a:rPr>
              <a:t> </a:t>
            </a:r>
            <a:r>
              <a:rPr dirty="0" sz="3400" spc="300">
                <a:latin typeface="Trebuchet MS"/>
                <a:cs typeface="Trebuchet MS"/>
              </a:rPr>
              <a:t>NPS</a:t>
            </a:r>
            <a:r>
              <a:rPr dirty="0" sz="3400" spc="-190">
                <a:latin typeface="Trebuchet MS"/>
                <a:cs typeface="Trebuchet MS"/>
              </a:rPr>
              <a:t> </a:t>
            </a:r>
            <a:r>
              <a:rPr dirty="0" sz="3400" spc="114">
                <a:latin typeface="Trebuchet MS"/>
                <a:cs typeface="Trebuchet MS"/>
              </a:rPr>
              <a:t>programs </a:t>
            </a:r>
            <a:r>
              <a:rPr dirty="0" sz="3400" spc="195">
                <a:latin typeface="Trebuchet MS"/>
                <a:cs typeface="Trebuchet MS"/>
              </a:rPr>
              <a:t>Focus</a:t>
            </a:r>
            <a:r>
              <a:rPr dirty="0" sz="3400" spc="-110">
                <a:latin typeface="Trebuchet MS"/>
                <a:cs typeface="Trebuchet MS"/>
              </a:rPr>
              <a:t> </a:t>
            </a:r>
            <a:r>
              <a:rPr dirty="0" sz="3400" spc="145">
                <a:latin typeface="Trebuchet MS"/>
                <a:cs typeface="Trebuchet MS"/>
              </a:rPr>
              <a:t>on</a:t>
            </a:r>
            <a:r>
              <a:rPr dirty="0" sz="3400" spc="-105">
                <a:latin typeface="Trebuchet MS"/>
                <a:cs typeface="Trebuchet MS"/>
              </a:rPr>
              <a:t> </a:t>
            </a:r>
            <a:r>
              <a:rPr dirty="0" sz="3400">
                <a:latin typeface="Trebuchet MS"/>
                <a:cs typeface="Trebuchet MS"/>
              </a:rPr>
              <a:t>operational</a:t>
            </a:r>
            <a:r>
              <a:rPr dirty="0" sz="3400" spc="-105">
                <a:latin typeface="Trebuchet MS"/>
                <a:cs typeface="Trebuchet MS"/>
              </a:rPr>
              <a:t> </a:t>
            </a:r>
            <a:r>
              <a:rPr dirty="0" sz="3400" spc="45">
                <a:latin typeface="Trebuchet MS"/>
                <a:cs typeface="Trebuchet MS"/>
              </a:rPr>
              <a:t>efficiency </a:t>
            </a:r>
            <a:r>
              <a:rPr dirty="0" sz="3400" spc="90">
                <a:latin typeface="Trebuchet MS"/>
                <a:cs typeface="Trebuchet MS"/>
              </a:rPr>
              <a:t>increasing</a:t>
            </a:r>
            <a:r>
              <a:rPr dirty="0" sz="3400" spc="-155">
                <a:latin typeface="Trebuchet MS"/>
                <a:cs typeface="Trebuchet MS"/>
              </a:rPr>
              <a:t> </a:t>
            </a:r>
            <a:r>
              <a:rPr dirty="0" sz="3400" spc="70">
                <a:latin typeface="Trebuchet MS"/>
                <a:cs typeface="Trebuchet MS"/>
              </a:rPr>
              <a:t>satisfaction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145">
                <a:latin typeface="Trebuchet MS"/>
                <a:cs typeface="Trebuchet MS"/>
              </a:rPr>
              <a:t>on</a:t>
            </a:r>
            <a:r>
              <a:rPr dirty="0" sz="3400" spc="-195">
                <a:latin typeface="Trebuchet MS"/>
                <a:cs typeface="Trebuchet MS"/>
              </a:rPr>
              <a:t> </a:t>
            </a:r>
            <a:r>
              <a:rPr dirty="0" sz="3400" spc="95">
                <a:latin typeface="Trebuchet MS"/>
                <a:cs typeface="Trebuchet MS"/>
              </a:rPr>
              <a:t>short </a:t>
            </a:r>
            <a:r>
              <a:rPr dirty="0" sz="3400" spc="90">
                <a:latin typeface="Trebuchet MS"/>
                <a:cs typeface="Trebuchet MS"/>
              </a:rPr>
              <a:t>distance</a:t>
            </a:r>
            <a:r>
              <a:rPr dirty="0" sz="3400" spc="-170">
                <a:latin typeface="Trebuchet MS"/>
                <a:cs typeface="Trebuchet MS"/>
              </a:rPr>
              <a:t> </a:t>
            </a:r>
            <a:r>
              <a:rPr dirty="0" sz="3400" spc="60">
                <a:latin typeface="Trebuchet MS"/>
                <a:cs typeface="Trebuchet MS"/>
              </a:rPr>
              <a:t>flights</a:t>
            </a:r>
            <a:endParaRPr sz="34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8275" y="4762880"/>
            <a:ext cx="133350" cy="13335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8275" y="6248780"/>
            <a:ext cx="133350" cy="133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0252" y="2141552"/>
            <a:ext cx="10687049" cy="728662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7403" y="2964954"/>
            <a:ext cx="114300" cy="1143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7403" y="3631704"/>
            <a:ext cx="114300" cy="11428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7403" y="4688979"/>
            <a:ext cx="114300" cy="1143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7403" y="5355729"/>
            <a:ext cx="114300" cy="1143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7403" y="6413004"/>
            <a:ext cx="114300" cy="1143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7403" y="7079754"/>
            <a:ext cx="114300" cy="11430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7403" y="8137017"/>
            <a:ext cx="114300" cy="1143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7403" y="8803767"/>
            <a:ext cx="114300" cy="11430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073249" y="2224379"/>
            <a:ext cx="5509895" cy="684085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805"/>
              </a:spcBef>
            </a:pPr>
            <a:r>
              <a:rPr dirty="0" sz="1800" spc="75" b="1">
                <a:solidFill>
                  <a:srgbClr val="1D377F"/>
                </a:solidFill>
                <a:latin typeface="Trebuchet MS"/>
                <a:cs typeface="Trebuchet MS"/>
              </a:rPr>
              <a:t>DATA</a:t>
            </a:r>
            <a:r>
              <a:rPr dirty="0" sz="1800" spc="-114" b="1">
                <a:solidFill>
                  <a:srgbClr val="1D377F"/>
                </a:solidFill>
                <a:latin typeface="Trebuchet MS"/>
                <a:cs typeface="Trebuchet MS"/>
              </a:rPr>
              <a:t> </a:t>
            </a:r>
            <a:r>
              <a:rPr dirty="0" sz="1800" spc="100" b="1">
                <a:solidFill>
                  <a:srgbClr val="1D377F"/>
                </a:solidFill>
                <a:latin typeface="Trebuchet MS"/>
                <a:cs typeface="Trebuchet MS"/>
              </a:rPr>
              <a:t>ANALYSTS</a:t>
            </a:r>
            <a:endParaRPr sz="1800">
              <a:latin typeface="Trebuchet MS"/>
              <a:cs typeface="Trebuchet MS"/>
            </a:endParaRPr>
          </a:p>
          <a:p>
            <a:pPr marL="273685" marR="516890">
              <a:lnSpc>
                <a:spcPts val="5250"/>
              </a:lnSpc>
              <a:spcBef>
                <a:spcPts val="15"/>
              </a:spcBef>
            </a:pPr>
            <a:r>
              <a:rPr dirty="0" sz="3000" spc="-75">
                <a:latin typeface="Lucida Sans"/>
                <a:cs typeface="Lucida Sans"/>
              </a:rPr>
              <a:t>Dreama</a:t>
            </a:r>
            <a:r>
              <a:rPr dirty="0" sz="3000" spc="-190">
                <a:latin typeface="Lucida Sans"/>
                <a:cs typeface="Lucida Sans"/>
              </a:rPr>
              <a:t> </a:t>
            </a:r>
            <a:r>
              <a:rPr dirty="0" sz="3000" spc="-80">
                <a:latin typeface="Lucida Sans"/>
                <a:cs typeface="Lucida Sans"/>
              </a:rPr>
              <a:t>Wang</a:t>
            </a:r>
            <a:r>
              <a:rPr dirty="0" sz="3000" spc="-190">
                <a:latin typeface="Lucida Sans"/>
                <a:cs typeface="Lucida Sans"/>
              </a:rPr>
              <a:t> </a:t>
            </a:r>
            <a:r>
              <a:rPr dirty="0" sz="3000" spc="475">
                <a:latin typeface="Lucida Sans"/>
                <a:cs typeface="Lucida Sans"/>
              </a:rPr>
              <a:t>-</a:t>
            </a:r>
            <a:r>
              <a:rPr dirty="0" sz="3000" spc="-190">
                <a:latin typeface="Lucida Sans"/>
                <a:cs typeface="Lucida Sans"/>
              </a:rPr>
              <a:t> </a:t>
            </a:r>
            <a:r>
              <a:rPr dirty="0" sz="3000" spc="-285">
                <a:latin typeface="Lucida Sans"/>
                <a:cs typeface="Lucida Sans"/>
              </a:rPr>
              <a:t>261112206 </a:t>
            </a:r>
            <a:r>
              <a:rPr dirty="0" sz="3000" spc="-100">
                <a:latin typeface="Lucida Sans"/>
                <a:cs typeface="Lucida Sans"/>
              </a:rPr>
              <a:t>Nishi</a:t>
            </a:r>
            <a:r>
              <a:rPr dirty="0" sz="3000" spc="-180">
                <a:latin typeface="Lucida Sans"/>
                <a:cs typeface="Lucida Sans"/>
              </a:rPr>
              <a:t> </a:t>
            </a:r>
            <a:r>
              <a:rPr dirty="0" sz="3000" spc="-100">
                <a:latin typeface="Lucida Sans"/>
                <a:cs typeface="Lucida Sans"/>
              </a:rPr>
              <a:t>Nishi</a:t>
            </a:r>
            <a:r>
              <a:rPr dirty="0" sz="3000" spc="-175">
                <a:latin typeface="Lucida Sans"/>
                <a:cs typeface="Lucida Sans"/>
              </a:rPr>
              <a:t> </a:t>
            </a:r>
            <a:r>
              <a:rPr dirty="0" sz="3000" spc="475">
                <a:latin typeface="Lucida Sans"/>
                <a:cs typeface="Lucida Sans"/>
              </a:rPr>
              <a:t>-</a:t>
            </a:r>
            <a:r>
              <a:rPr dirty="0" sz="3000" spc="-175">
                <a:latin typeface="Lucida Sans"/>
                <a:cs typeface="Lucida Sans"/>
              </a:rPr>
              <a:t> </a:t>
            </a:r>
            <a:r>
              <a:rPr dirty="0" sz="3000" spc="-55">
                <a:latin typeface="Lucida Sans"/>
                <a:cs typeface="Lucida Sans"/>
              </a:rPr>
              <a:t>261078870</a:t>
            </a:r>
            <a:endParaRPr sz="30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800" spc="75" b="1">
                <a:solidFill>
                  <a:srgbClr val="1D377F"/>
                </a:solidFill>
                <a:latin typeface="Trebuchet MS"/>
                <a:cs typeface="Trebuchet MS"/>
              </a:rPr>
              <a:t>DATA</a:t>
            </a:r>
            <a:r>
              <a:rPr dirty="0" sz="1800" spc="-114" b="1">
                <a:solidFill>
                  <a:srgbClr val="1D377F"/>
                </a:solidFill>
                <a:latin typeface="Trebuchet MS"/>
                <a:cs typeface="Trebuchet MS"/>
              </a:rPr>
              <a:t> </a:t>
            </a:r>
            <a:r>
              <a:rPr dirty="0" sz="1800" spc="100" b="1">
                <a:solidFill>
                  <a:srgbClr val="1D377F"/>
                </a:solidFill>
                <a:latin typeface="Trebuchet MS"/>
                <a:cs typeface="Trebuchet MS"/>
              </a:rPr>
              <a:t>SCIENTISTS</a:t>
            </a:r>
            <a:endParaRPr sz="1800">
              <a:latin typeface="Trebuchet MS"/>
              <a:cs typeface="Trebuchet MS"/>
            </a:endParaRPr>
          </a:p>
          <a:p>
            <a:pPr marL="273685" marR="262255">
              <a:lnSpc>
                <a:spcPts val="5250"/>
              </a:lnSpc>
              <a:spcBef>
                <a:spcPts val="15"/>
              </a:spcBef>
            </a:pPr>
            <a:r>
              <a:rPr dirty="0" sz="3000" spc="-25">
                <a:latin typeface="Lucida Sans"/>
                <a:cs typeface="Lucida Sans"/>
              </a:rPr>
              <a:t>Riley</a:t>
            </a:r>
            <a:r>
              <a:rPr dirty="0" sz="3000" spc="-200">
                <a:latin typeface="Lucida Sans"/>
                <a:cs typeface="Lucida Sans"/>
              </a:rPr>
              <a:t> </a:t>
            </a:r>
            <a:r>
              <a:rPr dirty="0" sz="3000" spc="-50">
                <a:latin typeface="Lucida Sans"/>
                <a:cs typeface="Lucida Sans"/>
              </a:rPr>
              <a:t>Zhu</a:t>
            </a:r>
            <a:r>
              <a:rPr dirty="0" sz="3000" spc="-195">
                <a:latin typeface="Lucida Sans"/>
                <a:cs typeface="Lucida Sans"/>
              </a:rPr>
              <a:t> </a:t>
            </a:r>
            <a:r>
              <a:rPr dirty="0" sz="3000" spc="475">
                <a:latin typeface="Lucida Sans"/>
                <a:cs typeface="Lucida Sans"/>
              </a:rPr>
              <a:t>-</a:t>
            </a:r>
            <a:r>
              <a:rPr dirty="0" sz="3000" spc="-200">
                <a:latin typeface="Lucida Sans"/>
                <a:cs typeface="Lucida Sans"/>
              </a:rPr>
              <a:t> </a:t>
            </a:r>
            <a:r>
              <a:rPr dirty="0" sz="3000" spc="-50">
                <a:latin typeface="Lucida Sans"/>
                <a:cs typeface="Lucida Sans"/>
              </a:rPr>
              <a:t>261094733 </a:t>
            </a:r>
            <a:r>
              <a:rPr dirty="0" sz="3000">
                <a:latin typeface="Lucida Sans"/>
                <a:cs typeface="Lucida Sans"/>
              </a:rPr>
              <a:t>ShanShan</a:t>
            </a:r>
            <a:r>
              <a:rPr dirty="0" sz="3000" spc="-110">
                <a:latin typeface="Lucida Sans"/>
                <a:cs typeface="Lucida Sans"/>
              </a:rPr>
              <a:t> </a:t>
            </a:r>
            <a:r>
              <a:rPr dirty="0" sz="3000">
                <a:latin typeface="Lucida Sans"/>
                <a:cs typeface="Lucida Sans"/>
              </a:rPr>
              <a:t>Lao</a:t>
            </a:r>
            <a:r>
              <a:rPr dirty="0" sz="3000" spc="-105">
                <a:latin typeface="Lucida Sans"/>
                <a:cs typeface="Lucida Sans"/>
              </a:rPr>
              <a:t> </a:t>
            </a:r>
            <a:r>
              <a:rPr dirty="0" sz="3000" spc="475">
                <a:latin typeface="Lucida Sans"/>
                <a:cs typeface="Lucida Sans"/>
              </a:rPr>
              <a:t>-</a:t>
            </a:r>
            <a:r>
              <a:rPr dirty="0" sz="3000" spc="-105">
                <a:latin typeface="Lucida Sans"/>
                <a:cs typeface="Lucida Sans"/>
              </a:rPr>
              <a:t> </a:t>
            </a:r>
            <a:r>
              <a:rPr dirty="0" sz="3000" spc="-130">
                <a:latin typeface="Lucida Sans"/>
                <a:cs typeface="Lucida Sans"/>
              </a:rPr>
              <a:t>261072808</a:t>
            </a:r>
            <a:endParaRPr sz="30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800" spc="145" b="1">
                <a:solidFill>
                  <a:srgbClr val="1D377F"/>
                </a:solidFill>
                <a:latin typeface="Trebuchet MS"/>
                <a:cs typeface="Trebuchet MS"/>
              </a:rPr>
              <a:t>BUSINESS</a:t>
            </a:r>
            <a:r>
              <a:rPr dirty="0" sz="1800" spc="-150" b="1">
                <a:solidFill>
                  <a:srgbClr val="1D377F"/>
                </a:solidFill>
                <a:latin typeface="Trebuchet MS"/>
                <a:cs typeface="Trebuchet MS"/>
              </a:rPr>
              <a:t> </a:t>
            </a:r>
            <a:r>
              <a:rPr dirty="0" sz="1800" spc="100" b="1">
                <a:solidFill>
                  <a:srgbClr val="1D377F"/>
                </a:solidFill>
                <a:latin typeface="Trebuchet MS"/>
                <a:cs typeface="Trebuchet MS"/>
              </a:rPr>
              <a:t>ANALYSTS</a:t>
            </a:r>
            <a:endParaRPr sz="1800">
              <a:latin typeface="Trebuchet MS"/>
              <a:cs typeface="Trebuchet MS"/>
            </a:endParaRPr>
          </a:p>
          <a:p>
            <a:pPr marL="273685" marR="5080">
              <a:lnSpc>
                <a:spcPts val="5250"/>
              </a:lnSpc>
              <a:spcBef>
                <a:spcPts val="15"/>
              </a:spcBef>
            </a:pPr>
            <a:r>
              <a:rPr dirty="0" sz="3000" spc="-65">
                <a:latin typeface="Lucida Sans"/>
                <a:cs typeface="Lucida Sans"/>
              </a:rPr>
              <a:t>Micheal</a:t>
            </a:r>
            <a:r>
              <a:rPr dirty="0" sz="3000" spc="-195">
                <a:latin typeface="Lucida Sans"/>
                <a:cs typeface="Lucida Sans"/>
              </a:rPr>
              <a:t> </a:t>
            </a:r>
            <a:r>
              <a:rPr dirty="0" sz="3000" spc="-70">
                <a:latin typeface="Lucida Sans"/>
                <a:cs typeface="Lucida Sans"/>
              </a:rPr>
              <a:t>Murphy</a:t>
            </a:r>
            <a:r>
              <a:rPr dirty="0" sz="3000" spc="-195">
                <a:latin typeface="Lucida Sans"/>
                <a:cs typeface="Lucida Sans"/>
              </a:rPr>
              <a:t> </a:t>
            </a:r>
            <a:r>
              <a:rPr dirty="0" sz="3000" spc="475">
                <a:latin typeface="Lucida Sans"/>
                <a:cs typeface="Lucida Sans"/>
              </a:rPr>
              <a:t>-</a:t>
            </a:r>
            <a:r>
              <a:rPr dirty="0" sz="3000" spc="-195">
                <a:latin typeface="Lucida Sans"/>
                <a:cs typeface="Lucida Sans"/>
              </a:rPr>
              <a:t> </a:t>
            </a:r>
            <a:r>
              <a:rPr dirty="0" sz="3000" spc="-105">
                <a:latin typeface="Lucida Sans"/>
                <a:cs typeface="Lucida Sans"/>
              </a:rPr>
              <a:t>261060598 </a:t>
            </a:r>
            <a:r>
              <a:rPr dirty="0" sz="3000" spc="-70">
                <a:latin typeface="Lucida Sans"/>
                <a:cs typeface="Lucida Sans"/>
              </a:rPr>
              <a:t>Vibhu</a:t>
            </a:r>
            <a:r>
              <a:rPr dirty="0" sz="3000" spc="-195">
                <a:latin typeface="Lucida Sans"/>
                <a:cs typeface="Lucida Sans"/>
              </a:rPr>
              <a:t> </a:t>
            </a:r>
            <a:r>
              <a:rPr dirty="0" sz="3000" spc="-10">
                <a:latin typeface="Lucida Sans"/>
                <a:cs typeface="Lucida Sans"/>
              </a:rPr>
              <a:t>Bhardwaj</a:t>
            </a:r>
            <a:r>
              <a:rPr dirty="0" sz="3000" spc="-190">
                <a:latin typeface="Lucida Sans"/>
                <a:cs typeface="Lucida Sans"/>
              </a:rPr>
              <a:t> </a:t>
            </a:r>
            <a:r>
              <a:rPr dirty="0" sz="3000" spc="475">
                <a:latin typeface="Lucida Sans"/>
                <a:cs typeface="Lucida Sans"/>
              </a:rPr>
              <a:t>-</a:t>
            </a:r>
            <a:r>
              <a:rPr dirty="0" sz="3000" spc="-190">
                <a:latin typeface="Lucida Sans"/>
                <a:cs typeface="Lucida Sans"/>
              </a:rPr>
              <a:t> </a:t>
            </a:r>
            <a:r>
              <a:rPr dirty="0" sz="3000" spc="-360">
                <a:latin typeface="Lucida Sans"/>
                <a:cs typeface="Lucida Sans"/>
              </a:rPr>
              <a:t>261113187</a:t>
            </a:r>
            <a:endParaRPr sz="3000">
              <a:latin typeface="Lucida Sans"/>
              <a:cs typeface="Lucida Sans"/>
            </a:endParaRPr>
          </a:p>
          <a:p>
            <a:pPr marL="67945">
              <a:lnSpc>
                <a:spcPct val="100000"/>
              </a:lnSpc>
              <a:spcBef>
                <a:spcPts val="900"/>
              </a:spcBef>
            </a:pPr>
            <a:r>
              <a:rPr dirty="0" sz="1800" spc="70" b="1">
                <a:solidFill>
                  <a:srgbClr val="1D377F"/>
                </a:solidFill>
                <a:latin typeface="Trebuchet MS"/>
                <a:cs typeface="Trebuchet MS"/>
              </a:rPr>
              <a:t>PRODUCT</a:t>
            </a:r>
            <a:r>
              <a:rPr dirty="0" sz="1800" spc="-130" b="1">
                <a:solidFill>
                  <a:srgbClr val="1D377F"/>
                </a:solidFill>
                <a:latin typeface="Trebuchet MS"/>
                <a:cs typeface="Trebuchet MS"/>
              </a:rPr>
              <a:t> </a:t>
            </a:r>
            <a:r>
              <a:rPr dirty="0" sz="1800" spc="75" b="1">
                <a:solidFill>
                  <a:srgbClr val="1D377F"/>
                </a:solidFill>
                <a:latin typeface="Trebuchet MS"/>
                <a:cs typeface="Trebuchet MS"/>
              </a:rPr>
              <a:t>MANAGERS:</a:t>
            </a:r>
            <a:endParaRPr sz="1800">
              <a:latin typeface="Trebuchet MS"/>
              <a:cs typeface="Trebuchet MS"/>
            </a:endParaRPr>
          </a:p>
          <a:p>
            <a:pPr marL="273685" marR="190500">
              <a:lnSpc>
                <a:spcPts val="5250"/>
              </a:lnSpc>
            </a:pPr>
            <a:r>
              <a:rPr dirty="0" sz="3000" spc="-95">
                <a:latin typeface="Lucida Sans"/>
                <a:cs typeface="Lucida Sans"/>
              </a:rPr>
              <a:t>Darin</a:t>
            </a:r>
            <a:r>
              <a:rPr dirty="0" sz="3000" spc="-190">
                <a:latin typeface="Lucida Sans"/>
                <a:cs typeface="Lucida Sans"/>
              </a:rPr>
              <a:t> </a:t>
            </a:r>
            <a:r>
              <a:rPr dirty="0" sz="3000" spc="-20">
                <a:latin typeface="Lucida Sans"/>
                <a:cs typeface="Lucida Sans"/>
              </a:rPr>
              <a:t>Zlatarev</a:t>
            </a:r>
            <a:r>
              <a:rPr dirty="0" sz="3000" spc="-190">
                <a:latin typeface="Lucida Sans"/>
                <a:cs typeface="Lucida Sans"/>
              </a:rPr>
              <a:t> </a:t>
            </a:r>
            <a:r>
              <a:rPr dirty="0" sz="3000" spc="475">
                <a:latin typeface="Lucida Sans"/>
                <a:cs typeface="Lucida Sans"/>
              </a:rPr>
              <a:t>-</a:t>
            </a:r>
            <a:r>
              <a:rPr dirty="0" sz="3000" spc="-190">
                <a:latin typeface="Lucida Sans"/>
                <a:cs typeface="Lucida Sans"/>
              </a:rPr>
              <a:t> </a:t>
            </a:r>
            <a:r>
              <a:rPr dirty="0" sz="3000" spc="-75">
                <a:latin typeface="Lucida Sans"/>
                <a:cs typeface="Lucida Sans"/>
              </a:rPr>
              <a:t>261081234 </a:t>
            </a:r>
            <a:r>
              <a:rPr dirty="0" sz="3000" spc="-40">
                <a:latin typeface="Lucida Sans"/>
                <a:cs typeface="Lucida Sans"/>
              </a:rPr>
              <a:t>Utkarsh</a:t>
            </a:r>
            <a:r>
              <a:rPr dirty="0" sz="3000" spc="-190">
                <a:latin typeface="Lucida Sans"/>
                <a:cs typeface="Lucida Sans"/>
              </a:rPr>
              <a:t> </a:t>
            </a:r>
            <a:r>
              <a:rPr dirty="0" sz="3000" spc="-80">
                <a:latin typeface="Lucida Sans"/>
                <a:cs typeface="Lucida Sans"/>
              </a:rPr>
              <a:t>Nagpal</a:t>
            </a:r>
            <a:r>
              <a:rPr dirty="0" sz="3000" spc="-190">
                <a:latin typeface="Lucida Sans"/>
                <a:cs typeface="Lucida Sans"/>
              </a:rPr>
              <a:t> </a:t>
            </a:r>
            <a:r>
              <a:rPr dirty="0" sz="3000" spc="475">
                <a:latin typeface="Lucida Sans"/>
                <a:cs typeface="Lucida Sans"/>
              </a:rPr>
              <a:t>-</a:t>
            </a:r>
            <a:r>
              <a:rPr dirty="0" sz="3000" spc="-190">
                <a:latin typeface="Lucida Sans"/>
                <a:cs typeface="Lucida Sans"/>
              </a:rPr>
              <a:t> </a:t>
            </a:r>
            <a:r>
              <a:rPr dirty="0" sz="3000" spc="-210">
                <a:latin typeface="Lucida Sans"/>
                <a:cs typeface="Lucida Sans"/>
              </a:rPr>
              <a:t>261071466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85">
                <a:latin typeface="Trebuchet MS"/>
                <a:cs typeface="Trebuchet MS"/>
              </a:rPr>
              <a:t>Flight</a:t>
            </a:r>
            <a:r>
              <a:rPr dirty="0" spc="-475">
                <a:latin typeface="Trebuchet MS"/>
                <a:cs typeface="Trebuchet MS"/>
              </a:rPr>
              <a:t> </a:t>
            </a:r>
            <a:r>
              <a:rPr dirty="0" spc="195">
                <a:latin typeface="Trebuchet MS"/>
                <a:cs typeface="Trebuchet MS"/>
              </a:rPr>
              <a:t>Crew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324975" cy="10287000"/>
          </a:xfrm>
          <a:custGeom>
            <a:avLst/>
            <a:gdLst/>
            <a:ahLst/>
            <a:cxnLst/>
            <a:rect l="l" t="t" r="r" b="b"/>
            <a:pathLst>
              <a:path w="9324975" h="10287000">
                <a:moveTo>
                  <a:pt x="9324975" y="0"/>
                </a:moveTo>
                <a:lnTo>
                  <a:pt x="0" y="0"/>
                </a:lnTo>
                <a:lnTo>
                  <a:pt x="0" y="10287000"/>
                </a:lnTo>
                <a:lnTo>
                  <a:pt x="9324975" y="10287000"/>
                </a:lnTo>
                <a:lnTo>
                  <a:pt x="9324975" y="0"/>
                </a:lnTo>
                <a:close/>
              </a:path>
            </a:pathLst>
          </a:custGeom>
          <a:solidFill>
            <a:srgbClr val="AFD1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3895331"/>
            <a:ext cx="536892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-370">
                <a:solidFill>
                  <a:srgbClr val="FFFFFF"/>
                </a:solidFill>
                <a:latin typeface="Trebuchet MS"/>
                <a:cs typeface="Trebuchet MS"/>
              </a:rPr>
              <a:t>1.4</a:t>
            </a:r>
            <a:r>
              <a:rPr dirty="0" sz="9000" spc="-7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0" spc="100">
                <a:solidFill>
                  <a:srgbClr val="FFFFFF"/>
                </a:solidFill>
                <a:latin typeface="Trebuchet MS"/>
                <a:cs typeface="Trebuchet MS"/>
              </a:rPr>
              <a:t>Billion</a:t>
            </a:r>
            <a:endParaRPr sz="9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16000" y="5610858"/>
            <a:ext cx="5073650" cy="2254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>
                <a:solidFill>
                  <a:srgbClr val="FFFFFF"/>
                </a:solidFill>
                <a:latin typeface="Lucida Sans"/>
                <a:cs typeface="Lucida Sans"/>
              </a:rPr>
              <a:t>USD</a:t>
            </a:r>
            <a:r>
              <a:rPr dirty="0" sz="4200" spc="-26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4200" spc="85">
                <a:solidFill>
                  <a:srgbClr val="FFFFFF"/>
                </a:solidFill>
                <a:latin typeface="Lucida Sans"/>
                <a:cs typeface="Lucida Sans"/>
              </a:rPr>
              <a:t>Per</a:t>
            </a:r>
            <a:r>
              <a:rPr dirty="0" sz="4200" spc="-26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4200" spc="-20">
                <a:solidFill>
                  <a:srgbClr val="FFFFFF"/>
                </a:solidFill>
                <a:latin typeface="Lucida Sans"/>
                <a:cs typeface="Lucida Sans"/>
              </a:rPr>
              <a:t>Year</a:t>
            </a:r>
            <a:endParaRPr sz="4200">
              <a:latin typeface="Lucida Sans"/>
              <a:cs typeface="Lucida Sans"/>
            </a:endParaRPr>
          </a:p>
          <a:p>
            <a:pPr marL="12700" marR="5080">
              <a:lnSpc>
                <a:spcPct val="107500"/>
              </a:lnSpc>
              <a:spcBef>
                <a:spcPts val="2835"/>
              </a:spcBef>
            </a:pPr>
            <a:r>
              <a:rPr dirty="0" sz="2500">
                <a:solidFill>
                  <a:srgbClr val="FFFFFF"/>
                </a:solidFill>
                <a:latin typeface="Lucida Sans"/>
                <a:cs typeface="Lucida Sans"/>
              </a:rPr>
              <a:t>Revenue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"/>
                <a:cs typeface="Lucida Sans"/>
              </a:rPr>
              <a:t>each</a:t>
            </a:r>
            <a:r>
              <a:rPr dirty="0" sz="2500" spc="-1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95">
                <a:solidFill>
                  <a:srgbClr val="FFFFFF"/>
                </a:solidFill>
                <a:latin typeface="Lucida Sans"/>
                <a:cs typeface="Lucida Sans"/>
              </a:rPr>
              <a:t>US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80">
                <a:solidFill>
                  <a:srgbClr val="FFFFFF"/>
                </a:solidFill>
                <a:latin typeface="Lucida Sans"/>
                <a:cs typeface="Lucida Sans"/>
              </a:rPr>
              <a:t>airline</a:t>
            </a:r>
            <a:r>
              <a:rPr dirty="0" sz="2500" spc="-1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Lucida Sans"/>
                <a:cs typeface="Lucida Sans"/>
              </a:rPr>
              <a:t>leaves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Lucida Sans"/>
                <a:cs typeface="Lucida Sans"/>
              </a:rPr>
              <a:t>on </a:t>
            </a:r>
            <a:r>
              <a:rPr dirty="0" sz="2500" spc="-40">
                <a:solidFill>
                  <a:srgbClr val="FFFFFF"/>
                </a:solidFill>
                <a:latin typeface="Lucida Sans"/>
                <a:cs typeface="Lucida Sans"/>
              </a:rPr>
              <a:t>table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Lucida Sans"/>
                <a:cs typeface="Lucida Sans"/>
              </a:rPr>
              <a:t>by</a:t>
            </a:r>
            <a:r>
              <a:rPr dirty="0" sz="2500" spc="-16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70">
                <a:solidFill>
                  <a:srgbClr val="FFFFFF"/>
                </a:solidFill>
                <a:latin typeface="Lucida Sans"/>
                <a:cs typeface="Lucida Sans"/>
              </a:rPr>
              <a:t>failing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45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dirty="0" sz="2500" spc="-16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70">
                <a:solidFill>
                  <a:srgbClr val="FFFFFF"/>
                </a:solidFill>
                <a:latin typeface="Lucida Sans"/>
                <a:cs typeface="Lucida Sans"/>
              </a:rPr>
              <a:t>improve</a:t>
            </a:r>
            <a:r>
              <a:rPr dirty="0" sz="2500" spc="-1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Lucida Sans"/>
                <a:cs typeface="Lucida Sans"/>
              </a:rPr>
              <a:t>their </a:t>
            </a:r>
            <a:r>
              <a:rPr dirty="0" sz="2500" spc="-35">
                <a:solidFill>
                  <a:srgbClr val="FFFFFF"/>
                </a:solidFill>
                <a:latin typeface="Lucida Sans"/>
                <a:cs typeface="Lucida Sans"/>
              </a:rPr>
              <a:t>customer</a:t>
            </a:r>
            <a:r>
              <a:rPr dirty="0" sz="2500" spc="-15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Lucida Sans"/>
                <a:cs typeface="Lucida Sans"/>
              </a:rPr>
              <a:t>experience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16000" y="1000194"/>
            <a:ext cx="33782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25" b="1">
                <a:solidFill>
                  <a:srgbClr val="FFFFFF"/>
                </a:solidFill>
                <a:latin typeface="Trebuchet MS"/>
                <a:cs typeface="Trebuchet MS"/>
              </a:rPr>
              <a:t>CUSTOMER</a:t>
            </a:r>
            <a:r>
              <a:rPr dirty="0" sz="2000" spc="-1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5" b="1">
                <a:solidFill>
                  <a:srgbClr val="FFFFFF"/>
                </a:solidFill>
                <a:latin typeface="Trebuchet MS"/>
                <a:cs typeface="Trebuchet MS"/>
              </a:rPr>
              <a:t>SATISFACTION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405960" y="1000188"/>
            <a:ext cx="44291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70" b="1">
                <a:latin typeface="Trebuchet MS"/>
                <a:cs typeface="Trebuchet MS"/>
              </a:rPr>
              <a:t>NET</a:t>
            </a:r>
            <a:r>
              <a:rPr dirty="0" sz="2000" spc="-120" b="1">
                <a:latin typeface="Trebuchet MS"/>
                <a:cs typeface="Trebuchet MS"/>
              </a:rPr>
              <a:t> </a:t>
            </a:r>
            <a:r>
              <a:rPr dirty="0" sz="2000" spc="95" b="1">
                <a:latin typeface="Trebuchet MS"/>
                <a:cs typeface="Trebuchet MS"/>
              </a:rPr>
              <a:t>PROMOTER</a:t>
            </a:r>
            <a:r>
              <a:rPr dirty="0" sz="2000" spc="-120" b="1">
                <a:latin typeface="Trebuchet MS"/>
                <a:cs typeface="Trebuchet MS"/>
              </a:rPr>
              <a:t> </a:t>
            </a:r>
            <a:r>
              <a:rPr dirty="0" sz="2000" spc="145" b="1">
                <a:latin typeface="Trebuchet MS"/>
                <a:cs typeface="Trebuchet MS"/>
              </a:rPr>
              <a:t>SCORE</a:t>
            </a:r>
            <a:r>
              <a:rPr dirty="0" sz="2000" spc="-114" b="1">
                <a:latin typeface="Trebuchet MS"/>
                <a:cs typeface="Trebuchet MS"/>
              </a:rPr>
              <a:t> </a:t>
            </a:r>
            <a:r>
              <a:rPr dirty="0" sz="2000" spc="130" b="1">
                <a:latin typeface="Trebuchet MS"/>
                <a:cs typeface="Trebuchet MS"/>
              </a:rPr>
              <a:t>PROGRAMS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028700" y="1852634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 h="0">
                <a:moveTo>
                  <a:pt x="0" y="0"/>
                </a:moveTo>
                <a:lnTo>
                  <a:pt x="6648585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263470" y="1852634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 h="0">
                <a:moveTo>
                  <a:pt x="0" y="0"/>
                </a:moveTo>
                <a:lnTo>
                  <a:pt x="6648621" y="0"/>
                </a:lnTo>
              </a:path>
            </a:pathLst>
          </a:custGeom>
          <a:ln w="47624">
            <a:solidFill>
              <a:srgbClr val="1D37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0682999" y="3291185"/>
            <a:ext cx="6017895" cy="4707255"/>
          </a:xfrm>
          <a:prstGeom prst="rect">
            <a:avLst/>
          </a:prstGeom>
        </p:spPr>
        <p:txBody>
          <a:bodyPr wrap="square" lIns="0" tIns="749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0"/>
              </a:spcBef>
            </a:pPr>
            <a:r>
              <a:rPr dirty="0" sz="9000" spc="434" b="1">
                <a:latin typeface="Trebuchet MS"/>
                <a:cs typeface="Trebuchet MS"/>
              </a:rPr>
              <a:t>200,000</a:t>
            </a:r>
            <a:endParaRPr sz="9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dirty="0" sz="4200">
                <a:latin typeface="Lucida Sans"/>
                <a:cs typeface="Lucida Sans"/>
              </a:rPr>
              <a:t>USD</a:t>
            </a:r>
            <a:r>
              <a:rPr dirty="0" sz="4200" spc="-260">
                <a:latin typeface="Lucida Sans"/>
                <a:cs typeface="Lucida Sans"/>
              </a:rPr>
              <a:t> </a:t>
            </a:r>
            <a:r>
              <a:rPr dirty="0" sz="4200" spc="85">
                <a:latin typeface="Lucida Sans"/>
                <a:cs typeface="Lucida Sans"/>
              </a:rPr>
              <a:t>Per</a:t>
            </a:r>
            <a:r>
              <a:rPr dirty="0" sz="4200" spc="-260">
                <a:latin typeface="Lucida Sans"/>
                <a:cs typeface="Lucida Sans"/>
              </a:rPr>
              <a:t> </a:t>
            </a:r>
            <a:r>
              <a:rPr dirty="0" sz="4200" spc="-20">
                <a:latin typeface="Lucida Sans"/>
                <a:cs typeface="Lucida Sans"/>
              </a:rPr>
              <a:t>Year</a:t>
            </a:r>
            <a:endParaRPr sz="4200">
              <a:latin typeface="Lucida Sans"/>
              <a:cs typeface="Lucida Sans"/>
            </a:endParaRPr>
          </a:p>
          <a:p>
            <a:pPr marL="12700" marR="5080">
              <a:lnSpc>
                <a:spcPct val="107500"/>
              </a:lnSpc>
              <a:spcBef>
                <a:spcPts val="2840"/>
              </a:spcBef>
            </a:pPr>
            <a:r>
              <a:rPr dirty="0" sz="2500" spc="-65">
                <a:latin typeface="Lucida Sans"/>
                <a:cs typeface="Lucida Sans"/>
              </a:rPr>
              <a:t>Amount</a:t>
            </a:r>
            <a:r>
              <a:rPr dirty="0" sz="2500" spc="-160">
                <a:latin typeface="Lucida Sans"/>
                <a:cs typeface="Lucida Sans"/>
              </a:rPr>
              <a:t> </a:t>
            </a:r>
            <a:r>
              <a:rPr dirty="0" sz="2500" spc="-30">
                <a:latin typeface="Lucida Sans"/>
                <a:cs typeface="Lucida Sans"/>
              </a:rPr>
              <a:t>spent</a:t>
            </a:r>
            <a:r>
              <a:rPr dirty="0" sz="2500" spc="-160">
                <a:latin typeface="Lucida Sans"/>
                <a:cs typeface="Lucida Sans"/>
              </a:rPr>
              <a:t> </a:t>
            </a:r>
            <a:r>
              <a:rPr dirty="0" sz="2500" spc="-80">
                <a:latin typeface="Lucida Sans"/>
                <a:cs typeface="Lucida Sans"/>
              </a:rPr>
              <a:t>on</a:t>
            </a:r>
            <a:r>
              <a:rPr dirty="0" sz="2500" spc="-160">
                <a:latin typeface="Lucida Sans"/>
                <a:cs typeface="Lucida Sans"/>
              </a:rPr>
              <a:t> </a:t>
            </a:r>
            <a:r>
              <a:rPr dirty="0" sz="2500" spc="-75">
                <a:latin typeface="Lucida Sans"/>
                <a:cs typeface="Lucida Sans"/>
              </a:rPr>
              <a:t>running</a:t>
            </a:r>
            <a:r>
              <a:rPr dirty="0" sz="2500" spc="-160">
                <a:latin typeface="Lucida Sans"/>
                <a:cs typeface="Lucida Sans"/>
              </a:rPr>
              <a:t> </a:t>
            </a:r>
            <a:r>
              <a:rPr dirty="0" sz="2500" spc="90">
                <a:latin typeface="Lucida Sans"/>
                <a:cs typeface="Lucida Sans"/>
              </a:rPr>
              <a:t>NPS</a:t>
            </a:r>
            <a:r>
              <a:rPr dirty="0" sz="2500" spc="-160">
                <a:latin typeface="Lucida Sans"/>
                <a:cs typeface="Lucida Sans"/>
              </a:rPr>
              <a:t> </a:t>
            </a:r>
            <a:r>
              <a:rPr dirty="0" sz="2500" spc="-45">
                <a:latin typeface="Lucida Sans"/>
                <a:cs typeface="Lucida Sans"/>
              </a:rPr>
              <a:t>programs </a:t>
            </a:r>
            <a:r>
              <a:rPr dirty="0" sz="2500" spc="-55">
                <a:latin typeface="Lucida Sans"/>
                <a:cs typeface="Lucida Sans"/>
              </a:rPr>
              <a:t>for</a:t>
            </a:r>
            <a:r>
              <a:rPr dirty="0" sz="2500" spc="-160">
                <a:latin typeface="Lucida Sans"/>
                <a:cs typeface="Lucida Sans"/>
              </a:rPr>
              <a:t> </a:t>
            </a:r>
            <a:r>
              <a:rPr dirty="0" sz="2500">
                <a:latin typeface="Lucida Sans"/>
                <a:cs typeface="Lucida Sans"/>
              </a:rPr>
              <a:t>a</a:t>
            </a:r>
            <a:r>
              <a:rPr dirty="0" sz="2500" spc="-160">
                <a:latin typeface="Lucida Sans"/>
                <a:cs typeface="Lucida Sans"/>
              </a:rPr>
              <a:t> </a:t>
            </a:r>
            <a:r>
              <a:rPr dirty="0" sz="2500" spc="-35">
                <a:latin typeface="Lucida Sans"/>
                <a:cs typeface="Lucida Sans"/>
              </a:rPr>
              <a:t>company</a:t>
            </a:r>
            <a:r>
              <a:rPr dirty="0" sz="2500" spc="-160">
                <a:latin typeface="Lucida Sans"/>
                <a:cs typeface="Lucida Sans"/>
              </a:rPr>
              <a:t> </a:t>
            </a:r>
            <a:r>
              <a:rPr dirty="0" sz="2500" spc="-20">
                <a:latin typeface="Lucida Sans"/>
                <a:cs typeface="Lucida Sans"/>
              </a:rPr>
              <a:t>with</a:t>
            </a:r>
            <a:r>
              <a:rPr dirty="0" sz="2500" spc="-160">
                <a:latin typeface="Lucida Sans"/>
                <a:cs typeface="Lucida Sans"/>
              </a:rPr>
              <a:t> </a:t>
            </a:r>
            <a:r>
              <a:rPr dirty="0" sz="2500" spc="-130">
                <a:latin typeface="Lucida Sans"/>
                <a:cs typeface="Lucida Sans"/>
              </a:rPr>
              <a:t>1000</a:t>
            </a:r>
            <a:r>
              <a:rPr dirty="0" sz="2500" spc="-155">
                <a:latin typeface="Lucida Sans"/>
                <a:cs typeface="Lucida Sans"/>
              </a:rPr>
              <a:t> </a:t>
            </a:r>
            <a:r>
              <a:rPr dirty="0" sz="2500" spc="-50">
                <a:latin typeface="Lucida Sans"/>
                <a:cs typeface="Lucida Sans"/>
              </a:rPr>
              <a:t>employees</a:t>
            </a:r>
            <a:r>
              <a:rPr dirty="0" sz="2500" spc="-160">
                <a:latin typeface="Lucida Sans"/>
                <a:cs typeface="Lucida Sans"/>
              </a:rPr>
              <a:t> </a:t>
            </a:r>
            <a:r>
              <a:rPr dirty="0" sz="2500" spc="-25">
                <a:latin typeface="Lucida Sans"/>
                <a:cs typeface="Lucida Sans"/>
              </a:rPr>
              <a:t>and</a:t>
            </a:r>
            <a:endParaRPr sz="25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2500" spc="-140">
                <a:latin typeface="Lucida Sans"/>
                <a:cs typeface="Lucida Sans"/>
              </a:rPr>
              <a:t>$100</a:t>
            </a:r>
            <a:r>
              <a:rPr dirty="0" sz="2500" spc="-170">
                <a:latin typeface="Lucida Sans"/>
                <a:cs typeface="Lucida Sans"/>
              </a:rPr>
              <a:t> </a:t>
            </a:r>
            <a:r>
              <a:rPr dirty="0" sz="2500" spc="-114">
                <a:latin typeface="Lucida Sans"/>
                <a:cs typeface="Lucida Sans"/>
              </a:rPr>
              <a:t>million</a:t>
            </a:r>
            <a:r>
              <a:rPr dirty="0" sz="2500" spc="-165">
                <a:latin typeface="Lucida Sans"/>
                <a:cs typeface="Lucida Sans"/>
              </a:rPr>
              <a:t> </a:t>
            </a:r>
            <a:r>
              <a:rPr dirty="0" sz="2500" spc="-80">
                <a:latin typeface="Lucida Sans"/>
                <a:cs typeface="Lucida Sans"/>
              </a:rPr>
              <a:t>in</a:t>
            </a:r>
            <a:r>
              <a:rPr dirty="0" sz="2500" spc="-165">
                <a:latin typeface="Lucida Sans"/>
                <a:cs typeface="Lucida Sans"/>
              </a:rPr>
              <a:t> </a:t>
            </a:r>
            <a:r>
              <a:rPr dirty="0" sz="2500" spc="-10">
                <a:latin typeface="Lucida Sans"/>
                <a:cs typeface="Lucida Sans"/>
              </a:rPr>
              <a:t>revneue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09443" y="9822471"/>
            <a:ext cx="20847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solidFill>
                  <a:srgbClr val="83898A"/>
                </a:solidFill>
                <a:latin typeface="Lucida Sans"/>
                <a:cs typeface="Lucida Sans"/>
              </a:rPr>
              <a:t>Source:</a:t>
            </a:r>
            <a:r>
              <a:rPr dirty="0" sz="2000" spc="-110">
                <a:solidFill>
                  <a:srgbClr val="83898A"/>
                </a:solidFill>
                <a:latin typeface="Lucida Sans"/>
                <a:cs typeface="Lucida Sans"/>
              </a:rPr>
              <a:t> </a:t>
            </a:r>
            <a:r>
              <a:rPr dirty="0" sz="2000" spc="-10">
                <a:solidFill>
                  <a:srgbClr val="83898A"/>
                </a:solidFill>
                <a:latin typeface="Lucida Sans"/>
                <a:cs typeface="Lucida Sans"/>
              </a:rPr>
              <a:t>Forrester</a:t>
            </a:r>
            <a:endParaRPr sz="2000">
              <a:latin typeface="Lucida Sans"/>
              <a:cs typeface="Lucida San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859259" y="9822471"/>
            <a:ext cx="2908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solidFill>
                  <a:srgbClr val="83898A"/>
                </a:solidFill>
                <a:latin typeface="Lucida Sans"/>
                <a:cs typeface="Lucida Sans"/>
              </a:rPr>
              <a:t>Source:</a:t>
            </a:r>
            <a:r>
              <a:rPr dirty="0" sz="2000" spc="-110">
                <a:solidFill>
                  <a:srgbClr val="83898A"/>
                </a:solidFill>
                <a:latin typeface="Lucida Sans"/>
                <a:cs typeface="Lucida Sans"/>
              </a:rPr>
              <a:t> </a:t>
            </a:r>
            <a:r>
              <a:rPr dirty="0" sz="2000" spc="-30">
                <a:solidFill>
                  <a:srgbClr val="83898A"/>
                </a:solidFill>
                <a:latin typeface="Lucida Sans"/>
                <a:cs typeface="Lucida Sans"/>
              </a:rPr>
              <a:t>CustomerGauge</a:t>
            </a:r>
            <a:endParaRPr sz="20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90">
                <a:latin typeface="Trebuchet MS"/>
                <a:cs typeface="Trebuchet MS"/>
              </a:rPr>
              <a:t>Destination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58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dirty="0" spc="-10"/>
              <a:t>Objective:</a:t>
            </a:r>
          </a:p>
          <a:p>
            <a:pPr marL="381635" indent="-368935">
              <a:lnSpc>
                <a:spcPct val="100000"/>
              </a:lnSpc>
              <a:spcBef>
                <a:spcPts val="1155"/>
              </a:spcBef>
              <a:buAutoNum type="arabicParenR"/>
              <a:tabLst>
                <a:tab pos="381635" algn="l"/>
              </a:tabLst>
            </a:pPr>
            <a:r>
              <a:rPr dirty="0" b="0">
                <a:solidFill>
                  <a:srgbClr val="000000"/>
                </a:solidFill>
                <a:latin typeface="Lucida Sans"/>
                <a:cs typeface="Lucida Sans"/>
              </a:rPr>
              <a:t>Predict</a:t>
            </a:r>
            <a:r>
              <a:rPr dirty="0" spc="-110" b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pc="-45" b="0">
                <a:solidFill>
                  <a:srgbClr val="000000"/>
                </a:solidFill>
                <a:latin typeface="Lucida Sans"/>
                <a:cs typeface="Lucida Sans"/>
              </a:rPr>
              <a:t>Customer</a:t>
            </a:r>
            <a:r>
              <a:rPr dirty="0" spc="-105" b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pc="-10" b="0">
                <a:solidFill>
                  <a:srgbClr val="000000"/>
                </a:solidFill>
                <a:latin typeface="Lucida Sans"/>
                <a:cs typeface="Lucida Sans"/>
              </a:rPr>
              <a:t>Satisfaction</a:t>
            </a:r>
          </a:p>
          <a:p>
            <a:pPr marL="12700" marR="5080" indent="426720">
              <a:lnSpc>
                <a:spcPct val="149100"/>
              </a:lnSpc>
              <a:spcBef>
                <a:spcPts val="5"/>
              </a:spcBef>
              <a:buAutoNum type="arabicParenR"/>
              <a:tabLst>
                <a:tab pos="439420" algn="l"/>
              </a:tabLst>
            </a:pPr>
            <a:r>
              <a:rPr dirty="0" spc="-10" b="0">
                <a:solidFill>
                  <a:srgbClr val="000000"/>
                </a:solidFill>
                <a:latin typeface="Lucida Sans"/>
                <a:cs typeface="Lucida Sans"/>
              </a:rPr>
              <a:t>Identify</a:t>
            </a:r>
            <a:r>
              <a:rPr dirty="0" spc="-165" b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b="0">
                <a:solidFill>
                  <a:srgbClr val="000000"/>
                </a:solidFill>
                <a:latin typeface="Lucida Sans"/>
                <a:cs typeface="Lucida Sans"/>
              </a:rPr>
              <a:t>features</a:t>
            </a:r>
            <a:r>
              <a:rPr dirty="0" spc="-165" b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b="0">
                <a:solidFill>
                  <a:srgbClr val="000000"/>
                </a:solidFill>
                <a:latin typeface="Lucida Sans"/>
                <a:cs typeface="Lucida Sans"/>
              </a:rPr>
              <a:t>that</a:t>
            </a:r>
            <a:r>
              <a:rPr dirty="0" spc="-165" b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pc="-30" b="0">
                <a:solidFill>
                  <a:srgbClr val="000000"/>
                </a:solidFill>
                <a:latin typeface="Lucida Sans"/>
                <a:cs typeface="Lucida Sans"/>
              </a:rPr>
              <a:t>contribute</a:t>
            </a:r>
            <a:r>
              <a:rPr dirty="0" spc="-165" b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pc="-40" b="0">
                <a:solidFill>
                  <a:srgbClr val="000000"/>
                </a:solidFill>
                <a:latin typeface="Lucida Sans"/>
                <a:cs typeface="Lucida Sans"/>
              </a:rPr>
              <a:t>most</a:t>
            </a:r>
            <a:r>
              <a:rPr dirty="0" spc="-160" b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pc="-25" b="0">
                <a:solidFill>
                  <a:srgbClr val="000000"/>
                </a:solidFill>
                <a:latin typeface="Lucida Sans"/>
                <a:cs typeface="Lucida Sans"/>
              </a:rPr>
              <a:t>to </a:t>
            </a:r>
            <a:r>
              <a:rPr dirty="0" spc="-20" b="0">
                <a:solidFill>
                  <a:srgbClr val="000000"/>
                </a:solidFill>
                <a:latin typeface="Lucida Sans"/>
                <a:cs typeface="Lucida Sans"/>
              </a:rPr>
              <a:t>customer</a:t>
            </a:r>
            <a:r>
              <a:rPr dirty="0" spc="-185" b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pc="-10" b="0">
                <a:solidFill>
                  <a:srgbClr val="000000"/>
                </a:solidFill>
                <a:latin typeface="Lucida Sans"/>
                <a:cs typeface="Lucida Sans"/>
              </a:rPr>
              <a:t>satisfaction</a:t>
            </a:r>
          </a:p>
          <a:p>
            <a:pPr marL="12700" marR="234950" indent="431800">
              <a:lnSpc>
                <a:spcPct val="149100"/>
              </a:lnSpc>
              <a:buAutoNum type="arabicParenR"/>
              <a:tabLst>
                <a:tab pos="444500" algn="l"/>
              </a:tabLst>
            </a:pPr>
            <a:r>
              <a:rPr dirty="0" b="0">
                <a:solidFill>
                  <a:srgbClr val="000000"/>
                </a:solidFill>
                <a:latin typeface="Lucida Sans"/>
                <a:cs typeface="Lucida Sans"/>
              </a:rPr>
              <a:t>Use</a:t>
            </a:r>
            <a:r>
              <a:rPr dirty="0" spc="-105" b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b="0">
                <a:solidFill>
                  <a:srgbClr val="000000"/>
                </a:solidFill>
                <a:latin typeface="Lucida Sans"/>
                <a:cs typeface="Lucida Sans"/>
              </a:rPr>
              <a:t>semi-</a:t>
            </a:r>
            <a:r>
              <a:rPr dirty="0" spc="-35" b="0">
                <a:solidFill>
                  <a:srgbClr val="000000"/>
                </a:solidFill>
                <a:latin typeface="Lucida Sans"/>
                <a:cs typeface="Lucida Sans"/>
              </a:rPr>
              <a:t>supervised</a:t>
            </a:r>
            <a:r>
              <a:rPr dirty="0" spc="-100" b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pc="-60" b="0">
                <a:solidFill>
                  <a:srgbClr val="000000"/>
                </a:solidFill>
                <a:latin typeface="Lucida Sans"/>
                <a:cs typeface="Lucida Sans"/>
              </a:rPr>
              <a:t>learning</a:t>
            </a:r>
            <a:r>
              <a:rPr dirty="0" spc="-105" b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pc="-30" b="0">
                <a:solidFill>
                  <a:srgbClr val="000000"/>
                </a:solidFill>
                <a:latin typeface="Lucida Sans"/>
                <a:cs typeface="Lucida Sans"/>
              </a:rPr>
              <a:t>to</a:t>
            </a:r>
            <a:r>
              <a:rPr dirty="0" spc="-100" b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pc="-10" b="0">
                <a:solidFill>
                  <a:srgbClr val="000000"/>
                </a:solidFill>
                <a:latin typeface="Lucida Sans"/>
                <a:cs typeface="Lucida Sans"/>
              </a:rPr>
              <a:t>create </a:t>
            </a:r>
            <a:r>
              <a:rPr dirty="0" spc="-60" b="0">
                <a:solidFill>
                  <a:srgbClr val="000000"/>
                </a:solidFill>
                <a:latin typeface="Lucida Sans"/>
                <a:cs typeface="Lucida Sans"/>
              </a:rPr>
              <a:t>labels</a:t>
            </a:r>
            <a:r>
              <a:rPr dirty="0" spc="-195" b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pc="-45" b="0">
                <a:solidFill>
                  <a:srgbClr val="000000"/>
                </a:solidFill>
                <a:latin typeface="Lucida Sans"/>
                <a:cs typeface="Lucida Sans"/>
              </a:rPr>
              <a:t>for</a:t>
            </a:r>
            <a:r>
              <a:rPr dirty="0" spc="-195" b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dirty="0" spc="-20" b="0">
                <a:solidFill>
                  <a:srgbClr val="000000"/>
                </a:solidFill>
                <a:latin typeface="Lucida Sans"/>
                <a:cs typeface="Lucida Sans"/>
              </a:rPr>
              <a:t>data</a:t>
            </a:r>
          </a:p>
          <a:p>
            <a:pPr>
              <a:lnSpc>
                <a:spcPct val="100000"/>
              </a:lnSpc>
              <a:spcBef>
                <a:spcPts val="2630"/>
              </a:spcBef>
              <a:buFont typeface="Lucida Sans"/>
              <a:buAutoNum type="arabicParenR"/>
            </a:pPr>
          </a:p>
          <a:p>
            <a:pPr marL="12700">
              <a:lnSpc>
                <a:spcPct val="100000"/>
              </a:lnSpc>
            </a:pPr>
            <a:r>
              <a:rPr dirty="0" sz="3000" spc="50"/>
              <a:t>Outcome:</a:t>
            </a:r>
            <a:endParaRPr sz="3000"/>
          </a:p>
          <a:p>
            <a:pPr lvl="1" marL="398780" indent="-386080">
              <a:lnSpc>
                <a:spcPct val="100000"/>
              </a:lnSpc>
              <a:spcBef>
                <a:spcPts val="1725"/>
              </a:spcBef>
              <a:buAutoNum type="arabicParenR"/>
              <a:tabLst>
                <a:tab pos="398780" algn="l"/>
              </a:tabLst>
            </a:pPr>
            <a:r>
              <a:rPr dirty="0" sz="3000" spc="-25">
                <a:latin typeface="Lucida Sans"/>
                <a:cs typeface="Lucida Sans"/>
              </a:rPr>
              <a:t>Increased</a:t>
            </a:r>
            <a:r>
              <a:rPr dirty="0" sz="3000" spc="-175">
                <a:latin typeface="Lucida Sans"/>
                <a:cs typeface="Lucida Sans"/>
              </a:rPr>
              <a:t> </a:t>
            </a:r>
            <a:r>
              <a:rPr dirty="0" sz="3000">
                <a:latin typeface="Lucida Sans"/>
                <a:cs typeface="Lucida Sans"/>
              </a:rPr>
              <a:t>Revenue</a:t>
            </a:r>
            <a:r>
              <a:rPr dirty="0" sz="3000" spc="-175">
                <a:latin typeface="Lucida Sans"/>
                <a:cs typeface="Lucida Sans"/>
              </a:rPr>
              <a:t> </a:t>
            </a:r>
            <a:r>
              <a:rPr dirty="0" sz="3000" spc="-40">
                <a:latin typeface="Lucida Sans"/>
                <a:cs typeface="Lucida Sans"/>
              </a:rPr>
              <a:t>(upto</a:t>
            </a:r>
            <a:r>
              <a:rPr dirty="0" sz="3000" spc="-175">
                <a:latin typeface="Lucida Sans"/>
                <a:cs typeface="Lucida Sans"/>
              </a:rPr>
              <a:t> </a:t>
            </a:r>
            <a:r>
              <a:rPr dirty="0" sz="3000">
                <a:latin typeface="Lucida Sans"/>
                <a:cs typeface="Lucida Sans"/>
              </a:rPr>
              <a:t>USD</a:t>
            </a:r>
            <a:r>
              <a:rPr dirty="0" sz="3000" spc="-175">
                <a:latin typeface="Lucida Sans"/>
                <a:cs typeface="Lucida Sans"/>
              </a:rPr>
              <a:t> </a:t>
            </a:r>
            <a:r>
              <a:rPr dirty="0" sz="3000" spc="-10">
                <a:latin typeface="Lucida Sans"/>
                <a:cs typeface="Lucida Sans"/>
              </a:rPr>
              <a:t>1.4B)</a:t>
            </a:r>
            <a:endParaRPr sz="3000">
              <a:latin typeface="Lucida Sans"/>
              <a:cs typeface="Lucida Sans"/>
            </a:endParaRPr>
          </a:p>
          <a:p>
            <a:pPr lvl="1" marL="459740" indent="-447040">
              <a:lnSpc>
                <a:spcPct val="100000"/>
              </a:lnSpc>
              <a:spcBef>
                <a:spcPts val="1725"/>
              </a:spcBef>
              <a:buAutoNum type="arabicParenR"/>
              <a:tabLst>
                <a:tab pos="459740" algn="l"/>
              </a:tabLst>
            </a:pPr>
            <a:r>
              <a:rPr dirty="0" sz="3000" spc="-45">
                <a:latin typeface="Lucida Sans"/>
                <a:cs typeface="Lucida Sans"/>
              </a:rPr>
              <a:t>Cost</a:t>
            </a:r>
            <a:r>
              <a:rPr dirty="0" sz="3000" spc="-195">
                <a:latin typeface="Lucida Sans"/>
                <a:cs typeface="Lucida Sans"/>
              </a:rPr>
              <a:t> </a:t>
            </a:r>
            <a:r>
              <a:rPr dirty="0" sz="3000" spc="-30">
                <a:latin typeface="Lucida Sans"/>
                <a:cs typeface="Lucida Sans"/>
              </a:rPr>
              <a:t>savings</a:t>
            </a:r>
            <a:r>
              <a:rPr dirty="0" sz="3000" spc="-195">
                <a:latin typeface="Lucida Sans"/>
                <a:cs typeface="Lucida Sans"/>
              </a:rPr>
              <a:t> </a:t>
            </a:r>
            <a:r>
              <a:rPr dirty="0" sz="3000" spc="-100">
                <a:latin typeface="Lucida Sans"/>
                <a:cs typeface="Lucida Sans"/>
              </a:rPr>
              <a:t>in</a:t>
            </a:r>
            <a:r>
              <a:rPr dirty="0" sz="3000" spc="-195">
                <a:latin typeface="Lucida Sans"/>
                <a:cs typeface="Lucida Sans"/>
              </a:rPr>
              <a:t> </a:t>
            </a:r>
            <a:r>
              <a:rPr dirty="0" sz="3000" spc="-80">
                <a:latin typeface="Lucida Sans"/>
                <a:cs typeface="Lucida Sans"/>
              </a:rPr>
              <a:t>running</a:t>
            </a:r>
            <a:r>
              <a:rPr dirty="0" sz="3000" spc="-190">
                <a:latin typeface="Lucida Sans"/>
                <a:cs typeface="Lucida Sans"/>
              </a:rPr>
              <a:t> </a:t>
            </a:r>
            <a:r>
              <a:rPr dirty="0" sz="3000" spc="125">
                <a:latin typeface="Lucida Sans"/>
                <a:cs typeface="Lucida Sans"/>
              </a:rPr>
              <a:t>NPS</a:t>
            </a:r>
            <a:r>
              <a:rPr dirty="0" sz="3000" spc="-195">
                <a:latin typeface="Lucida Sans"/>
                <a:cs typeface="Lucida Sans"/>
              </a:rPr>
              <a:t> </a:t>
            </a:r>
            <a:r>
              <a:rPr dirty="0" sz="3000" spc="-10">
                <a:latin typeface="Lucida Sans"/>
                <a:cs typeface="Lucida Sans"/>
              </a:rPr>
              <a:t>programs</a:t>
            </a:r>
            <a:endParaRPr sz="3000">
              <a:latin typeface="Lucida Sans"/>
              <a:cs typeface="Lucida Sans"/>
            </a:endParaRPr>
          </a:p>
          <a:p>
            <a:pPr lvl="1" marL="464820" indent="-452120">
              <a:lnSpc>
                <a:spcPct val="100000"/>
              </a:lnSpc>
              <a:spcBef>
                <a:spcPts val="1725"/>
              </a:spcBef>
              <a:buAutoNum type="arabicParenR"/>
              <a:tabLst>
                <a:tab pos="464820" algn="l"/>
              </a:tabLst>
            </a:pPr>
            <a:r>
              <a:rPr dirty="0" sz="3000" spc="-70">
                <a:latin typeface="Lucida Sans"/>
                <a:cs typeface="Lucida Sans"/>
              </a:rPr>
              <a:t>Improved</a:t>
            </a:r>
            <a:r>
              <a:rPr dirty="0" sz="3000" spc="-210">
                <a:latin typeface="Lucida Sans"/>
                <a:cs typeface="Lucida Sans"/>
              </a:rPr>
              <a:t> </a:t>
            </a:r>
            <a:r>
              <a:rPr dirty="0" sz="3000" spc="-75">
                <a:latin typeface="Lucida Sans"/>
                <a:cs typeface="Lucida Sans"/>
              </a:rPr>
              <a:t>brand</a:t>
            </a:r>
            <a:r>
              <a:rPr dirty="0" sz="3000" spc="-200">
                <a:latin typeface="Lucida Sans"/>
                <a:cs typeface="Lucida Sans"/>
              </a:rPr>
              <a:t> </a:t>
            </a:r>
            <a:r>
              <a:rPr dirty="0" sz="3000" spc="-80">
                <a:latin typeface="Lucida Sans"/>
                <a:cs typeface="Lucida Sans"/>
              </a:rPr>
              <a:t>image</a:t>
            </a:r>
            <a:r>
              <a:rPr dirty="0" sz="3000" spc="-200">
                <a:latin typeface="Lucida Sans"/>
                <a:cs typeface="Lucida Sans"/>
              </a:rPr>
              <a:t> </a:t>
            </a:r>
            <a:r>
              <a:rPr dirty="0" sz="3000" spc="-55">
                <a:latin typeface="Lucida Sans"/>
                <a:cs typeface="Lucida Sans"/>
              </a:rPr>
              <a:t>and</a:t>
            </a:r>
            <a:r>
              <a:rPr dirty="0" sz="3000" spc="-195">
                <a:latin typeface="Lucida Sans"/>
                <a:cs typeface="Lucida Sans"/>
              </a:rPr>
              <a:t> </a:t>
            </a:r>
            <a:r>
              <a:rPr dirty="0" sz="3000" spc="-10">
                <a:latin typeface="Lucida Sans"/>
                <a:cs typeface="Lucida Sans"/>
              </a:rPr>
              <a:t>perception</a:t>
            </a:r>
            <a:endParaRPr sz="3000">
              <a:latin typeface="Lucida Sans"/>
              <a:cs typeface="Lucida San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83698" y="6718871"/>
            <a:ext cx="7075601" cy="191041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0170998" y="8911493"/>
            <a:ext cx="7043420" cy="530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4300"/>
              </a:lnSpc>
              <a:spcBef>
                <a:spcPts val="95"/>
              </a:spcBef>
            </a:pPr>
            <a:r>
              <a:rPr dirty="0" sz="1450" spc="-25">
                <a:latin typeface="Lucida Sans"/>
                <a:cs typeface="Lucida Sans"/>
              </a:rPr>
              <a:t>https://</a:t>
            </a:r>
            <a:r>
              <a:rPr dirty="0" sz="1450" spc="-25">
                <a:latin typeface="Lucida Sans"/>
                <a:cs typeface="Lucida Sans"/>
                <a:hlinkClick r:id="rId3"/>
              </a:rPr>
              <a:t>www.kaggle.com/datasets/teejmahal20/airline-</a:t>
            </a:r>
            <a:r>
              <a:rPr dirty="0" sz="1450">
                <a:latin typeface="Lucida Sans"/>
                <a:cs typeface="Lucida Sans"/>
                <a:hlinkClick r:id="rId3"/>
              </a:rPr>
              <a:t>passenger-</a:t>
            </a:r>
            <a:r>
              <a:rPr dirty="0" sz="1450" spc="-10">
                <a:latin typeface="Lucida Sans"/>
                <a:cs typeface="Lucida Sans"/>
                <a:hlinkClick r:id="rId3"/>
              </a:rPr>
              <a:t>satisfaction?</a:t>
            </a:r>
            <a:r>
              <a:rPr dirty="0" sz="1450" spc="-10">
                <a:latin typeface="Lucida Sans"/>
                <a:cs typeface="Lucida Sans"/>
              </a:rPr>
              <a:t> select=train.csv</a:t>
            </a:r>
            <a:endParaRPr sz="1450">
              <a:latin typeface="Lucida Sans"/>
              <a:cs typeface="Lucida San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170998" y="2218143"/>
            <a:ext cx="6049010" cy="3254375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3000" spc="100" b="1">
                <a:solidFill>
                  <a:srgbClr val="37B5FF"/>
                </a:solidFill>
                <a:latin typeface="Trebuchet MS"/>
                <a:cs typeface="Trebuchet MS"/>
              </a:rPr>
              <a:t>Dataset:</a:t>
            </a:r>
            <a:endParaRPr sz="3000">
              <a:latin typeface="Trebuchet MS"/>
              <a:cs typeface="Trebuchet MS"/>
            </a:endParaRPr>
          </a:p>
          <a:p>
            <a:pPr marL="398780" indent="-386080">
              <a:lnSpc>
                <a:spcPct val="100000"/>
              </a:lnSpc>
              <a:spcBef>
                <a:spcPts val="1125"/>
              </a:spcBef>
              <a:buAutoNum type="arabicParenR"/>
              <a:tabLst>
                <a:tab pos="398780" algn="l"/>
              </a:tabLst>
            </a:pPr>
            <a:r>
              <a:rPr dirty="0" sz="3000">
                <a:latin typeface="Lucida Sans"/>
                <a:cs typeface="Lucida Sans"/>
              </a:rPr>
              <a:t>Balanced</a:t>
            </a:r>
            <a:r>
              <a:rPr dirty="0" sz="3000" spc="-140">
                <a:latin typeface="Lucida Sans"/>
                <a:cs typeface="Lucida Sans"/>
              </a:rPr>
              <a:t> </a:t>
            </a:r>
            <a:r>
              <a:rPr dirty="0" sz="3000" spc="-50">
                <a:latin typeface="Lucida Sans"/>
                <a:cs typeface="Lucida Sans"/>
              </a:rPr>
              <a:t>Classification</a:t>
            </a:r>
            <a:r>
              <a:rPr dirty="0" sz="3000" spc="-140">
                <a:latin typeface="Lucida Sans"/>
                <a:cs typeface="Lucida Sans"/>
              </a:rPr>
              <a:t> </a:t>
            </a:r>
            <a:r>
              <a:rPr dirty="0" sz="3000" spc="-10">
                <a:latin typeface="Lucida Sans"/>
                <a:cs typeface="Lucida Sans"/>
              </a:rPr>
              <a:t>Dataset</a:t>
            </a:r>
            <a:endParaRPr sz="3000">
              <a:latin typeface="Lucida Sans"/>
              <a:cs typeface="Lucida Sans"/>
            </a:endParaRPr>
          </a:p>
          <a:p>
            <a:pPr marL="12700" marR="273685" indent="447040">
              <a:lnSpc>
                <a:spcPct val="147900"/>
              </a:lnSpc>
              <a:buAutoNum type="arabicParenR"/>
              <a:tabLst>
                <a:tab pos="459740" algn="l"/>
              </a:tabLst>
            </a:pPr>
            <a:r>
              <a:rPr dirty="0" sz="3000">
                <a:latin typeface="Lucida Sans"/>
                <a:cs typeface="Lucida Sans"/>
              </a:rPr>
              <a:t>Binary</a:t>
            </a:r>
            <a:r>
              <a:rPr dirty="0" sz="3000" spc="-175">
                <a:latin typeface="Lucida Sans"/>
                <a:cs typeface="Lucida Sans"/>
              </a:rPr>
              <a:t> </a:t>
            </a:r>
            <a:r>
              <a:rPr dirty="0" sz="3000" spc="-75">
                <a:latin typeface="Lucida Sans"/>
                <a:cs typeface="Lucida Sans"/>
              </a:rPr>
              <a:t>labels</a:t>
            </a:r>
            <a:r>
              <a:rPr dirty="0" sz="3000" spc="-170">
                <a:latin typeface="Lucida Sans"/>
                <a:cs typeface="Lucida Sans"/>
              </a:rPr>
              <a:t> </a:t>
            </a:r>
            <a:r>
              <a:rPr dirty="0" sz="3000" spc="-100">
                <a:latin typeface="Lucida Sans"/>
                <a:cs typeface="Lucida Sans"/>
              </a:rPr>
              <a:t>in</a:t>
            </a:r>
            <a:r>
              <a:rPr dirty="0" sz="3000" spc="-170">
                <a:latin typeface="Lucida Sans"/>
                <a:cs typeface="Lucida Sans"/>
              </a:rPr>
              <a:t> </a:t>
            </a:r>
            <a:r>
              <a:rPr dirty="0" sz="3000" spc="-25">
                <a:latin typeface="Lucida Sans"/>
                <a:cs typeface="Lucida Sans"/>
              </a:rPr>
              <a:t>target</a:t>
            </a:r>
            <a:r>
              <a:rPr dirty="0" sz="3000" spc="-175">
                <a:latin typeface="Lucida Sans"/>
                <a:cs typeface="Lucida Sans"/>
              </a:rPr>
              <a:t> </a:t>
            </a:r>
            <a:r>
              <a:rPr dirty="0" sz="3000" spc="-25">
                <a:latin typeface="Lucida Sans"/>
                <a:cs typeface="Lucida Sans"/>
              </a:rPr>
              <a:t>column </a:t>
            </a:r>
            <a:r>
              <a:rPr dirty="0" sz="3000" spc="-65">
                <a:latin typeface="Lucida Sans"/>
                <a:cs typeface="Lucida Sans"/>
              </a:rPr>
              <a:t>named</a:t>
            </a:r>
            <a:r>
              <a:rPr dirty="0" sz="3000" spc="-204">
                <a:latin typeface="Lucida Sans"/>
                <a:cs typeface="Lucida Sans"/>
              </a:rPr>
              <a:t> </a:t>
            </a:r>
            <a:r>
              <a:rPr dirty="0" sz="3000" spc="-10">
                <a:latin typeface="Lucida Sans"/>
                <a:cs typeface="Lucida Sans"/>
              </a:rPr>
              <a:t>"satisfaction"</a:t>
            </a:r>
            <a:endParaRPr sz="3000">
              <a:latin typeface="Lucida Sans"/>
              <a:cs typeface="Lucida Sans"/>
            </a:endParaRPr>
          </a:p>
          <a:p>
            <a:pPr marL="464820" indent="-452120">
              <a:lnSpc>
                <a:spcPct val="100000"/>
              </a:lnSpc>
              <a:spcBef>
                <a:spcPts val="1725"/>
              </a:spcBef>
              <a:buAutoNum type="arabicParenR"/>
              <a:tabLst>
                <a:tab pos="464820" algn="l"/>
              </a:tabLst>
            </a:pPr>
            <a:r>
              <a:rPr dirty="0" sz="3000" spc="-10">
                <a:latin typeface="Lucida Sans"/>
                <a:cs typeface="Lucida Sans"/>
              </a:rPr>
              <a:t>Source:</a:t>
            </a:r>
            <a:r>
              <a:rPr dirty="0" sz="3000" spc="-229">
                <a:latin typeface="Lucida Sans"/>
                <a:cs typeface="Lucida Sans"/>
              </a:rPr>
              <a:t> </a:t>
            </a:r>
            <a:r>
              <a:rPr dirty="0" sz="3000" spc="-10">
                <a:latin typeface="Lucida Sans"/>
                <a:cs typeface="Lucida Sans"/>
              </a:rPr>
              <a:t>Kaggle</a:t>
            </a:r>
            <a:endParaRPr sz="30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95130" y="4382564"/>
            <a:ext cx="16897985" cy="495934"/>
            <a:chOff x="695130" y="4382564"/>
            <a:chExt cx="16897985" cy="495934"/>
          </a:xfrm>
        </p:grpSpPr>
        <p:sp>
          <p:nvSpPr>
            <p:cNvPr id="3" name="object 3" descr=""/>
            <p:cNvSpPr/>
            <p:nvPr/>
          </p:nvSpPr>
          <p:spPr>
            <a:xfrm>
              <a:off x="695130" y="4655395"/>
              <a:ext cx="16897985" cy="0"/>
            </a:xfrm>
            <a:custGeom>
              <a:avLst/>
              <a:gdLst/>
              <a:ahLst/>
              <a:cxnLst/>
              <a:rect l="l" t="t" r="r" b="b"/>
              <a:pathLst>
                <a:path w="16897985" h="0">
                  <a:moveTo>
                    <a:pt x="0" y="0"/>
                  </a:moveTo>
                  <a:lnTo>
                    <a:pt x="16897385" y="0"/>
                  </a:lnTo>
                </a:path>
              </a:pathLst>
            </a:custGeom>
            <a:ln w="47625">
              <a:solidFill>
                <a:srgbClr val="37B5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222825" y="4382564"/>
              <a:ext cx="13532485" cy="495934"/>
            </a:xfrm>
            <a:custGeom>
              <a:avLst/>
              <a:gdLst/>
              <a:ahLst/>
              <a:cxnLst/>
              <a:rect l="l" t="t" r="r" b="b"/>
              <a:pathLst>
                <a:path w="13532485" h="495935">
                  <a:moveTo>
                    <a:pt x="0" y="495409"/>
                  </a:moveTo>
                  <a:lnTo>
                    <a:pt x="0" y="0"/>
                  </a:lnTo>
                </a:path>
                <a:path w="13532485" h="495935">
                  <a:moveTo>
                    <a:pt x="3365380" y="495409"/>
                  </a:moveTo>
                  <a:lnTo>
                    <a:pt x="3365380" y="0"/>
                  </a:lnTo>
                </a:path>
                <a:path w="13532485" h="495935">
                  <a:moveTo>
                    <a:pt x="6766104" y="495409"/>
                  </a:moveTo>
                  <a:lnTo>
                    <a:pt x="6766104" y="0"/>
                  </a:lnTo>
                </a:path>
                <a:path w="13532485" h="495935">
                  <a:moveTo>
                    <a:pt x="10064220" y="495409"/>
                  </a:moveTo>
                  <a:lnTo>
                    <a:pt x="10064220" y="0"/>
                  </a:lnTo>
                </a:path>
                <a:path w="13532485" h="495935">
                  <a:moveTo>
                    <a:pt x="13532220" y="495409"/>
                  </a:moveTo>
                  <a:lnTo>
                    <a:pt x="13532220" y="0"/>
                  </a:lnTo>
                </a:path>
              </a:pathLst>
            </a:custGeom>
            <a:ln w="47747">
              <a:solidFill>
                <a:srgbClr val="37B5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 spc="185">
                <a:latin typeface="Trebuchet MS"/>
                <a:cs typeface="Trebuchet MS"/>
              </a:rPr>
              <a:t>Flight</a:t>
            </a:r>
            <a:r>
              <a:rPr dirty="0" spc="-475">
                <a:latin typeface="Trebuchet MS"/>
                <a:cs typeface="Trebuchet MS"/>
              </a:rPr>
              <a:t> </a:t>
            </a:r>
            <a:r>
              <a:rPr dirty="0" spc="295">
                <a:latin typeface="Trebuchet MS"/>
                <a:cs typeface="Trebuchet MS"/>
              </a:rPr>
              <a:t>Path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820991" y="2835465"/>
            <a:ext cx="803910" cy="1134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500" spc="-290">
                <a:latin typeface="Lucida Sans"/>
                <a:cs typeface="Lucida Sans"/>
              </a:rPr>
              <a:t>01</a:t>
            </a:r>
            <a:endParaRPr sz="25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  <a:spcBef>
                <a:spcPts val="2125"/>
              </a:spcBef>
            </a:pPr>
            <a:r>
              <a:rPr dirty="0" sz="3000" spc="160" b="1">
                <a:latin typeface="Trebuchet MS"/>
                <a:cs typeface="Trebuchet MS"/>
              </a:rPr>
              <a:t>EDA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94186" y="5216359"/>
            <a:ext cx="2457450" cy="207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7500"/>
              </a:lnSpc>
              <a:spcBef>
                <a:spcPts val="100"/>
              </a:spcBef>
            </a:pPr>
            <a:r>
              <a:rPr dirty="0" sz="2500" spc="-10">
                <a:latin typeface="Lucida Sans"/>
                <a:cs typeface="Lucida Sans"/>
              </a:rPr>
              <a:t>Descriptive </a:t>
            </a:r>
            <a:r>
              <a:rPr dirty="0" sz="2500" spc="-30">
                <a:latin typeface="Lucida Sans"/>
                <a:cs typeface="Lucida Sans"/>
              </a:rPr>
              <a:t>statistics,</a:t>
            </a:r>
            <a:r>
              <a:rPr dirty="0" sz="2500" spc="-95">
                <a:latin typeface="Lucida Sans"/>
                <a:cs typeface="Lucida Sans"/>
              </a:rPr>
              <a:t> </a:t>
            </a:r>
            <a:r>
              <a:rPr dirty="0" sz="2500" spc="-20">
                <a:latin typeface="Lucida Sans"/>
                <a:cs typeface="Lucida Sans"/>
              </a:rPr>
              <a:t>data </a:t>
            </a:r>
            <a:r>
              <a:rPr dirty="0" sz="2500" spc="-10">
                <a:latin typeface="Lucida Sans"/>
                <a:cs typeface="Lucida Sans"/>
              </a:rPr>
              <a:t>exploration, </a:t>
            </a:r>
            <a:r>
              <a:rPr dirty="0" sz="2500" spc="-60">
                <a:latin typeface="Lucida Sans"/>
                <a:cs typeface="Lucida Sans"/>
              </a:rPr>
              <a:t>correlation</a:t>
            </a:r>
            <a:r>
              <a:rPr dirty="0" sz="2500" spc="-105">
                <a:latin typeface="Lucida Sans"/>
                <a:cs typeface="Lucida Sans"/>
              </a:rPr>
              <a:t> </a:t>
            </a:r>
            <a:r>
              <a:rPr dirty="0" sz="2500" spc="-20">
                <a:latin typeface="Lucida Sans"/>
                <a:cs typeface="Lucida Sans"/>
              </a:rPr>
              <a:t>tests etc.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508602" y="2835459"/>
            <a:ext cx="2159635" cy="1134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500" spc="-25">
                <a:latin typeface="Lucida Sans"/>
                <a:cs typeface="Lucida Sans"/>
              </a:rPr>
              <a:t>02</a:t>
            </a:r>
            <a:endParaRPr sz="25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  <a:spcBef>
                <a:spcPts val="2125"/>
              </a:spcBef>
            </a:pPr>
            <a:r>
              <a:rPr dirty="0" sz="3000" spc="125" b="1">
                <a:latin typeface="Trebuchet MS"/>
                <a:cs typeface="Trebuchet MS"/>
              </a:rPr>
              <a:t>Preprocess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469697" y="5216353"/>
            <a:ext cx="2237105" cy="207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7500"/>
              </a:lnSpc>
              <a:spcBef>
                <a:spcPts val="100"/>
              </a:spcBef>
            </a:pPr>
            <a:r>
              <a:rPr dirty="0" sz="2500" spc="-114">
                <a:latin typeface="Lucida Sans"/>
                <a:cs typeface="Lucida Sans"/>
              </a:rPr>
              <a:t>Null</a:t>
            </a:r>
            <a:r>
              <a:rPr dirty="0" sz="2500" spc="-160">
                <a:latin typeface="Lucida Sans"/>
                <a:cs typeface="Lucida Sans"/>
              </a:rPr>
              <a:t> </a:t>
            </a:r>
            <a:r>
              <a:rPr dirty="0" sz="2500" spc="-10">
                <a:latin typeface="Lucida Sans"/>
                <a:cs typeface="Lucida Sans"/>
              </a:rPr>
              <a:t>values </a:t>
            </a:r>
            <a:r>
              <a:rPr dirty="0" sz="2500" spc="-80">
                <a:latin typeface="Lucida Sans"/>
                <a:cs typeface="Lucida Sans"/>
              </a:rPr>
              <a:t>impute,</a:t>
            </a:r>
            <a:r>
              <a:rPr dirty="0" sz="2500" spc="-160">
                <a:latin typeface="Lucida Sans"/>
                <a:cs typeface="Lucida Sans"/>
              </a:rPr>
              <a:t> </a:t>
            </a:r>
            <a:r>
              <a:rPr dirty="0" sz="2500" spc="-50">
                <a:latin typeface="Lucida Sans"/>
                <a:cs typeface="Lucida Sans"/>
              </a:rPr>
              <a:t>Outlier </a:t>
            </a:r>
            <a:r>
              <a:rPr dirty="0" sz="2500" spc="-75">
                <a:latin typeface="Lucida Sans"/>
                <a:cs typeface="Lucida Sans"/>
              </a:rPr>
              <a:t>removal,</a:t>
            </a:r>
            <a:r>
              <a:rPr dirty="0" sz="2500" spc="-135">
                <a:latin typeface="Lucida Sans"/>
                <a:cs typeface="Lucida Sans"/>
              </a:rPr>
              <a:t> </a:t>
            </a:r>
            <a:r>
              <a:rPr dirty="0" sz="2500" spc="-20">
                <a:latin typeface="Lucida Sans"/>
                <a:cs typeface="Lucida Sans"/>
              </a:rPr>
              <a:t>test </a:t>
            </a:r>
            <a:r>
              <a:rPr dirty="0" sz="2500" spc="-50">
                <a:latin typeface="Lucida Sans"/>
                <a:cs typeface="Lucida Sans"/>
              </a:rPr>
              <a:t>train</a:t>
            </a:r>
            <a:r>
              <a:rPr dirty="0" sz="2500" spc="-165">
                <a:latin typeface="Lucida Sans"/>
                <a:cs typeface="Lucida Sans"/>
              </a:rPr>
              <a:t> </a:t>
            </a:r>
            <a:r>
              <a:rPr dirty="0" sz="2500" spc="-50">
                <a:latin typeface="Lucida Sans"/>
                <a:cs typeface="Lucida Sans"/>
              </a:rPr>
              <a:t>validation </a:t>
            </a:r>
            <a:r>
              <a:rPr dirty="0" sz="2500" spc="-65">
                <a:latin typeface="Lucida Sans"/>
                <a:cs typeface="Lucida Sans"/>
              </a:rPr>
              <a:t>split</a:t>
            </a:r>
            <a:r>
              <a:rPr dirty="0" sz="2500" spc="-175">
                <a:latin typeface="Lucida Sans"/>
                <a:cs typeface="Lucida Sans"/>
              </a:rPr>
              <a:t> </a:t>
            </a:r>
            <a:r>
              <a:rPr dirty="0" sz="2500" spc="-20">
                <a:latin typeface="Lucida Sans"/>
                <a:cs typeface="Lucida Sans"/>
              </a:rPr>
              <a:t>etc.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921521" y="2835452"/>
            <a:ext cx="2135505" cy="1591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500" spc="-25">
                <a:latin typeface="Lucida Sans"/>
                <a:cs typeface="Lucida Sans"/>
              </a:rPr>
              <a:t>03</a:t>
            </a:r>
            <a:endParaRPr sz="2500">
              <a:latin typeface="Lucida Sans"/>
              <a:cs typeface="Lucida Sans"/>
            </a:endParaRPr>
          </a:p>
          <a:p>
            <a:pPr algn="ctr" marL="12700" marR="5080">
              <a:lnSpc>
                <a:spcPct val="100000"/>
              </a:lnSpc>
              <a:spcBef>
                <a:spcPts val="2125"/>
              </a:spcBef>
            </a:pPr>
            <a:r>
              <a:rPr dirty="0" sz="3000" spc="110" b="1">
                <a:latin typeface="Trebuchet MS"/>
                <a:cs typeface="Trebuchet MS"/>
              </a:rPr>
              <a:t>Supervised </a:t>
            </a:r>
            <a:r>
              <a:rPr dirty="0" sz="3000" spc="80" b="1">
                <a:latin typeface="Trebuchet MS"/>
                <a:cs typeface="Trebuchet MS"/>
              </a:rPr>
              <a:t>Learning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753286" y="5216347"/>
            <a:ext cx="2471420" cy="166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7500"/>
              </a:lnSpc>
              <a:spcBef>
                <a:spcPts val="100"/>
              </a:spcBef>
            </a:pPr>
            <a:r>
              <a:rPr dirty="0" sz="2500" spc="-105">
                <a:latin typeface="Lucida Sans"/>
                <a:cs typeface="Lucida Sans"/>
              </a:rPr>
              <a:t>log</a:t>
            </a:r>
            <a:r>
              <a:rPr dirty="0" sz="2500" spc="-175">
                <a:latin typeface="Lucida Sans"/>
                <a:cs typeface="Lucida Sans"/>
              </a:rPr>
              <a:t> </a:t>
            </a:r>
            <a:r>
              <a:rPr dirty="0" sz="2500" spc="-85">
                <a:latin typeface="Lucida Sans"/>
                <a:cs typeface="Lucida Sans"/>
              </a:rPr>
              <a:t>reg,</a:t>
            </a:r>
            <a:r>
              <a:rPr dirty="0" sz="2500" spc="-170">
                <a:latin typeface="Lucida Sans"/>
                <a:cs typeface="Lucida Sans"/>
              </a:rPr>
              <a:t> </a:t>
            </a:r>
            <a:r>
              <a:rPr dirty="0" sz="2500" spc="-10">
                <a:latin typeface="Lucida Sans"/>
                <a:cs typeface="Lucida Sans"/>
              </a:rPr>
              <a:t>tree, </a:t>
            </a:r>
            <a:r>
              <a:rPr dirty="0" sz="2500" spc="-75">
                <a:latin typeface="Lucida Sans"/>
                <a:cs typeface="Lucida Sans"/>
              </a:rPr>
              <a:t>boosting</a:t>
            </a:r>
            <a:r>
              <a:rPr dirty="0" sz="2500" spc="-120">
                <a:latin typeface="Lucida Sans"/>
                <a:cs typeface="Lucida Sans"/>
              </a:rPr>
              <a:t> </a:t>
            </a:r>
            <a:r>
              <a:rPr dirty="0" sz="2500" spc="-70">
                <a:latin typeface="Lucida Sans"/>
                <a:cs typeface="Lucida Sans"/>
              </a:rPr>
              <a:t>models </a:t>
            </a:r>
            <a:r>
              <a:rPr dirty="0" sz="2500" spc="-80">
                <a:latin typeface="Lucida Sans"/>
                <a:cs typeface="Lucida Sans"/>
              </a:rPr>
              <a:t>on</a:t>
            </a:r>
            <a:r>
              <a:rPr dirty="0" sz="2500" spc="-180">
                <a:latin typeface="Lucida Sans"/>
                <a:cs typeface="Lucida Sans"/>
              </a:rPr>
              <a:t> </a:t>
            </a:r>
            <a:r>
              <a:rPr dirty="0" sz="2500" spc="-10">
                <a:latin typeface="Lucida Sans"/>
                <a:cs typeface="Lucida Sans"/>
              </a:rPr>
              <a:t>labelled dataset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700272" y="2618392"/>
            <a:ext cx="3240405" cy="1798320"/>
          </a:xfrm>
          <a:prstGeom prst="rect">
            <a:avLst/>
          </a:prstGeom>
        </p:spPr>
        <p:txBody>
          <a:bodyPr wrap="square" lIns="0" tIns="2292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05"/>
              </a:spcBef>
            </a:pPr>
            <a:r>
              <a:rPr dirty="0" sz="2500" spc="-25">
                <a:latin typeface="Lucida Sans"/>
                <a:cs typeface="Lucida Sans"/>
              </a:rPr>
              <a:t>04</a:t>
            </a:r>
            <a:endParaRPr sz="2500">
              <a:latin typeface="Lucida Sans"/>
              <a:cs typeface="Lucida Sans"/>
            </a:endParaRPr>
          </a:p>
          <a:p>
            <a:pPr algn="ctr" marL="12700" marR="5080">
              <a:lnSpc>
                <a:spcPct val="100000"/>
              </a:lnSpc>
              <a:spcBef>
                <a:spcPts val="2055"/>
              </a:spcBef>
            </a:pPr>
            <a:r>
              <a:rPr dirty="0" sz="3000" spc="140" b="1">
                <a:latin typeface="Trebuchet MS"/>
                <a:cs typeface="Trebuchet MS"/>
              </a:rPr>
              <a:t>Semi-</a:t>
            </a:r>
            <a:r>
              <a:rPr dirty="0" sz="3000" spc="125" b="1">
                <a:latin typeface="Trebuchet MS"/>
                <a:cs typeface="Trebuchet MS"/>
              </a:rPr>
              <a:t>Supervised </a:t>
            </a:r>
            <a:r>
              <a:rPr dirty="0" sz="3000" spc="80" b="1">
                <a:latin typeface="Trebuchet MS"/>
                <a:cs typeface="Trebuchet MS"/>
              </a:rPr>
              <a:t>Learning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051411" y="5216340"/>
            <a:ext cx="2471420" cy="166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7500"/>
              </a:lnSpc>
              <a:spcBef>
                <a:spcPts val="100"/>
              </a:spcBef>
            </a:pPr>
            <a:r>
              <a:rPr dirty="0" sz="2500" spc="-110">
                <a:latin typeface="Lucida Sans"/>
                <a:cs typeface="Lucida Sans"/>
              </a:rPr>
              <a:t>log</a:t>
            </a:r>
            <a:r>
              <a:rPr dirty="0" sz="2500" spc="-165">
                <a:latin typeface="Lucida Sans"/>
                <a:cs typeface="Lucida Sans"/>
              </a:rPr>
              <a:t> </a:t>
            </a:r>
            <a:r>
              <a:rPr dirty="0" sz="2500" spc="-90">
                <a:latin typeface="Lucida Sans"/>
                <a:cs typeface="Lucida Sans"/>
              </a:rPr>
              <a:t>reg,</a:t>
            </a:r>
            <a:r>
              <a:rPr dirty="0" sz="2500" spc="-165">
                <a:latin typeface="Lucida Sans"/>
                <a:cs typeface="Lucida Sans"/>
              </a:rPr>
              <a:t> </a:t>
            </a:r>
            <a:r>
              <a:rPr dirty="0" sz="2500" spc="-10">
                <a:latin typeface="Lucida Sans"/>
                <a:cs typeface="Lucida Sans"/>
              </a:rPr>
              <a:t>tree, </a:t>
            </a:r>
            <a:r>
              <a:rPr dirty="0" sz="2500" spc="-75">
                <a:latin typeface="Lucida Sans"/>
                <a:cs typeface="Lucida Sans"/>
              </a:rPr>
              <a:t>boosting</a:t>
            </a:r>
            <a:r>
              <a:rPr dirty="0" sz="2500" spc="-140">
                <a:latin typeface="Lucida Sans"/>
                <a:cs typeface="Lucida Sans"/>
              </a:rPr>
              <a:t> </a:t>
            </a:r>
            <a:r>
              <a:rPr dirty="0" sz="2500" spc="-70">
                <a:latin typeface="Lucida Sans"/>
                <a:cs typeface="Lucida Sans"/>
              </a:rPr>
              <a:t>models </a:t>
            </a:r>
            <a:r>
              <a:rPr dirty="0" sz="2500" spc="-80">
                <a:latin typeface="Lucida Sans"/>
                <a:cs typeface="Lucida Sans"/>
              </a:rPr>
              <a:t>on</a:t>
            </a:r>
            <a:r>
              <a:rPr dirty="0" sz="2500" spc="-180">
                <a:latin typeface="Lucida Sans"/>
                <a:cs typeface="Lucida Sans"/>
              </a:rPr>
              <a:t> </a:t>
            </a:r>
            <a:r>
              <a:rPr dirty="0" sz="2500" spc="-10">
                <a:latin typeface="Lucida Sans"/>
                <a:cs typeface="Lucida Sans"/>
              </a:rPr>
              <a:t>unlabelled dataset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4510218" y="2618387"/>
            <a:ext cx="2708910" cy="1798320"/>
          </a:xfrm>
          <a:prstGeom prst="rect">
            <a:avLst/>
          </a:prstGeom>
        </p:spPr>
        <p:txBody>
          <a:bodyPr wrap="square" lIns="0" tIns="2292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05"/>
              </a:spcBef>
            </a:pPr>
            <a:r>
              <a:rPr dirty="0" sz="2500" spc="-25">
                <a:latin typeface="Lucida Sans"/>
                <a:cs typeface="Lucida Sans"/>
              </a:rPr>
              <a:t>05</a:t>
            </a:r>
            <a:endParaRPr sz="2500">
              <a:latin typeface="Lucida Sans"/>
              <a:cs typeface="Lucida Sans"/>
            </a:endParaRPr>
          </a:p>
          <a:p>
            <a:pPr algn="ctr" marL="12700" marR="5080" indent="-635">
              <a:lnSpc>
                <a:spcPct val="100000"/>
              </a:lnSpc>
              <a:spcBef>
                <a:spcPts val="2055"/>
              </a:spcBef>
            </a:pPr>
            <a:r>
              <a:rPr dirty="0" sz="3000" spc="155" b="1">
                <a:latin typeface="Trebuchet MS"/>
                <a:cs typeface="Trebuchet MS"/>
              </a:rPr>
              <a:t>Results</a:t>
            </a:r>
            <a:r>
              <a:rPr dirty="0" sz="3000" spc="-235" b="1">
                <a:latin typeface="Trebuchet MS"/>
                <a:cs typeface="Trebuchet MS"/>
              </a:rPr>
              <a:t> </a:t>
            </a:r>
            <a:r>
              <a:rPr dirty="0" sz="3000" b="1">
                <a:latin typeface="Trebuchet MS"/>
                <a:cs typeface="Trebuchet MS"/>
              </a:rPr>
              <a:t>&amp; </a:t>
            </a:r>
            <a:r>
              <a:rPr dirty="0" sz="3000" spc="75" b="1">
                <a:latin typeface="Trebuchet MS"/>
                <a:cs typeface="Trebuchet MS"/>
              </a:rPr>
              <a:t>Interpretation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4620439" y="5216334"/>
            <a:ext cx="2269490" cy="166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7500"/>
              </a:lnSpc>
              <a:spcBef>
                <a:spcPts val="100"/>
              </a:spcBef>
            </a:pPr>
            <a:r>
              <a:rPr dirty="0" sz="2500" spc="-10">
                <a:latin typeface="Lucida Sans"/>
                <a:cs typeface="Lucida Sans"/>
              </a:rPr>
              <a:t>Results comparison, insight </a:t>
            </a:r>
            <a:r>
              <a:rPr dirty="0" sz="2500" spc="-55">
                <a:latin typeface="Lucida Sans"/>
                <a:cs typeface="Lucida Sans"/>
              </a:rPr>
              <a:t>generation</a:t>
            </a:r>
            <a:r>
              <a:rPr dirty="0" sz="2500" spc="-114">
                <a:latin typeface="Lucida Sans"/>
                <a:cs typeface="Lucida Sans"/>
              </a:rPr>
              <a:t> </a:t>
            </a:r>
            <a:r>
              <a:rPr dirty="0" sz="2500" spc="-20">
                <a:latin typeface="Lucida Sans"/>
                <a:cs typeface="Lucida Sans"/>
              </a:rPr>
              <a:t>etc.</a:t>
            </a:r>
            <a:endParaRPr sz="2500">
              <a:latin typeface="Lucida Sans"/>
              <a:cs typeface="Lucida San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81421" y="7842098"/>
            <a:ext cx="7476490" cy="1625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  <a:tabLst>
                <a:tab pos="2923540" algn="l"/>
                <a:tab pos="5511800" algn="l"/>
              </a:tabLst>
            </a:pPr>
            <a:r>
              <a:rPr dirty="0" sz="3000" spc="95" b="1">
                <a:solidFill>
                  <a:srgbClr val="37B5FF"/>
                </a:solidFill>
                <a:latin typeface="Trebuchet MS"/>
                <a:cs typeface="Trebuchet MS"/>
              </a:rPr>
              <a:t>Performance</a:t>
            </a:r>
            <a:r>
              <a:rPr dirty="0" sz="3000" spc="-229" b="1">
                <a:solidFill>
                  <a:srgbClr val="37B5FF"/>
                </a:solidFill>
                <a:latin typeface="Trebuchet MS"/>
                <a:cs typeface="Trebuchet MS"/>
              </a:rPr>
              <a:t> </a:t>
            </a:r>
            <a:r>
              <a:rPr dirty="0" sz="3000" spc="114" b="1">
                <a:solidFill>
                  <a:srgbClr val="37B5FF"/>
                </a:solidFill>
                <a:latin typeface="Trebuchet MS"/>
                <a:cs typeface="Trebuchet MS"/>
              </a:rPr>
              <a:t>Measure</a:t>
            </a:r>
            <a:r>
              <a:rPr dirty="0" sz="3000" spc="-229" b="1">
                <a:solidFill>
                  <a:srgbClr val="37B5FF"/>
                </a:solidFill>
                <a:latin typeface="Trebuchet MS"/>
                <a:cs typeface="Trebuchet MS"/>
              </a:rPr>
              <a:t> </a:t>
            </a:r>
            <a:r>
              <a:rPr dirty="0" sz="3000" spc="330" b="1">
                <a:solidFill>
                  <a:srgbClr val="37B5FF"/>
                </a:solidFill>
                <a:latin typeface="Trebuchet MS"/>
                <a:cs typeface="Trebuchet MS"/>
              </a:rPr>
              <a:t>-</a:t>
            </a:r>
            <a:r>
              <a:rPr dirty="0" sz="3000" spc="-229" b="1">
                <a:solidFill>
                  <a:srgbClr val="37B5FF"/>
                </a:solidFill>
                <a:latin typeface="Trebuchet MS"/>
                <a:cs typeface="Trebuchet MS"/>
              </a:rPr>
              <a:t> </a:t>
            </a:r>
            <a:r>
              <a:rPr dirty="0" sz="3000" spc="-254">
                <a:latin typeface="Lucida Sans"/>
                <a:cs typeface="Lucida Sans"/>
              </a:rPr>
              <a:t>F1</a:t>
            </a:r>
            <a:r>
              <a:rPr dirty="0" sz="3000" spc="-195">
                <a:latin typeface="Lucida Sans"/>
                <a:cs typeface="Lucida Sans"/>
              </a:rPr>
              <a:t> </a:t>
            </a:r>
            <a:r>
              <a:rPr dirty="0" sz="3000" spc="-10">
                <a:latin typeface="Lucida Sans"/>
                <a:cs typeface="Lucida Sans"/>
              </a:rPr>
              <a:t>score </a:t>
            </a:r>
            <a:r>
              <a:rPr dirty="0" sz="3000" spc="95" b="1">
                <a:solidFill>
                  <a:srgbClr val="37B5FF"/>
                </a:solidFill>
                <a:latin typeface="Trebuchet MS"/>
                <a:cs typeface="Trebuchet MS"/>
              </a:rPr>
              <a:t>Test/Train/Validation</a:t>
            </a:r>
            <a:r>
              <a:rPr dirty="0" sz="3000" spc="-195" b="1">
                <a:solidFill>
                  <a:srgbClr val="37B5FF"/>
                </a:solidFill>
                <a:latin typeface="Trebuchet MS"/>
                <a:cs typeface="Trebuchet MS"/>
              </a:rPr>
              <a:t> </a:t>
            </a:r>
            <a:r>
              <a:rPr dirty="0" sz="3000" spc="100" b="1">
                <a:solidFill>
                  <a:srgbClr val="37B5FF"/>
                </a:solidFill>
                <a:latin typeface="Trebuchet MS"/>
                <a:cs typeface="Trebuchet MS"/>
              </a:rPr>
              <a:t>Split</a:t>
            </a:r>
            <a:r>
              <a:rPr dirty="0" sz="3000" spc="-195" b="1">
                <a:solidFill>
                  <a:srgbClr val="37B5FF"/>
                </a:solidFill>
                <a:latin typeface="Trebuchet MS"/>
                <a:cs typeface="Trebuchet MS"/>
              </a:rPr>
              <a:t> </a:t>
            </a:r>
            <a:r>
              <a:rPr dirty="0" sz="3000" spc="280" b="1">
                <a:solidFill>
                  <a:srgbClr val="37B5FF"/>
                </a:solidFill>
                <a:latin typeface="Trebuchet MS"/>
                <a:cs typeface="Trebuchet MS"/>
              </a:rPr>
              <a:t>-</a:t>
            </a:r>
            <a:r>
              <a:rPr dirty="0" sz="3000" b="1">
                <a:solidFill>
                  <a:srgbClr val="37B5FF"/>
                </a:solidFill>
                <a:latin typeface="Trebuchet MS"/>
                <a:cs typeface="Trebuchet MS"/>
              </a:rPr>
              <a:t>	</a:t>
            </a:r>
            <a:r>
              <a:rPr dirty="0" sz="3000" spc="-125">
                <a:latin typeface="Lucida Sans"/>
                <a:cs typeface="Lucida Sans"/>
              </a:rPr>
              <a:t>10/80/10% </a:t>
            </a:r>
            <a:r>
              <a:rPr dirty="0" sz="3000" spc="170" b="1">
                <a:solidFill>
                  <a:srgbClr val="37B5FF"/>
                </a:solidFill>
                <a:latin typeface="Trebuchet MS"/>
                <a:cs typeface="Trebuchet MS"/>
              </a:rPr>
              <a:t>Assumptions</a:t>
            </a:r>
            <a:r>
              <a:rPr dirty="0" sz="3000" spc="-200" b="1">
                <a:solidFill>
                  <a:srgbClr val="37B5FF"/>
                </a:solidFill>
                <a:latin typeface="Trebuchet MS"/>
                <a:cs typeface="Trebuchet MS"/>
              </a:rPr>
              <a:t> </a:t>
            </a:r>
            <a:r>
              <a:rPr dirty="0" sz="3000" spc="280" b="1">
                <a:solidFill>
                  <a:srgbClr val="37B5FF"/>
                </a:solidFill>
                <a:latin typeface="Trebuchet MS"/>
                <a:cs typeface="Trebuchet MS"/>
              </a:rPr>
              <a:t>-</a:t>
            </a:r>
            <a:r>
              <a:rPr dirty="0" sz="3000" b="1">
                <a:solidFill>
                  <a:srgbClr val="37B5FF"/>
                </a:solidFill>
                <a:latin typeface="Trebuchet MS"/>
                <a:cs typeface="Trebuchet MS"/>
              </a:rPr>
              <a:t>	</a:t>
            </a:r>
            <a:r>
              <a:rPr dirty="0" sz="3000" spc="-130">
                <a:latin typeface="Lucida Sans"/>
                <a:cs typeface="Lucida Sans"/>
              </a:rPr>
              <a:t>No</a:t>
            </a:r>
            <a:r>
              <a:rPr dirty="0" sz="3000" spc="-200">
                <a:latin typeface="Lucida Sans"/>
                <a:cs typeface="Lucida Sans"/>
              </a:rPr>
              <a:t> </a:t>
            </a:r>
            <a:r>
              <a:rPr dirty="0" sz="3000" spc="-35">
                <a:latin typeface="Lucida Sans"/>
                <a:cs typeface="Lucida Sans"/>
              </a:rPr>
              <a:t>data</a:t>
            </a:r>
            <a:r>
              <a:rPr dirty="0" sz="3000" spc="-200">
                <a:latin typeface="Lucida Sans"/>
                <a:cs typeface="Lucida Sans"/>
              </a:rPr>
              <a:t> </a:t>
            </a:r>
            <a:r>
              <a:rPr dirty="0" sz="3000" spc="-10">
                <a:latin typeface="Lucida Sans"/>
                <a:cs typeface="Lucida Sans"/>
              </a:rPr>
              <a:t>leakage</a:t>
            </a:r>
            <a:endParaRPr sz="30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32524" y="5846485"/>
            <a:ext cx="5210174" cy="3724273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00305" y="1271319"/>
            <a:ext cx="8631555" cy="609600"/>
          </a:xfrm>
          <a:prstGeom prst="rect">
            <a:avLst/>
          </a:prstGeom>
          <a:solidFill>
            <a:srgbClr val="AFD1E7"/>
          </a:solidFill>
        </p:spPr>
        <p:txBody>
          <a:bodyPr wrap="square" lIns="0" tIns="63500" rIns="0" bIns="0" rtlCol="0" vert="horz">
            <a:spAutoFit/>
          </a:bodyPr>
          <a:lstStyle/>
          <a:p>
            <a:pPr algn="ctr" marL="12065">
              <a:lnSpc>
                <a:spcPct val="100000"/>
              </a:lnSpc>
              <a:spcBef>
                <a:spcPts val="500"/>
              </a:spcBef>
            </a:pPr>
            <a:r>
              <a:rPr dirty="0" sz="2800" spc="140" b="1">
                <a:latin typeface="Trebuchet MS"/>
                <a:cs typeface="Trebuchet MS"/>
              </a:rPr>
              <a:t>Dataset</a:t>
            </a:r>
            <a:r>
              <a:rPr dirty="0" sz="2800" spc="-195" b="1">
                <a:latin typeface="Trebuchet MS"/>
                <a:cs typeface="Trebuchet MS"/>
              </a:rPr>
              <a:t> </a:t>
            </a:r>
            <a:r>
              <a:rPr dirty="0" sz="2800" spc="-10" b="1">
                <a:latin typeface="Trebuchet MS"/>
                <a:cs typeface="Trebuchet MS"/>
              </a:rPr>
              <a:t>Overview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429977" y="1271319"/>
            <a:ext cx="8631555" cy="609600"/>
          </a:xfrm>
          <a:prstGeom prst="rect">
            <a:avLst/>
          </a:prstGeom>
          <a:solidFill>
            <a:srgbClr val="AFD1E7"/>
          </a:solidFill>
        </p:spPr>
        <p:txBody>
          <a:bodyPr wrap="square" lIns="0" tIns="63500" rIns="0" bIns="0" rtlCol="0" vert="horz">
            <a:spAutoFit/>
          </a:bodyPr>
          <a:lstStyle/>
          <a:p>
            <a:pPr algn="ctr" marL="12065">
              <a:lnSpc>
                <a:spcPct val="100000"/>
              </a:lnSpc>
              <a:spcBef>
                <a:spcPts val="500"/>
              </a:spcBef>
            </a:pPr>
            <a:r>
              <a:rPr dirty="0" sz="2800" spc="140" b="1">
                <a:latin typeface="Trebuchet MS"/>
                <a:cs typeface="Trebuchet MS"/>
              </a:rPr>
              <a:t>Data</a:t>
            </a:r>
            <a:r>
              <a:rPr dirty="0" sz="2800" spc="-220" b="1">
                <a:latin typeface="Trebuchet MS"/>
                <a:cs typeface="Trebuchet MS"/>
              </a:rPr>
              <a:t> </a:t>
            </a:r>
            <a:r>
              <a:rPr dirty="0" sz="2800" spc="65" b="1">
                <a:latin typeface="Trebuchet MS"/>
                <a:cs typeface="Trebuchet MS"/>
              </a:rPr>
              <a:t>Preparation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588312" y="5172087"/>
            <a:ext cx="15664180" cy="0"/>
          </a:xfrm>
          <a:custGeom>
            <a:avLst/>
            <a:gdLst/>
            <a:ahLst/>
            <a:cxnLst/>
            <a:rect l="l" t="t" r="r" b="b"/>
            <a:pathLst>
              <a:path w="15664180" h="0">
                <a:moveTo>
                  <a:pt x="0" y="0"/>
                </a:moveTo>
                <a:lnTo>
                  <a:pt x="15663621" y="0"/>
                </a:lnTo>
              </a:path>
            </a:pathLst>
          </a:custGeom>
          <a:ln w="57124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295556" y="5200652"/>
            <a:ext cx="7697470" cy="480695"/>
          </a:xfrm>
          <a:prstGeom prst="rect">
            <a:avLst/>
          </a:prstGeom>
          <a:solidFill>
            <a:srgbClr val="AFD1E7"/>
          </a:solidFill>
        </p:spPr>
        <p:txBody>
          <a:bodyPr wrap="square" lIns="0" tIns="444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dirty="0" sz="2200" spc="140" b="1">
                <a:latin typeface="Trebuchet MS"/>
                <a:cs typeface="Trebuchet MS"/>
              </a:rPr>
              <a:t>EDA</a:t>
            </a:r>
            <a:r>
              <a:rPr dirty="0" sz="2200" spc="-180" b="1">
                <a:latin typeface="Trebuchet MS"/>
                <a:cs typeface="Trebuchet MS"/>
              </a:rPr>
              <a:t> </a:t>
            </a:r>
            <a:r>
              <a:rPr dirty="0" sz="2200" spc="235" b="1">
                <a:latin typeface="Trebuchet MS"/>
                <a:cs typeface="Trebuchet MS"/>
              </a:rPr>
              <a:t>-</a:t>
            </a:r>
            <a:r>
              <a:rPr dirty="0" sz="2200" spc="-180" b="1">
                <a:latin typeface="Trebuchet MS"/>
                <a:cs typeface="Trebuchet MS"/>
              </a:rPr>
              <a:t> </a:t>
            </a:r>
            <a:r>
              <a:rPr dirty="0" sz="2200" spc="50" b="1">
                <a:latin typeface="Trebuchet MS"/>
                <a:cs typeface="Trebuchet MS"/>
              </a:rPr>
              <a:t>Visualizations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2826" y="5862243"/>
            <a:ext cx="2495550" cy="177164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410" y="5862243"/>
            <a:ext cx="2466975" cy="177164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12826" y="7787338"/>
            <a:ext cx="2489174" cy="1781173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80410" y="7815913"/>
            <a:ext cx="2466975" cy="1771648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3371" y="6005959"/>
            <a:ext cx="5305425" cy="3562347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87605" y="296595"/>
            <a:ext cx="457771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65">
                <a:latin typeface="Trebuchet MS"/>
                <a:cs typeface="Trebuchet MS"/>
              </a:rPr>
              <a:t>EDA</a:t>
            </a:r>
            <a:r>
              <a:rPr dirty="0" spc="-475">
                <a:latin typeface="Trebuchet MS"/>
                <a:cs typeface="Trebuchet MS"/>
              </a:rPr>
              <a:t> </a:t>
            </a:r>
            <a:r>
              <a:rPr dirty="0" spc="300">
                <a:latin typeface="Trebuchet MS"/>
                <a:cs typeface="Trebuchet MS"/>
              </a:rPr>
              <a:t>Results</a:t>
            </a:r>
          </a:p>
        </p:txBody>
      </p:sp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1226" y="2182342"/>
            <a:ext cx="97595" cy="97599"/>
          </a:xfrm>
          <a:prstGeom prst="rect">
            <a:avLst/>
          </a:prstGeom>
        </p:spPr>
      </p:pic>
      <p:sp>
        <p:nvSpPr>
          <p:cNvPr id="14" name="object 1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800"/>
              </a:lnSpc>
              <a:spcBef>
                <a:spcPts val="95"/>
              </a:spcBef>
              <a:tabLst>
                <a:tab pos="4528185" algn="l"/>
              </a:tabLst>
            </a:pPr>
            <a:r>
              <a:rPr dirty="0" spc="50" i="0">
                <a:latin typeface="Trebuchet MS"/>
                <a:cs typeface="Trebuchet MS"/>
              </a:rPr>
              <a:t>Target</a:t>
            </a:r>
            <a:r>
              <a:rPr dirty="0" spc="-130" i="0">
                <a:latin typeface="Trebuchet MS"/>
                <a:cs typeface="Trebuchet MS"/>
              </a:rPr>
              <a:t> </a:t>
            </a:r>
            <a:r>
              <a:rPr dirty="0" spc="100" i="0">
                <a:latin typeface="Trebuchet MS"/>
                <a:cs typeface="Trebuchet MS"/>
              </a:rPr>
              <a:t>Column</a:t>
            </a:r>
            <a:r>
              <a:rPr dirty="0" spc="-130" i="0">
                <a:latin typeface="Trebuchet MS"/>
                <a:cs typeface="Trebuchet MS"/>
              </a:rPr>
              <a:t> </a:t>
            </a:r>
            <a:r>
              <a:rPr dirty="0" spc="300" i="0">
                <a:latin typeface="Trebuchet MS"/>
                <a:cs typeface="Trebuchet MS"/>
              </a:rPr>
              <a:t>-</a:t>
            </a:r>
            <a:r>
              <a:rPr dirty="0" spc="-130" i="0">
                <a:latin typeface="Trebuchet MS"/>
                <a:cs typeface="Trebuchet MS"/>
              </a:rPr>
              <a:t> </a:t>
            </a:r>
            <a:r>
              <a:rPr dirty="0" spc="60" i="0">
                <a:latin typeface="Trebuchet MS"/>
                <a:cs typeface="Trebuchet MS"/>
              </a:rPr>
              <a:t>satisfaction</a:t>
            </a:r>
            <a:r>
              <a:rPr dirty="0" i="0">
                <a:latin typeface="Trebuchet MS"/>
                <a:cs typeface="Trebuchet MS"/>
              </a:rPr>
              <a:t>	</a:t>
            </a:r>
            <a:r>
              <a:rPr dirty="0" spc="-40" i="0">
                <a:latin typeface="Trebuchet MS"/>
                <a:cs typeface="Trebuchet MS"/>
              </a:rPr>
              <a:t>(</a:t>
            </a:r>
            <a:r>
              <a:rPr dirty="0" spc="-40"/>
              <a:t>satisfied:</a:t>
            </a:r>
            <a:r>
              <a:rPr dirty="0" spc="-150"/>
              <a:t> </a:t>
            </a:r>
            <a:r>
              <a:rPr dirty="0" spc="-355"/>
              <a:t>1,</a:t>
            </a:r>
            <a:r>
              <a:rPr dirty="0" spc="-145"/>
              <a:t> </a:t>
            </a:r>
            <a:r>
              <a:rPr dirty="0" spc="-65"/>
              <a:t>neutral</a:t>
            </a:r>
            <a:r>
              <a:rPr dirty="0" spc="-150"/>
              <a:t> </a:t>
            </a:r>
            <a:r>
              <a:rPr dirty="0" spc="-45"/>
              <a:t>or </a:t>
            </a:r>
            <a:r>
              <a:rPr dirty="0" spc="-40"/>
              <a:t>dissatisfied:</a:t>
            </a:r>
            <a:r>
              <a:rPr dirty="0" spc="-75"/>
              <a:t> </a:t>
            </a:r>
            <a:r>
              <a:rPr dirty="0" spc="-25"/>
              <a:t>0</a:t>
            </a:r>
            <a:r>
              <a:rPr dirty="0" spc="-25" i="0">
                <a:latin typeface="Trebuchet MS"/>
                <a:cs typeface="Trebuchet MS"/>
              </a:rPr>
              <a:t>)</a:t>
            </a:r>
          </a:p>
          <a:p>
            <a:pPr marL="12700" marR="808990">
              <a:lnSpc>
                <a:spcPct val="108800"/>
              </a:lnSpc>
              <a:tabLst>
                <a:tab pos="3620135" algn="l"/>
              </a:tabLst>
            </a:pPr>
            <a:r>
              <a:rPr dirty="0" spc="150" i="0">
                <a:latin typeface="Trebuchet MS"/>
                <a:cs typeface="Trebuchet MS"/>
              </a:rPr>
              <a:t>Passengers'</a:t>
            </a:r>
            <a:r>
              <a:rPr dirty="0" spc="-80" i="0">
                <a:latin typeface="Trebuchet MS"/>
                <a:cs typeface="Trebuchet MS"/>
              </a:rPr>
              <a:t> </a:t>
            </a:r>
            <a:r>
              <a:rPr dirty="0" spc="85" i="0">
                <a:latin typeface="Trebuchet MS"/>
                <a:cs typeface="Trebuchet MS"/>
              </a:rPr>
              <a:t>ratings</a:t>
            </a:r>
            <a:r>
              <a:rPr dirty="0" spc="-80" i="0">
                <a:latin typeface="Trebuchet MS"/>
                <a:cs typeface="Trebuchet MS"/>
              </a:rPr>
              <a:t> </a:t>
            </a:r>
            <a:r>
              <a:rPr dirty="0" i="0">
                <a:latin typeface="Trebuchet MS"/>
                <a:cs typeface="Trebuchet MS"/>
              </a:rPr>
              <a:t>for</a:t>
            </a:r>
            <a:r>
              <a:rPr dirty="0" spc="-80" i="0">
                <a:latin typeface="Trebuchet MS"/>
                <a:cs typeface="Trebuchet MS"/>
              </a:rPr>
              <a:t> </a:t>
            </a:r>
            <a:r>
              <a:rPr dirty="0" i="0">
                <a:latin typeface="Trebuchet MS"/>
                <a:cs typeface="Trebuchet MS"/>
              </a:rPr>
              <a:t>flight</a:t>
            </a:r>
            <a:r>
              <a:rPr dirty="0" spc="-75" i="0">
                <a:latin typeface="Trebuchet MS"/>
                <a:cs typeface="Trebuchet MS"/>
              </a:rPr>
              <a:t> </a:t>
            </a:r>
            <a:r>
              <a:rPr dirty="0" spc="100" i="0">
                <a:latin typeface="Trebuchet MS"/>
                <a:cs typeface="Trebuchet MS"/>
              </a:rPr>
              <a:t>services</a:t>
            </a:r>
            <a:r>
              <a:rPr dirty="0" spc="-80" i="0">
                <a:latin typeface="Trebuchet MS"/>
                <a:cs typeface="Trebuchet MS"/>
              </a:rPr>
              <a:t> </a:t>
            </a:r>
            <a:r>
              <a:rPr dirty="0" spc="180" i="0">
                <a:latin typeface="Trebuchet MS"/>
                <a:cs typeface="Trebuchet MS"/>
              </a:rPr>
              <a:t>such</a:t>
            </a:r>
            <a:r>
              <a:rPr dirty="0" spc="-80" i="0">
                <a:latin typeface="Trebuchet MS"/>
                <a:cs typeface="Trebuchet MS"/>
              </a:rPr>
              <a:t> </a:t>
            </a:r>
            <a:r>
              <a:rPr dirty="0" spc="140" i="0">
                <a:latin typeface="Trebuchet MS"/>
                <a:cs typeface="Trebuchet MS"/>
              </a:rPr>
              <a:t>as </a:t>
            </a:r>
            <a:r>
              <a:rPr dirty="0" spc="135" i="0">
                <a:latin typeface="Trebuchet MS"/>
                <a:cs typeface="Trebuchet MS"/>
              </a:rPr>
              <a:t>check-</a:t>
            </a:r>
            <a:r>
              <a:rPr dirty="0" spc="-90" i="0">
                <a:latin typeface="Trebuchet MS"/>
                <a:cs typeface="Trebuchet MS"/>
              </a:rPr>
              <a:t>in,</a:t>
            </a:r>
            <a:r>
              <a:rPr dirty="0" spc="-25" i="0">
                <a:latin typeface="Trebuchet MS"/>
                <a:cs typeface="Trebuchet MS"/>
              </a:rPr>
              <a:t> </a:t>
            </a:r>
            <a:r>
              <a:rPr dirty="0" spc="114" i="0">
                <a:latin typeface="Trebuchet MS"/>
                <a:cs typeface="Trebuchet MS"/>
              </a:rPr>
              <a:t>in-</a:t>
            </a:r>
            <a:r>
              <a:rPr dirty="0" i="0">
                <a:latin typeface="Trebuchet MS"/>
                <a:cs typeface="Trebuchet MS"/>
              </a:rPr>
              <a:t>flight</a:t>
            </a:r>
            <a:r>
              <a:rPr dirty="0" spc="-25" i="0">
                <a:latin typeface="Trebuchet MS"/>
                <a:cs typeface="Trebuchet MS"/>
              </a:rPr>
              <a:t> </a:t>
            </a:r>
            <a:r>
              <a:rPr dirty="0" spc="-10" i="0">
                <a:latin typeface="Trebuchet MS"/>
                <a:cs typeface="Trebuchet MS"/>
              </a:rPr>
              <a:t>wifi,</a:t>
            </a:r>
            <a:r>
              <a:rPr dirty="0" i="0">
                <a:latin typeface="Trebuchet MS"/>
                <a:cs typeface="Trebuchet MS"/>
              </a:rPr>
              <a:t>	</a:t>
            </a:r>
            <a:r>
              <a:rPr dirty="0" spc="85" i="0">
                <a:latin typeface="Trebuchet MS"/>
                <a:cs typeface="Trebuchet MS"/>
              </a:rPr>
              <a:t>food</a:t>
            </a:r>
            <a:r>
              <a:rPr dirty="0" spc="-125" i="0">
                <a:latin typeface="Trebuchet MS"/>
                <a:cs typeface="Trebuchet MS"/>
              </a:rPr>
              <a:t> </a:t>
            </a:r>
            <a:r>
              <a:rPr dirty="0" i="0">
                <a:latin typeface="Trebuchet MS"/>
                <a:cs typeface="Trebuchet MS"/>
              </a:rPr>
              <a:t>&amp;</a:t>
            </a:r>
            <a:r>
              <a:rPr dirty="0" spc="-120" i="0">
                <a:latin typeface="Trebuchet MS"/>
                <a:cs typeface="Trebuchet MS"/>
              </a:rPr>
              <a:t> </a:t>
            </a:r>
            <a:r>
              <a:rPr dirty="0" i="0">
                <a:latin typeface="Trebuchet MS"/>
                <a:cs typeface="Trebuchet MS"/>
              </a:rPr>
              <a:t>drinks,</a:t>
            </a:r>
            <a:r>
              <a:rPr dirty="0" spc="-120" i="0">
                <a:latin typeface="Trebuchet MS"/>
                <a:cs typeface="Trebuchet MS"/>
              </a:rPr>
              <a:t> </a:t>
            </a:r>
            <a:r>
              <a:rPr dirty="0" spc="105" i="0">
                <a:latin typeface="Trebuchet MS"/>
                <a:cs typeface="Trebuchet MS"/>
              </a:rPr>
              <a:t>and</a:t>
            </a:r>
            <a:r>
              <a:rPr dirty="0" spc="-120" i="0">
                <a:latin typeface="Trebuchet MS"/>
                <a:cs typeface="Trebuchet MS"/>
              </a:rPr>
              <a:t> </a:t>
            </a:r>
            <a:r>
              <a:rPr dirty="0" spc="65" i="0">
                <a:latin typeface="Trebuchet MS"/>
                <a:cs typeface="Trebuchet MS"/>
              </a:rPr>
              <a:t>seat </a:t>
            </a:r>
            <a:r>
              <a:rPr dirty="0" spc="-10" i="0">
                <a:latin typeface="Trebuchet MS"/>
                <a:cs typeface="Trebuchet MS"/>
              </a:rPr>
              <a:t>comfort.</a:t>
            </a:r>
          </a:p>
          <a:p>
            <a:pPr marL="12700" marR="340995">
              <a:lnSpc>
                <a:spcPct val="108800"/>
              </a:lnSpc>
            </a:pPr>
            <a:r>
              <a:rPr dirty="0" spc="150" i="0">
                <a:latin typeface="Trebuchet MS"/>
                <a:cs typeface="Trebuchet MS"/>
              </a:rPr>
              <a:t>Passengers'</a:t>
            </a:r>
            <a:r>
              <a:rPr dirty="0" spc="-40" i="0">
                <a:latin typeface="Trebuchet MS"/>
                <a:cs typeface="Trebuchet MS"/>
              </a:rPr>
              <a:t> </a:t>
            </a:r>
            <a:r>
              <a:rPr dirty="0" i="0">
                <a:latin typeface="Trebuchet MS"/>
                <a:cs typeface="Trebuchet MS"/>
              </a:rPr>
              <a:t>attributes</a:t>
            </a:r>
            <a:r>
              <a:rPr dirty="0" spc="-40" i="0">
                <a:latin typeface="Trebuchet MS"/>
                <a:cs typeface="Trebuchet MS"/>
              </a:rPr>
              <a:t> </a:t>
            </a:r>
            <a:r>
              <a:rPr dirty="0" spc="180" i="0">
                <a:latin typeface="Trebuchet MS"/>
                <a:cs typeface="Trebuchet MS"/>
              </a:rPr>
              <a:t>such</a:t>
            </a:r>
            <a:r>
              <a:rPr dirty="0" spc="-35" i="0">
                <a:latin typeface="Trebuchet MS"/>
                <a:cs typeface="Trebuchet MS"/>
              </a:rPr>
              <a:t> </a:t>
            </a:r>
            <a:r>
              <a:rPr dirty="0" spc="165" i="0">
                <a:latin typeface="Trebuchet MS"/>
                <a:cs typeface="Trebuchet MS"/>
              </a:rPr>
              <a:t>as</a:t>
            </a:r>
            <a:r>
              <a:rPr dirty="0" spc="-40" i="0">
                <a:latin typeface="Trebuchet MS"/>
                <a:cs typeface="Trebuchet MS"/>
              </a:rPr>
              <a:t> </a:t>
            </a:r>
            <a:r>
              <a:rPr dirty="0" i="0">
                <a:latin typeface="Trebuchet MS"/>
                <a:cs typeface="Trebuchet MS"/>
              </a:rPr>
              <a:t>age,</a:t>
            </a:r>
            <a:r>
              <a:rPr dirty="0" spc="-40" i="0">
                <a:latin typeface="Trebuchet MS"/>
                <a:cs typeface="Trebuchet MS"/>
              </a:rPr>
              <a:t> </a:t>
            </a:r>
            <a:r>
              <a:rPr dirty="0" spc="-10" i="0">
                <a:latin typeface="Trebuchet MS"/>
                <a:cs typeface="Trebuchet MS"/>
              </a:rPr>
              <a:t>gender, </a:t>
            </a:r>
            <a:r>
              <a:rPr dirty="0" i="0">
                <a:latin typeface="Trebuchet MS"/>
                <a:cs typeface="Trebuchet MS"/>
              </a:rPr>
              <a:t>loyal/disloyal</a:t>
            </a:r>
            <a:r>
              <a:rPr dirty="0" spc="-20" i="0">
                <a:latin typeface="Trebuchet MS"/>
                <a:cs typeface="Trebuchet MS"/>
              </a:rPr>
              <a:t> </a:t>
            </a:r>
            <a:r>
              <a:rPr dirty="0" spc="55" i="0">
                <a:latin typeface="Trebuchet MS"/>
                <a:cs typeface="Trebuchet MS"/>
              </a:rPr>
              <a:t>customer,</a:t>
            </a:r>
            <a:r>
              <a:rPr dirty="0" spc="-20" i="0">
                <a:latin typeface="Trebuchet MS"/>
                <a:cs typeface="Trebuchet MS"/>
              </a:rPr>
              <a:t> </a:t>
            </a:r>
            <a:r>
              <a:rPr dirty="0" spc="90" i="0">
                <a:latin typeface="Trebuchet MS"/>
                <a:cs typeface="Trebuchet MS"/>
              </a:rPr>
              <a:t>business/personal</a:t>
            </a:r>
            <a:r>
              <a:rPr dirty="0" spc="-20" i="0">
                <a:latin typeface="Trebuchet MS"/>
                <a:cs typeface="Trebuchet MS"/>
              </a:rPr>
              <a:t> </a:t>
            </a:r>
            <a:r>
              <a:rPr dirty="0" spc="-10" i="0">
                <a:latin typeface="Trebuchet MS"/>
                <a:cs typeface="Trebuchet MS"/>
              </a:rPr>
              <a:t>travel.</a:t>
            </a:r>
          </a:p>
        </p:txBody>
      </p:sp>
      <p:pic>
        <p:nvPicPr>
          <p:cNvPr id="15" name="object 1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1226" y="3028175"/>
            <a:ext cx="97595" cy="97586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1226" y="4296917"/>
            <a:ext cx="97595" cy="9759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730892" y="2182342"/>
            <a:ext cx="97599" cy="9759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279873" y="2601185"/>
            <a:ext cx="105732" cy="105732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279873" y="3024108"/>
            <a:ext cx="105732" cy="105719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9971455" y="1958319"/>
            <a:ext cx="8008620" cy="2986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66420" marR="2546350" indent="-554355">
              <a:lnSpc>
                <a:spcPct val="108800"/>
              </a:lnSpc>
              <a:spcBef>
                <a:spcPts val="95"/>
              </a:spcBef>
            </a:pPr>
            <a:r>
              <a:rPr dirty="0" sz="2550" spc="45">
                <a:latin typeface="Trebuchet MS"/>
                <a:cs typeface="Trebuchet MS"/>
              </a:rPr>
              <a:t>Treating</a:t>
            </a:r>
            <a:r>
              <a:rPr dirty="0" sz="2550" spc="12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categorical</a:t>
            </a:r>
            <a:r>
              <a:rPr dirty="0" sz="2550" spc="130">
                <a:latin typeface="Trebuchet MS"/>
                <a:cs typeface="Trebuchet MS"/>
              </a:rPr>
              <a:t> </a:t>
            </a:r>
            <a:r>
              <a:rPr dirty="0" sz="2550" spc="35">
                <a:latin typeface="Trebuchet MS"/>
                <a:cs typeface="Trebuchet MS"/>
              </a:rPr>
              <a:t>variables </a:t>
            </a:r>
            <a:r>
              <a:rPr dirty="0" sz="2550">
                <a:latin typeface="Trebuchet MS"/>
                <a:cs typeface="Trebuchet MS"/>
              </a:rPr>
              <a:t>Ordinal</a:t>
            </a:r>
            <a:r>
              <a:rPr dirty="0" sz="2550" spc="-65">
                <a:latin typeface="Trebuchet MS"/>
                <a:cs typeface="Trebuchet MS"/>
              </a:rPr>
              <a:t> </a:t>
            </a:r>
            <a:r>
              <a:rPr dirty="0" sz="2550" spc="105">
                <a:latin typeface="Trebuchet MS"/>
                <a:cs typeface="Trebuchet MS"/>
              </a:rPr>
              <a:t>encoding</a:t>
            </a:r>
            <a:r>
              <a:rPr dirty="0" sz="2550" spc="-6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for</a:t>
            </a:r>
            <a:r>
              <a:rPr dirty="0" sz="2550" spc="-6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travel</a:t>
            </a:r>
            <a:r>
              <a:rPr dirty="0" sz="2550" spc="-65">
                <a:latin typeface="Trebuchet MS"/>
                <a:cs typeface="Trebuchet MS"/>
              </a:rPr>
              <a:t> </a:t>
            </a:r>
            <a:r>
              <a:rPr dirty="0" sz="2550" spc="100">
                <a:latin typeface="Trebuchet MS"/>
                <a:cs typeface="Trebuchet MS"/>
              </a:rPr>
              <a:t>class</a:t>
            </a:r>
            <a:endParaRPr sz="2550">
              <a:latin typeface="Trebuchet MS"/>
              <a:cs typeface="Trebuchet MS"/>
            </a:endParaRPr>
          </a:p>
          <a:p>
            <a:pPr marL="566420" marR="5080">
              <a:lnSpc>
                <a:spcPct val="108800"/>
              </a:lnSpc>
            </a:pPr>
            <a:r>
              <a:rPr dirty="0" sz="2550" spc="90">
                <a:latin typeface="Trebuchet MS"/>
                <a:cs typeface="Trebuchet MS"/>
              </a:rPr>
              <a:t>One-</a:t>
            </a:r>
            <a:r>
              <a:rPr dirty="0" sz="2550" spc="125">
                <a:latin typeface="Trebuchet MS"/>
                <a:cs typeface="Trebuchet MS"/>
              </a:rPr>
              <a:t>Hot</a:t>
            </a:r>
            <a:r>
              <a:rPr dirty="0" sz="2550" spc="-90">
                <a:latin typeface="Trebuchet MS"/>
                <a:cs typeface="Trebuchet MS"/>
              </a:rPr>
              <a:t> </a:t>
            </a:r>
            <a:r>
              <a:rPr dirty="0" sz="2550" spc="125">
                <a:latin typeface="Trebuchet MS"/>
                <a:cs typeface="Trebuchet MS"/>
              </a:rPr>
              <a:t>Encoding</a:t>
            </a:r>
            <a:r>
              <a:rPr dirty="0" sz="2550" spc="-90">
                <a:latin typeface="Trebuchet MS"/>
                <a:cs typeface="Trebuchet MS"/>
              </a:rPr>
              <a:t> </a:t>
            </a:r>
            <a:r>
              <a:rPr dirty="0" sz="2550" spc="300">
                <a:latin typeface="Trebuchet MS"/>
                <a:cs typeface="Trebuchet MS"/>
              </a:rPr>
              <a:t>-</a:t>
            </a:r>
            <a:r>
              <a:rPr dirty="0" sz="2550" spc="-9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gender,</a:t>
            </a:r>
            <a:r>
              <a:rPr dirty="0" sz="2550" spc="-90">
                <a:latin typeface="Trebuchet MS"/>
                <a:cs typeface="Trebuchet MS"/>
              </a:rPr>
              <a:t> </a:t>
            </a:r>
            <a:r>
              <a:rPr dirty="0" sz="2550" spc="100">
                <a:latin typeface="Trebuchet MS"/>
                <a:cs typeface="Trebuchet MS"/>
              </a:rPr>
              <a:t>customer</a:t>
            </a:r>
            <a:r>
              <a:rPr dirty="0" sz="2550" spc="-9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type,</a:t>
            </a:r>
            <a:r>
              <a:rPr dirty="0" sz="2550" spc="-90">
                <a:latin typeface="Trebuchet MS"/>
                <a:cs typeface="Trebuchet MS"/>
              </a:rPr>
              <a:t> </a:t>
            </a:r>
            <a:r>
              <a:rPr dirty="0" sz="2550" spc="45">
                <a:latin typeface="Trebuchet MS"/>
                <a:cs typeface="Trebuchet MS"/>
              </a:rPr>
              <a:t>type </a:t>
            </a:r>
            <a:r>
              <a:rPr dirty="0" sz="2550" spc="80">
                <a:latin typeface="Trebuchet MS"/>
                <a:cs typeface="Trebuchet MS"/>
              </a:rPr>
              <a:t>of</a:t>
            </a:r>
            <a:r>
              <a:rPr dirty="0" sz="2550" spc="-140">
                <a:latin typeface="Trebuchet MS"/>
                <a:cs typeface="Trebuchet MS"/>
              </a:rPr>
              <a:t> </a:t>
            </a:r>
            <a:r>
              <a:rPr dirty="0" sz="2550" spc="-10">
                <a:latin typeface="Trebuchet MS"/>
                <a:cs typeface="Trebuchet MS"/>
              </a:rPr>
              <a:t>travel</a:t>
            </a:r>
            <a:endParaRPr sz="2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550" spc="110">
                <a:latin typeface="Trebuchet MS"/>
                <a:cs typeface="Trebuchet MS"/>
              </a:rPr>
              <a:t>Removed</a:t>
            </a:r>
            <a:r>
              <a:rPr dirty="0" sz="2550" spc="30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outliers</a:t>
            </a:r>
            <a:r>
              <a:rPr dirty="0" sz="2550" spc="35">
                <a:latin typeface="Trebuchet MS"/>
                <a:cs typeface="Trebuchet MS"/>
              </a:rPr>
              <a:t> </a:t>
            </a:r>
            <a:r>
              <a:rPr dirty="0" sz="2550" spc="145">
                <a:latin typeface="Trebuchet MS"/>
                <a:cs typeface="Trebuchet MS"/>
              </a:rPr>
              <a:t>using</a:t>
            </a:r>
            <a:r>
              <a:rPr dirty="0" sz="2550" spc="3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Isolation</a:t>
            </a:r>
            <a:r>
              <a:rPr dirty="0" sz="2550" spc="35">
                <a:latin typeface="Trebuchet MS"/>
                <a:cs typeface="Trebuchet MS"/>
              </a:rPr>
              <a:t> </a:t>
            </a:r>
            <a:r>
              <a:rPr dirty="0" sz="2550" spc="80">
                <a:latin typeface="Trebuchet MS"/>
                <a:cs typeface="Trebuchet MS"/>
              </a:rPr>
              <a:t>Forest</a:t>
            </a:r>
            <a:endParaRPr sz="2550">
              <a:latin typeface="Trebuchet MS"/>
              <a:cs typeface="Trebuchet MS"/>
            </a:endParaRPr>
          </a:p>
          <a:p>
            <a:pPr marL="12700" marR="631190">
              <a:lnSpc>
                <a:spcPct val="108800"/>
              </a:lnSpc>
            </a:pPr>
            <a:r>
              <a:rPr dirty="0" sz="2550">
                <a:latin typeface="Trebuchet MS"/>
                <a:cs typeface="Trebuchet MS"/>
              </a:rPr>
              <a:t>Treated</a:t>
            </a:r>
            <a:r>
              <a:rPr dirty="0" sz="2550" spc="-95">
                <a:latin typeface="Trebuchet MS"/>
                <a:cs typeface="Trebuchet MS"/>
              </a:rPr>
              <a:t> </a:t>
            </a:r>
            <a:r>
              <a:rPr dirty="0" sz="2550" spc="125">
                <a:latin typeface="Trebuchet MS"/>
                <a:cs typeface="Trebuchet MS"/>
              </a:rPr>
              <a:t>missing</a:t>
            </a:r>
            <a:r>
              <a:rPr dirty="0" sz="2550" spc="-95">
                <a:latin typeface="Trebuchet MS"/>
                <a:cs typeface="Trebuchet MS"/>
              </a:rPr>
              <a:t> </a:t>
            </a:r>
            <a:r>
              <a:rPr dirty="0" sz="2550" spc="114">
                <a:latin typeface="Trebuchet MS"/>
                <a:cs typeface="Trebuchet MS"/>
              </a:rPr>
              <a:t>age</a:t>
            </a:r>
            <a:r>
              <a:rPr dirty="0" sz="2550" spc="-95">
                <a:latin typeface="Trebuchet MS"/>
                <a:cs typeface="Trebuchet MS"/>
              </a:rPr>
              <a:t> </a:t>
            </a:r>
            <a:r>
              <a:rPr dirty="0" sz="2550" spc="90">
                <a:latin typeface="Trebuchet MS"/>
                <a:cs typeface="Trebuchet MS"/>
              </a:rPr>
              <a:t>values</a:t>
            </a:r>
            <a:r>
              <a:rPr dirty="0" sz="2550" spc="-95">
                <a:latin typeface="Trebuchet MS"/>
                <a:cs typeface="Trebuchet MS"/>
              </a:rPr>
              <a:t> </a:t>
            </a:r>
            <a:r>
              <a:rPr dirty="0" sz="2550" spc="145">
                <a:latin typeface="Trebuchet MS"/>
                <a:cs typeface="Trebuchet MS"/>
              </a:rPr>
              <a:t>using</a:t>
            </a:r>
            <a:r>
              <a:rPr dirty="0" sz="2550" spc="-95">
                <a:latin typeface="Trebuchet MS"/>
                <a:cs typeface="Trebuchet MS"/>
              </a:rPr>
              <a:t> </a:t>
            </a:r>
            <a:r>
              <a:rPr dirty="0" sz="2550" spc="50">
                <a:latin typeface="Trebuchet MS"/>
                <a:cs typeface="Trebuchet MS"/>
              </a:rPr>
              <a:t>SimpleImputer </a:t>
            </a:r>
            <a:r>
              <a:rPr dirty="0" sz="2550">
                <a:latin typeface="Trebuchet MS"/>
                <a:cs typeface="Trebuchet MS"/>
              </a:rPr>
              <a:t>with</a:t>
            </a:r>
            <a:r>
              <a:rPr dirty="0" sz="2550" spc="-35">
                <a:latin typeface="Trebuchet MS"/>
                <a:cs typeface="Trebuchet MS"/>
              </a:rPr>
              <a:t> </a:t>
            </a:r>
            <a:r>
              <a:rPr dirty="0" sz="2550" spc="65">
                <a:latin typeface="Trebuchet MS"/>
                <a:cs typeface="Trebuchet MS"/>
              </a:rPr>
              <a:t>median</a:t>
            </a:r>
            <a:r>
              <a:rPr dirty="0" sz="2550" spc="-35">
                <a:latin typeface="Trebuchet MS"/>
                <a:cs typeface="Trebuchet MS"/>
              </a:rPr>
              <a:t> </a:t>
            </a:r>
            <a:r>
              <a:rPr dirty="0" sz="2550" spc="75">
                <a:latin typeface="Trebuchet MS"/>
                <a:cs typeface="Trebuchet MS"/>
              </a:rPr>
              <a:t>strategy</a:t>
            </a:r>
            <a:endParaRPr sz="2550">
              <a:latin typeface="Trebuchet MS"/>
              <a:cs typeface="Trebuchet MS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730892" y="3873995"/>
            <a:ext cx="97599" cy="97599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730892" y="4296917"/>
            <a:ext cx="97599" cy="97599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6801015" y="9659250"/>
            <a:ext cx="555561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 spc="-35" i="1">
                <a:latin typeface="Lucida Sans"/>
                <a:cs typeface="Lucida Sans"/>
              </a:rPr>
              <a:t>Relationship</a:t>
            </a:r>
            <a:r>
              <a:rPr dirty="0" sz="2250" spc="-110" i="1">
                <a:latin typeface="Lucida Sans"/>
                <a:cs typeface="Lucida Sans"/>
              </a:rPr>
              <a:t> </a:t>
            </a:r>
            <a:r>
              <a:rPr dirty="0" sz="2250" spc="-60" i="1">
                <a:latin typeface="Lucida Sans"/>
                <a:cs typeface="Lucida Sans"/>
              </a:rPr>
              <a:t>among</a:t>
            </a:r>
            <a:r>
              <a:rPr dirty="0" sz="2250" spc="-105" i="1">
                <a:latin typeface="Lucida Sans"/>
                <a:cs typeface="Lucida Sans"/>
              </a:rPr>
              <a:t> </a:t>
            </a:r>
            <a:r>
              <a:rPr dirty="0" sz="2250" spc="-35" i="1">
                <a:latin typeface="Lucida Sans"/>
                <a:cs typeface="Lucida Sans"/>
              </a:rPr>
              <a:t>categorical</a:t>
            </a:r>
            <a:r>
              <a:rPr dirty="0" sz="2250" spc="-105" i="1">
                <a:latin typeface="Lucida Sans"/>
                <a:cs typeface="Lucida Sans"/>
              </a:rPr>
              <a:t> </a:t>
            </a:r>
            <a:r>
              <a:rPr dirty="0" sz="2250" spc="-20" i="1">
                <a:latin typeface="Lucida Sans"/>
                <a:cs typeface="Lucida Sans"/>
              </a:rPr>
              <a:t>variables</a:t>
            </a:r>
            <a:endParaRPr sz="2250">
              <a:latin typeface="Lucida Sans"/>
              <a:cs typeface="Lucida San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3297492" y="9658653"/>
            <a:ext cx="4119245" cy="3702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50" spc="-35" i="1">
                <a:latin typeface="Lucida Sans"/>
                <a:cs typeface="Lucida Sans"/>
              </a:rPr>
              <a:t>Flight</a:t>
            </a:r>
            <a:r>
              <a:rPr dirty="0" sz="2250" spc="-110" i="1">
                <a:latin typeface="Lucida Sans"/>
                <a:cs typeface="Lucida Sans"/>
              </a:rPr>
              <a:t> </a:t>
            </a:r>
            <a:r>
              <a:rPr dirty="0" sz="2250" spc="-25" i="1">
                <a:latin typeface="Lucida Sans"/>
                <a:cs typeface="Lucida Sans"/>
              </a:rPr>
              <a:t>Distance</a:t>
            </a:r>
            <a:r>
              <a:rPr dirty="0" sz="2250" spc="-105" i="1">
                <a:latin typeface="Lucida Sans"/>
                <a:cs typeface="Lucida Sans"/>
              </a:rPr>
              <a:t> </a:t>
            </a:r>
            <a:r>
              <a:rPr dirty="0" sz="2250" i="1">
                <a:latin typeface="Lucida Sans"/>
                <a:cs typeface="Lucida Sans"/>
              </a:rPr>
              <a:t>vs</a:t>
            </a:r>
            <a:r>
              <a:rPr dirty="0" sz="2250" spc="-110" i="1">
                <a:latin typeface="Lucida Sans"/>
                <a:cs typeface="Lucida Sans"/>
              </a:rPr>
              <a:t> </a:t>
            </a:r>
            <a:r>
              <a:rPr dirty="0" sz="2250" spc="-10" i="1">
                <a:latin typeface="Lucida Sans"/>
                <a:cs typeface="Lucida Sans"/>
              </a:rPr>
              <a:t>Satisfaction</a:t>
            </a:r>
            <a:endParaRPr sz="2250">
              <a:latin typeface="Lucida Sans"/>
              <a:cs typeface="Lucida San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484998" y="9658653"/>
            <a:ext cx="4067175" cy="3702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50" spc="-70" i="1">
                <a:latin typeface="Lucida Sans"/>
                <a:cs typeface="Lucida Sans"/>
              </a:rPr>
              <a:t>Distribution</a:t>
            </a:r>
            <a:r>
              <a:rPr dirty="0" sz="2250" spc="-130" i="1">
                <a:latin typeface="Lucida Sans"/>
                <a:cs typeface="Lucida Sans"/>
              </a:rPr>
              <a:t> </a:t>
            </a:r>
            <a:r>
              <a:rPr dirty="0" sz="2250" i="1">
                <a:latin typeface="Lucida Sans"/>
                <a:cs typeface="Lucida Sans"/>
              </a:rPr>
              <a:t>of</a:t>
            </a:r>
            <a:r>
              <a:rPr dirty="0" sz="2250" spc="-125" i="1">
                <a:latin typeface="Lucida Sans"/>
                <a:cs typeface="Lucida Sans"/>
              </a:rPr>
              <a:t> </a:t>
            </a:r>
            <a:r>
              <a:rPr dirty="0" sz="2250" spc="-65" i="1">
                <a:latin typeface="Lucida Sans"/>
                <a:cs typeface="Lucida Sans"/>
              </a:rPr>
              <a:t>Target</a:t>
            </a:r>
            <a:r>
              <a:rPr dirty="0" sz="2250" spc="-130" i="1">
                <a:latin typeface="Lucida Sans"/>
                <a:cs typeface="Lucida Sans"/>
              </a:rPr>
              <a:t> </a:t>
            </a:r>
            <a:r>
              <a:rPr dirty="0" sz="2250" spc="-40" i="1">
                <a:latin typeface="Lucida Sans"/>
                <a:cs typeface="Lucida Sans"/>
              </a:rPr>
              <a:t>Variable</a:t>
            </a:r>
            <a:endParaRPr sz="225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739351" y="1046746"/>
            <a:ext cx="0" cy="8944610"/>
          </a:xfrm>
          <a:custGeom>
            <a:avLst/>
            <a:gdLst/>
            <a:ahLst/>
            <a:cxnLst/>
            <a:rect l="l" t="t" r="r" b="b"/>
            <a:pathLst>
              <a:path w="0" h="8944610">
                <a:moveTo>
                  <a:pt x="0" y="0"/>
                </a:moveTo>
                <a:lnTo>
                  <a:pt x="0" y="8944120"/>
                </a:lnTo>
              </a:path>
            </a:pathLst>
          </a:custGeom>
          <a:ln w="3810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1228" y="1286852"/>
            <a:ext cx="5048249" cy="34099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58029" y="5520156"/>
            <a:ext cx="4733925" cy="347662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95075" y="1754314"/>
            <a:ext cx="5867399" cy="540067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00591" y="4644866"/>
            <a:ext cx="7912100" cy="3830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305" marR="5080" indent="-245745">
              <a:lnSpc>
                <a:spcPct val="106100"/>
              </a:lnSpc>
              <a:spcBef>
                <a:spcPts val="100"/>
              </a:spcBef>
            </a:pPr>
            <a:r>
              <a:rPr dirty="0" sz="1650" spc="10" b="1" i="1">
                <a:latin typeface="Trebuchet MS"/>
                <a:cs typeface="Trebuchet MS"/>
              </a:rPr>
              <a:t>Females</a:t>
            </a:r>
            <a:r>
              <a:rPr dirty="0" sz="1650" spc="-35" b="1" i="1">
                <a:latin typeface="Trebuchet MS"/>
                <a:cs typeface="Trebuchet MS"/>
              </a:rPr>
              <a:t> </a:t>
            </a:r>
            <a:r>
              <a:rPr dirty="0" sz="1650" spc="55" b="1" i="1">
                <a:latin typeface="Trebuchet MS"/>
                <a:cs typeface="Trebuchet MS"/>
              </a:rPr>
              <a:t>had</a:t>
            </a:r>
            <a:r>
              <a:rPr dirty="0" sz="1650" spc="-30" b="1" i="1">
                <a:latin typeface="Trebuchet MS"/>
                <a:cs typeface="Trebuchet MS"/>
              </a:rPr>
              <a:t> </a:t>
            </a:r>
            <a:r>
              <a:rPr dirty="0" sz="1650" spc="65" b="1" i="1">
                <a:latin typeface="Trebuchet MS"/>
                <a:cs typeface="Trebuchet MS"/>
              </a:rPr>
              <a:t>an</a:t>
            </a:r>
            <a:r>
              <a:rPr dirty="0" sz="1650" spc="-30" b="1" i="1">
                <a:latin typeface="Trebuchet MS"/>
                <a:cs typeface="Trebuchet MS"/>
              </a:rPr>
              <a:t> </a:t>
            </a:r>
            <a:r>
              <a:rPr dirty="0" sz="1650" spc="10" b="1" i="1">
                <a:latin typeface="Trebuchet MS"/>
                <a:cs typeface="Trebuchet MS"/>
              </a:rPr>
              <a:t>average</a:t>
            </a:r>
            <a:r>
              <a:rPr dirty="0" sz="1650" spc="-30" b="1" i="1">
                <a:latin typeface="Trebuchet MS"/>
                <a:cs typeface="Trebuchet MS"/>
              </a:rPr>
              <a:t> </a:t>
            </a:r>
            <a:r>
              <a:rPr dirty="0" sz="1650" spc="10" b="1" i="1">
                <a:latin typeface="Trebuchet MS"/>
                <a:cs typeface="Trebuchet MS"/>
              </a:rPr>
              <a:t>satisfaction</a:t>
            </a:r>
            <a:r>
              <a:rPr dirty="0" sz="1650" spc="-30" b="1" i="1">
                <a:latin typeface="Trebuchet MS"/>
                <a:cs typeface="Trebuchet MS"/>
              </a:rPr>
              <a:t> </a:t>
            </a:r>
            <a:r>
              <a:rPr dirty="0" sz="1650" b="1" i="1">
                <a:latin typeface="Trebuchet MS"/>
                <a:cs typeface="Trebuchet MS"/>
              </a:rPr>
              <a:t>rate</a:t>
            </a:r>
            <a:r>
              <a:rPr dirty="0" sz="1650" spc="-30" b="1" i="1">
                <a:latin typeface="Trebuchet MS"/>
                <a:cs typeface="Trebuchet MS"/>
              </a:rPr>
              <a:t> </a:t>
            </a:r>
            <a:r>
              <a:rPr dirty="0" sz="1650" spc="10" b="1" i="1">
                <a:latin typeface="Trebuchet MS"/>
                <a:cs typeface="Trebuchet MS"/>
              </a:rPr>
              <a:t>of</a:t>
            </a:r>
            <a:r>
              <a:rPr dirty="0" sz="1650" spc="-30" b="1" i="1">
                <a:latin typeface="Trebuchet MS"/>
                <a:cs typeface="Trebuchet MS"/>
              </a:rPr>
              <a:t> </a:t>
            </a:r>
            <a:r>
              <a:rPr dirty="0" sz="1650" spc="10" b="1" i="1">
                <a:latin typeface="Trebuchet MS"/>
                <a:cs typeface="Trebuchet MS"/>
              </a:rPr>
              <a:t>42.74%</a:t>
            </a:r>
            <a:r>
              <a:rPr dirty="0" sz="1650" spc="-30" b="1" i="1">
                <a:latin typeface="Trebuchet MS"/>
                <a:cs typeface="Trebuchet MS"/>
              </a:rPr>
              <a:t> </a:t>
            </a:r>
            <a:r>
              <a:rPr dirty="0" sz="1650" spc="45" b="1" i="1">
                <a:latin typeface="Trebuchet MS"/>
                <a:cs typeface="Trebuchet MS"/>
              </a:rPr>
              <a:t>compared</a:t>
            </a:r>
            <a:r>
              <a:rPr dirty="0" sz="1650" spc="-30" b="1" i="1">
                <a:latin typeface="Trebuchet MS"/>
                <a:cs typeface="Trebuchet MS"/>
              </a:rPr>
              <a:t> </a:t>
            </a:r>
            <a:r>
              <a:rPr dirty="0" sz="1650" spc="10" b="1" i="1">
                <a:latin typeface="Trebuchet MS"/>
                <a:cs typeface="Trebuchet MS"/>
              </a:rPr>
              <a:t>to</a:t>
            </a:r>
            <a:r>
              <a:rPr dirty="0" sz="1650" spc="-30" b="1" i="1">
                <a:latin typeface="Trebuchet MS"/>
                <a:cs typeface="Trebuchet MS"/>
              </a:rPr>
              <a:t> </a:t>
            </a:r>
            <a:r>
              <a:rPr dirty="0" sz="1650" spc="50" b="1" i="1">
                <a:latin typeface="Trebuchet MS"/>
                <a:cs typeface="Trebuchet MS"/>
              </a:rPr>
              <a:t>45.95%</a:t>
            </a:r>
            <a:r>
              <a:rPr dirty="0" sz="1650" spc="-30" b="1" i="1">
                <a:latin typeface="Trebuchet MS"/>
                <a:cs typeface="Trebuchet MS"/>
              </a:rPr>
              <a:t> </a:t>
            </a:r>
            <a:r>
              <a:rPr dirty="0" sz="1650" spc="-25" b="1" i="1">
                <a:latin typeface="Trebuchet MS"/>
                <a:cs typeface="Trebuchet MS"/>
              </a:rPr>
              <a:t>for </a:t>
            </a:r>
            <a:r>
              <a:rPr dirty="0" sz="1650" b="1" i="1">
                <a:latin typeface="Trebuchet MS"/>
                <a:cs typeface="Trebuchet MS"/>
              </a:rPr>
              <a:t>males.</a:t>
            </a:r>
            <a:r>
              <a:rPr dirty="0" sz="1650" spc="-75" b="1" i="1">
                <a:latin typeface="Trebuchet MS"/>
                <a:cs typeface="Trebuchet MS"/>
              </a:rPr>
              <a:t> </a:t>
            </a:r>
            <a:r>
              <a:rPr dirty="0" sz="1650" b="1" i="1">
                <a:latin typeface="Trebuchet MS"/>
                <a:cs typeface="Trebuchet MS"/>
              </a:rPr>
              <a:t>Individuals</a:t>
            </a:r>
            <a:r>
              <a:rPr dirty="0" sz="1650" spc="-70" b="1" i="1">
                <a:latin typeface="Trebuchet MS"/>
                <a:cs typeface="Trebuchet MS"/>
              </a:rPr>
              <a:t> </a:t>
            </a:r>
            <a:r>
              <a:rPr dirty="0" sz="1650" spc="55" b="1" i="1">
                <a:latin typeface="Trebuchet MS"/>
                <a:cs typeface="Trebuchet MS"/>
              </a:rPr>
              <a:t>aged</a:t>
            </a:r>
            <a:r>
              <a:rPr dirty="0" sz="1650" spc="-75" b="1" i="1">
                <a:latin typeface="Trebuchet MS"/>
                <a:cs typeface="Trebuchet MS"/>
              </a:rPr>
              <a:t> </a:t>
            </a:r>
            <a:r>
              <a:rPr dirty="0" sz="1650" spc="45" b="1" i="1">
                <a:latin typeface="Trebuchet MS"/>
                <a:cs typeface="Trebuchet MS"/>
              </a:rPr>
              <a:t>between</a:t>
            </a:r>
            <a:r>
              <a:rPr dirty="0" sz="1650" spc="-70" b="1" i="1">
                <a:latin typeface="Trebuchet MS"/>
                <a:cs typeface="Trebuchet MS"/>
              </a:rPr>
              <a:t> </a:t>
            </a:r>
            <a:r>
              <a:rPr dirty="0" sz="1650" spc="130" b="1" i="1">
                <a:latin typeface="Trebuchet MS"/>
                <a:cs typeface="Trebuchet MS"/>
              </a:rPr>
              <a:t>40</a:t>
            </a:r>
            <a:r>
              <a:rPr dirty="0" sz="1650" spc="-70" b="1" i="1">
                <a:latin typeface="Trebuchet MS"/>
                <a:cs typeface="Trebuchet MS"/>
              </a:rPr>
              <a:t> </a:t>
            </a:r>
            <a:r>
              <a:rPr dirty="0" sz="1650" spc="55" b="1" i="1">
                <a:latin typeface="Trebuchet MS"/>
                <a:cs typeface="Trebuchet MS"/>
              </a:rPr>
              <a:t>and</a:t>
            </a:r>
            <a:r>
              <a:rPr dirty="0" sz="1650" spc="-75" b="1" i="1">
                <a:latin typeface="Trebuchet MS"/>
                <a:cs typeface="Trebuchet MS"/>
              </a:rPr>
              <a:t> </a:t>
            </a:r>
            <a:r>
              <a:rPr dirty="0" sz="1650" spc="100" b="1" i="1">
                <a:latin typeface="Trebuchet MS"/>
                <a:cs typeface="Trebuchet MS"/>
              </a:rPr>
              <a:t>60</a:t>
            </a:r>
            <a:r>
              <a:rPr dirty="0" sz="1650" spc="-70" b="1" i="1">
                <a:latin typeface="Trebuchet MS"/>
                <a:cs typeface="Trebuchet MS"/>
              </a:rPr>
              <a:t> </a:t>
            </a:r>
            <a:r>
              <a:rPr dirty="0" sz="1650" b="1" i="1">
                <a:latin typeface="Trebuchet MS"/>
                <a:cs typeface="Trebuchet MS"/>
              </a:rPr>
              <a:t>years</a:t>
            </a:r>
            <a:r>
              <a:rPr dirty="0" sz="1650" spc="-75" b="1" i="1">
                <a:latin typeface="Trebuchet MS"/>
                <a:cs typeface="Trebuchet MS"/>
              </a:rPr>
              <a:t> </a:t>
            </a:r>
            <a:r>
              <a:rPr dirty="0" sz="1650" b="1" i="1">
                <a:latin typeface="Trebuchet MS"/>
                <a:cs typeface="Trebuchet MS"/>
              </a:rPr>
              <a:t>old</a:t>
            </a:r>
            <a:r>
              <a:rPr dirty="0" sz="1650" spc="-70" b="1" i="1">
                <a:latin typeface="Trebuchet MS"/>
                <a:cs typeface="Trebuchet MS"/>
              </a:rPr>
              <a:t> </a:t>
            </a:r>
            <a:r>
              <a:rPr dirty="0" sz="1650" b="1" i="1">
                <a:latin typeface="Trebuchet MS"/>
                <a:cs typeface="Trebuchet MS"/>
              </a:rPr>
              <a:t>are</a:t>
            </a:r>
            <a:r>
              <a:rPr dirty="0" sz="1650" spc="-70" b="1" i="1">
                <a:latin typeface="Trebuchet MS"/>
                <a:cs typeface="Trebuchet MS"/>
              </a:rPr>
              <a:t> </a:t>
            </a:r>
            <a:r>
              <a:rPr dirty="0" sz="1650" spc="65" b="1" i="1">
                <a:latin typeface="Trebuchet MS"/>
                <a:cs typeface="Trebuchet MS"/>
              </a:rPr>
              <a:t>most</a:t>
            </a:r>
            <a:r>
              <a:rPr dirty="0" sz="1650" spc="-75" b="1" i="1">
                <a:latin typeface="Trebuchet MS"/>
                <a:cs typeface="Trebuchet MS"/>
              </a:rPr>
              <a:t> </a:t>
            </a:r>
            <a:r>
              <a:rPr dirty="0" sz="1650" spc="-10" b="1" i="1">
                <a:latin typeface="Trebuchet MS"/>
                <a:cs typeface="Trebuchet MS"/>
              </a:rPr>
              <a:t>satisfied.</a:t>
            </a:r>
            <a:endParaRPr sz="1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60"/>
              </a:spcBef>
            </a:pPr>
            <a:endParaRPr sz="1650">
              <a:latin typeface="Trebuchet MS"/>
              <a:cs typeface="Trebuchet MS"/>
            </a:endParaRPr>
          </a:p>
          <a:p>
            <a:pPr algn="just" marL="12700" marR="4330700">
              <a:lnSpc>
                <a:spcPct val="116399"/>
              </a:lnSpc>
            </a:pPr>
            <a:r>
              <a:rPr dirty="0" sz="1450">
                <a:latin typeface="Trebuchet MS"/>
                <a:cs typeface="Trebuchet MS"/>
              </a:rPr>
              <a:t>Idem</a:t>
            </a:r>
            <a:r>
              <a:rPr dirty="0" sz="1450" spc="95">
                <a:latin typeface="Trebuchet MS"/>
                <a:cs typeface="Trebuchet MS"/>
              </a:rPr>
              <a:t>  </a:t>
            </a:r>
            <a:r>
              <a:rPr dirty="0" sz="1450">
                <a:latin typeface="Trebuchet MS"/>
                <a:cs typeface="Trebuchet MS"/>
              </a:rPr>
              <a:t>for</a:t>
            </a:r>
            <a:r>
              <a:rPr dirty="0" sz="1450" spc="95">
                <a:latin typeface="Trebuchet MS"/>
                <a:cs typeface="Trebuchet MS"/>
              </a:rPr>
              <a:t>  </a:t>
            </a:r>
            <a:r>
              <a:rPr dirty="0" sz="1450">
                <a:latin typeface="Trebuchet MS"/>
                <a:cs typeface="Trebuchet MS"/>
              </a:rPr>
              <a:t>flying</a:t>
            </a:r>
            <a:r>
              <a:rPr dirty="0" sz="1450" spc="95">
                <a:latin typeface="Trebuchet MS"/>
                <a:cs typeface="Trebuchet MS"/>
              </a:rPr>
              <a:t>  </a:t>
            </a:r>
            <a:r>
              <a:rPr dirty="0" sz="1450" spc="60">
                <a:latin typeface="Trebuchet MS"/>
                <a:cs typeface="Trebuchet MS"/>
              </a:rPr>
              <a:t>class</a:t>
            </a:r>
            <a:r>
              <a:rPr dirty="0" sz="1450" spc="95">
                <a:latin typeface="Trebuchet MS"/>
                <a:cs typeface="Trebuchet MS"/>
              </a:rPr>
              <a:t>  </a:t>
            </a:r>
            <a:r>
              <a:rPr dirty="0" sz="1450" spc="50">
                <a:latin typeface="Trebuchet MS"/>
                <a:cs typeface="Trebuchet MS"/>
              </a:rPr>
              <a:t>and</a:t>
            </a:r>
            <a:r>
              <a:rPr dirty="0" sz="1450" spc="95">
                <a:latin typeface="Trebuchet MS"/>
                <a:cs typeface="Trebuchet MS"/>
              </a:rPr>
              <a:t>  </a:t>
            </a:r>
            <a:r>
              <a:rPr dirty="0" sz="1450" spc="50">
                <a:latin typeface="Trebuchet MS"/>
                <a:cs typeface="Trebuchet MS"/>
              </a:rPr>
              <a:t>purpose</a:t>
            </a:r>
            <a:r>
              <a:rPr dirty="0" sz="1450" spc="95">
                <a:latin typeface="Trebuchet MS"/>
                <a:cs typeface="Trebuchet MS"/>
              </a:rPr>
              <a:t>  </a:t>
            </a:r>
            <a:r>
              <a:rPr dirty="0" sz="1450" spc="-25">
                <a:latin typeface="Trebuchet MS"/>
                <a:cs typeface="Trebuchet MS"/>
              </a:rPr>
              <a:t>of </a:t>
            </a:r>
            <a:r>
              <a:rPr dirty="0" sz="1450" spc="-10">
                <a:latin typeface="Trebuchet MS"/>
                <a:cs typeface="Trebuchet MS"/>
              </a:rPr>
              <a:t>travel.</a:t>
            </a:r>
            <a:endParaRPr sz="1450">
              <a:latin typeface="Trebuchet MS"/>
              <a:cs typeface="Trebuchet MS"/>
            </a:endParaRPr>
          </a:p>
          <a:p>
            <a:pPr algn="just" marL="12700" marR="4333240">
              <a:lnSpc>
                <a:spcPct val="116399"/>
              </a:lnSpc>
            </a:pPr>
            <a:r>
              <a:rPr dirty="0" sz="1450" spc="70">
                <a:latin typeface="Trebuchet MS"/>
                <a:cs typeface="Trebuchet MS"/>
              </a:rPr>
              <a:t>Passenger</a:t>
            </a:r>
            <a:r>
              <a:rPr dirty="0" sz="1450" spc="75">
                <a:latin typeface="Trebuchet MS"/>
                <a:cs typeface="Trebuchet MS"/>
              </a:rPr>
              <a:t> </a:t>
            </a:r>
            <a:r>
              <a:rPr dirty="0" sz="1450" spc="10">
                <a:latin typeface="Trebuchet MS"/>
                <a:cs typeface="Trebuchet MS"/>
              </a:rPr>
              <a:t>satisfaction</a:t>
            </a:r>
            <a:r>
              <a:rPr dirty="0" sz="1450" spc="80">
                <a:latin typeface="Trebuchet MS"/>
                <a:cs typeface="Trebuchet MS"/>
              </a:rPr>
              <a:t> </a:t>
            </a:r>
            <a:r>
              <a:rPr dirty="0" sz="1450" spc="10">
                <a:latin typeface="Trebuchet MS"/>
                <a:cs typeface="Trebuchet MS"/>
              </a:rPr>
              <a:t>rates</a:t>
            </a:r>
            <a:r>
              <a:rPr dirty="0" sz="1450" spc="80">
                <a:latin typeface="Trebuchet MS"/>
                <a:cs typeface="Trebuchet MS"/>
              </a:rPr>
              <a:t> </a:t>
            </a:r>
            <a:r>
              <a:rPr dirty="0" sz="1450" spc="-10">
                <a:latin typeface="Trebuchet MS"/>
                <a:cs typeface="Trebuchet MS"/>
              </a:rPr>
              <a:t>significantly </a:t>
            </a:r>
            <a:r>
              <a:rPr dirty="0" sz="1450">
                <a:latin typeface="Trebuchet MS"/>
                <a:cs typeface="Trebuchet MS"/>
              </a:rPr>
              <a:t>increase</a:t>
            </a:r>
            <a:r>
              <a:rPr dirty="0" sz="1450" spc="330">
                <a:latin typeface="Trebuchet MS"/>
                <a:cs typeface="Trebuchet MS"/>
              </a:rPr>
              <a:t> </a:t>
            </a:r>
            <a:r>
              <a:rPr dirty="0" sz="1450" spc="65">
                <a:latin typeface="Trebuchet MS"/>
                <a:cs typeface="Trebuchet MS"/>
              </a:rPr>
              <a:t>when</a:t>
            </a:r>
            <a:r>
              <a:rPr dirty="0" sz="1450" spc="33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compared</a:t>
            </a:r>
            <a:r>
              <a:rPr dirty="0" sz="1450" spc="33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with</a:t>
            </a:r>
            <a:r>
              <a:rPr dirty="0" sz="1450" spc="33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the</a:t>
            </a:r>
            <a:r>
              <a:rPr dirty="0" sz="1450" spc="335">
                <a:latin typeface="Trebuchet MS"/>
                <a:cs typeface="Trebuchet MS"/>
              </a:rPr>
              <a:t> </a:t>
            </a:r>
            <a:r>
              <a:rPr dirty="0" sz="1450" spc="45">
                <a:latin typeface="Trebuchet MS"/>
                <a:cs typeface="Trebuchet MS"/>
              </a:rPr>
              <a:t>class </a:t>
            </a:r>
            <a:r>
              <a:rPr dirty="0" sz="1450">
                <a:latin typeface="Trebuchet MS"/>
                <a:cs typeface="Trebuchet MS"/>
              </a:rPr>
              <a:t>they</a:t>
            </a:r>
            <a:r>
              <a:rPr dirty="0" sz="1450" spc="3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are</a:t>
            </a:r>
            <a:r>
              <a:rPr dirty="0" sz="1450" spc="4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flying</a:t>
            </a:r>
            <a:r>
              <a:rPr dirty="0" sz="1450" spc="40">
                <a:latin typeface="Trebuchet MS"/>
                <a:cs typeface="Trebuchet MS"/>
              </a:rPr>
              <a:t> </a:t>
            </a:r>
            <a:r>
              <a:rPr dirty="0" sz="1450" spc="-25">
                <a:latin typeface="Trebuchet MS"/>
                <a:cs typeface="Trebuchet MS"/>
              </a:rPr>
              <a:t>in.</a:t>
            </a:r>
            <a:endParaRPr sz="1450">
              <a:latin typeface="Trebuchet MS"/>
              <a:cs typeface="Trebuchet MS"/>
            </a:endParaRPr>
          </a:p>
          <a:p>
            <a:pPr algn="just" marL="12700" marR="4330065">
              <a:lnSpc>
                <a:spcPct val="116399"/>
              </a:lnSpc>
            </a:pPr>
            <a:r>
              <a:rPr dirty="0" sz="1450">
                <a:latin typeface="Trebuchet MS"/>
                <a:cs typeface="Trebuchet MS"/>
              </a:rPr>
              <a:t>One</a:t>
            </a:r>
            <a:r>
              <a:rPr dirty="0" sz="1450" spc="33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possible</a:t>
            </a:r>
            <a:r>
              <a:rPr dirty="0" sz="1450" spc="33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factor</a:t>
            </a:r>
            <a:r>
              <a:rPr dirty="0" sz="1450" spc="33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is</a:t>
            </a:r>
            <a:r>
              <a:rPr dirty="0" sz="1450" spc="33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that</a:t>
            </a:r>
            <a:r>
              <a:rPr dirty="0" sz="1450" spc="33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for</a:t>
            </a:r>
            <a:r>
              <a:rPr dirty="0" sz="1450" spc="335">
                <a:latin typeface="Trebuchet MS"/>
                <a:cs typeface="Trebuchet MS"/>
              </a:rPr>
              <a:t> </a:t>
            </a:r>
            <a:r>
              <a:rPr dirty="0" sz="1450" spc="60">
                <a:latin typeface="Trebuchet MS"/>
                <a:cs typeface="Trebuchet MS"/>
              </a:rPr>
              <a:t>business </a:t>
            </a:r>
            <a:r>
              <a:rPr dirty="0" sz="1450" spc="-20">
                <a:latin typeface="Trebuchet MS"/>
                <a:cs typeface="Trebuchet MS"/>
              </a:rPr>
              <a:t>travel,</a:t>
            </a:r>
            <a:r>
              <a:rPr dirty="0" sz="1450" spc="114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flights</a:t>
            </a:r>
            <a:r>
              <a:rPr dirty="0" sz="1450" spc="114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are</a:t>
            </a:r>
            <a:r>
              <a:rPr dirty="0" sz="1450" spc="12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often</a:t>
            </a:r>
            <a:r>
              <a:rPr dirty="0" sz="1450" spc="114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subsidized</a:t>
            </a:r>
            <a:r>
              <a:rPr dirty="0" sz="1450" spc="114">
                <a:latin typeface="Trebuchet MS"/>
                <a:cs typeface="Trebuchet MS"/>
              </a:rPr>
              <a:t> </a:t>
            </a:r>
            <a:r>
              <a:rPr dirty="0" sz="1450" spc="60">
                <a:latin typeface="Trebuchet MS"/>
                <a:cs typeface="Trebuchet MS"/>
              </a:rPr>
              <a:t>by</a:t>
            </a:r>
            <a:r>
              <a:rPr dirty="0" sz="1450" spc="120">
                <a:latin typeface="Trebuchet MS"/>
                <a:cs typeface="Trebuchet MS"/>
              </a:rPr>
              <a:t> </a:t>
            </a:r>
            <a:r>
              <a:rPr dirty="0" sz="1450" spc="-25">
                <a:latin typeface="Trebuchet MS"/>
                <a:cs typeface="Trebuchet MS"/>
              </a:rPr>
              <a:t>the </a:t>
            </a:r>
            <a:r>
              <a:rPr dirty="0" sz="1450" spc="60">
                <a:latin typeface="Trebuchet MS"/>
                <a:cs typeface="Trebuchet MS"/>
              </a:rPr>
              <a:t>company</a:t>
            </a:r>
            <a:r>
              <a:rPr dirty="0" sz="1450" spc="45">
                <a:latin typeface="Trebuchet MS"/>
                <a:cs typeface="Trebuchet MS"/>
              </a:rPr>
              <a:t>  </a:t>
            </a:r>
            <a:r>
              <a:rPr dirty="0" sz="1450" spc="70">
                <a:latin typeface="Trebuchet MS"/>
                <a:cs typeface="Trebuchet MS"/>
              </a:rPr>
              <a:t>who</a:t>
            </a:r>
            <a:r>
              <a:rPr dirty="0" sz="1450" spc="50">
                <a:latin typeface="Trebuchet MS"/>
                <a:cs typeface="Trebuchet MS"/>
              </a:rPr>
              <a:t>  </a:t>
            </a:r>
            <a:r>
              <a:rPr dirty="0" sz="1450" spc="80">
                <a:latin typeface="Trebuchet MS"/>
                <a:cs typeface="Trebuchet MS"/>
              </a:rPr>
              <a:t>chooses</a:t>
            </a:r>
            <a:r>
              <a:rPr dirty="0" sz="1450" spc="50">
                <a:latin typeface="Trebuchet MS"/>
                <a:cs typeface="Trebuchet MS"/>
              </a:rPr>
              <a:t>  </a:t>
            </a:r>
            <a:r>
              <a:rPr dirty="0" sz="1450" spc="70">
                <a:latin typeface="Trebuchet MS"/>
                <a:cs typeface="Trebuchet MS"/>
              </a:rPr>
              <a:t>business</a:t>
            </a:r>
            <a:r>
              <a:rPr dirty="0" sz="1450" spc="50">
                <a:latin typeface="Trebuchet MS"/>
                <a:cs typeface="Trebuchet MS"/>
              </a:rPr>
              <a:t>  </a:t>
            </a:r>
            <a:r>
              <a:rPr dirty="0" sz="1450" spc="45">
                <a:latin typeface="Trebuchet MS"/>
                <a:cs typeface="Trebuchet MS"/>
              </a:rPr>
              <a:t>class </a:t>
            </a:r>
            <a:r>
              <a:rPr dirty="0" sz="1450">
                <a:latin typeface="Trebuchet MS"/>
                <a:cs typeface="Trebuchet MS"/>
              </a:rPr>
              <a:t>(hence</a:t>
            </a:r>
            <a:r>
              <a:rPr dirty="0" sz="1450" spc="34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the</a:t>
            </a:r>
            <a:r>
              <a:rPr dirty="0" sz="1450" spc="34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name)</a:t>
            </a:r>
            <a:r>
              <a:rPr dirty="0" sz="1450" spc="350">
                <a:latin typeface="Trebuchet MS"/>
                <a:cs typeface="Trebuchet MS"/>
              </a:rPr>
              <a:t> </a:t>
            </a:r>
            <a:r>
              <a:rPr dirty="0" sz="1450" spc="50">
                <a:latin typeface="Trebuchet MS"/>
                <a:cs typeface="Trebuchet MS"/>
              </a:rPr>
              <a:t>and</a:t>
            </a:r>
            <a:r>
              <a:rPr dirty="0" sz="1450" spc="345">
                <a:latin typeface="Trebuchet MS"/>
                <a:cs typeface="Trebuchet MS"/>
              </a:rPr>
              <a:t> </a:t>
            </a:r>
            <a:r>
              <a:rPr dirty="0" sz="1450" spc="70">
                <a:latin typeface="Trebuchet MS"/>
                <a:cs typeface="Trebuchet MS"/>
              </a:rPr>
              <a:t>thus</a:t>
            </a:r>
            <a:r>
              <a:rPr dirty="0" sz="1450" spc="350">
                <a:latin typeface="Trebuchet MS"/>
                <a:cs typeface="Trebuchet MS"/>
              </a:rPr>
              <a:t> </a:t>
            </a:r>
            <a:r>
              <a:rPr dirty="0" sz="1450" spc="60">
                <a:latin typeface="Trebuchet MS"/>
                <a:cs typeface="Trebuchet MS"/>
              </a:rPr>
              <a:t>passengers </a:t>
            </a:r>
            <a:r>
              <a:rPr dirty="0" sz="1450">
                <a:latin typeface="Trebuchet MS"/>
                <a:cs typeface="Trebuchet MS"/>
              </a:rPr>
              <a:t>are</a:t>
            </a:r>
            <a:r>
              <a:rPr dirty="0" sz="1450" spc="8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more</a:t>
            </a:r>
            <a:r>
              <a:rPr dirty="0" sz="1450" spc="9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satisfied</a:t>
            </a:r>
            <a:r>
              <a:rPr dirty="0" sz="1450" spc="90">
                <a:latin typeface="Trebuchet MS"/>
                <a:cs typeface="Trebuchet MS"/>
              </a:rPr>
              <a:t> </a:t>
            </a:r>
            <a:r>
              <a:rPr dirty="0" sz="1450" spc="85">
                <a:latin typeface="Trebuchet MS"/>
                <a:cs typeface="Trebuchet MS"/>
              </a:rPr>
              <a:t>as</a:t>
            </a:r>
            <a:r>
              <a:rPr dirty="0" sz="1450" spc="9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they</a:t>
            </a:r>
            <a:r>
              <a:rPr dirty="0" sz="1450" spc="9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are</a:t>
            </a:r>
            <a:r>
              <a:rPr dirty="0" sz="1450" spc="90">
                <a:latin typeface="Trebuchet MS"/>
                <a:cs typeface="Trebuchet MS"/>
              </a:rPr>
              <a:t> </a:t>
            </a:r>
            <a:r>
              <a:rPr dirty="0" sz="1450" spc="-10">
                <a:latin typeface="Trebuchet MS"/>
                <a:cs typeface="Trebuchet MS"/>
              </a:rPr>
              <a:t>essentially </a:t>
            </a:r>
            <a:r>
              <a:rPr dirty="0" sz="1450">
                <a:latin typeface="Trebuchet MS"/>
                <a:cs typeface="Trebuchet MS"/>
              </a:rPr>
              <a:t>flying</a:t>
            </a:r>
            <a:r>
              <a:rPr dirty="0" sz="1450" spc="2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for</a:t>
            </a:r>
            <a:r>
              <a:rPr dirty="0" sz="1450" spc="30">
                <a:latin typeface="Trebuchet MS"/>
                <a:cs typeface="Trebuchet MS"/>
              </a:rPr>
              <a:t> </a:t>
            </a:r>
            <a:r>
              <a:rPr dirty="0" sz="1450" spc="-10">
                <a:latin typeface="Trebuchet MS"/>
                <a:cs typeface="Trebuchet MS"/>
              </a:rPr>
              <a:t>free.</a:t>
            </a:r>
            <a:endParaRPr sz="145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23333" y="7509040"/>
            <a:ext cx="67233" cy="67221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1190058" y="7340938"/>
            <a:ext cx="6223635" cy="2421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4775">
              <a:lnSpc>
                <a:spcPct val="109200"/>
              </a:lnSpc>
              <a:spcBef>
                <a:spcPts val="95"/>
              </a:spcBef>
            </a:pPr>
            <a:r>
              <a:rPr dirty="0" sz="1800" spc="50">
                <a:latin typeface="Trebuchet MS"/>
                <a:cs typeface="Trebuchet MS"/>
              </a:rPr>
              <a:t>Negative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correlation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60">
                <a:latin typeface="Trebuchet MS"/>
                <a:cs typeface="Trebuchet MS"/>
              </a:rPr>
              <a:t>between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distance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75">
                <a:latin typeface="Trebuchet MS"/>
                <a:cs typeface="Trebuchet MS"/>
              </a:rPr>
              <a:t>and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85">
                <a:latin typeface="Trebuchet MS"/>
                <a:cs typeface="Trebuchet MS"/>
              </a:rPr>
              <a:t>class </a:t>
            </a:r>
            <a:r>
              <a:rPr dirty="0" sz="1800" spc="55">
                <a:latin typeface="Trebuchet MS"/>
                <a:cs typeface="Trebuchet MS"/>
              </a:rPr>
              <a:t>Cleanliness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 spc="60">
                <a:latin typeface="Trebuchet MS"/>
                <a:cs typeface="Trebuchet MS"/>
              </a:rPr>
              <a:t>being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positively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correlated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with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food,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inflight </a:t>
            </a:r>
            <a:r>
              <a:rPr dirty="0" sz="1800" spc="10">
                <a:latin typeface="Trebuchet MS"/>
                <a:cs typeface="Trebuchet MS"/>
              </a:rPr>
              <a:t>entertainment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75">
                <a:latin typeface="Trebuchet MS"/>
                <a:cs typeface="Trebuchet MS"/>
              </a:rPr>
              <a:t>and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seat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comfort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800">
                <a:latin typeface="Trebuchet MS"/>
                <a:cs typeface="Trebuchet MS"/>
              </a:rPr>
              <a:t>Idem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for inflight </a:t>
            </a:r>
            <a:r>
              <a:rPr dirty="0" sz="1800" spc="55">
                <a:latin typeface="Trebuchet MS"/>
                <a:cs typeface="Trebuchet MS"/>
              </a:rPr>
              <a:t>handling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75">
                <a:latin typeface="Trebuchet MS"/>
                <a:cs typeface="Trebuchet MS"/>
              </a:rPr>
              <a:t>and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110">
                <a:latin typeface="Trebuchet MS"/>
                <a:cs typeface="Trebuchet MS"/>
              </a:rPr>
              <a:t>baggage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service</a:t>
            </a:r>
            <a:endParaRPr sz="1800">
              <a:latin typeface="Trebuchet MS"/>
              <a:cs typeface="Trebuchet MS"/>
            </a:endParaRPr>
          </a:p>
          <a:p>
            <a:pPr marL="12700" marR="212725">
              <a:lnSpc>
                <a:spcPct val="109200"/>
              </a:lnSpc>
            </a:pPr>
            <a:r>
              <a:rPr dirty="0" sz="1800" spc="50">
                <a:latin typeface="Trebuchet MS"/>
                <a:cs typeface="Trebuchet MS"/>
              </a:rPr>
              <a:t>Loyal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90">
                <a:latin typeface="Trebuchet MS"/>
                <a:cs typeface="Trebuchet MS"/>
              </a:rPr>
              <a:t>customers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60">
                <a:latin typeface="Trebuchet MS"/>
                <a:cs typeface="Trebuchet MS"/>
              </a:rPr>
              <a:t>being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more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likely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travel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for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business </a:t>
            </a:r>
            <a:r>
              <a:rPr dirty="0" sz="1800" spc="75">
                <a:latin typeface="Trebuchet MS"/>
                <a:cs typeface="Trebuchet MS"/>
              </a:rPr>
              <a:t>and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upgrade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their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85">
                <a:latin typeface="Trebuchet MS"/>
                <a:cs typeface="Trebuchet MS"/>
              </a:rPr>
              <a:t>class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9200"/>
              </a:lnSpc>
            </a:pPr>
            <a:r>
              <a:rPr dirty="0" sz="1800" spc="100">
                <a:latin typeface="Trebuchet MS"/>
                <a:cs typeface="Trebuchet MS"/>
              </a:rPr>
              <a:t>Users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who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book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online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are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more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likely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use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flight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Wi-</a:t>
            </a:r>
            <a:r>
              <a:rPr dirty="0" sz="1800" spc="-25">
                <a:latin typeface="Trebuchet MS"/>
                <a:cs typeface="Trebuchet MS"/>
              </a:rPr>
              <a:t>fi </a:t>
            </a:r>
            <a:r>
              <a:rPr dirty="0" sz="1800" spc="75">
                <a:latin typeface="Trebuchet MS"/>
                <a:cs typeface="Trebuchet MS"/>
              </a:rPr>
              <a:t>and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be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dissatisfied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90">
                <a:latin typeface="Trebuchet MS"/>
                <a:cs typeface="Trebuchet MS"/>
              </a:rPr>
              <a:t>by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it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23333" y="7808493"/>
            <a:ext cx="67233" cy="67233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23333" y="8407400"/>
            <a:ext cx="67233" cy="67221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023333" y="8706853"/>
            <a:ext cx="67233" cy="67221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023333" y="9305761"/>
            <a:ext cx="67233" cy="67226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0122737" y="1046686"/>
            <a:ext cx="7697470" cy="480695"/>
          </a:xfrm>
          <a:prstGeom prst="rect">
            <a:avLst/>
          </a:prstGeom>
          <a:solidFill>
            <a:srgbClr val="AFD1E7"/>
          </a:solidFill>
        </p:spPr>
        <p:txBody>
          <a:bodyPr wrap="square" lIns="0" tIns="444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dirty="0" sz="2200" spc="45" b="1">
                <a:latin typeface="Trebuchet MS"/>
                <a:cs typeface="Trebuchet MS"/>
              </a:rPr>
              <a:t>Correlation</a:t>
            </a:r>
            <a:r>
              <a:rPr dirty="0" sz="2200" spc="-180" b="1">
                <a:latin typeface="Trebuchet MS"/>
                <a:cs typeface="Trebuchet MS"/>
              </a:rPr>
              <a:t> </a:t>
            </a:r>
            <a:r>
              <a:rPr dirty="0" sz="2200" spc="45" b="1">
                <a:latin typeface="Trebuchet MS"/>
                <a:cs typeface="Trebuchet MS"/>
              </a:rPr>
              <a:t>Matrix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633655" y="219453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5" y="0"/>
                </a:moveTo>
                <a:lnTo>
                  <a:pt x="24790" y="0"/>
                </a:lnTo>
                <a:lnTo>
                  <a:pt x="21144" y="723"/>
                </a:lnTo>
                <a:lnTo>
                  <a:pt x="0" y="24790"/>
                </a:lnTo>
                <a:lnTo>
                  <a:pt x="0" y="32372"/>
                </a:lnTo>
                <a:lnTo>
                  <a:pt x="24790" y="57150"/>
                </a:lnTo>
                <a:lnTo>
                  <a:pt x="32365" y="57150"/>
                </a:lnTo>
                <a:lnTo>
                  <a:pt x="57150" y="32372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2" y="723"/>
                </a:lnTo>
                <a:lnTo>
                  <a:pt x="32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800888" y="2047226"/>
            <a:ext cx="3302635" cy="1568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dirty="0" sz="1450" spc="50">
                <a:latin typeface="Trebuchet MS"/>
                <a:cs typeface="Trebuchet MS"/>
              </a:rPr>
              <a:t>Average</a:t>
            </a:r>
            <a:r>
              <a:rPr dirty="0" sz="1450" spc="38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satisfaction</a:t>
            </a:r>
            <a:r>
              <a:rPr dirty="0" sz="1450" spc="380">
                <a:latin typeface="Trebuchet MS"/>
                <a:cs typeface="Trebuchet MS"/>
              </a:rPr>
              <a:t> </a:t>
            </a:r>
            <a:r>
              <a:rPr dirty="0" sz="1450" spc="60">
                <a:latin typeface="Trebuchet MS"/>
                <a:cs typeface="Trebuchet MS"/>
              </a:rPr>
              <a:t>can</a:t>
            </a:r>
            <a:r>
              <a:rPr dirty="0" sz="1450" spc="38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vary</a:t>
            </a:r>
            <a:r>
              <a:rPr dirty="0" sz="1450" spc="380">
                <a:latin typeface="Trebuchet MS"/>
                <a:cs typeface="Trebuchet MS"/>
              </a:rPr>
              <a:t> </a:t>
            </a:r>
            <a:r>
              <a:rPr dirty="0" sz="1450" spc="45">
                <a:latin typeface="Trebuchet MS"/>
                <a:cs typeface="Trebuchet MS"/>
              </a:rPr>
              <a:t>based </a:t>
            </a:r>
            <a:r>
              <a:rPr dirty="0" sz="1450" spc="65">
                <a:latin typeface="Trebuchet MS"/>
                <a:cs typeface="Trebuchet MS"/>
              </a:rPr>
              <a:t>on</a:t>
            </a:r>
            <a:r>
              <a:rPr dirty="0" sz="1450" spc="-85">
                <a:latin typeface="Trebuchet MS"/>
                <a:cs typeface="Trebuchet MS"/>
              </a:rPr>
              <a:t> </a:t>
            </a:r>
            <a:r>
              <a:rPr dirty="0" sz="1450" spc="60">
                <a:latin typeface="Trebuchet MS"/>
                <a:cs typeface="Trebuchet MS"/>
              </a:rPr>
              <a:t>age</a:t>
            </a:r>
            <a:r>
              <a:rPr dirty="0" sz="1450" spc="-80">
                <a:latin typeface="Trebuchet MS"/>
                <a:cs typeface="Trebuchet MS"/>
              </a:rPr>
              <a:t> </a:t>
            </a:r>
            <a:r>
              <a:rPr dirty="0" sz="1450" spc="50">
                <a:latin typeface="Trebuchet MS"/>
                <a:cs typeface="Trebuchet MS"/>
              </a:rPr>
              <a:t>and</a:t>
            </a:r>
            <a:r>
              <a:rPr dirty="0" sz="1450" spc="-80">
                <a:latin typeface="Trebuchet MS"/>
                <a:cs typeface="Trebuchet MS"/>
              </a:rPr>
              <a:t> </a:t>
            </a:r>
            <a:r>
              <a:rPr dirty="0" sz="1450" spc="-10">
                <a:latin typeface="Trebuchet MS"/>
                <a:cs typeface="Trebuchet MS"/>
              </a:rPr>
              <a:t>gender</a:t>
            </a:r>
            <a:endParaRPr sz="1450">
              <a:latin typeface="Trebuchet MS"/>
              <a:cs typeface="Trebuchet MS"/>
            </a:endParaRPr>
          </a:p>
          <a:p>
            <a:pPr marL="12700" marR="9525">
              <a:lnSpc>
                <a:spcPct val="116399"/>
              </a:lnSpc>
            </a:pPr>
            <a:r>
              <a:rPr dirty="0" sz="1450">
                <a:latin typeface="Trebuchet MS"/>
                <a:cs typeface="Trebuchet MS"/>
              </a:rPr>
              <a:t>Females</a:t>
            </a:r>
            <a:r>
              <a:rPr dirty="0" sz="1450" spc="15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are</a:t>
            </a:r>
            <a:r>
              <a:rPr dirty="0" sz="1450" spc="155">
                <a:latin typeface="Trebuchet MS"/>
                <a:cs typeface="Trebuchet MS"/>
              </a:rPr>
              <a:t> </a:t>
            </a:r>
            <a:r>
              <a:rPr dirty="0" sz="1450" spc="65">
                <a:latin typeface="Trebuchet MS"/>
                <a:cs typeface="Trebuchet MS"/>
              </a:rPr>
              <a:t>on</a:t>
            </a:r>
            <a:r>
              <a:rPr dirty="0" sz="1450" spc="16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average</a:t>
            </a:r>
            <a:r>
              <a:rPr dirty="0" sz="1450" spc="155">
                <a:latin typeface="Trebuchet MS"/>
                <a:cs typeface="Trebuchet MS"/>
              </a:rPr>
              <a:t> </a:t>
            </a:r>
            <a:r>
              <a:rPr dirty="0" sz="1450" spc="55">
                <a:latin typeface="Trebuchet MS"/>
                <a:cs typeface="Trebuchet MS"/>
              </a:rPr>
              <a:t>less</a:t>
            </a:r>
            <a:r>
              <a:rPr dirty="0" sz="1450" spc="155">
                <a:latin typeface="Trebuchet MS"/>
                <a:cs typeface="Trebuchet MS"/>
              </a:rPr>
              <a:t> </a:t>
            </a:r>
            <a:r>
              <a:rPr dirty="0" sz="1450" spc="-10">
                <a:latin typeface="Trebuchet MS"/>
                <a:cs typeface="Trebuchet MS"/>
              </a:rPr>
              <a:t>satisfied </a:t>
            </a:r>
            <a:r>
              <a:rPr dirty="0" sz="1450">
                <a:latin typeface="Trebuchet MS"/>
                <a:cs typeface="Trebuchet MS"/>
              </a:rPr>
              <a:t>than</a:t>
            </a:r>
            <a:r>
              <a:rPr dirty="0" sz="1450" spc="7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males</a:t>
            </a:r>
            <a:r>
              <a:rPr dirty="0" sz="1450" spc="7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with</a:t>
            </a:r>
            <a:r>
              <a:rPr dirty="0" sz="1450" spc="70">
                <a:latin typeface="Trebuchet MS"/>
                <a:cs typeface="Trebuchet MS"/>
              </a:rPr>
              <a:t> </a:t>
            </a:r>
            <a:r>
              <a:rPr dirty="0" sz="1450" spc="-10">
                <a:latin typeface="Trebuchet MS"/>
                <a:cs typeface="Trebuchet MS"/>
              </a:rPr>
              <a:t>flying</a:t>
            </a:r>
            <a:endParaRPr sz="1450">
              <a:latin typeface="Trebuchet MS"/>
              <a:cs typeface="Trebuchet MS"/>
            </a:endParaRPr>
          </a:p>
          <a:p>
            <a:pPr marL="12700" marR="12700">
              <a:lnSpc>
                <a:spcPct val="116399"/>
              </a:lnSpc>
              <a:tabLst>
                <a:tab pos="630555" algn="l"/>
                <a:tab pos="1068705" algn="l"/>
                <a:tab pos="1548130" algn="l"/>
                <a:tab pos="2268855" algn="l"/>
                <a:tab pos="2774950" algn="l"/>
              </a:tabLst>
            </a:pPr>
            <a:r>
              <a:rPr dirty="0" sz="1450" spc="-20">
                <a:latin typeface="Trebuchet MS"/>
                <a:cs typeface="Trebuchet MS"/>
              </a:rPr>
              <a:t>Idem</a:t>
            </a:r>
            <a:r>
              <a:rPr dirty="0" sz="1450">
                <a:latin typeface="Trebuchet MS"/>
                <a:cs typeface="Trebuchet MS"/>
              </a:rPr>
              <a:t>	</a:t>
            </a:r>
            <a:r>
              <a:rPr dirty="0" sz="1450" spc="-25">
                <a:latin typeface="Trebuchet MS"/>
                <a:cs typeface="Trebuchet MS"/>
              </a:rPr>
              <a:t>for</a:t>
            </a:r>
            <a:r>
              <a:rPr dirty="0" sz="1450">
                <a:latin typeface="Trebuchet MS"/>
                <a:cs typeface="Trebuchet MS"/>
              </a:rPr>
              <a:t>	</a:t>
            </a:r>
            <a:r>
              <a:rPr dirty="0" sz="1450" spc="-25">
                <a:latin typeface="Trebuchet MS"/>
                <a:cs typeface="Trebuchet MS"/>
              </a:rPr>
              <a:t>the</a:t>
            </a:r>
            <a:r>
              <a:rPr dirty="0" sz="1450">
                <a:latin typeface="Trebuchet MS"/>
                <a:cs typeface="Trebuchet MS"/>
              </a:rPr>
              <a:t>	</a:t>
            </a:r>
            <a:r>
              <a:rPr dirty="0" sz="1450" spc="-10">
                <a:latin typeface="Trebuchet MS"/>
                <a:cs typeface="Trebuchet MS"/>
              </a:rPr>
              <a:t>oldest</a:t>
            </a:r>
            <a:r>
              <a:rPr dirty="0" sz="1450">
                <a:latin typeface="Trebuchet MS"/>
                <a:cs typeface="Trebuchet MS"/>
              </a:rPr>
              <a:t>	</a:t>
            </a:r>
            <a:r>
              <a:rPr dirty="0" sz="1450" spc="35">
                <a:latin typeface="Trebuchet MS"/>
                <a:cs typeface="Trebuchet MS"/>
              </a:rPr>
              <a:t>age</a:t>
            </a:r>
            <a:r>
              <a:rPr dirty="0" sz="1450">
                <a:latin typeface="Trebuchet MS"/>
                <a:cs typeface="Trebuchet MS"/>
              </a:rPr>
              <a:t>	</a:t>
            </a:r>
            <a:r>
              <a:rPr dirty="0" sz="1450" spc="45">
                <a:latin typeface="Trebuchet MS"/>
                <a:cs typeface="Trebuchet MS"/>
              </a:rPr>
              <a:t>group </a:t>
            </a:r>
            <a:r>
              <a:rPr dirty="0" sz="1450">
                <a:latin typeface="Trebuchet MS"/>
                <a:cs typeface="Trebuchet MS"/>
              </a:rPr>
              <a:t>compared</a:t>
            </a:r>
            <a:r>
              <a:rPr dirty="0" sz="1450" spc="9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to</a:t>
            </a:r>
            <a:r>
              <a:rPr dirty="0" sz="1450" spc="95">
                <a:latin typeface="Trebuchet MS"/>
                <a:cs typeface="Trebuchet MS"/>
              </a:rPr>
              <a:t> </a:t>
            </a:r>
            <a:r>
              <a:rPr dirty="0" sz="1450" spc="-10">
                <a:latin typeface="Trebuchet MS"/>
                <a:cs typeface="Trebuchet MS"/>
              </a:rPr>
              <a:t>others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633655" y="270888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5" y="0"/>
                </a:moveTo>
                <a:lnTo>
                  <a:pt x="24790" y="0"/>
                </a:lnTo>
                <a:lnTo>
                  <a:pt x="21144" y="723"/>
                </a:lnTo>
                <a:lnTo>
                  <a:pt x="0" y="24790"/>
                </a:lnTo>
                <a:lnTo>
                  <a:pt x="0" y="32372"/>
                </a:lnTo>
                <a:lnTo>
                  <a:pt x="24790" y="57150"/>
                </a:lnTo>
                <a:lnTo>
                  <a:pt x="32365" y="57150"/>
                </a:lnTo>
                <a:lnTo>
                  <a:pt x="57150" y="32372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2" y="723"/>
                </a:lnTo>
                <a:lnTo>
                  <a:pt x="32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633655" y="322323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5" y="0"/>
                </a:moveTo>
                <a:lnTo>
                  <a:pt x="24790" y="0"/>
                </a:lnTo>
                <a:lnTo>
                  <a:pt x="21144" y="723"/>
                </a:lnTo>
                <a:lnTo>
                  <a:pt x="0" y="24790"/>
                </a:lnTo>
                <a:lnTo>
                  <a:pt x="0" y="32372"/>
                </a:lnTo>
                <a:lnTo>
                  <a:pt x="24790" y="57150"/>
                </a:lnTo>
                <a:lnTo>
                  <a:pt x="32365" y="57150"/>
                </a:lnTo>
                <a:lnTo>
                  <a:pt x="57150" y="32372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2" y="723"/>
                </a:lnTo>
                <a:lnTo>
                  <a:pt x="32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121370" y="9200629"/>
            <a:ext cx="7677150" cy="55880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dirty="0" sz="1600" spc="110" b="1" i="1">
                <a:latin typeface="Trebuchet MS"/>
                <a:cs typeface="Trebuchet MS"/>
              </a:rPr>
              <a:t>Business</a:t>
            </a:r>
            <a:r>
              <a:rPr dirty="0" sz="1600" spc="-30" b="1" i="1">
                <a:latin typeface="Trebuchet MS"/>
                <a:cs typeface="Trebuchet MS"/>
              </a:rPr>
              <a:t> </a:t>
            </a:r>
            <a:r>
              <a:rPr dirty="0" sz="1600" spc="85" b="1" i="1">
                <a:latin typeface="Trebuchet MS"/>
                <a:cs typeface="Trebuchet MS"/>
              </a:rPr>
              <a:t>Class</a:t>
            </a:r>
            <a:r>
              <a:rPr dirty="0" sz="1600" spc="-30" b="1" i="1">
                <a:latin typeface="Trebuchet MS"/>
                <a:cs typeface="Trebuchet MS"/>
              </a:rPr>
              <a:t> </a:t>
            </a:r>
            <a:r>
              <a:rPr dirty="0" sz="1600" spc="10" b="1" i="1">
                <a:latin typeface="Trebuchet MS"/>
                <a:cs typeface="Trebuchet MS"/>
              </a:rPr>
              <a:t>travelers</a:t>
            </a:r>
            <a:r>
              <a:rPr dirty="0" sz="1600" spc="-30" b="1" i="1">
                <a:latin typeface="Trebuchet MS"/>
                <a:cs typeface="Trebuchet MS"/>
              </a:rPr>
              <a:t> </a:t>
            </a:r>
            <a:r>
              <a:rPr dirty="0" sz="1600" spc="65" b="1" i="1">
                <a:latin typeface="Trebuchet MS"/>
                <a:cs typeface="Trebuchet MS"/>
              </a:rPr>
              <a:t>were</a:t>
            </a:r>
            <a:r>
              <a:rPr dirty="0" sz="1600" spc="-30" b="1" i="1">
                <a:latin typeface="Trebuchet MS"/>
                <a:cs typeface="Trebuchet MS"/>
              </a:rPr>
              <a:t> </a:t>
            </a:r>
            <a:r>
              <a:rPr dirty="0" sz="1600" spc="10" b="1" i="1">
                <a:latin typeface="Trebuchet MS"/>
                <a:cs typeface="Trebuchet MS"/>
              </a:rPr>
              <a:t>satisfied</a:t>
            </a:r>
            <a:r>
              <a:rPr dirty="0" sz="1600" spc="-30" b="1" i="1">
                <a:latin typeface="Trebuchet MS"/>
                <a:cs typeface="Trebuchet MS"/>
              </a:rPr>
              <a:t> </a:t>
            </a:r>
            <a:r>
              <a:rPr dirty="0" sz="1600" spc="80" b="1" i="1">
                <a:latin typeface="Trebuchet MS"/>
                <a:cs typeface="Trebuchet MS"/>
              </a:rPr>
              <a:t>69.45%</a:t>
            </a:r>
            <a:r>
              <a:rPr dirty="0" sz="1600" spc="-25" b="1" i="1">
                <a:latin typeface="Trebuchet MS"/>
                <a:cs typeface="Trebuchet MS"/>
              </a:rPr>
              <a:t> </a:t>
            </a:r>
            <a:r>
              <a:rPr dirty="0" sz="1600" spc="10" b="1" i="1">
                <a:latin typeface="Trebuchet MS"/>
                <a:cs typeface="Trebuchet MS"/>
              </a:rPr>
              <a:t>of</a:t>
            </a:r>
            <a:r>
              <a:rPr dirty="0" sz="1600" spc="-30" b="1" i="1">
                <a:latin typeface="Trebuchet MS"/>
                <a:cs typeface="Trebuchet MS"/>
              </a:rPr>
              <a:t> </a:t>
            </a:r>
            <a:r>
              <a:rPr dirty="0" sz="1600" spc="70" b="1" i="1">
                <a:latin typeface="Trebuchet MS"/>
                <a:cs typeface="Trebuchet MS"/>
              </a:rPr>
              <a:t>the</a:t>
            </a:r>
            <a:r>
              <a:rPr dirty="0" sz="1600" spc="-30" b="1" i="1">
                <a:latin typeface="Trebuchet MS"/>
                <a:cs typeface="Trebuchet MS"/>
              </a:rPr>
              <a:t> </a:t>
            </a:r>
            <a:r>
              <a:rPr dirty="0" sz="1600" spc="-10" b="1" i="1">
                <a:latin typeface="Trebuchet MS"/>
                <a:cs typeface="Trebuchet MS"/>
              </a:rPr>
              <a:t>time.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dirty="0" sz="1600" spc="105" b="1" i="1">
                <a:latin typeface="Trebuchet MS"/>
                <a:cs typeface="Trebuchet MS"/>
              </a:rPr>
              <a:t>Passengers</a:t>
            </a:r>
            <a:r>
              <a:rPr dirty="0" sz="1600" spc="-70" b="1" i="1">
                <a:latin typeface="Trebuchet MS"/>
                <a:cs typeface="Trebuchet MS"/>
              </a:rPr>
              <a:t> </a:t>
            </a:r>
            <a:r>
              <a:rPr dirty="0" sz="1600" spc="110" b="1" i="1">
                <a:latin typeface="Trebuchet MS"/>
                <a:cs typeface="Trebuchet MS"/>
              </a:rPr>
              <a:t>who</a:t>
            </a:r>
            <a:r>
              <a:rPr dirty="0" sz="1600" spc="-65" b="1" i="1">
                <a:latin typeface="Trebuchet MS"/>
                <a:cs typeface="Trebuchet MS"/>
              </a:rPr>
              <a:t> </a:t>
            </a:r>
            <a:r>
              <a:rPr dirty="0" sz="1600" b="1" i="1">
                <a:latin typeface="Trebuchet MS"/>
                <a:cs typeface="Trebuchet MS"/>
              </a:rPr>
              <a:t>flew</a:t>
            </a:r>
            <a:r>
              <a:rPr dirty="0" sz="1600" spc="-65" b="1" i="1">
                <a:latin typeface="Trebuchet MS"/>
                <a:cs typeface="Trebuchet MS"/>
              </a:rPr>
              <a:t> </a:t>
            </a:r>
            <a:r>
              <a:rPr dirty="0" sz="1600" b="1" i="1">
                <a:latin typeface="Trebuchet MS"/>
                <a:cs typeface="Trebuchet MS"/>
              </a:rPr>
              <a:t>for</a:t>
            </a:r>
            <a:r>
              <a:rPr dirty="0" sz="1600" spc="-65" b="1" i="1">
                <a:latin typeface="Trebuchet MS"/>
                <a:cs typeface="Trebuchet MS"/>
              </a:rPr>
              <a:t> </a:t>
            </a:r>
            <a:r>
              <a:rPr dirty="0" sz="1600" spc="95" b="1" i="1">
                <a:latin typeface="Trebuchet MS"/>
                <a:cs typeface="Trebuchet MS"/>
              </a:rPr>
              <a:t>business</a:t>
            </a:r>
            <a:r>
              <a:rPr dirty="0" sz="1600" spc="-65" b="1" i="1">
                <a:latin typeface="Trebuchet MS"/>
                <a:cs typeface="Trebuchet MS"/>
              </a:rPr>
              <a:t> </a:t>
            </a:r>
            <a:r>
              <a:rPr dirty="0" sz="1600" b="1" i="1">
                <a:latin typeface="Trebuchet MS"/>
                <a:cs typeface="Trebuchet MS"/>
              </a:rPr>
              <a:t>similarly</a:t>
            </a:r>
            <a:r>
              <a:rPr dirty="0" sz="1600" spc="-65" b="1" i="1">
                <a:latin typeface="Trebuchet MS"/>
                <a:cs typeface="Trebuchet MS"/>
              </a:rPr>
              <a:t> </a:t>
            </a:r>
            <a:r>
              <a:rPr dirty="0" sz="1600" spc="80" b="1" i="1">
                <a:latin typeface="Trebuchet MS"/>
                <a:cs typeface="Trebuchet MS"/>
              </a:rPr>
              <a:t>had</a:t>
            </a:r>
            <a:r>
              <a:rPr dirty="0" sz="1600" spc="-65" b="1" i="1">
                <a:latin typeface="Trebuchet MS"/>
                <a:cs typeface="Trebuchet MS"/>
              </a:rPr>
              <a:t> </a:t>
            </a:r>
            <a:r>
              <a:rPr dirty="0" sz="1600" spc="55" b="1" i="1">
                <a:latin typeface="Trebuchet MS"/>
                <a:cs typeface="Trebuchet MS"/>
              </a:rPr>
              <a:t>a</a:t>
            </a:r>
            <a:r>
              <a:rPr dirty="0" sz="1600" spc="-65" b="1" i="1">
                <a:latin typeface="Trebuchet MS"/>
                <a:cs typeface="Trebuchet MS"/>
              </a:rPr>
              <a:t> </a:t>
            </a:r>
            <a:r>
              <a:rPr dirty="0" sz="1600" spc="80" b="1" i="1">
                <a:latin typeface="Trebuchet MS"/>
                <a:cs typeface="Trebuchet MS"/>
              </a:rPr>
              <a:t>58.26%</a:t>
            </a:r>
            <a:r>
              <a:rPr dirty="0" sz="1600" spc="-70" b="1" i="1">
                <a:latin typeface="Trebuchet MS"/>
                <a:cs typeface="Trebuchet MS"/>
              </a:rPr>
              <a:t> </a:t>
            </a:r>
            <a:r>
              <a:rPr dirty="0" sz="1600" spc="55" b="1" i="1">
                <a:latin typeface="Trebuchet MS"/>
                <a:cs typeface="Trebuchet MS"/>
              </a:rPr>
              <a:t>satisfaction</a:t>
            </a:r>
            <a:r>
              <a:rPr dirty="0" sz="1600" spc="-65" b="1" i="1">
                <a:latin typeface="Trebuchet MS"/>
                <a:cs typeface="Trebuchet MS"/>
              </a:rPr>
              <a:t> </a:t>
            </a:r>
            <a:r>
              <a:rPr dirty="0" sz="1600" spc="-10" b="1" i="1">
                <a:latin typeface="Trebuchet MS"/>
                <a:cs typeface="Trebuchet MS"/>
              </a:rPr>
              <a:t>rate.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633655" y="576766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5" y="0"/>
                </a:moveTo>
                <a:lnTo>
                  <a:pt x="24790" y="0"/>
                </a:lnTo>
                <a:lnTo>
                  <a:pt x="21144" y="723"/>
                </a:lnTo>
                <a:lnTo>
                  <a:pt x="0" y="24790"/>
                </a:lnTo>
                <a:lnTo>
                  <a:pt x="0" y="32372"/>
                </a:lnTo>
                <a:lnTo>
                  <a:pt x="24790" y="57150"/>
                </a:lnTo>
                <a:lnTo>
                  <a:pt x="32365" y="57150"/>
                </a:lnTo>
                <a:lnTo>
                  <a:pt x="57150" y="32372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2" y="723"/>
                </a:lnTo>
                <a:lnTo>
                  <a:pt x="32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633655" y="628201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5" y="0"/>
                </a:moveTo>
                <a:lnTo>
                  <a:pt x="24790" y="0"/>
                </a:lnTo>
                <a:lnTo>
                  <a:pt x="21144" y="723"/>
                </a:lnTo>
                <a:lnTo>
                  <a:pt x="0" y="24790"/>
                </a:lnTo>
                <a:lnTo>
                  <a:pt x="0" y="32372"/>
                </a:lnTo>
                <a:lnTo>
                  <a:pt x="24790" y="57150"/>
                </a:lnTo>
                <a:lnTo>
                  <a:pt x="32365" y="57150"/>
                </a:lnTo>
                <a:lnTo>
                  <a:pt x="57150" y="32372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2" y="723"/>
                </a:lnTo>
                <a:lnTo>
                  <a:pt x="32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633655" y="705354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5" y="0"/>
                </a:moveTo>
                <a:lnTo>
                  <a:pt x="24790" y="0"/>
                </a:lnTo>
                <a:lnTo>
                  <a:pt x="21144" y="723"/>
                </a:lnTo>
                <a:lnTo>
                  <a:pt x="0" y="24790"/>
                </a:lnTo>
                <a:lnTo>
                  <a:pt x="0" y="32372"/>
                </a:lnTo>
                <a:lnTo>
                  <a:pt x="24790" y="57150"/>
                </a:lnTo>
                <a:lnTo>
                  <a:pt x="32365" y="57150"/>
                </a:lnTo>
                <a:lnTo>
                  <a:pt x="57150" y="32372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2" y="723"/>
                </a:lnTo>
                <a:lnTo>
                  <a:pt x="32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87606" y="314312"/>
            <a:ext cx="502031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15">
                <a:latin typeface="Trebuchet MS"/>
                <a:cs typeface="Trebuchet MS"/>
              </a:rPr>
              <a:t>Data</a:t>
            </a:r>
            <a:r>
              <a:rPr dirty="0" spc="-484">
                <a:latin typeface="Trebuchet MS"/>
                <a:cs typeface="Trebuchet MS"/>
              </a:rPr>
              <a:t> </a:t>
            </a:r>
            <a:r>
              <a:rPr dirty="0" spc="355">
                <a:latin typeface="Trebuchet MS"/>
                <a:cs typeface="Trebuchet MS"/>
              </a:rPr>
              <a:t>Insights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759970" y="4449181"/>
            <a:ext cx="3327400" cy="5155565"/>
            <a:chOff x="5759970" y="4449181"/>
            <a:chExt cx="3327400" cy="5155565"/>
          </a:xfrm>
        </p:grpSpPr>
        <p:sp>
          <p:nvSpPr>
            <p:cNvPr id="3" name="object 3" descr=""/>
            <p:cNvSpPr/>
            <p:nvPr/>
          </p:nvSpPr>
          <p:spPr>
            <a:xfrm>
              <a:off x="5759970" y="4449181"/>
              <a:ext cx="3327400" cy="5155565"/>
            </a:xfrm>
            <a:custGeom>
              <a:avLst/>
              <a:gdLst/>
              <a:ahLst/>
              <a:cxnLst/>
              <a:rect l="l" t="t" r="r" b="b"/>
              <a:pathLst>
                <a:path w="3327400" h="5155565">
                  <a:moveTo>
                    <a:pt x="0" y="5154955"/>
                  </a:moveTo>
                  <a:lnTo>
                    <a:pt x="3327196" y="5154955"/>
                  </a:lnTo>
                  <a:lnTo>
                    <a:pt x="3327196" y="0"/>
                  </a:lnTo>
                  <a:lnTo>
                    <a:pt x="0" y="0"/>
                  </a:lnTo>
                  <a:lnTo>
                    <a:pt x="0" y="5154955"/>
                  </a:lnTo>
                  <a:close/>
                </a:path>
              </a:pathLst>
            </a:custGeom>
            <a:solidFill>
              <a:srgbClr val="AFD1E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4770" y="4887328"/>
              <a:ext cx="104775" cy="10477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4770" y="6144628"/>
              <a:ext cx="104775" cy="104775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6320548" y="4673117"/>
            <a:ext cx="2681605" cy="1701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95"/>
              </a:spcBef>
            </a:pPr>
            <a:r>
              <a:rPr dirty="0" sz="2550" spc="80">
                <a:latin typeface="Trebuchet MS"/>
                <a:cs typeface="Trebuchet MS"/>
              </a:rPr>
              <a:t>Recursive </a:t>
            </a:r>
            <a:r>
              <a:rPr dirty="0" sz="2550" spc="45">
                <a:latin typeface="Trebuchet MS"/>
                <a:cs typeface="Trebuchet MS"/>
              </a:rPr>
              <a:t>Feature </a:t>
            </a:r>
            <a:r>
              <a:rPr dirty="0" sz="2550">
                <a:latin typeface="Trebuchet MS"/>
                <a:cs typeface="Trebuchet MS"/>
              </a:rPr>
              <a:t>Elimination</a:t>
            </a:r>
            <a:r>
              <a:rPr dirty="0" sz="2550" spc="210">
                <a:latin typeface="Trebuchet MS"/>
                <a:cs typeface="Trebuchet MS"/>
              </a:rPr>
              <a:t> </a:t>
            </a:r>
            <a:r>
              <a:rPr dirty="0" sz="2550" spc="65">
                <a:latin typeface="Trebuchet MS"/>
                <a:cs typeface="Trebuchet MS"/>
              </a:rPr>
              <a:t>(RFE) </a:t>
            </a:r>
            <a:r>
              <a:rPr dirty="0" sz="2550" spc="170">
                <a:latin typeface="Trebuchet MS"/>
                <a:cs typeface="Trebuchet MS"/>
              </a:rPr>
              <a:t>Lasso</a:t>
            </a:r>
            <a:r>
              <a:rPr dirty="0" sz="2550" spc="-125">
                <a:latin typeface="Trebuchet MS"/>
                <a:cs typeface="Trebuchet MS"/>
              </a:rPr>
              <a:t> </a:t>
            </a:r>
            <a:r>
              <a:rPr dirty="0" sz="2550" spc="105">
                <a:latin typeface="Trebuchet MS"/>
                <a:cs typeface="Trebuchet MS"/>
              </a:rPr>
              <a:t>Regression</a:t>
            </a:r>
            <a:endParaRPr sz="255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384325" y="4449181"/>
            <a:ext cx="3751579" cy="5155565"/>
            <a:chOff x="1384325" y="4449181"/>
            <a:chExt cx="3751579" cy="5155565"/>
          </a:xfrm>
        </p:grpSpPr>
        <p:sp>
          <p:nvSpPr>
            <p:cNvPr id="8" name="object 8" descr=""/>
            <p:cNvSpPr/>
            <p:nvPr/>
          </p:nvSpPr>
          <p:spPr>
            <a:xfrm>
              <a:off x="1384325" y="4449181"/>
              <a:ext cx="3751579" cy="5155565"/>
            </a:xfrm>
            <a:custGeom>
              <a:avLst/>
              <a:gdLst/>
              <a:ahLst/>
              <a:cxnLst/>
              <a:rect l="l" t="t" r="r" b="b"/>
              <a:pathLst>
                <a:path w="3751579" h="5155565">
                  <a:moveTo>
                    <a:pt x="3751427" y="0"/>
                  </a:moveTo>
                  <a:lnTo>
                    <a:pt x="0" y="0"/>
                  </a:lnTo>
                  <a:lnTo>
                    <a:pt x="0" y="5154955"/>
                  </a:lnTo>
                  <a:lnTo>
                    <a:pt x="3751427" y="5154955"/>
                  </a:lnTo>
                  <a:lnTo>
                    <a:pt x="3751427" y="0"/>
                  </a:lnTo>
                  <a:close/>
                </a:path>
              </a:pathLst>
            </a:custGeom>
            <a:solidFill>
              <a:srgbClr val="AFD1E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8175" y="4677778"/>
              <a:ext cx="104775" cy="10477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8175" y="5515978"/>
              <a:ext cx="104775" cy="10477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8175" y="6773278"/>
              <a:ext cx="104775" cy="10477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8175" y="8030578"/>
              <a:ext cx="104775" cy="10477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8175" y="8868778"/>
              <a:ext cx="104775" cy="104775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1963966" y="4463567"/>
            <a:ext cx="3135630" cy="505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85115">
              <a:lnSpc>
                <a:spcPct val="107800"/>
              </a:lnSpc>
              <a:spcBef>
                <a:spcPts val="95"/>
              </a:spcBef>
            </a:pPr>
            <a:r>
              <a:rPr dirty="0" sz="2550" spc="110">
                <a:latin typeface="Trebuchet MS"/>
                <a:cs typeface="Trebuchet MS"/>
              </a:rPr>
              <a:t>Scaling</a:t>
            </a:r>
            <a:r>
              <a:rPr dirty="0" sz="2550" spc="-135">
                <a:latin typeface="Trebuchet MS"/>
                <a:cs typeface="Trebuchet MS"/>
              </a:rPr>
              <a:t> </a:t>
            </a:r>
            <a:r>
              <a:rPr dirty="0" sz="2550" spc="300">
                <a:latin typeface="Trebuchet MS"/>
                <a:cs typeface="Trebuchet MS"/>
              </a:rPr>
              <a:t>-</a:t>
            </a:r>
            <a:r>
              <a:rPr dirty="0" sz="2550" spc="-135">
                <a:latin typeface="Trebuchet MS"/>
                <a:cs typeface="Trebuchet MS"/>
              </a:rPr>
              <a:t> </a:t>
            </a:r>
            <a:r>
              <a:rPr dirty="0" sz="2550" spc="90">
                <a:latin typeface="Trebuchet MS"/>
                <a:cs typeface="Trebuchet MS"/>
              </a:rPr>
              <a:t>Standard </a:t>
            </a:r>
            <a:r>
              <a:rPr dirty="0" sz="2550" spc="70">
                <a:latin typeface="Trebuchet MS"/>
                <a:cs typeface="Trebuchet MS"/>
              </a:rPr>
              <a:t>Scaler</a:t>
            </a:r>
            <a:endParaRPr sz="2550">
              <a:latin typeface="Trebuchet MS"/>
              <a:cs typeface="Trebuchet MS"/>
            </a:endParaRPr>
          </a:p>
          <a:p>
            <a:pPr marL="12700" marR="5080">
              <a:lnSpc>
                <a:spcPct val="107800"/>
              </a:lnSpc>
              <a:spcBef>
                <a:spcPts val="5"/>
              </a:spcBef>
            </a:pPr>
            <a:r>
              <a:rPr dirty="0" sz="2550" spc="135">
                <a:latin typeface="Trebuchet MS"/>
                <a:cs typeface="Trebuchet MS"/>
              </a:rPr>
              <a:t>Missing</a:t>
            </a:r>
            <a:r>
              <a:rPr dirty="0" sz="2550" spc="-130">
                <a:latin typeface="Trebuchet MS"/>
                <a:cs typeface="Trebuchet MS"/>
              </a:rPr>
              <a:t> </a:t>
            </a:r>
            <a:r>
              <a:rPr dirty="0" sz="2550" spc="40">
                <a:latin typeface="Trebuchet MS"/>
                <a:cs typeface="Trebuchet MS"/>
              </a:rPr>
              <a:t>Value </a:t>
            </a:r>
            <a:r>
              <a:rPr dirty="0" sz="2550" spc="60">
                <a:latin typeface="Trebuchet MS"/>
                <a:cs typeface="Trebuchet MS"/>
              </a:rPr>
              <a:t>Imputation</a:t>
            </a:r>
            <a:r>
              <a:rPr dirty="0" sz="2550" spc="-140">
                <a:latin typeface="Trebuchet MS"/>
                <a:cs typeface="Trebuchet MS"/>
              </a:rPr>
              <a:t> </a:t>
            </a:r>
            <a:r>
              <a:rPr dirty="0" sz="2550" spc="250">
                <a:latin typeface="Trebuchet MS"/>
                <a:cs typeface="Trebuchet MS"/>
              </a:rPr>
              <a:t>- </a:t>
            </a:r>
            <a:r>
              <a:rPr dirty="0" sz="2550" spc="135">
                <a:latin typeface="Trebuchet MS"/>
                <a:cs typeface="Trebuchet MS"/>
              </a:rPr>
              <a:t>Custom</a:t>
            </a:r>
            <a:r>
              <a:rPr dirty="0" sz="2550" spc="-130">
                <a:latin typeface="Trebuchet MS"/>
                <a:cs typeface="Trebuchet MS"/>
              </a:rPr>
              <a:t> </a:t>
            </a:r>
            <a:r>
              <a:rPr dirty="0" sz="2550" spc="85">
                <a:latin typeface="Trebuchet MS"/>
                <a:cs typeface="Trebuchet MS"/>
              </a:rPr>
              <a:t>Function </a:t>
            </a:r>
            <a:r>
              <a:rPr dirty="0" sz="2550" spc="65">
                <a:latin typeface="Trebuchet MS"/>
                <a:cs typeface="Trebuchet MS"/>
              </a:rPr>
              <a:t>Test</a:t>
            </a:r>
            <a:r>
              <a:rPr dirty="0" sz="2550" spc="-6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Train</a:t>
            </a:r>
            <a:r>
              <a:rPr dirty="0" sz="2550" spc="-65">
                <a:latin typeface="Trebuchet MS"/>
                <a:cs typeface="Trebuchet MS"/>
              </a:rPr>
              <a:t> </a:t>
            </a:r>
            <a:r>
              <a:rPr dirty="0" sz="2550" spc="-10">
                <a:latin typeface="Trebuchet MS"/>
                <a:cs typeface="Trebuchet MS"/>
              </a:rPr>
              <a:t>Validation </a:t>
            </a:r>
            <a:r>
              <a:rPr dirty="0" sz="2550">
                <a:latin typeface="Trebuchet MS"/>
                <a:cs typeface="Trebuchet MS"/>
              </a:rPr>
              <a:t>Split</a:t>
            </a:r>
            <a:r>
              <a:rPr dirty="0" sz="2550" spc="-40">
                <a:latin typeface="Trebuchet MS"/>
                <a:cs typeface="Trebuchet MS"/>
              </a:rPr>
              <a:t> </a:t>
            </a:r>
            <a:r>
              <a:rPr dirty="0" sz="2550" spc="300">
                <a:latin typeface="Trebuchet MS"/>
                <a:cs typeface="Trebuchet MS"/>
              </a:rPr>
              <a:t>-</a:t>
            </a:r>
            <a:r>
              <a:rPr dirty="0" sz="2550" spc="-35">
                <a:latin typeface="Trebuchet MS"/>
                <a:cs typeface="Trebuchet MS"/>
              </a:rPr>
              <a:t> </a:t>
            </a:r>
            <a:r>
              <a:rPr dirty="0" sz="2550" spc="80">
                <a:latin typeface="Trebuchet MS"/>
                <a:cs typeface="Trebuchet MS"/>
              </a:rPr>
              <a:t>10/80/10% </a:t>
            </a:r>
            <a:r>
              <a:rPr dirty="0" sz="2550" spc="-10">
                <a:latin typeface="Trebuchet MS"/>
                <a:cs typeface="Trebuchet MS"/>
              </a:rPr>
              <a:t>split</a:t>
            </a:r>
            <a:endParaRPr sz="2550">
              <a:latin typeface="Trebuchet MS"/>
              <a:cs typeface="Trebuchet MS"/>
            </a:endParaRPr>
          </a:p>
          <a:p>
            <a:pPr marL="12700" marR="200025">
              <a:lnSpc>
                <a:spcPct val="107800"/>
              </a:lnSpc>
            </a:pPr>
            <a:r>
              <a:rPr dirty="0" sz="2550" spc="55" b="1">
                <a:solidFill>
                  <a:srgbClr val="004AAC"/>
                </a:solidFill>
                <a:latin typeface="Trebuchet MS"/>
                <a:cs typeface="Trebuchet MS"/>
              </a:rPr>
              <a:t>Label</a:t>
            </a:r>
            <a:r>
              <a:rPr dirty="0" sz="2550" spc="-190" b="1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2550" spc="105" b="1">
                <a:solidFill>
                  <a:srgbClr val="004AAC"/>
                </a:solidFill>
                <a:latin typeface="Trebuchet MS"/>
                <a:cs typeface="Trebuchet MS"/>
              </a:rPr>
              <a:t>Propagation </a:t>
            </a:r>
            <a:r>
              <a:rPr dirty="0" sz="2550" spc="75" b="1">
                <a:solidFill>
                  <a:srgbClr val="004AAC"/>
                </a:solidFill>
                <a:latin typeface="Trebuchet MS"/>
                <a:cs typeface="Trebuchet MS"/>
              </a:rPr>
              <a:t>KNN</a:t>
            </a:r>
            <a:endParaRPr sz="2550">
              <a:latin typeface="Trebuchet MS"/>
              <a:cs typeface="Trebuchet MS"/>
            </a:endParaRPr>
          </a:p>
          <a:p>
            <a:pPr marL="12700" marR="538480">
              <a:lnSpc>
                <a:spcPct val="107800"/>
              </a:lnSpc>
            </a:pPr>
            <a:r>
              <a:rPr dirty="0" sz="2550" spc="55" b="1">
                <a:solidFill>
                  <a:srgbClr val="004AAC"/>
                </a:solidFill>
                <a:latin typeface="Trebuchet MS"/>
                <a:cs typeface="Trebuchet MS"/>
              </a:rPr>
              <a:t>Label</a:t>
            </a:r>
            <a:r>
              <a:rPr dirty="0" sz="2550" spc="-190" b="1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2550" spc="114" b="1">
                <a:solidFill>
                  <a:srgbClr val="004AAC"/>
                </a:solidFill>
                <a:latin typeface="Trebuchet MS"/>
                <a:cs typeface="Trebuchet MS"/>
              </a:rPr>
              <a:t>Spreading </a:t>
            </a:r>
            <a:r>
              <a:rPr dirty="0" sz="2550" spc="75" b="1">
                <a:solidFill>
                  <a:srgbClr val="004AAC"/>
                </a:solidFill>
                <a:latin typeface="Trebuchet MS"/>
                <a:cs typeface="Trebuchet MS"/>
              </a:rPr>
              <a:t>KNN</a:t>
            </a:r>
            <a:endParaRPr sz="255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215657" y="1390827"/>
            <a:ext cx="15773400" cy="8213725"/>
            <a:chOff x="1215657" y="1390827"/>
            <a:chExt cx="15773400" cy="8213725"/>
          </a:xfrm>
        </p:grpSpPr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5657" y="1390827"/>
              <a:ext cx="15773398" cy="3867150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9730612" y="4449181"/>
              <a:ext cx="3279140" cy="5155565"/>
            </a:xfrm>
            <a:custGeom>
              <a:avLst/>
              <a:gdLst/>
              <a:ahLst/>
              <a:cxnLst/>
              <a:rect l="l" t="t" r="r" b="b"/>
              <a:pathLst>
                <a:path w="3279140" h="5155565">
                  <a:moveTo>
                    <a:pt x="0" y="5154955"/>
                  </a:moveTo>
                  <a:lnTo>
                    <a:pt x="3278974" y="5154955"/>
                  </a:lnTo>
                  <a:lnTo>
                    <a:pt x="3278974" y="0"/>
                  </a:lnTo>
                  <a:lnTo>
                    <a:pt x="0" y="0"/>
                  </a:lnTo>
                  <a:lnTo>
                    <a:pt x="0" y="5154955"/>
                  </a:lnTo>
                  <a:close/>
                </a:path>
              </a:pathLst>
            </a:custGeom>
            <a:solidFill>
              <a:srgbClr val="AFD1E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4463" y="4887328"/>
              <a:ext cx="104775" cy="10477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4463" y="5725528"/>
              <a:ext cx="104775" cy="10477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4463" y="6144628"/>
              <a:ext cx="104775" cy="104775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4463" y="6563728"/>
              <a:ext cx="104775" cy="104775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4463" y="6982828"/>
              <a:ext cx="104775" cy="104775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4463" y="7401928"/>
              <a:ext cx="104775" cy="104775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9730612" y="4449181"/>
            <a:ext cx="3279140" cy="5155565"/>
          </a:xfrm>
          <a:prstGeom prst="rect">
            <a:avLst/>
          </a:prstGeom>
        </p:spPr>
        <p:txBody>
          <a:bodyPr wrap="square" lIns="0" tIns="236220" rIns="0" bIns="0" rtlCol="0" vert="horz">
            <a:spAutoFit/>
          </a:bodyPr>
          <a:lstStyle/>
          <a:p>
            <a:pPr marL="591820" marR="359410">
              <a:lnSpc>
                <a:spcPct val="107800"/>
              </a:lnSpc>
              <a:spcBef>
                <a:spcPts val="1860"/>
              </a:spcBef>
            </a:pPr>
            <a:r>
              <a:rPr dirty="0" sz="2550" spc="70">
                <a:latin typeface="Trebuchet MS"/>
                <a:cs typeface="Trebuchet MS"/>
              </a:rPr>
              <a:t>Logistic </a:t>
            </a:r>
            <a:r>
              <a:rPr dirty="0" sz="2550" spc="110">
                <a:latin typeface="Trebuchet MS"/>
                <a:cs typeface="Trebuchet MS"/>
              </a:rPr>
              <a:t>Regression </a:t>
            </a:r>
            <a:r>
              <a:rPr dirty="0" sz="2550" spc="130">
                <a:latin typeface="Trebuchet MS"/>
                <a:cs typeface="Trebuchet MS"/>
              </a:rPr>
              <a:t>Random</a:t>
            </a:r>
            <a:r>
              <a:rPr dirty="0" sz="2550" spc="-120">
                <a:latin typeface="Trebuchet MS"/>
                <a:cs typeface="Trebuchet MS"/>
              </a:rPr>
              <a:t> </a:t>
            </a:r>
            <a:r>
              <a:rPr dirty="0" sz="2550" spc="85">
                <a:latin typeface="Trebuchet MS"/>
                <a:cs typeface="Trebuchet MS"/>
              </a:rPr>
              <a:t>Forest Light</a:t>
            </a:r>
            <a:r>
              <a:rPr dirty="0" sz="2550" spc="-130">
                <a:latin typeface="Trebuchet MS"/>
                <a:cs typeface="Trebuchet MS"/>
              </a:rPr>
              <a:t> </a:t>
            </a:r>
            <a:r>
              <a:rPr dirty="0" sz="2550" spc="140">
                <a:latin typeface="Trebuchet MS"/>
                <a:cs typeface="Trebuchet MS"/>
              </a:rPr>
              <a:t>GBM </a:t>
            </a:r>
            <a:r>
              <a:rPr dirty="0" sz="2550" spc="125">
                <a:latin typeface="Trebuchet MS"/>
                <a:cs typeface="Trebuchet MS"/>
              </a:rPr>
              <a:t>XGBoost AdaBoost </a:t>
            </a:r>
            <a:r>
              <a:rPr dirty="0" sz="2550" spc="65">
                <a:latin typeface="Trebuchet MS"/>
                <a:cs typeface="Trebuchet MS"/>
              </a:rPr>
              <a:t>Naive</a:t>
            </a:r>
            <a:r>
              <a:rPr dirty="0" sz="2550" spc="-140">
                <a:latin typeface="Trebuchet MS"/>
                <a:cs typeface="Trebuchet MS"/>
              </a:rPr>
              <a:t> </a:t>
            </a:r>
            <a:r>
              <a:rPr dirty="0" sz="2550" spc="145">
                <a:latin typeface="Trebuchet MS"/>
                <a:cs typeface="Trebuchet MS"/>
              </a:rPr>
              <a:t>Bayes</a:t>
            </a:r>
            <a:endParaRPr sz="2550">
              <a:latin typeface="Trebuchet MS"/>
              <a:cs typeface="Trebuchet MS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13662023" y="4449181"/>
            <a:ext cx="3326765" cy="5155565"/>
            <a:chOff x="13662023" y="4449181"/>
            <a:chExt cx="3326765" cy="5155565"/>
          </a:xfrm>
        </p:grpSpPr>
        <p:sp>
          <p:nvSpPr>
            <p:cNvPr id="26" name="object 26" descr=""/>
            <p:cNvSpPr/>
            <p:nvPr/>
          </p:nvSpPr>
          <p:spPr>
            <a:xfrm>
              <a:off x="13662023" y="4449181"/>
              <a:ext cx="3326765" cy="5155565"/>
            </a:xfrm>
            <a:custGeom>
              <a:avLst/>
              <a:gdLst/>
              <a:ahLst/>
              <a:cxnLst/>
              <a:rect l="l" t="t" r="r" b="b"/>
              <a:pathLst>
                <a:path w="3326765" h="5155565">
                  <a:moveTo>
                    <a:pt x="3326294" y="0"/>
                  </a:moveTo>
                  <a:lnTo>
                    <a:pt x="0" y="0"/>
                  </a:lnTo>
                  <a:lnTo>
                    <a:pt x="0" y="5154955"/>
                  </a:lnTo>
                  <a:lnTo>
                    <a:pt x="3326294" y="5154955"/>
                  </a:lnTo>
                  <a:lnTo>
                    <a:pt x="3326294" y="0"/>
                  </a:lnTo>
                  <a:close/>
                </a:path>
              </a:pathLst>
            </a:custGeom>
            <a:solidFill>
              <a:srgbClr val="AFD1E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85874" y="4887328"/>
              <a:ext cx="104775" cy="104775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85874" y="5725528"/>
              <a:ext cx="104775" cy="104775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85874" y="6563728"/>
              <a:ext cx="104775" cy="104775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85874" y="6982828"/>
              <a:ext cx="104775" cy="104775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13662023" y="4449181"/>
            <a:ext cx="3326765" cy="5155565"/>
          </a:xfrm>
          <a:prstGeom prst="rect">
            <a:avLst/>
          </a:prstGeom>
        </p:spPr>
        <p:txBody>
          <a:bodyPr wrap="square" lIns="0" tIns="236220" rIns="0" bIns="0" rtlCol="0" vert="horz">
            <a:spAutoFit/>
          </a:bodyPr>
          <a:lstStyle/>
          <a:p>
            <a:pPr marL="591820" marR="548005">
              <a:lnSpc>
                <a:spcPct val="107800"/>
              </a:lnSpc>
              <a:spcBef>
                <a:spcPts val="1860"/>
              </a:spcBef>
            </a:pPr>
            <a:r>
              <a:rPr dirty="0" sz="2550" spc="125">
                <a:latin typeface="Trebuchet MS"/>
                <a:cs typeface="Trebuchet MS"/>
              </a:rPr>
              <a:t>ROC</a:t>
            </a:r>
            <a:r>
              <a:rPr dirty="0" sz="2550" spc="-35">
                <a:latin typeface="Trebuchet MS"/>
                <a:cs typeface="Trebuchet MS"/>
              </a:rPr>
              <a:t> </a:t>
            </a:r>
            <a:r>
              <a:rPr dirty="0" sz="2550">
                <a:latin typeface="Trebuchet MS"/>
                <a:cs typeface="Trebuchet MS"/>
              </a:rPr>
              <a:t>curve,</a:t>
            </a:r>
            <a:r>
              <a:rPr dirty="0" sz="2550" spc="-35">
                <a:latin typeface="Trebuchet MS"/>
                <a:cs typeface="Trebuchet MS"/>
              </a:rPr>
              <a:t> </a:t>
            </a:r>
            <a:r>
              <a:rPr dirty="0" sz="2550" spc="175">
                <a:latin typeface="Trebuchet MS"/>
                <a:cs typeface="Trebuchet MS"/>
              </a:rPr>
              <a:t>PR </a:t>
            </a:r>
            <a:r>
              <a:rPr dirty="0" sz="2550" spc="80">
                <a:latin typeface="Trebuchet MS"/>
                <a:cs typeface="Trebuchet MS"/>
              </a:rPr>
              <a:t>curve </a:t>
            </a:r>
            <a:r>
              <a:rPr dirty="0" sz="2550" spc="50">
                <a:latin typeface="Trebuchet MS"/>
                <a:cs typeface="Trebuchet MS"/>
              </a:rPr>
              <a:t>Classification </a:t>
            </a:r>
            <a:r>
              <a:rPr dirty="0" sz="2550" spc="90">
                <a:latin typeface="Trebuchet MS"/>
                <a:cs typeface="Trebuchet MS"/>
              </a:rPr>
              <a:t>score</a:t>
            </a:r>
            <a:endParaRPr sz="2550">
              <a:latin typeface="Trebuchet MS"/>
              <a:cs typeface="Trebuchet MS"/>
            </a:endParaRPr>
          </a:p>
          <a:p>
            <a:pPr algn="just" marL="591820" marR="148590">
              <a:lnSpc>
                <a:spcPct val="107800"/>
              </a:lnSpc>
            </a:pPr>
            <a:r>
              <a:rPr dirty="0" sz="2550" spc="114">
                <a:latin typeface="Trebuchet MS"/>
                <a:cs typeface="Trebuchet MS"/>
              </a:rPr>
              <a:t>Confusion</a:t>
            </a:r>
            <a:r>
              <a:rPr dirty="0" sz="2550" spc="-140">
                <a:latin typeface="Trebuchet MS"/>
                <a:cs typeface="Trebuchet MS"/>
              </a:rPr>
              <a:t> </a:t>
            </a:r>
            <a:r>
              <a:rPr dirty="0" sz="2550" spc="-10">
                <a:latin typeface="Trebuchet MS"/>
                <a:cs typeface="Trebuchet MS"/>
              </a:rPr>
              <a:t>Matrix </a:t>
            </a:r>
            <a:r>
              <a:rPr dirty="0" sz="2550">
                <a:latin typeface="Trebuchet MS"/>
                <a:cs typeface="Trebuchet MS"/>
              </a:rPr>
              <a:t>Precision,</a:t>
            </a:r>
            <a:r>
              <a:rPr dirty="0" sz="2550" spc="265">
                <a:latin typeface="Trebuchet MS"/>
                <a:cs typeface="Trebuchet MS"/>
              </a:rPr>
              <a:t> </a:t>
            </a:r>
            <a:r>
              <a:rPr dirty="0" sz="2550" spc="-10">
                <a:latin typeface="Trebuchet MS"/>
                <a:cs typeface="Trebuchet MS"/>
              </a:rPr>
              <a:t>Recall, </a:t>
            </a:r>
            <a:r>
              <a:rPr dirty="0" sz="2550" spc="-35">
                <a:latin typeface="Trebuchet MS"/>
                <a:cs typeface="Trebuchet MS"/>
              </a:rPr>
              <a:t>F1</a:t>
            </a:r>
            <a:r>
              <a:rPr dirty="0" sz="2550" spc="-160">
                <a:latin typeface="Trebuchet MS"/>
                <a:cs typeface="Trebuchet MS"/>
              </a:rPr>
              <a:t> </a:t>
            </a:r>
            <a:r>
              <a:rPr dirty="0" sz="2550" spc="114">
                <a:latin typeface="Trebuchet MS"/>
                <a:cs typeface="Trebuchet MS"/>
              </a:rPr>
              <a:t>Score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862463" y="622541"/>
            <a:ext cx="743077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45">
                <a:latin typeface="Trebuchet MS"/>
                <a:cs typeface="Trebuchet MS"/>
              </a:rPr>
              <a:t>Modelling</a:t>
            </a:r>
            <a:r>
              <a:rPr dirty="0" spc="-455">
                <a:latin typeface="Trebuchet MS"/>
                <a:cs typeface="Trebuchet MS"/>
              </a:rPr>
              <a:t> </a:t>
            </a:r>
            <a:r>
              <a:rPr dirty="0" spc="220">
                <a:latin typeface="Trebuchet MS"/>
                <a:cs typeface="Trebuchet MS"/>
              </a:rPr>
              <a:t>Approach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00305" y="1340861"/>
            <a:ext cx="8631555" cy="609600"/>
          </a:xfrm>
          <a:prstGeom prst="rect">
            <a:avLst/>
          </a:prstGeom>
          <a:solidFill>
            <a:srgbClr val="AFD1E7"/>
          </a:solidFill>
        </p:spPr>
        <p:txBody>
          <a:bodyPr wrap="square" lIns="0" tIns="63500" rIns="0" bIns="0" rtlCol="0" vert="horz">
            <a:spAutoFit/>
          </a:bodyPr>
          <a:lstStyle/>
          <a:p>
            <a:pPr algn="ctr" marL="12065">
              <a:lnSpc>
                <a:spcPct val="100000"/>
              </a:lnSpc>
              <a:spcBef>
                <a:spcPts val="500"/>
              </a:spcBef>
            </a:pPr>
            <a:r>
              <a:rPr dirty="0" sz="2800" spc="114" b="1">
                <a:latin typeface="Trebuchet MS"/>
                <a:cs typeface="Trebuchet MS"/>
              </a:rPr>
              <a:t>Logistic</a:t>
            </a:r>
            <a:r>
              <a:rPr dirty="0" sz="2800" spc="-150" b="1">
                <a:latin typeface="Trebuchet MS"/>
                <a:cs typeface="Trebuchet MS"/>
              </a:rPr>
              <a:t> </a:t>
            </a:r>
            <a:r>
              <a:rPr dirty="0" sz="2800" spc="120" b="1">
                <a:latin typeface="Trebuchet MS"/>
                <a:cs typeface="Trebuchet MS"/>
              </a:rPr>
              <a:t>Regression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429977" y="1340861"/>
            <a:ext cx="8631555" cy="609600"/>
          </a:xfrm>
          <a:prstGeom prst="rect">
            <a:avLst/>
          </a:prstGeom>
          <a:solidFill>
            <a:srgbClr val="AFD1E7"/>
          </a:solidFill>
        </p:spPr>
        <p:txBody>
          <a:bodyPr wrap="square" lIns="0" tIns="63500" rIns="0" bIns="0" rtlCol="0" vert="horz">
            <a:spAutoFit/>
          </a:bodyPr>
          <a:lstStyle/>
          <a:p>
            <a:pPr algn="ctr" marL="12065">
              <a:lnSpc>
                <a:spcPct val="100000"/>
              </a:lnSpc>
              <a:spcBef>
                <a:spcPts val="500"/>
              </a:spcBef>
            </a:pPr>
            <a:r>
              <a:rPr dirty="0" sz="2800" spc="65" b="1">
                <a:latin typeface="Trebuchet MS"/>
                <a:cs typeface="Trebuchet MS"/>
              </a:rPr>
              <a:t>Naive</a:t>
            </a:r>
            <a:r>
              <a:rPr dirty="0" sz="2800" spc="-220" b="1">
                <a:latin typeface="Trebuchet MS"/>
                <a:cs typeface="Trebuchet MS"/>
              </a:rPr>
              <a:t> </a:t>
            </a:r>
            <a:r>
              <a:rPr dirty="0" sz="2800" spc="160" b="1">
                <a:latin typeface="Trebuchet MS"/>
                <a:cs typeface="Trebuchet MS"/>
              </a:rPr>
              <a:t>Bayes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00305" y="5878190"/>
            <a:ext cx="8631555" cy="609600"/>
          </a:xfrm>
          <a:prstGeom prst="rect">
            <a:avLst/>
          </a:prstGeom>
          <a:solidFill>
            <a:srgbClr val="AFD1E7"/>
          </a:solidFill>
        </p:spPr>
        <p:txBody>
          <a:bodyPr wrap="square" lIns="0" tIns="63500" rIns="0" bIns="0" rtlCol="0" vert="horz">
            <a:spAutoFit/>
          </a:bodyPr>
          <a:lstStyle/>
          <a:p>
            <a:pPr algn="ctr" marL="12065">
              <a:lnSpc>
                <a:spcPct val="100000"/>
              </a:lnSpc>
              <a:spcBef>
                <a:spcPts val="500"/>
              </a:spcBef>
            </a:pPr>
            <a:r>
              <a:rPr dirty="0" sz="2800" spc="120" b="1">
                <a:latin typeface="Trebuchet MS"/>
                <a:cs typeface="Trebuchet MS"/>
              </a:rPr>
              <a:t>Random</a:t>
            </a:r>
            <a:r>
              <a:rPr dirty="0" sz="2800" spc="-204" b="1">
                <a:latin typeface="Trebuchet MS"/>
                <a:cs typeface="Trebuchet MS"/>
              </a:rPr>
              <a:t> </a:t>
            </a:r>
            <a:r>
              <a:rPr dirty="0" sz="2800" spc="90" b="1">
                <a:latin typeface="Trebuchet MS"/>
                <a:cs typeface="Trebuchet MS"/>
              </a:rPr>
              <a:t>Forest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429977" y="5878190"/>
            <a:ext cx="8631555" cy="609600"/>
          </a:xfrm>
          <a:prstGeom prst="rect">
            <a:avLst/>
          </a:prstGeom>
          <a:solidFill>
            <a:srgbClr val="AFD1E7"/>
          </a:solidFill>
        </p:spPr>
        <p:txBody>
          <a:bodyPr wrap="square" lIns="0" tIns="63500" rIns="0" bIns="0" rtlCol="0" vert="horz">
            <a:spAutoFit/>
          </a:bodyPr>
          <a:lstStyle/>
          <a:p>
            <a:pPr algn="ctr" marL="12065">
              <a:lnSpc>
                <a:spcPct val="100000"/>
              </a:lnSpc>
              <a:spcBef>
                <a:spcPts val="500"/>
              </a:spcBef>
            </a:pPr>
            <a:r>
              <a:rPr dirty="0" sz="2800" spc="114" b="1">
                <a:latin typeface="Trebuchet MS"/>
                <a:cs typeface="Trebuchet MS"/>
              </a:rPr>
              <a:t>Light</a:t>
            </a:r>
            <a:r>
              <a:rPr dirty="0" sz="2800" spc="-204" b="1">
                <a:latin typeface="Trebuchet MS"/>
                <a:cs typeface="Trebuchet MS"/>
              </a:rPr>
              <a:t> </a:t>
            </a:r>
            <a:r>
              <a:rPr dirty="0" sz="2800" spc="165" b="1">
                <a:latin typeface="Trebuchet MS"/>
                <a:cs typeface="Trebuchet MS"/>
              </a:rPr>
              <a:t>GBM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555" y="2059698"/>
            <a:ext cx="4292927" cy="35718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1077" y="1977415"/>
            <a:ext cx="4467101" cy="365759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6190" y="6674947"/>
            <a:ext cx="4091789" cy="3343273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08108" y="6614943"/>
            <a:ext cx="4393869" cy="340042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87605" y="118478"/>
            <a:ext cx="285178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0">
                <a:latin typeface="Trebuchet MS"/>
                <a:cs typeface="Trebuchet MS"/>
              </a:rPr>
              <a:t>Results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5383411" y="2965170"/>
            <a:ext cx="2699385" cy="86360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550" spc="75">
                <a:latin typeface="Trebuchet MS"/>
                <a:cs typeface="Trebuchet MS"/>
              </a:rPr>
              <a:t>Precision</a:t>
            </a:r>
            <a:r>
              <a:rPr dirty="0" sz="2550" spc="-135">
                <a:latin typeface="Trebuchet MS"/>
                <a:cs typeface="Trebuchet MS"/>
              </a:rPr>
              <a:t> </a:t>
            </a:r>
            <a:r>
              <a:rPr dirty="0" sz="2550" spc="-285">
                <a:latin typeface="Trebuchet MS"/>
                <a:cs typeface="Trebuchet MS"/>
              </a:rPr>
              <a:t>:</a:t>
            </a:r>
            <a:r>
              <a:rPr dirty="0" sz="2550" spc="-135">
                <a:latin typeface="Trebuchet MS"/>
                <a:cs typeface="Trebuchet MS"/>
              </a:rPr>
              <a:t> </a:t>
            </a:r>
            <a:r>
              <a:rPr dirty="0" sz="2550" spc="-10">
                <a:latin typeface="Trebuchet MS"/>
                <a:cs typeface="Trebuchet MS"/>
              </a:rPr>
              <a:t>93.71%</a:t>
            </a:r>
            <a:endParaRPr sz="2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550" spc="-10">
                <a:latin typeface="Trebuchet MS"/>
                <a:cs typeface="Trebuchet MS"/>
              </a:rPr>
              <a:t>Recall:</a:t>
            </a:r>
            <a:r>
              <a:rPr dirty="0" sz="2550" spc="-180">
                <a:latin typeface="Trebuchet MS"/>
                <a:cs typeface="Trebuchet MS"/>
              </a:rPr>
              <a:t> </a:t>
            </a:r>
            <a:r>
              <a:rPr dirty="0" sz="2550" spc="80">
                <a:latin typeface="Trebuchet MS"/>
                <a:cs typeface="Trebuchet MS"/>
              </a:rPr>
              <a:t>94.41%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4738301" y="7664919"/>
            <a:ext cx="2682875" cy="86360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550" spc="75">
                <a:latin typeface="Trebuchet MS"/>
                <a:cs typeface="Trebuchet MS"/>
              </a:rPr>
              <a:t>Precision</a:t>
            </a:r>
            <a:r>
              <a:rPr dirty="0" sz="2550" spc="-120">
                <a:latin typeface="Trebuchet MS"/>
                <a:cs typeface="Trebuchet MS"/>
              </a:rPr>
              <a:t> </a:t>
            </a:r>
            <a:r>
              <a:rPr dirty="0" sz="2550" spc="-285">
                <a:latin typeface="Trebuchet MS"/>
                <a:cs typeface="Trebuchet MS"/>
              </a:rPr>
              <a:t>:</a:t>
            </a:r>
            <a:r>
              <a:rPr dirty="0" sz="2550" spc="-120">
                <a:latin typeface="Trebuchet MS"/>
                <a:cs typeface="Trebuchet MS"/>
              </a:rPr>
              <a:t> </a:t>
            </a:r>
            <a:r>
              <a:rPr dirty="0" sz="2550" spc="-10">
                <a:latin typeface="Trebuchet MS"/>
                <a:cs typeface="Trebuchet MS"/>
              </a:rPr>
              <a:t>98.11%</a:t>
            </a:r>
            <a:endParaRPr sz="2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550" spc="-20">
                <a:latin typeface="Trebuchet MS"/>
                <a:cs typeface="Trebuchet MS"/>
              </a:rPr>
              <a:t>Recall:</a:t>
            </a:r>
            <a:r>
              <a:rPr dirty="0" sz="2550" spc="-125">
                <a:latin typeface="Trebuchet MS"/>
                <a:cs typeface="Trebuchet MS"/>
              </a:rPr>
              <a:t> </a:t>
            </a:r>
            <a:r>
              <a:rPr dirty="0" sz="2550" spc="95">
                <a:latin typeface="Trebuchet MS"/>
                <a:cs typeface="Trebuchet MS"/>
              </a:rPr>
              <a:t>97.65%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4707017" y="2965170"/>
            <a:ext cx="2745740" cy="86360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550" spc="80">
                <a:latin typeface="Trebuchet MS"/>
                <a:cs typeface="Trebuchet MS"/>
              </a:rPr>
              <a:t>Precision</a:t>
            </a:r>
            <a:r>
              <a:rPr dirty="0" sz="2550" spc="-140">
                <a:latin typeface="Trebuchet MS"/>
                <a:cs typeface="Trebuchet MS"/>
              </a:rPr>
              <a:t> </a:t>
            </a:r>
            <a:r>
              <a:rPr dirty="0" sz="2550" spc="-285">
                <a:latin typeface="Trebuchet MS"/>
                <a:cs typeface="Trebuchet MS"/>
              </a:rPr>
              <a:t>:</a:t>
            </a:r>
            <a:r>
              <a:rPr dirty="0" sz="2550" spc="-125">
                <a:latin typeface="Trebuchet MS"/>
                <a:cs typeface="Trebuchet MS"/>
              </a:rPr>
              <a:t> </a:t>
            </a:r>
            <a:r>
              <a:rPr dirty="0" sz="2550" spc="85">
                <a:latin typeface="Trebuchet MS"/>
                <a:cs typeface="Trebuchet MS"/>
              </a:rPr>
              <a:t>94.01%</a:t>
            </a:r>
            <a:endParaRPr sz="2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550" spc="-10">
                <a:latin typeface="Trebuchet MS"/>
                <a:cs typeface="Trebuchet MS"/>
              </a:rPr>
              <a:t>Recall:</a:t>
            </a:r>
            <a:r>
              <a:rPr dirty="0" sz="2550" spc="-145">
                <a:latin typeface="Trebuchet MS"/>
                <a:cs typeface="Trebuchet MS"/>
              </a:rPr>
              <a:t> </a:t>
            </a:r>
            <a:r>
              <a:rPr dirty="0" sz="2550" spc="165">
                <a:latin typeface="Trebuchet MS"/>
                <a:cs typeface="Trebuchet MS"/>
              </a:rPr>
              <a:t>90.44%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360115" y="7733156"/>
            <a:ext cx="2745740" cy="86360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550" spc="75">
                <a:latin typeface="Trebuchet MS"/>
                <a:cs typeface="Trebuchet MS"/>
              </a:rPr>
              <a:t>Precision</a:t>
            </a:r>
            <a:r>
              <a:rPr dirty="0" sz="2550" spc="-135">
                <a:latin typeface="Trebuchet MS"/>
                <a:cs typeface="Trebuchet MS"/>
              </a:rPr>
              <a:t> </a:t>
            </a:r>
            <a:r>
              <a:rPr dirty="0" sz="2550" spc="-285">
                <a:latin typeface="Trebuchet MS"/>
                <a:cs typeface="Trebuchet MS"/>
              </a:rPr>
              <a:t>:</a:t>
            </a:r>
            <a:r>
              <a:rPr dirty="0" sz="2550" spc="-135">
                <a:latin typeface="Trebuchet MS"/>
                <a:cs typeface="Trebuchet MS"/>
              </a:rPr>
              <a:t> </a:t>
            </a:r>
            <a:r>
              <a:rPr dirty="0" sz="2550" spc="85">
                <a:latin typeface="Trebuchet MS"/>
                <a:cs typeface="Trebuchet MS"/>
              </a:rPr>
              <a:t>98.14%</a:t>
            </a:r>
            <a:endParaRPr sz="2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550" spc="-10">
                <a:latin typeface="Trebuchet MS"/>
                <a:cs typeface="Trebuchet MS"/>
              </a:rPr>
              <a:t>Recall:</a:t>
            </a:r>
            <a:r>
              <a:rPr dirty="0" sz="2550" spc="-180">
                <a:latin typeface="Trebuchet MS"/>
                <a:cs typeface="Trebuchet MS"/>
              </a:rPr>
              <a:t> </a:t>
            </a:r>
            <a:r>
              <a:rPr dirty="0" sz="2550" spc="90">
                <a:latin typeface="Trebuchet MS"/>
                <a:cs typeface="Trebuchet MS"/>
              </a:rPr>
              <a:t>97.22%</a:t>
            </a:r>
            <a:endParaRPr sz="2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Nishi Vijan</dc:creator>
  <cp:keywords>DAFaw4Ry2Hc,BADCORZ7hoA</cp:keywords>
  <dc:title>Blue and Black Simple and Professional Sales Proposal Sales Presentation</dc:title>
  <dcterms:created xsi:type="dcterms:W3CDTF">2024-09-22T05:16:43Z</dcterms:created>
  <dcterms:modified xsi:type="dcterms:W3CDTF">2024-09-22T05:16:43Z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2024-09-22T00:00:00Z</vt:filetime>
  </property>
  <property fmtid="{D5CDD505-2E9C-101B-9397-08002B2CF9AE}" pid="3" name="Creator">
    <vt:lpwstr>Canva</vt:lpwstr>
  </property>
  <property fmtid="{D5CDD505-2E9C-101B-9397-08002B2CF9AE}" pid="4" name="LastSaved">
    <vt:filetime>2024-09-22T00:00:00Z</vt:filetime>
  </property>
  <property fmtid="{D5CDD505-2E9C-101B-9397-08002B2CF9AE}" pid="5" name="Producer">
    <vt:lpwstr>GPL Ghostscript 9.20</vt:lpwstr>
  </property>
</Properties>
</file>