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85" r:id="rId2"/>
    <p:sldMasterId id="2147484308" r:id="rId3"/>
    <p:sldMasterId id="2147484332" r:id="rId4"/>
  </p:sldMasterIdLst>
  <p:notesMasterIdLst>
    <p:notesMasterId r:id="rId9"/>
  </p:notesMasterIdLst>
  <p:handoutMasterIdLst>
    <p:handoutMasterId r:id="rId10"/>
  </p:handoutMasterIdLst>
  <p:sldIdLst>
    <p:sldId id="256" r:id="rId5"/>
    <p:sldId id="1208" r:id="rId6"/>
    <p:sldId id="1206" r:id="rId7"/>
    <p:sldId id="259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09593D-8598-45AD-A919-1D5694A66CCA}">
          <p14:sldIdLst>
            <p14:sldId id="256"/>
            <p14:sldId id="1208"/>
            <p14:sldId id="1206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F2DCDB"/>
    <a:srgbClr val="9BBB59"/>
    <a:srgbClr val="84BB2D"/>
    <a:srgbClr val="ACC6E5"/>
    <a:srgbClr val="75A0D4"/>
    <a:srgbClr val="5B9BD5"/>
    <a:srgbClr val="EC712E"/>
    <a:srgbClr val="BFBFBF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6" autoAdjust="0"/>
    <p:restoredTop sz="95179" autoAdjust="0"/>
  </p:normalViewPr>
  <p:slideViewPr>
    <p:cSldViewPr snapToGrid="0">
      <p:cViewPr>
        <p:scale>
          <a:sx n="90" d="100"/>
          <a:sy n="90" d="100"/>
        </p:scale>
        <p:origin x="53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0" y="18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BA6F-AAEA-439B-9AA4-60C4B033B69E}" type="datetimeFigureOut">
              <a:rPr lang="zh-CN" altLang="en-US" smtClean="0"/>
              <a:pPr/>
              <a:t>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4F5B-F19A-44FF-BD6A-1B3A3BEA06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3F3C9-4DE5-410E-AF7E-FF1CBF9F030D}" type="datetimeFigureOut">
              <a:rPr lang="zh-CN" altLang="en-US" smtClean="0"/>
              <a:pPr/>
              <a:t>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1BEF-78A4-4DF3-9020-760978802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6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81BEF-78A4-4DF3-9020-760978802E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83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/>
              <a:pPr/>
              <a:t>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5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9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72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4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1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216997"/>
            <a:ext cx="11760000" cy="720000"/>
          </a:xfrm>
          <a:prstGeom prst="rect">
            <a:avLst/>
          </a:prstGeom>
        </p:spPr>
        <p:txBody>
          <a:bodyPr anchor="b"/>
          <a:lstStyle>
            <a:lvl1pPr algn="l">
              <a:defRPr sz="2667" b="1" baseline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7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16/9/12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61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216997"/>
            <a:ext cx="11760000" cy="720000"/>
          </a:xfrm>
          <a:prstGeom prst="rect">
            <a:avLst/>
          </a:prstGeom>
        </p:spPr>
        <p:txBody>
          <a:bodyPr anchor="b"/>
          <a:lstStyle>
            <a:lvl1pPr algn="l">
              <a:defRPr sz="2667" b="1" baseline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20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/>
              <a:pPr/>
              <a:t>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98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16/9/12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57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16/9/12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竖排标题 1"/>
          <p:cNvSpPr>
            <a:spLocks noGrp="1"/>
          </p:cNvSpPr>
          <p:nvPr>
            <p:ph type="title" orient="vert"/>
          </p:nvPr>
        </p:nvSpPr>
        <p:spPr>
          <a:xfrm>
            <a:off x="143339" y="163061"/>
            <a:ext cx="11439061" cy="56154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2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16/9/12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9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3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2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2BDAF-9EE0-4202-AF18-402440F2A08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1600" y="228600"/>
            <a:ext cx="8375667" cy="762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1610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6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1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AA99-E689-4640-B180-1BCCC2BDEE08}" type="datetimeFigureOut">
              <a:rPr lang="zh-CN" altLang="en-US" smtClean="0"/>
              <a:pPr/>
              <a:t>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780" r:id="rId4"/>
    <p:sldLayoutId id="2147483792" r:id="rId5"/>
    <p:sldLayoutId id="2147483958" r:id="rId6"/>
    <p:sldLayoutId id="2147484019" r:id="rId7"/>
    <p:sldLayoutId id="2147483798" r:id="rId8"/>
    <p:sldLayoutId id="2147483960" r:id="rId9"/>
    <p:sldLayoutId id="2147483804" r:id="rId10"/>
    <p:sldLayoutId id="2147483962" r:id="rId11"/>
    <p:sldLayoutId id="2147483810" r:id="rId12"/>
    <p:sldLayoutId id="2147483954" r:id="rId13"/>
    <p:sldLayoutId id="2147483956" r:id="rId14"/>
    <p:sldLayoutId id="2147484044" r:id="rId15"/>
    <p:sldLayoutId id="2147484336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4429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4429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ijing\Desktop\亚信稿子\新LOGOppt-翅膀\内页 拷贝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1"/>
            <a:ext cx="12191999" cy="6858000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23392" y="5823333"/>
            <a:ext cx="3072341" cy="990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135320" y="6146373"/>
            <a:ext cx="2056680" cy="7116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5728" y="1199"/>
            <a:ext cx="12192000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582" y="1534515"/>
            <a:ext cx="8346680" cy="20399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4000">
                <a:latin typeface="微软雅黑" pitchFamily="34" charset="-122"/>
                <a:ea typeface="微软雅黑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600" b="1" dirty="0" smtClean="0"/>
              <a:t>LDP</a:t>
            </a:r>
            <a:r>
              <a:rPr lang="zh-CN" altLang="en-US" sz="3600" b="1" dirty="0" smtClean="0"/>
              <a:t>云平台部组织架构</a:t>
            </a:r>
          </a:p>
        </p:txBody>
      </p:sp>
    </p:spTree>
    <p:extLst>
      <p:ext uri="{BB962C8B-B14F-4D97-AF65-F5344CB8AC3E}">
        <p14:creationId xmlns:p14="http://schemas.microsoft.com/office/powerpoint/2010/main" val="2720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人员分组和职责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58063"/>
              </p:ext>
            </p:extLst>
          </p:nvPr>
        </p:nvGraphicFramePr>
        <p:xfrm>
          <a:off x="260348" y="1018696"/>
          <a:ext cx="11612570" cy="525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290"/>
                <a:gridCol w="2657476"/>
                <a:gridCol w="5114927"/>
                <a:gridCol w="2428877"/>
              </a:tblGrid>
              <a:tr h="267179"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团队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人员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工作职责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绩效形式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346237"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职能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宋亮、于明洁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规划、综合、招聘、对外合作、资源管理、培训、售前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按照部门绩效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791755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DataHub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产品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龚静 吴琼 张鼐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部门首页、</a:t>
                      </a:r>
                      <a:r>
                        <a:rPr lang="en-US" altLang="zh-CN" sz="1600" b="0" i="0" dirty="0" err="1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datahub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网站、</a:t>
                      </a:r>
                      <a:r>
                        <a:rPr lang="en-US" altLang="zh-CN" sz="1600" b="0" i="0" dirty="0" err="1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datahub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客户端、</a:t>
                      </a:r>
                      <a:r>
                        <a:rPr lang="en-US" altLang="zh-CN" sz="1600" b="0" i="0" dirty="0" err="1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datahub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运营页面、三个交易市场，以及他们的线上运营工作，负责数据上架工作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部门绩效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20%</a:t>
                      </a:r>
                    </a:p>
                    <a:p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DH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产品绩效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80%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557161">
                <a:tc>
                  <a:txBody>
                    <a:bodyPr/>
                    <a:lstStyle/>
                    <a:p>
                      <a:r>
                        <a:rPr lang="en-US" altLang="zh-CN" sz="1600" b="0" i="0" dirty="0" err="1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DataFoundry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产品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孟静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负责</a:t>
                      </a:r>
                      <a:r>
                        <a:rPr lang="en-US" altLang="zh-CN" sz="1600" b="0" i="0" dirty="0" err="1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datafoundry</a:t>
                      </a:r>
                      <a:r>
                        <a:rPr lang="zh-CN" altLang="en-US" sz="1600" b="0" i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产品和线上运营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工作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部门绩效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20%</a:t>
                      </a:r>
                    </a:p>
                    <a:p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DF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产品绩效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80%</a:t>
                      </a:r>
                      <a:endParaRPr lang="zh-CN" altLang="en-US" sz="1600" b="0" i="0" dirty="0" smtClean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557161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UI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兼品牌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程冠凯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UI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设计和品牌经理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部门绩效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40%</a:t>
                      </a:r>
                      <a:endParaRPr lang="zh-CN" altLang="en-US" sz="1600" b="0" i="0" dirty="0" smtClean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品牌绩效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60%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362370">
                <a:tc>
                  <a:txBody>
                    <a:bodyPr/>
                    <a:lstStyle/>
                    <a:p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QA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791755"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后端开发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柴宗三 刘旭 郭立强 袁伟明 王猛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按照迭代流程进行开发，保证效率和质量。属于资源池被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产品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调用。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部门绩效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20%</a:t>
                      </a:r>
                    </a:p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归属产品绩效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60%</a:t>
                      </a:r>
                      <a:endParaRPr lang="zh-CN" altLang="en-US" sz="1600" b="0" i="0" dirty="0" smtClean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开发绩效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20%</a:t>
                      </a:r>
                      <a:endParaRPr lang="zh-CN" altLang="en-US" sz="1600" b="0" i="0" dirty="0" smtClean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791755"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前端开发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王迪 程康健 敬晓洋 江彤 冯美娜（实习生）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按照迭代流程进行开发，保证效率和质量。属于资源池被产品调用。</a:t>
                      </a:r>
                    </a:p>
                    <a:p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部门绩效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20%</a:t>
                      </a:r>
                    </a:p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归属产品绩效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60%</a:t>
                      </a:r>
                      <a:endParaRPr lang="zh-CN" altLang="en-US" sz="1600" b="0" i="0" dirty="0" smtClean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开发绩效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20%</a:t>
                      </a:r>
                      <a:endParaRPr lang="zh-CN" altLang="en-US" sz="1600" b="0" i="0" dirty="0" smtClean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  <a:tr h="557161"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平台运维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叶鹏 李小伟 张钊瑞 王福旺 刘海龙 王亚东（实习生）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平台搭建、自动化运维、监控、持续集成。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部门绩效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40%</a:t>
                      </a:r>
                      <a:endParaRPr lang="zh-CN" altLang="en-US" sz="1600" b="0" i="0" dirty="0" smtClean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  <a:p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平台绩效</a:t>
                      </a:r>
                      <a:r>
                        <a:rPr lang="en-US" altLang="zh-CN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60</a:t>
                      </a:r>
                      <a:r>
                        <a:rPr lang="zh-CN" altLang="en-US" sz="1600" b="0" i="0" dirty="0" smtClean="0">
                          <a:latin typeface="Microsoft YaHei Light" charset="0"/>
                          <a:ea typeface="Microsoft YaHei Light" charset="0"/>
                          <a:cs typeface="Microsoft YaHei Light" charset="0"/>
                        </a:rPr>
                        <a:t>％</a:t>
                      </a:r>
                      <a:endParaRPr lang="zh-CN" altLang="en-US" sz="1600" b="0" i="0" dirty="0">
                        <a:latin typeface="Microsoft YaHei Light" charset="0"/>
                        <a:ea typeface="Microsoft YaHei Light" charset="0"/>
                        <a:cs typeface="Microsoft YaHei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7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组织方式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33568" y="5086348"/>
            <a:ext cx="6005512" cy="700088"/>
          </a:xfrm>
          <a:prstGeom prst="round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rIns="45719" rtlCol="0" anchor="ctr">
            <a:no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rPr>
              <a:t>平台运维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33568" y="1535652"/>
            <a:ext cx="6005512" cy="510778"/>
          </a:xfrm>
          <a:prstGeom prst="round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rIns="45719" rtlCol="0" anchor="ctr">
            <a:no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rPr>
              <a:t>职能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965946" y="2414586"/>
            <a:ext cx="1076000" cy="2343600"/>
          </a:xfrm>
          <a:prstGeom prst="round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rIns="45719" rtlCol="0" anchor="t" anchorCtr="0">
            <a:noAutofit/>
          </a:bodyPr>
          <a:lstStyle/>
          <a:p>
            <a:pPr algn="ctr"/>
            <a:r>
              <a:rPr kumimoji="1"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rPr>
              <a:t>UI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98323" y="2414586"/>
            <a:ext cx="1076000" cy="2343600"/>
          </a:xfrm>
          <a:prstGeom prst="round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rIns="45719" rtlCol="0" anchor="t" anchorCtr="0">
            <a:no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rPr>
              <a:t>前端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33568" y="2414586"/>
            <a:ext cx="1076000" cy="2343600"/>
          </a:xfrm>
          <a:prstGeom prst="round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rIns="45719" rtlCol="0" anchor="t" anchorCtr="0">
            <a:no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rPr>
              <a:t>产品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430701" y="2414586"/>
            <a:ext cx="1076000" cy="2343600"/>
          </a:xfrm>
          <a:prstGeom prst="round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rIns="45719" rtlCol="0" anchor="t" anchorCtr="0">
            <a:no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rPr>
              <a:t>后端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63080" y="2414586"/>
            <a:ext cx="1076000" cy="2343600"/>
          </a:xfrm>
          <a:prstGeom prst="round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rIns="45719" rtlCol="0" anchor="t" anchorCtr="0">
            <a:no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rPr>
              <a:t>测试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9538" y="3062503"/>
            <a:ext cx="7820025" cy="624154"/>
          </a:xfrm>
          <a:prstGeom prst="roundRect">
            <a:avLst/>
          </a:prstGeom>
          <a:noFill/>
          <a:ln w="381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19" rIns="45719" rtlCol="0" anchor="ctr">
            <a:noAutofit/>
          </a:bodyPr>
          <a:lstStyle/>
          <a:p>
            <a:r>
              <a:rPr kumimoji="1" lang="en-US" altLang="zh-CN" b="1" dirty="0" err="1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rPr>
              <a:t>DataHub</a:t>
            </a:r>
            <a:endParaRPr kumimoji="1" lang="zh-CN" altLang="en-US" b="1" dirty="0">
              <a:solidFill>
                <a:schemeClr val="accent2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9538" y="3870735"/>
            <a:ext cx="7820025" cy="624154"/>
          </a:xfrm>
          <a:prstGeom prst="roundRect">
            <a:avLst/>
          </a:prstGeom>
          <a:noFill/>
          <a:ln w="381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19" rIns="45719" rtlCol="0" anchor="ctr">
            <a:noAutofit/>
          </a:bodyPr>
          <a:lstStyle/>
          <a:p>
            <a:r>
              <a:rPr kumimoji="1" lang="en-US" altLang="zh-CN" b="1" dirty="0" err="1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rPr>
              <a:t>DataFoundry</a:t>
            </a:r>
            <a:endParaRPr kumimoji="1" lang="zh-CN" altLang="en-US" b="1" dirty="0">
              <a:solidFill>
                <a:schemeClr val="accent2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29612" y="2491001"/>
            <a:ext cx="3569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分为</a:t>
            </a:r>
            <a:r>
              <a:rPr kumimoji="1" lang="en-US" altLang="zh-CN" dirty="0" err="1" smtClean="0"/>
              <a:t>DataHub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DataFoundry</a:t>
            </a:r>
            <a:r>
              <a:rPr kumimoji="1" lang="zh-CN" altLang="en-US" dirty="0" smtClean="0"/>
              <a:t>两个产品组，分别调用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、前后端开发和测试的资源。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调用资源的组员与产品共同承担产品组的绩效。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前后端组长分配在具体项目之中，对于另一项目，可以指定</a:t>
            </a:r>
            <a:r>
              <a:rPr kumimoji="1" lang="zh-CN" altLang="en-US" smtClean="0"/>
              <a:t>一个副手牵头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6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115&quot;&gt;&lt;object type=&quot;3&quot; unique_id=&quot;10116&quot;&gt;&lt;property id=&quot;20148&quot; value=&quot;5&quot;/&gt;&lt;property id=&quot;20300&quot; value=&quot;Slide 1&quot;/&gt;&lt;property id=&quot;20307&quot; value=&quot;256&quot;/&gt;&lt;/object&gt;&lt;object type=&quot;3&quot; unique_id=&quot;10117&quot;&gt;&lt;property id=&quot;20148&quot; value=&quot;5&quot;/&gt;&lt;property id=&quot;20300&quot; value=&quot;Slide 2&quot;/&gt;&lt;property id=&quot;20307&quot; value=&quot;279&quot;/&gt;&lt;/object&gt;&lt;object type=&quot;3&quot; unique_id=&quot;10118&quot;&gt;&lt;property id=&quot;20148&quot; value=&quot;5&quot;/&gt;&lt;property id=&quot;20300&quot; value=&quot;Slide 3&quot;/&gt;&lt;property id=&quot;20307&quot; value=&quot;283&quot;/&gt;&lt;/object&gt;&lt;object type=&quot;3&quot; unique_id=&quot;10119&quot;&gt;&lt;property id=&quot;20148&quot; value=&quot;5&quot;/&gt;&lt;property id=&quot;20300&quot; value=&quot;Slide 4&quot;/&gt;&lt;property id=&quot;20307&quot; value=&quot;284&quot;/&gt;&lt;/object&gt;&lt;object type=&quot;3&quot; unique_id=&quot;10122&quot;&gt;&lt;property id=&quot;20148&quot; value=&quot;5&quot;/&gt;&lt;property id=&quot;20300&quot; value=&quot;Slide 8&quot;/&gt;&lt;property id=&quot;20307&quot; value=&quot;289&quot;/&gt;&lt;/object&gt;&lt;object type=&quot;3&quot; unique_id=&quot;10123&quot;&gt;&lt;property id=&quot;20148&quot; value=&quot;5&quot;/&gt;&lt;property id=&quot;20300&quot; value=&quot;Slide 13&quot;/&gt;&lt;property id=&quot;20307&quot; value=&quot;274&quot;/&gt;&lt;/object&gt;&lt;object type=&quot;3&quot; unique_id=&quot;10124&quot;&gt;&lt;property id=&quot;20148&quot; value=&quot;5&quot;/&gt;&lt;property id=&quot;20300&quot; value=&quot;Slide 14&quot;/&gt;&lt;property id=&quot;20307&quot; value=&quot;265&quot;/&gt;&lt;/object&gt;&lt;object type=&quot;3&quot; unique_id=&quot;10129&quot;&gt;&lt;property id=&quot;20148&quot; value=&quot;5&quot;/&gt;&lt;property id=&quot;20300&quot; value=&quot;Slide 16&quot;/&gt;&lt;property id=&quot;20307&quot; value=&quot;292&quot;/&gt;&lt;/object&gt;&lt;object type=&quot;3&quot; unique_id=&quot;10134&quot;&gt;&lt;property id=&quot;20148&quot; value=&quot;5&quot;/&gt;&lt;property id=&quot;20300&quot; value=&quot;Slide 17&quot;/&gt;&lt;property id=&quot;20307&quot; value=&quot;273&quot;/&gt;&lt;/object&gt;&lt;object type=&quot;3&quot; unique_id=&quot;10135&quot;&gt;&lt;property id=&quot;20148&quot; value=&quot;5&quot;/&gt;&lt;property id=&quot;20300&quot; value=&quot;Slide 18&quot;/&gt;&lt;property id=&quot;20307&quot; value=&quot;259&quot;/&gt;&lt;/object&gt;&lt;object type=&quot;3&quot; unique_id=&quot;10288&quot;&gt;&lt;property id=&quot;20148&quot; value=&quot;5&quot;/&gt;&lt;property id=&quot;20300&quot; value=&quot;Slide 5&quot;/&gt;&lt;property id=&quot;20307&quot; value=&quot;294&quot;/&gt;&lt;/object&gt;&lt;object type=&quot;3&quot; unique_id=&quot;10289&quot;&gt;&lt;property id=&quot;20148&quot; value=&quot;5&quot;/&gt;&lt;property id=&quot;20300&quot; value=&quot;Slide 6&quot;/&gt;&lt;property id=&quot;20307&quot; value=&quot;295&quot;/&gt;&lt;/object&gt;&lt;object type=&quot;3&quot; unique_id=&quot;10290&quot;&gt;&lt;property id=&quot;20148&quot; value=&quot;5&quot;/&gt;&lt;property id=&quot;20300&quot; value=&quot;Slide 7&quot;/&gt;&lt;property id=&quot;20307&quot; value=&quot;296&quot;/&gt;&lt;/object&gt;&lt;object type=&quot;3&quot; unique_id=&quot;10291&quot;&gt;&lt;property id=&quot;20148&quot; value=&quot;5&quot;/&gt;&lt;property id=&quot;20300&quot; value=&quot;Slide 9&quot;/&gt;&lt;property id=&quot;20307&quot; value=&quot;297&quot;/&gt;&lt;/object&gt;&lt;object type=&quot;3&quot; unique_id=&quot;10292&quot;&gt;&lt;property id=&quot;20148&quot; value=&quot;5&quot;/&gt;&lt;property id=&quot;20300&quot; value=&quot;Slide 10&quot;/&gt;&lt;property id=&quot;20307&quot; value=&quot;298&quot;/&gt;&lt;/object&gt;&lt;object type=&quot;3&quot; unique_id=&quot;10293&quot;&gt;&lt;property id=&quot;20148&quot; value=&quot;5&quot;/&gt;&lt;property id=&quot;20300&quot; value=&quot;Slide 11&quot;/&gt;&lt;property id=&quot;20307&quot; value=&quot;299&quot;/&gt;&lt;/object&gt;&lt;object type=&quot;3&quot; unique_id=&quot;10294&quot;&gt;&lt;property id=&quot;20148&quot; value=&quot;5&quot;/&gt;&lt;property id=&quot;20300&quot; value=&quot;Slide 12&quot;/&gt;&lt;property id=&quot;20307&quot; value=&quot;300&quot;/&gt;&lt;/object&gt;&lt;object type=&quot;3&quot; unique_id=&quot;10295&quot;&gt;&lt;property id=&quot;20148&quot; value=&quot;5&quot;/&gt;&lt;property id=&quot;20300&quot; value=&quot;Slide 15&quot;/&gt;&lt;property id=&quot;20307&quot; value=&quot;301&quot;/&gt;&lt;/object&gt;&lt;/object&gt;&lt;object type=&quot;8&quot; unique_id=&quot;1015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val="1"/>
          </a:ext>
        </a:extLst>
      </a:spPr>
      <a:bodyPr lIns="45719" rIns="45719">
        <a:spAutoFit/>
      </a:bodyPr>
      <a:lstStyle>
        <a:defPPr>
          <a:defRPr sz="2400" b="1" dirty="0">
            <a:solidFill>
              <a:schemeClr val="bg1"/>
            </a:solidFill>
            <a:latin typeface="微软雅黑"/>
            <a:ea typeface="微软雅黑"/>
            <a:cs typeface="微软雅黑"/>
            <a:sym typeface="微软雅黑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>
            <a:solidFill>
              <a:schemeClr val="tx1"/>
            </a:solidFill>
            <a:latin typeface="Berlin Sans FB" panose="020E0602020502020306" pitchFamily="34" charset="0"/>
            <a:ea typeface="DFKai-SB" panose="03000509000000000000" pitchFamily="65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aseline="0" dirty="0" smtClean="0">
            <a:latin typeface="Berlin Sans FB" panose="020E0602020502020306" pitchFamily="34" charset="0"/>
            <a:ea typeface="DFKai-SB" panose="03000509000000000000" pitchFamily="65" charset="-12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>
            <a:solidFill>
              <a:schemeClr val="tx1"/>
            </a:solidFill>
            <a:latin typeface="Berlin Sans FB" panose="020E0602020502020306" pitchFamily="34" charset="0"/>
            <a:ea typeface="DFKai-SB" panose="03000509000000000000" pitchFamily="65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aseline="0" dirty="0" smtClean="0">
            <a:latin typeface="Berlin Sans FB" panose="020E0602020502020306" pitchFamily="34" charset="0"/>
            <a:ea typeface="DFKai-SB" panose="03000509000000000000" pitchFamily="65" charset="-12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>
          <a:solidFill>
            <a:srgbClr val="FFFF00"/>
          </a:solidFill>
        </a:ln>
      </a:spPr>
      <a:bodyPr wrap="square">
        <a:spAutoFit/>
      </a:bodyPr>
      <a:lstStyle>
        <a:defPPr>
          <a:defRPr sz="16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32244</TotalTime>
  <Words>300</Words>
  <Application>Microsoft Macintosh PowerPoint</Application>
  <PresentationFormat>宽屏</PresentationFormat>
  <Paragraphs>57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Microsoft YaHei Light</vt:lpstr>
      <vt:lpstr>宋体</vt:lpstr>
      <vt:lpstr>微软雅黑</vt:lpstr>
      <vt:lpstr>Office 主题</vt:lpstr>
      <vt:lpstr>自定义设计方案</vt:lpstr>
      <vt:lpstr>3_自定义设计方案</vt:lpstr>
      <vt:lpstr>1_自定义设计方案</vt:lpstr>
      <vt:lpstr>PowerPoint 演示文稿</vt:lpstr>
      <vt:lpstr>人员分组和职责</vt:lpstr>
      <vt:lpstr>组织方式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Hongyu Peng</dc:creator>
  <cp:lastModifiedBy>ckhutl</cp:lastModifiedBy>
  <cp:revision>2346</cp:revision>
  <dcterms:created xsi:type="dcterms:W3CDTF">2015-06-11T05:32:33Z</dcterms:created>
  <dcterms:modified xsi:type="dcterms:W3CDTF">2016-09-12T03:05:08Z</dcterms:modified>
</cp:coreProperties>
</file>