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85" r:id="rId2"/>
    <p:sldMasterId id="2147484308" r:id="rId3"/>
    <p:sldMasterId id="2147484332" r:id="rId4"/>
  </p:sldMasterIdLst>
  <p:notesMasterIdLst>
    <p:notesMasterId r:id="rId26"/>
  </p:notesMasterIdLst>
  <p:handoutMasterIdLst>
    <p:handoutMasterId r:id="rId27"/>
  </p:handoutMasterIdLst>
  <p:sldIdLst>
    <p:sldId id="256" r:id="rId5"/>
    <p:sldId id="1208" r:id="rId6"/>
    <p:sldId id="1206" r:id="rId7"/>
    <p:sldId id="1209" r:id="rId8"/>
    <p:sldId id="1210" r:id="rId9"/>
    <p:sldId id="1211" r:id="rId10"/>
    <p:sldId id="1212" r:id="rId11"/>
    <p:sldId id="1213" r:id="rId12"/>
    <p:sldId id="1214" r:id="rId13"/>
    <p:sldId id="1220" r:id="rId14"/>
    <p:sldId id="1215" r:id="rId15"/>
    <p:sldId id="1216" r:id="rId16"/>
    <p:sldId id="1217" r:id="rId17"/>
    <p:sldId id="1218" r:id="rId18"/>
    <p:sldId id="1219" r:id="rId19"/>
    <p:sldId id="259" r:id="rId20"/>
    <p:sldId id="1221" r:id="rId21"/>
    <p:sldId id="1222" r:id="rId22"/>
    <p:sldId id="1223" r:id="rId23"/>
    <p:sldId id="1224" r:id="rId24"/>
    <p:sldId id="1225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09593D-8598-45AD-A919-1D5694A66CCA}">
          <p14:sldIdLst>
            <p14:sldId id="256"/>
            <p14:sldId id="1208"/>
            <p14:sldId id="1206"/>
            <p14:sldId id="1209"/>
            <p14:sldId id="1210"/>
            <p14:sldId id="1211"/>
            <p14:sldId id="1212"/>
            <p14:sldId id="1213"/>
            <p14:sldId id="1214"/>
            <p14:sldId id="1220"/>
            <p14:sldId id="1215"/>
            <p14:sldId id="1216"/>
            <p14:sldId id="1217"/>
            <p14:sldId id="1218"/>
            <p14:sldId id="1219"/>
            <p14:sldId id="259"/>
            <p14:sldId id="1221"/>
            <p14:sldId id="1222"/>
            <p14:sldId id="1223"/>
            <p14:sldId id="1224"/>
            <p14:sldId id="12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F2DCDB"/>
    <a:srgbClr val="9BBB59"/>
    <a:srgbClr val="84BB2D"/>
    <a:srgbClr val="ACC6E5"/>
    <a:srgbClr val="75A0D4"/>
    <a:srgbClr val="5B9BD5"/>
    <a:srgbClr val="EC712E"/>
    <a:srgbClr val="BFBFBF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5" autoAdjust="0"/>
    <p:restoredTop sz="95179" autoAdjust="0"/>
  </p:normalViewPr>
  <p:slideViewPr>
    <p:cSldViewPr snapToGrid="0">
      <p:cViewPr>
        <p:scale>
          <a:sx n="90" d="100"/>
          <a:sy n="90" d="100"/>
        </p:scale>
        <p:origin x="920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0" y="18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0BA6F-AAEA-439B-9AA4-60C4B033B69E}" type="datetimeFigureOut">
              <a:rPr lang="zh-CN" altLang="en-US" smtClean="0"/>
              <a:pPr/>
              <a:t>16/9/18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94F5B-F19A-44FF-BD6A-1B3A3BEA06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49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3F3C9-4DE5-410E-AF7E-FF1CBF9F030D}" type="datetimeFigureOut">
              <a:rPr lang="zh-CN" altLang="en-US" smtClean="0"/>
              <a:pPr/>
              <a:t>16/9/18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81BEF-78A4-4DF3-9020-760978802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6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81BEF-78A4-4DF3-9020-760978802E3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83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/>
              <a:pPr/>
              <a:t>16/9/18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50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6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499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72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4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1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7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349" y="216997"/>
            <a:ext cx="11760000" cy="720000"/>
          </a:xfrm>
          <a:prstGeom prst="rect">
            <a:avLst/>
          </a:prstGeom>
        </p:spPr>
        <p:txBody>
          <a:bodyPr anchor="b"/>
          <a:lstStyle>
            <a:lvl1pPr algn="l">
              <a:defRPr sz="2667" b="1" baseline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272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  <a:pPr/>
              <a:t>16/9/18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61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349" y="216997"/>
            <a:ext cx="11760000" cy="720000"/>
          </a:xfrm>
          <a:prstGeom prst="rect">
            <a:avLst/>
          </a:prstGeom>
        </p:spPr>
        <p:txBody>
          <a:bodyPr anchor="b"/>
          <a:lstStyle>
            <a:lvl1pPr algn="l">
              <a:defRPr sz="2667" b="1" baseline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202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/>
              <a:pPr/>
              <a:t>16/9/18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98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  <a:pPr/>
              <a:t>16/9/18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57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  <a:pPr/>
              <a:t>16/9/18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竖排标题 1"/>
          <p:cNvSpPr>
            <a:spLocks noGrp="1"/>
          </p:cNvSpPr>
          <p:nvPr>
            <p:ph type="title" orient="vert"/>
          </p:nvPr>
        </p:nvSpPr>
        <p:spPr>
          <a:xfrm>
            <a:off x="143339" y="163061"/>
            <a:ext cx="11439061" cy="56154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2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16/9/18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9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3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62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2BDAF-9EE0-4202-AF18-402440F2A08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1600" y="228600"/>
            <a:ext cx="8375667" cy="7620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1610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6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12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FAA99-E689-4640-B180-1BCCC2BDEE08}" type="datetimeFigureOut">
              <a:rPr lang="zh-CN" altLang="en-US" smtClean="0"/>
              <a:pPr/>
              <a:t>16/9/18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BD077-EC37-47E0-B8AD-3D82F498BF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6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780" r:id="rId4"/>
    <p:sldLayoutId id="2147483792" r:id="rId5"/>
    <p:sldLayoutId id="2147483958" r:id="rId6"/>
    <p:sldLayoutId id="2147484019" r:id="rId7"/>
    <p:sldLayoutId id="2147483798" r:id="rId8"/>
    <p:sldLayoutId id="2147483960" r:id="rId9"/>
    <p:sldLayoutId id="2147483804" r:id="rId10"/>
    <p:sldLayoutId id="2147483962" r:id="rId11"/>
    <p:sldLayoutId id="2147483810" r:id="rId12"/>
    <p:sldLayoutId id="2147483954" r:id="rId13"/>
    <p:sldLayoutId id="2147483956" r:id="rId14"/>
    <p:sldLayoutId id="2147484044" r:id="rId15"/>
    <p:sldLayoutId id="2147484336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4429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3200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3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8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4429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3200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lijing\Desktop\亚信稿子\新LOGOppt-翅膀\内页 拷贝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1"/>
            <a:ext cx="12191999" cy="6858000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23392" y="5823333"/>
            <a:ext cx="3072341" cy="990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0135320" y="6146373"/>
            <a:ext cx="2056680" cy="7116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5728" y="1199"/>
            <a:ext cx="12192000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582" y="1534515"/>
            <a:ext cx="8008793" cy="20399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ctr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4000">
                <a:latin typeface="微软雅黑" pitchFamily="34" charset="-122"/>
                <a:ea typeface="微软雅黑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600" b="1" dirty="0" smtClean="0"/>
              <a:t>LDP</a:t>
            </a:r>
            <a:r>
              <a:rPr lang="zh-CN" altLang="en-US" sz="3600" b="1" dirty="0" smtClean="0"/>
              <a:t>云平台部</a:t>
            </a:r>
            <a:r>
              <a:rPr lang="en-US" altLang="zh-CN" sz="3600" b="1" dirty="0" smtClean="0"/>
              <a:t>2016</a:t>
            </a:r>
            <a:r>
              <a:rPr lang="zh-CN" altLang="en-US" sz="3600" b="1" dirty="0" smtClean="0"/>
              <a:t>年下半年工作目标和绩效计划</a:t>
            </a:r>
          </a:p>
        </p:txBody>
      </p:sp>
    </p:spTree>
    <p:extLst>
      <p:ext uri="{BB962C8B-B14F-4D97-AF65-F5344CB8AC3E}">
        <p14:creationId xmlns:p14="http://schemas.microsoft.com/office/powerpoint/2010/main" val="2720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</a:t>
            </a: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团队绩效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215485"/>
              </p:ext>
            </p:extLst>
          </p:nvPr>
        </p:nvGraphicFramePr>
        <p:xfrm>
          <a:off x="431800" y="1305453"/>
          <a:ext cx="1124109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63"/>
                <a:gridCol w="942975"/>
                <a:gridCol w="2886075"/>
                <a:gridCol w="5229228"/>
                <a:gridCol w="154305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权重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具体内容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评估标准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绩效目标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部门绩效</a:t>
                      </a:r>
                      <a:r>
                        <a:rPr lang="en-US" altLang="zh-CN" dirty="0" smtClean="0"/>
                        <a:t>20%</a:t>
                      </a:r>
                      <a:endParaRPr lang="zh-CN" altLang="en-US" dirty="0" smtClean="0"/>
                    </a:p>
                    <a:p>
                      <a:r>
                        <a:rPr lang="zh-CN" altLang="en-US" dirty="0" smtClean="0"/>
                        <a:t>产品绩效</a:t>
                      </a:r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重点工作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产品迭代流程和</a:t>
                      </a:r>
                      <a:r>
                        <a:rPr lang="en-US" altLang="zh-CN" dirty="0" err="1" smtClean="0"/>
                        <a:t>Trello</a:t>
                      </a:r>
                      <a:r>
                        <a:rPr lang="zh-CN" altLang="en-US" dirty="0" smtClean="0"/>
                        <a:t>协同</a:t>
                      </a:r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产品运营情况分析</a:t>
                      </a:r>
                    </a:p>
                    <a:p>
                      <a:r>
                        <a:rPr lang="en-US" altLang="zh-CN" dirty="0" smtClean="0"/>
                        <a:t>3.</a:t>
                      </a:r>
                      <a:r>
                        <a:rPr lang="zh-CN" altLang="en-US" dirty="0" smtClean="0"/>
                        <a:t>对标分析</a:t>
                      </a:r>
                    </a:p>
                    <a:p>
                      <a:r>
                        <a:rPr lang="en-US" altLang="zh-CN" dirty="0" smtClean="0"/>
                        <a:t>4.</a:t>
                      </a:r>
                      <a:r>
                        <a:rPr lang="zh-CN" altLang="en-US" dirty="0" smtClean="0"/>
                        <a:t>定期用户测试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每天更新</a:t>
                      </a:r>
                      <a:r>
                        <a:rPr lang="en-US" altLang="zh-CN" dirty="0" err="1" smtClean="0"/>
                        <a:t>trello</a:t>
                      </a:r>
                      <a:r>
                        <a:rPr lang="zh-CN" altLang="en-US" dirty="0" smtClean="0"/>
                        <a:t>，记录产品迭代和具体工作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每周发产品运营报告邮件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3.</a:t>
                      </a:r>
                      <a:r>
                        <a:rPr lang="zh-CN" altLang="en-US" dirty="0" smtClean="0"/>
                        <a:t>每月发相关功能的产品对标</a:t>
                      </a:r>
                      <a:r>
                        <a:rPr lang="zh-CN" altLang="en-US" dirty="0" smtClean="0"/>
                        <a:t>邮件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4.</a:t>
                      </a:r>
                      <a:r>
                        <a:rPr lang="zh-CN" altLang="en-US" dirty="0" smtClean="0"/>
                        <a:t>每周</a:t>
                      </a:r>
                      <a:r>
                        <a:rPr lang="zh-CN" altLang="en-US" dirty="0" smtClean="0"/>
                        <a:t>通过微信群收集用户反馈</a:t>
                      </a:r>
                      <a:r>
                        <a:rPr lang="zh-CN" altLang="en-US" dirty="0" smtClean="0"/>
                        <a:t>。</a:t>
                      </a:r>
                      <a:r>
                        <a:rPr lang="zh-CN" altLang="en-US" dirty="0" smtClean="0"/>
                        <a:t>每月进行一次用户访谈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个人目标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学习新知识</a:t>
                      </a:r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团队协作</a:t>
                      </a:r>
                    </a:p>
                    <a:p>
                      <a:r>
                        <a:rPr lang="en-US" altLang="zh-CN" dirty="0" smtClean="0"/>
                        <a:t>3.</a:t>
                      </a:r>
                      <a:r>
                        <a:rPr lang="zh-CN" altLang="en-US" dirty="0" smtClean="0"/>
                        <a:t>企业文化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学习产品管理和开发技能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处理好团队各种问题，保障功能发布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3.</a:t>
                      </a:r>
                      <a:r>
                        <a:rPr lang="zh-CN" altLang="en-US" dirty="0" smtClean="0"/>
                        <a:t>在工作中摸索企业文化，消化合理的，建议不合理的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25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设计－品宣团队绩效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07755"/>
              </p:ext>
            </p:extLst>
          </p:nvPr>
        </p:nvGraphicFramePr>
        <p:xfrm>
          <a:off x="431800" y="1305453"/>
          <a:ext cx="1124109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713"/>
                <a:gridCol w="1014412"/>
                <a:gridCol w="3128963"/>
                <a:gridCol w="3466786"/>
                <a:gridCol w="224821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权重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具体内容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评估标准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绩效目标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部门绩效</a:t>
                      </a:r>
                      <a:r>
                        <a:rPr lang="en-US" altLang="zh-CN" dirty="0" smtClean="0"/>
                        <a:t>40%</a:t>
                      </a:r>
                      <a:endParaRPr lang="zh-CN" altLang="en-US" dirty="0" smtClean="0"/>
                    </a:p>
                    <a:p>
                      <a:r>
                        <a:rPr lang="zh-CN" altLang="en-US" dirty="0" smtClean="0"/>
                        <a:t>品牌绩效</a:t>
                      </a:r>
                      <a:r>
                        <a:rPr lang="en-US" altLang="zh-CN" dirty="0" smtClean="0"/>
                        <a:t>60%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重点工作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 err="1" smtClean="0"/>
                        <a:t>Trello</a:t>
                      </a:r>
                      <a:r>
                        <a:rPr lang="zh-CN" altLang="en-US" dirty="0" smtClean="0"/>
                        <a:t>协同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品牌推广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见附录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个人目标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学习新知识</a:t>
                      </a:r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团队协作</a:t>
                      </a:r>
                    </a:p>
                    <a:p>
                      <a:r>
                        <a:rPr lang="en-US" altLang="zh-CN" dirty="0" smtClean="0"/>
                        <a:t>3.</a:t>
                      </a:r>
                      <a:r>
                        <a:rPr lang="zh-CN" altLang="en-US" dirty="0" smtClean="0"/>
                        <a:t>企业文化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07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团队绩效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3144"/>
              </p:ext>
            </p:extLst>
          </p:nvPr>
        </p:nvGraphicFramePr>
        <p:xfrm>
          <a:off x="431800" y="1305453"/>
          <a:ext cx="112410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713"/>
                <a:gridCol w="1014412"/>
                <a:gridCol w="3128963"/>
                <a:gridCol w="3466786"/>
                <a:gridCol w="224821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权重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具体内容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评估标准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绩效目标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重点工作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个人目标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16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后端开发团队绩效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897476"/>
              </p:ext>
            </p:extLst>
          </p:nvPr>
        </p:nvGraphicFramePr>
        <p:xfrm>
          <a:off x="431800" y="1305453"/>
          <a:ext cx="11241092" cy="515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713"/>
                <a:gridCol w="1014412"/>
                <a:gridCol w="3128963"/>
                <a:gridCol w="4214812"/>
                <a:gridCol w="150019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权重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具体内容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评估标准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绩效目标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部门绩效</a:t>
                      </a:r>
                      <a:r>
                        <a:rPr lang="en-US" altLang="zh-CN" dirty="0" smtClean="0"/>
                        <a:t>20%</a:t>
                      </a:r>
                    </a:p>
                    <a:p>
                      <a:r>
                        <a:rPr lang="zh-CN" altLang="en-US" dirty="0" smtClean="0"/>
                        <a:t>归属产品绩效</a:t>
                      </a:r>
                      <a:r>
                        <a:rPr lang="en-US" altLang="zh-CN" dirty="0" smtClean="0"/>
                        <a:t>60%</a:t>
                      </a:r>
                    </a:p>
                    <a:p>
                      <a:r>
                        <a:rPr lang="zh-CN" altLang="en-US" dirty="0" smtClean="0"/>
                        <a:t>开发绩效</a:t>
                      </a:r>
                      <a:r>
                        <a:rPr lang="en-US" altLang="zh-CN" dirty="0" smtClean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重点工作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0" marR="0" lvl="0" indent="-25400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AutoNum type="arabicPeriod"/>
                      </a:pPr>
                      <a:r>
                        <a:rPr lang="en" sz="1800" dirty="0" err="1"/>
                        <a:t>开发迭代流程</a:t>
                      </a:r>
                      <a:endParaRPr lang="en" sz="1800" dirty="0"/>
                    </a:p>
                    <a:p>
                      <a:pPr marL="254000" marR="0" lvl="0" indent="-25400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AutoNum type="arabicPeriod"/>
                      </a:pPr>
                      <a:r>
                        <a:rPr lang="en" sz="1800" dirty="0" err="1"/>
                        <a:t>工作效率改进</a:t>
                      </a:r>
                      <a:endParaRPr lang="en" sz="1800" dirty="0"/>
                    </a:p>
                    <a:p>
                      <a:pPr marL="254000" marR="0" lvl="0" indent="-25400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AutoNum type="arabicPeriod"/>
                      </a:pPr>
                      <a:r>
                        <a:rPr lang="en" sz="1800" dirty="0" err="1"/>
                        <a:t>工作质量改进</a:t>
                      </a:r>
                      <a:endParaRPr lang="en" sz="18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err="1"/>
                        <a:t>每周末制定下周迭代计划，新的一周按照此计划开发，无特殊情况下，准时发布迭代</a:t>
                      </a:r>
                      <a:r>
                        <a:rPr lang="en" sz="1800" dirty="0" smtClean="0"/>
                        <a:t>。</a:t>
                      </a:r>
                      <a:endParaRPr lang="zh-CN" altLang="en-US" sz="1800" dirty="0" smtClean="0"/>
                    </a:p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err="1" smtClean="0"/>
                        <a:t>开发过程中有阻碍及时沟通</a:t>
                      </a:r>
                      <a:r>
                        <a:rPr lang="en" sz="1800" dirty="0" smtClean="0"/>
                        <a:t>。</a:t>
                      </a:r>
                      <a:endParaRPr lang="zh-CN" altLang="en-US" sz="1800" dirty="0" smtClean="0"/>
                    </a:p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err="1" smtClean="0"/>
                        <a:t>对新开发的功能模块提供单元测试</a:t>
                      </a:r>
                      <a:r>
                        <a:rPr lang="en" sz="1800" dirty="0" err="1"/>
                        <a:t>，尽量提供集成测试脚本，在CI</a:t>
                      </a:r>
                      <a:r>
                        <a:rPr lang="en" sz="1800" dirty="0"/>
                        <a:t>/</a:t>
                      </a:r>
                      <a:r>
                        <a:rPr lang="en" sz="1800" dirty="0" err="1"/>
                        <a:t>CD流程中串通单元测试。代码通过pr方式，组员间review后再merge到dev分支</a:t>
                      </a:r>
                      <a:r>
                        <a:rPr lang="en" sz="1800" dirty="0"/>
                        <a:t>。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个人目标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1.学习新知识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2.团队协作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3.企业文化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57142"/>
                        <a:buNone/>
                      </a:pPr>
                      <a:r>
                        <a:rPr lang="en" sz="1800" dirty="0" err="1"/>
                        <a:t>学习了解OpenShift</a:t>
                      </a:r>
                      <a:r>
                        <a:rPr lang="en" sz="1800" dirty="0"/>
                        <a:t>/</a:t>
                      </a:r>
                      <a:r>
                        <a:rPr lang="en" sz="1800" dirty="0" err="1"/>
                        <a:t>Kubernetes新版本特性，尝试与这两个开源社区保持沟通，并且尝试参与开源社区的代码贡献</a:t>
                      </a:r>
                      <a:r>
                        <a:rPr lang="en" sz="1800" dirty="0"/>
                        <a:t>。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57142"/>
                        <a:buNone/>
                      </a:pPr>
                      <a:r>
                        <a:rPr lang="en" sz="1800" dirty="0" err="1"/>
                        <a:t>保持团队沟通顺畅，使开发顺利进行</a:t>
                      </a:r>
                      <a:r>
                        <a:rPr lang="en" sz="1800" dirty="0"/>
                        <a:t>。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 err="1"/>
                        <a:t>认同、重视、维护企业文化</a:t>
                      </a:r>
                      <a:r>
                        <a:rPr lang="en" sz="1800" dirty="0"/>
                        <a:t>。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624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前端开发团队绩效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31800" y="1305453"/>
          <a:ext cx="1124109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713"/>
                <a:gridCol w="1014412"/>
                <a:gridCol w="3128963"/>
                <a:gridCol w="3466786"/>
                <a:gridCol w="224821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权重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具体内容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评估标准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绩效目标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部门绩效</a:t>
                      </a:r>
                      <a:r>
                        <a:rPr lang="en-US" altLang="zh-CN" dirty="0" smtClean="0"/>
                        <a:t>20%</a:t>
                      </a:r>
                    </a:p>
                    <a:p>
                      <a:r>
                        <a:rPr lang="zh-CN" altLang="en-US" dirty="0" smtClean="0"/>
                        <a:t>归属产品绩效</a:t>
                      </a:r>
                      <a:r>
                        <a:rPr lang="en-US" altLang="zh-CN" dirty="0" smtClean="0"/>
                        <a:t>60%</a:t>
                      </a:r>
                    </a:p>
                    <a:p>
                      <a:r>
                        <a:rPr lang="zh-CN" altLang="en-US" dirty="0" smtClean="0"/>
                        <a:t>开发绩效</a:t>
                      </a:r>
                      <a:r>
                        <a:rPr lang="en-US" altLang="zh-CN" dirty="0" smtClean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重点工作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开发迭代流程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工作效率改进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工作质量改进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个人目标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学习新知识</a:t>
                      </a:r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团队协作</a:t>
                      </a:r>
                    </a:p>
                    <a:p>
                      <a:r>
                        <a:rPr lang="en-US" altLang="zh-CN" dirty="0" smtClean="0"/>
                        <a:t>3.</a:t>
                      </a:r>
                      <a:r>
                        <a:rPr lang="zh-CN" altLang="en-US" dirty="0" smtClean="0"/>
                        <a:t>企业文化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61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平台团队绩效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71693"/>
              </p:ext>
            </p:extLst>
          </p:nvPr>
        </p:nvGraphicFramePr>
        <p:xfrm>
          <a:off x="431800" y="1305453"/>
          <a:ext cx="1124109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713"/>
                <a:gridCol w="1014412"/>
                <a:gridCol w="3128963"/>
                <a:gridCol w="3466786"/>
                <a:gridCol w="224821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权重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具体内容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评估标准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绩效目标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部门绩效</a:t>
                      </a:r>
                      <a:r>
                        <a:rPr lang="en-US" altLang="zh-CN" dirty="0" smtClean="0"/>
                        <a:t>40%</a:t>
                      </a:r>
                    </a:p>
                    <a:p>
                      <a:r>
                        <a:rPr lang="zh-CN" altLang="en-US" dirty="0" smtClean="0"/>
                        <a:t>平台绩效</a:t>
                      </a:r>
                      <a:r>
                        <a:rPr lang="en-US" altLang="zh-CN" dirty="0" smtClean="0"/>
                        <a:t>60</a:t>
                      </a:r>
                      <a:r>
                        <a:rPr lang="zh-CN" altLang="en-US" dirty="0" smtClean="0"/>
                        <a:t>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重点工作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实现自动化运维，实现从运维到运维开发的转变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推广团队协作工具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持续构建学习型团队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见附录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个人目标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学习新知识</a:t>
                      </a:r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团队协作</a:t>
                      </a:r>
                    </a:p>
                    <a:p>
                      <a:r>
                        <a:rPr lang="en-US" altLang="zh-CN" dirty="0" smtClean="0"/>
                        <a:t>3.</a:t>
                      </a:r>
                      <a:r>
                        <a:rPr lang="zh-CN" altLang="en-US" dirty="0" smtClean="0"/>
                        <a:t>企业文化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66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8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5408" y="1216135"/>
            <a:ext cx="964441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职能管理工作：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所有对接公司一级职能部门的工作，包括但不限于战略规划、需求规划、培训、对外合作、资源管理、品牌管理、行业研究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一、按照公司及部门要求完成部门整体战略规划及需求规划。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二、面向公司内部负责部门的宣传和相应的培训支持。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三、负责公司内部合作，负责内部合作上云计划及内部合作伙伴合作。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四、负责部门资源管理及预算管理。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五、负责和配合其他部门售前相关工作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部门办公室协助解决部门内和外的沟通协调工作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一、负责公司内部相关合作沟通，负责公司内部产品线及行业线统一协调。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二、负责配合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数据产品运营，负责内部数据上架配合工作。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三、负责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平台对外协调和沟通，形成相应的合作机会。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四、配合总经理完成部门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内部管理和协调相关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负责部门的综合工作。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一、负责部门招聘、人员等工作。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二、负责部门相关职能工作。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三、负责部门相关活动开展。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职能团队工作内容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72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1886" y="2383799"/>
            <a:ext cx="23270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完善平台架构设计</a:t>
            </a:r>
            <a:endParaRPr lang="en-US" altLang="zh-CN" sz="1600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做能力供给平台</a:t>
            </a:r>
            <a:endParaRPr lang="en-US" altLang="zh-CN" sz="1600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做高效开发平台</a:t>
            </a:r>
            <a:endParaRPr lang="en-US" altLang="zh-CN" sz="1600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做</a:t>
            </a:r>
            <a:r>
              <a:rPr lang="en-US" altLang="zh-CN" sz="16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SaaS</a:t>
            </a:r>
            <a:r>
              <a:rPr lang="zh-CN" altLang="en-US" sz="16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应用的支撑平台</a:t>
            </a:r>
            <a:endParaRPr lang="en-US" altLang="zh-CN" sz="1600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460" y="2051334"/>
            <a:ext cx="182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平台硬实力提升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1887" y="3894729"/>
            <a:ext cx="21226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推广自动化运维</a:t>
            </a:r>
            <a:endParaRPr lang="en-US" altLang="zh-CN" sz="1600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推广团队协作工具</a:t>
            </a:r>
            <a:endParaRPr lang="en-US" altLang="zh-CN" sz="1600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持续构建学习型团队</a:t>
            </a:r>
            <a:endParaRPr lang="en-US" altLang="zh-CN" sz="1600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461" y="3562264"/>
            <a:ext cx="182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团队软实力提升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90566" y="1023085"/>
            <a:ext cx="76680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完善平台架构设计</a:t>
            </a:r>
            <a:endParaRPr lang="en-US" altLang="zh-CN" sz="1600" b="1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搭建多区部署的</a:t>
            </a:r>
            <a:r>
              <a:rPr lang="en-US" altLang="zh-CN" sz="1400" dirty="0" err="1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DataFoundry</a:t>
            </a: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平台，为生产应用提供更高可用性保障</a:t>
            </a:r>
            <a:endParaRPr lang="en-US" altLang="zh-CN" sz="1400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实现平台路由层的多租户机制，保障平台及所承载各服务的网络安全</a:t>
            </a:r>
            <a:endParaRPr lang="en-US" altLang="zh-CN" sz="1400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b="1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做能力供给平台</a:t>
            </a:r>
            <a:endParaRPr lang="en-US" altLang="zh-CN" sz="1600" b="1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丰富平台后端服务，</a:t>
            </a:r>
            <a:r>
              <a:rPr lang="en-US" altLang="zh-CN" sz="1400" dirty="0" err="1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mongodb</a:t>
            </a: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1400" dirty="0" err="1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elasticsearch</a:t>
            </a: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1400" dirty="0" err="1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memcache</a:t>
            </a: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等</a:t>
            </a:r>
            <a:endParaRPr lang="en-US" altLang="zh-CN" sz="1400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综合利用实时数据同步、定时计划任务等方式，提升后端服务数据可靠性</a:t>
            </a:r>
            <a:endParaRPr lang="en-US" altLang="zh-CN" sz="1400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b="1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做</a:t>
            </a:r>
            <a:r>
              <a:rPr lang="zh-CN" altLang="en-US" sz="1600" b="1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高效开发</a:t>
            </a:r>
            <a:r>
              <a:rPr lang="zh-CN" altLang="en-US" sz="1600" b="1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平台</a:t>
            </a:r>
            <a:endParaRPr lang="en-US" altLang="zh-CN" sz="1600" b="1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搭建</a:t>
            </a:r>
            <a:r>
              <a:rPr lang="zh-CN" altLang="en-US" sz="1400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基于</a:t>
            </a:r>
            <a:r>
              <a:rPr lang="en-US" altLang="zh-CN" sz="1400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Drone</a:t>
            </a:r>
            <a:r>
              <a:rPr lang="zh-CN" altLang="en-US" sz="1400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的持续集成和交付</a:t>
            </a: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环境</a:t>
            </a:r>
            <a:endParaRPr lang="en-US" altLang="zh-CN" sz="1400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b="1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做</a:t>
            </a:r>
            <a:r>
              <a:rPr lang="en-US" altLang="zh-CN" sz="1600" b="1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SaaS</a:t>
            </a:r>
            <a:r>
              <a:rPr lang="zh-CN" altLang="en-US" sz="1600" b="1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应用的支撑</a:t>
            </a:r>
            <a:r>
              <a:rPr lang="zh-CN" altLang="en-US" sz="1600" b="1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平台</a:t>
            </a:r>
            <a:endParaRPr lang="en-US" altLang="zh-CN" sz="1600" b="1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实现</a:t>
            </a:r>
            <a:r>
              <a:rPr lang="zh-CN" altLang="en-US" sz="1400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平台路由层的多租户机制，</a:t>
            </a: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完善网络接入资源分配机制，保障高优先级应用网络需求</a:t>
            </a:r>
            <a:endParaRPr lang="en-US" altLang="zh-CN" sz="1400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搭建自助式应用日志分析、监控、告警模块，减轻</a:t>
            </a:r>
            <a:r>
              <a:rPr lang="en-US" altLang="zh-CN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SaaS</a:t>
            </a: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应用开发运维工作量</a:t>
            </a:r>
            <a:endParaRPr lang="en-US" altLang="zh-CN" sz="1400" dirty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90566" y="3832983"/>
            <a:ext cx="645357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实现自动化运维，实现从运维到运维开发的转变</a:t>
            </a:r>
            <a:endParaRPr lang="en-US" altLang="zh-CN" sz="1600" b="1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使用更高效运维工具代替脚本化运维</a:t>
            </a:r>
            <a:endParaRPr lang="en-US" altLang="zh-CN" sz="1400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要求运维人员选择一门开发语言，形成开发工具运维平台的习惯</a:t>
            </a:r>
            <a:endParaRPr lang="en-US" altLang="zh-CN" sz="1400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逐渐收紧运维人员对系统的控制权限，促进运维开发工作</a:t>
            </a:r>
            <a:endParaRPr lang="en-US" altLang="zh-CN" sz="1400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b="1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推广团队协作工具</a:t>
            </a:r>
            <a:endParaRPr lang="en-US" altLang="zh-CN" sz="1600" b="1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完善日常运维工作执行记录</a:t>
            </a:r>
            <a:endParaRPr lang="en-US" altLang="zh-CN" sz="1400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支撑快速迭代在技术探索、运维开发中的落地</a:t>
            </a:r>
            <a:endParaRPr lang="en-US" altLang="zh-CN" sz="1400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沉淀知识，培养总结、归纳习惯</a:t>
            </a:r>
            <a:endParaRPr lang="en-US" altLang="zh-CN" sz="1400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b="1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持续构建学习型团队</a:t>
            </a:r>
            <a:endParaRPr lang="en-US" altLang="zh-CN" sz="1600" b="1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持续参加社区活动</a:t>
            </a:r>
            <a:endParaRPr lang="en-US" altLang="zh-CN" sz="1400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每周安排小课堂</a:t>
            </a:r>
            <a:endParaRPr lang="en-US" altLang="zh-CN" sz="1400" dirty="0" smtClean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跟踪容器、</a:t>
            </a:r>
            <a:r>
              <a:rPr lang="en-US" altLang="zh-CN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PAAS</a:t>
            </a: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1400" dirty="0" err="1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DevOps</a:t>
            </a:r>
            <a:r>
              <a:rPr lang="zh-CN" altLang="en-US" sz="14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技术新动向</a:t>
            </a:r>
            <a:endParaRPr lang="en-US" altLang="zh-CN" sz="1400" dirty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3128963" y="2236000"/>
            <a:ext cx="457200" cy="2532590"/>
          </a:xfrm>
          <a:prstGeom prst="homePlate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19" rIns="45719" rtlCol="0" anchor="ctr">
            <a:spAutoFit/>
          </a:bodyPr>
          <a:lstStyle/>
          <a:p>
            <a:pPr algn="ctr"/>
            <a:endParaRPr lang="en-US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平台组重点工作实施方案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5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平台组重点工作人员安排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1800" y="921804"/>
          <a:ext cx="11169654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2294575"/>
                <a:gridCol w="4285616"/>
                <a:gridCol w="2792413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任务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细项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目标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人员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自动化运维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监控告警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采集平台运行数据，完成日常巡检，及时发现异常</a:t>
                      </a:r>
                      <a:endParaRPr lang="en-US" altLang="zh-CN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王福旺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故障恢复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常见告警、故障的自动恢复</a:t>
                      </a:r>
                      <a:endParaRPr lang="en-US" altLang="zh-CN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刘海龙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新机初始化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完成新节点集中设置</a:t>
                      </a:r>
                      <a:endParaRPr lang="en-US" altLang="zh-CN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刘海龙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日常运维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日常运维工作自动化、界面华，</a:t>
                      </a:r>
                      <a:r>
                        <a:rPr lang="en-US" altLang="zh-CN" sz="1100" dirty="0" err="1" smtClean="0"/>
                        <a:t>ansible</a:t>
                      </a:r>
                      <a:r>
                        <a:rPr lang="zh-CN" altLang="en-US" sz="1100" dirty="0" smtClean="0"/>
                        <a:t>脚本的自动化、对接持续集成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叶鹏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持续集成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完成</a:t>
                      </a:r>
                      <a:r>
                        <a:rPr lang="en-US" altLang="zh-CN" sz="1100" dirty="0" smtClean="0"/>
                        <a:t>drone/</a:t>
                      </a:r>
                      <a:r>
                        <a:rPr lang="en-US" altLang="zh-CN" sz="1100" dirty="0" err="1" smtClean="0"/>
                        <a:t>jenkins</a:t>
                      </a:r>
                      <a:r>
                        <a:rPr lang="zh-CN" altLang="en-US" sz="1100" dirty="0" smtClean="0"/>
                        <a:t>与</a:t>
                      </a:r>
                      <a:r>
                        <a:rPr lang="en-US" altLang="zh-CN" sz="1100" dirty="0" err="1" smtClean="0"/>
                        <a:t>openshift</a:t>
                      </a:r>
                      <a:r>
                        <a:rPr lang="zh-CN" altLang="en-US" sz="1100" dirty="0" smtClean="0"/>
                        <a:t>集成，支撑</a:t>
                      </a:r>
                      <a:r>
                        <a:rPr lang="en-US" altLang="zh-CN" sz="1100" dirty="0" err="1" smtClean="0"/>
                        <a:t>datafoundry</a:t>
                      </a:r>
                      <a:r>
                        <a:rPr lang="zh-CN" altLang="en-US" sz="1100" dirty="0" smtClean="0"/>
                        <a:t>持续集成、部署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王亚东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高可用后端服务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 smtClean="0"/>
                        <a:t>cassandra</a:t>
                      </a:r>
                      <a:r>
                        <a:rPr lang="zh-CN" altLang="en-US" sz="1100" dirty="0" smtClean="0"/>
                        <a:t>、</a:t>
                      </a:r>
                      <a:r>
                        <a:rPr lang="en-US" altLang="zh-CN" sz="1100" dirty="0" err="1" smtClean="0"/>
                        <a:t>dubbo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高可用后端服务，数据备份、恢复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叶鹏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mongo</a:t>
                      </a:r>
                      <a:r>
                        <a:rPr lang="zh-CN" altLang="en-US" sz="1100" dirty="0" smtClean="0"/>
                        <a:t>、</a:t>
                      </a:r>
                      <a:r>
                        <a:rPr lang="en-US" altLang="zh-CN" sz="1100" dirty="0" err="1" smtClean="0"/>
                        <a:t>elasticsearch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高可用后端服务，数据备份、恢复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刘海龙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redis</a:t>
                      </a:r>
                      <a:r>
                        <a:rPr lang="zh-CN" altLang="en-US" sz="1100" dirty="0" smtClean="0"/>
                        <a:t>、</a:t>
                      </a:r>
                      <a:r>
                        <a:rPr lang="en-US" altLang="zh-CN" sz="1100" dirty="0" err="1" smtClean="0"/>
                        <a:t>memcache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高可用后端服务，数据备份、恢复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张兆瑞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kafka</a:t>
                      </a:r>
                      <a:r>
                        <a:rPr lang="zh-CN" altLang="en-US" sz="1100" dirty="0" smtClean="0"/>
                        <a:t>、</a:t>
                      </a:r>
                      <a:r>
                        <a:rPr lang="en-US" altLang="zh-CN" sz="1100" dirty="0" err="1" smtClean="0"/>
                        <a:t>rabbitmq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高可用后端服务，数据备份、恢复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王福旺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etcd</a:t>
                      </a:r>
                      <a:r>
                        <a:rPr lang="zh-CN" altLang="en-US" sz="1100" dirty="0" smtClean="0"/>
                        <a:t>、</a:t>
                      </a:r>
                      <a:r>
                        <a:rPr lang="en-US" altLang="zh-CN" sz="1100" dirty="0" smtClean="0"/>
                        <a:t>zookeeper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高可用后端服务，数据备份、恢复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李小伟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编排系统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openshift</a:t>
                      </a:r>
                      <a:r>
                        <a:rPr lang="en-US" altLang="zh-CN" sz="1100" dirty="0" smtClean="0"/>
                        <a:t>/</a:t>
                      </a:r>
                      <a:r>
                        <a:rPr lang="en-US" altLang="zh-CN" sz="1100" dirty="0" err="1" smtClean="0"/>
                        <a:t>kubernetes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平台搭建、日常操作、问题处理、例行巡检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全体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 smtClean="0"/>
                        <a:t>docker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swarm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平台搭建、日常操作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李小伟、王福旺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 smtClean="0"/>
                        <a:t>mesos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平台搭建、日常操作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张兆瑞、王亚东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软件定义网络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环境搭建、日常应用、问题处理、可用性保障</a:t>
                      </a:r>
                      <a:endParaRPr lang="en-US" altLang="zh-CN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多租户、元数据配置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王福旺、刘海龙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软件定义存储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环境搭建、日常应用、问题处理、可用性保障</a:t>
                      </a:r>
                      <a:endParaRPr lang="en-US" altLang="zh-CN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多租户、元数据配置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叶鹏、王亚东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datafoundry</a:t>
                      </a:r>
                      <a:r>
                        <a:rPr lang="zh-CN" altLang="en-US" sz="1100" dirty="0" smtClean="0"/>
                        <a:t>基础镜像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跟踪</a:t>
                      </a:r>
                      <a:r>
                        <a:rPr lang="en-US" altLang="zh-CN" sz="1100" dirty="0" err="1" smtClean="0"/>
                        <a:t>dockerhub</a:t>
                      </a:r>
                      <a:r>
                        <a:rPr lang="zh-CN" altLang="en-US" sz="1100" dirty="0" smtClean="0"/>
                        <a:t>公共镜像及产品上云所需公共镜像，更换操作系统源、更换运行时源、时区等，以更好满足公司内应用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李小伟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IAAS</a:t>
                      </a:r>
                      <a:r>
                        <a:rPr lang="zh-CN" altLang="en-US" sz="1100" dirty="0" smtClean="0"/>
                        <a:t>资源管理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跟踪</a:t>
                      </a:r>
                      <a:r>
                        <a:rPr lang="en-US" altLang="zh-CN" sz="1100" dirty="0" smtClean="0"/>
                        <a:t>IAAS</a:t>
                      </a:r>
                      <a:r>
                        <a:rPr lang="zh-CN" altLang="en-US" sz="1100" dirty="0" smtClean="0"/>
                        <a:t>费用，定期确认各部门资源使用情况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王亚东、张兆瑞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日常上云支持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培训、咨询解答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帮助解决公司各部门在使用</a:t>
                      </a:r>
                      <a:r>
                        <a:rPr lang="en-US" altLang="zh-CN" sz="1100" dirty="0" err="1" smtClean="0"/>
                        <a:t>datafoundry</a:t>
                      </a:r>
                      <a:r>
                        <a:rPr lang="zh-CN" altLang="en-US" sz="1100" dirty="0" smtClean="0"/>
                        <a:t>过程中的问题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全体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62087" y="1918811"/>
            <a:ext cx="80105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LDP</a:t>
            </a: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作为亚信的大数据能力中心，通过</a:t>
            </a:r>
            <a:r>
              <a:rPr lang="en-US" altLang="zh-CN" sz="2000" dirty="0" err="1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DataFoundry</a:t>
            </a: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汇聚大数据技术能力；通过</a:t>
            </a:r>
            <a:r>
              <a:rPr lang="en-US" altLang="zh-CN" sz="2000" dirty="0" err="1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Datahub</a:t>
            </a: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聚合数据产品，为长江、广州、哈尔滨三大交易市场提供数据流通</a:t>
            </a:r>
            <a:r>
              <a:rPr lang="zh-CN" altLang="en-US" sz="2000" dirty="0" smtClean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服务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 smtClean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并</a:t>
            </a: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利用</a:t>
            </a:r>
            <a:r>
              <a:rPr lang="en-US" altLang="zh-CN" sz="2000" dirty="0" err="1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DataFoundry</a:t>
            </a: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和</a:t>
            </a:r>
            <a:r>
              <a:rPr lang="en-US" altLang="zh-CN" sz="2000" dirty="0" err="1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DataHub</a:t>
            </a: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打造公司的创新孵化器，探索</a:t>
            </a:r>
            <a:r>
              <a:rPr lang="en-US" altLang="zh-CN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SaaS</a:t>
            </a: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服务的商业模式。</a:t>
            </a:r>
            <a:endParaRPr lang="zh-CN" altLang="en-US" sz="20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0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品牌－设计安排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38200" y="2217738"/>
          <a:ext cx="10515609" cy="2424188"/>
        </p:xfrm>
        <a:graphic>
          <a:graphicData uri="http://schemas.openxmlformats.org/drawingml/2006/table">
            <a:tbl>
              <a:tblPr/>
              <a:tblGrid>
                <a:gridCol w="980201"/>
                <a:gridCol w="1309548"/>
                <a:gridCol w="697903"/>
                <a:gridCol w="148991"/>
                <a:gridCol w="148991"/>
                <a:gridCol w="148991"/>
                <a:gridCol w="148991"/>
                <a:gridCol w="148991"/>
                <a:gridCol w="148991"/>
                <a:gridCol w="148991"/>
                <a:gridCol w="164674"/>
                <a:gridCol w="148991"/>
                <a:gridCol w="148991"/>
                <a:gridCol w="148991"/>
                <a:gridCol w="148991"/>
                <a:gridCol w="148991"/>
                <a:gridCol w="148991"/>
                <a:gridCol w="148991"/>
                <a:gridCol w="148991"/>
                <a:gridCol w="148991"/>
                <a:gridCol w="148991"/>
                <a:gridCol w="148991"/>
                <a:gridCol w="148991"/>
                <a:gridCol w="148991"/>
                <a:gridCol w="148991"/>
                <a:gridCol w="148991"/>
                <a:gridCol w="148991"/>
                <a:gridCol w="148991"/>
                <a:gridCol w="148991"/>
                <a:gridCol w="148991"/>
                <a:gridCol w="148991"/>
                <a:gridCol w="148991"/>
                <a:gridCol w="148991"/>
                <a:gridCol w="148991"/>
                <a:gridCol w="572437"/>
                <a:gridCol w="650854"/>
                <a:gridCol w="658695"/>
                <a:gridCol w="1011567"/>
              </a:tblGrid>
              <a:tr h="495612">
                <a:tc gridSpan="38"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2016</a:t>
                      </a:r>
                      <a:r>
                        <a:rPr lang="zh-CN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下半年工作计划</a:t>
                      </a:r>
                    </a:p>
                  </a:txBody>
                  <a:tcPr marL="10774" marR="10774" marT="107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39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charset="0"/>
                        </a:rPr>
                        <a:t>   </a:t>
                      </a:r>
                      <a:r>
                        <a:rPr lang="en-US" altLang="zh-CN" sz="1000" b="0" i="0" u="none" strike="noStrike">
                          <a:effectLst/>
                          <a:latin typeface="微软雅黑" charset="0"/>
                        </a:rPr>
                        <a:t>2016 09</a:t>
                      </a:r>
                    </a:p>
                  </a:txBody>
                  <a:tcPr marL="10774" marR="10774" marT="107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 charset="0"/>
                        </a:rPr>
                        <a:t>需求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1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微软雅黑" charset="0"/>
                        </a:rPr>
                        <a:t>9</a:t>
                      </a:r>
                      <a:r>
                        <a:rPr lang="zh-CN" altLang="en-US" sz="1000" b="0" i="0" u="none" strike="noStrike">
                          <a:effectLst/>
                          <a:latin typeface="微软雅黑" charset="0"/>
                        </a:rPr>
                        <a:t>月工作排期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39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effectLst/>
                          <a:latin typeface="微软雅黑" charset="0"/>
                        </a:rPr>
                        <a:t>设计资源</a:t>
                      </a:r>
                    </a:p>
                  </a:txBody>
                  <a:tcPr marL="10774" marR="10774" marT="107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effectLst/>
                          <a:latin typeface="微软雅黑" charset="0"/>
                        </a:rPr>
                        <a:t>项目名称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effectLst/>
                          <a:latin typeface="微软雅黑" charset="0"/>
                        </a:rPr>
                        <a:t>目的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808080"/>
                          </a:solidFill>
                          <a:effectLst/>
                          <a:latin typeface="微软雅黑" charset="0"/>
                        </a:rPr>
                        <a:t>1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808080"/>
                          </a:solidFill>
                          <a:effectLst/>
                          <a:latin typeface="微软雅黑" charset="0"/>
                        </a:rPr>
                        <a:t>2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808080"/>
                          </a:solidFill>
                          <a:effectLst/>
                          <a:latin typeface="微软雅黑" charset="0"/>
                        </a:rPr>
                        <a:t>3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808080"/>
                          </a:solidFill>
                          <a:effectLst/>
                          <a:latin typeface="微软雅黑" charset="0"/>
                        </a:rPr>
                        <a:t>4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808080"/>
                          </a:solidFill>
                          <a:effectLst/>
                          <a:latin typeface="微软雅黑" charset="0"/>
                        </a:rPr>
                        <a:t>5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808080"/>
                          </a:solidFill>
                          <a:effectLst/>
                          <a:latin typeface="微软雅黑" charset="0"/>
                        </a:rPr>
                        <a:t>6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808080"/>
                          </a:solidFill>
                          <a:effectLst/>
                          <a:latin typeface="微软雅黑" charset="0"/>
                        </a:rPr>
                        <a:t>7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808080"/>
                          </a:solidFill>
                          <a:effectLst/>
                          <a:latin typeface="微软雅黑" charset="0"/>
                        </a:rPr>
                        <a:t>8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808080"/>
                          </a:solidFill>
                          <a:effectLst/>
                          <a:latin typeface="微软雅黑" charset="0"/>
                        </a:rPr>
                        <a:t>9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808080"/>
                          </a:solidFill>
                          <a:effectLst/>
                          <a:latin typeface="微软雅黑" charset="0"/>
                        </a:rPr>
                        <a:t>10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808080"/>
                          </a:solidFill>
                          <a:effectLst/>
                          <a:latin typeface="微软雅黑" charset="0"/>
                        </a:rPr>
                        <a:t>11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12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13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14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15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16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17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18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19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20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21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22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23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24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25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26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27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28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29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30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effectLst/>
                          <a:latin typeface="微软雅黑" charset="0"/>
                        </a:rPr>
                        <a:t>协助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effectLst/>
                          <a:latin typeface="微软雅黑" charset="0"/>
                        </a:rPr>
                        <a:t>接口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effectLst/>
                          <a:latin typeface="微软雅黑" charset="0"/>
                        </a:rPr>
                        <a:t>主要对接人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effectLst/>
                          <a:latin typeface="微软雅黑" charset="0"/>
                        </a:rPr>
                        <a:t>计划完成内容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effectLst/>
                          <a:latin typeface="微软雅黑" charset="0"/>
                        </a:rPr>
                        <a:t>UI</a:t>
                      </a:r>
                    </a:p>
                  </a:txBody>
                  <a:tcPr marL="10774" marR="10774" marT="107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effectLst/>
                          <a:latin typeface="微软雅黑" charset="0"/>
                        </a:rPr>
                        <a:t>DataFoundry UI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新增需求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产品</a:t>
                      </a:r>
                      <a:r>
                        <a:rPr lang="en-US" altLang="zh-CN" sz="800" b="0" i="0" u="none" strike="noStrike">
                          <a:effectLst/>
                          <a:latin typeface="微软雅黑" charset="0"/>
                        </a:rPr>
                        <a:t>UE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effectLst/>
                          <a:latin typeface="微软雅黑" charset="0"/>
                        </a:rPr>
                        <a:t>DF</a:t>
                      </a:r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产品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孟静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effectLst/>
                          <a:latin typeface="微软雅黑" charset="0"/>
                        </a:rPr>
                        <a:t>DataHub UI 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改版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effectLst/>
                          <a:latin typeface="微软雅黑" charset="0"/>
                        </a:rPr>
                        <a:t>DH</a:t>
                      </a:r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产品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吴琼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effectLst/>
                          <a:latin typeface="微软雅黑" charset="0"/>
                        </a:rPr>
                        <a:t>DH</a:t>
                      </a:r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用户中心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35">
                <a:tc gridSpan="38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39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effectLst/>
                          <a:latin typeface="微软雅黑" charset="0"/>
                        </a:rPr>
                        <a:t>品牌宣传</a:t>
                      </a:r>
                    </a:p>
                  </a:txBody>
                  <a:tcPr marL="10774" marR="10774" marT="107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effectLst/>
                          <a:latin typeface="微软雅黑" charset="0"/>
                        </a:rPr>
                        <a:t>项目名称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effectLst/>
                          <a:latin typeface="微软雅黑" charset="0"/>
                        </a:rPr>
                        <a:t>目的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808080"/>
                          </a:solidFill>
                          <a:effectLst/>
                          <a:latin typeface="微软雅黑" charset="0"/>
                        </a:rPr>
                        <a:t>1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808080"/>
                          </a:solidFill>
                          <a:effectLst/>
                          <a:latin typeface="微软雅黑" charset="0"/>
                        </a:rPr>
                        <a:t>2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808080"/>
                          </a:solidFill>
                          <a:effectLst/>
                          <a:latin typeface="微软雅黑" charset="0"/>
                        </a:rPr>
                        <a:t>3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808080"/>
                          </a:solidFill>
                          <a:effectLst/>
                          <a:latin typeface="微软雅黑" charset="0"/>
                        </a:rPr>
                        <a:t>4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808080"/>
                          </a:solidFill>
                          <a:effectLst/>
                          <a:latin typeface="微软雅黑" charset="0"/>
                        </a:rPr>
                        <a:t>5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808080"/>
                          </a:solidFill>
                          <a:effectLst/>
                          <a:latin typeface="微软雅黑" charset="0"/>
                        </a:rPr>
                        <a:t>6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808080"/>
                          </a:solidFill>
                          <a:effectLst/>
                          <a:latin typeface="微软雅黑" charset="0"/>
                        </a:rPr>
                        <a:t>7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808080"/>
                          </a:solidFill>
                          <a:effectLst/>
                          <a:latin typeface="微软雅黑" charset="0"/>
                        </a:rPr>
                        <a:t>8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808080"/>
                          </a:solidFill>
                          <a:effectLst/>
                          <a:latin typeface="微软雅黑" charset="0"/>
                        </a:rPr>
                        <a:t>9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808080"/>
                          </a:solidFill>
                          <a:effectLst/>
                          <a:latin typeface="微软雅黑" charset="0"/>
                        </a:rPr>
                        <a:t>10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808080"/>
                          </a:solidFill>
                          <a:effectLst/>
                          <a:latin typeface="微软雅黑" charset="0"/>
                        </a:rPr>
                        <a:t>11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12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13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14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15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16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17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18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19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20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21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22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23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24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25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26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27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28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29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effectLst/>
                          <a:latin typeface="微软雅黑" charset="0"/>
                        </a:rPr>
                        <a:t>30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effectLst/>
                          <a:latin typeface="微软雅黑" charset="0"/>
                        </a:rPr>
                        <a:t>部门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effectLst/>
                          <a:latin typeface="微软雅黑" charset="0"/>
                        </a:rPr>
                        <a:t>主要对接人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6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产品宣传</a:t>
                      </a:r>
                    </a:p>
                  </a:txBody>
                  <a:tcPr marL="10774" marR="10774" marT="107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effectLst/>
                          <a:latin typeface="微软雅黑" charset="0"/>
                        </a:rPr>
                        <a:t>DF</a:t>
                      </a:r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、</a:t>
                      </a:r>
                      <a:r>
                        <a:rPr lang="en-US" altLang="zh-CN" sz="800" b="0" i="0" u="none" strike="noStrike">
                          <a:effectLst/>
                          <a:latin typeface="微软雅黑" charset="0"/>
                        </a:rPr>
                        <a:t>DH</a:t>
                      </a:r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微信公众号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常规推送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于明杰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自营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自营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产品博客（</a:t>
                      </a:r>
                      <a:r>
                        <a:rPr lang="en-US" altLang="zh-CN" sz="800" b="0" i="0" u="none" strike="noStrike">
                          <a:effectLst/>
                          <a:latin typeface="微软雅黑" charset="0"/>
                        </a:rPr>
                        <a:t>DF DH</a:t>
                      </a:r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）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常规推送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于明杰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effectLst/>
                          <a:latin typeface="微软雅黑" charset="0"/>
                        </a:rPr>
                        <a:t>BDX</a:t>
                      </a:r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内宣传露出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常规更新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于明杰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活动</a:t>
                      </a:r>
                    </a:p>
                  </a:txBody>
                  <a:tcPr marL="10774" marR="10774" marT="107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1" u="none" strike="noStrike">
                          <a:solidFill>
                            <a:srgbClr val="538DD5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1" u="none" strike="noStrike">
                          <a:solidFill>
                            <a:srgbClr val="538DD5"/>
                          </a:solidFill>
                          <a:effectLst/>
                          <a:latin typeface="微软雅黑" charset="0"/>
                        </a:rPr>
                        <a:t>机动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10774" marR="10774" marT="10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6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42200"/>
              </p:ext>
            </p:extLst>
          </p:nvPr>
        </p:nvGraphicFramePr>
        <p:xfrm>
          <a:off x="181970" y="1148679"/>
          <a:ext cx="11660759" cy="526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920"/>
                <a:gridCol w="2981049"/>
                <a:gridCol w="5657062"/>
                <a:gridCol w="1469728"/>
              </a:tblGrid>
              <a:tr h="20101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任务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细项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目标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人员安排</a:t>
                      </a:r>
                    </a:p>
                  </a:txBody>
                  <a:tcPr marL="12700" marR="12700" marT="12700" marB="0" anchor="b"/>
                </a:tc>
              </a:tr>
              <a:tr h="29443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DH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产品功能策划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数据发布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数据发布流程优化，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web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端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dataitem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发布。同步调整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client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端的发布流程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吴琼</a:t>
                      </a:r>
                    </a:p>
                  </a:txBody>
                  <a:tcPr marL="12700" marR="12700" marT="12700" marB="0" anchor="b"/>
                </a:tc>
              </a:tr>
              <a:tr h="20101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托管区规划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支持用户数据托管，对应的账务关系、流程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吴琼</a:t>
                      </a:r>
                    </a:p>
                  </a:txBody>
                  <a:tcPr marL="12700" marR="12700" marT="12700" marB="0" anchor="b"/>
                </a:tc>
              </a:tr>
              <a:tr h="20101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api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功能策划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支持用户自行发布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api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数据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吴琼</a:t>
                      </a:r>
                    </a:p>
                  </a:txBody>
                  <a:tcPr marL="12700" marR="12700" marT="12700" marB="0" anchor="b"/>
                </a:tc>
              </a:tr>
              <a:tr h="20101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web cli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策划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产品发布流程、发布内容调整后的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web cli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功能策划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吴琼</a:t>
                      </a:r>
                    </a:p>
                  </a:txBody>
                  <a:tcPr marL="12700" marR="12700" marT="12700" marB="0" anchor="b"/>
                </a:tc>
              </a:tr>
              <a:tr h="20101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新手指引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包括视频、引导介绍等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吴琼</a:t>
                      </a:r>
                    </a:p>
                  </a:txBody>
                  <a:tcPr marL="12700" marR="12700" marT="12700" marB="0" anchor="b"/>
                </a:tc>
              </a:tr>
              <a:tr h="20101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交易所支撑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cms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录入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产品、信息等录入、带审核流程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张鼐</a:t>
                      </a:r>
                    </a:p>
                  </a:txBody>
                  <a:tcPr marL="12700" marR="12700" marT="12700" marB="0" anchor="b"/>
                </a:tc>
              </a:tr>
              <a:tr h="20101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武汉大屏幕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武汉大屏展示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张鼐</a:t>
                      </a:r>
                    </a:p>
                  </a:txBody>
                  <a:tcPr marL="12700" marR="12700" marT="12700" marB="0" anchor="b"/>
                </a:tc>
              </a:tr>
              <a:tr h="20101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武汉研究院、联盟的展示信息支撑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支撑网站展示诉求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张鼐</a:t>
                      </a:r>
                    </a:p>
                  </a:txBody>
                  <a:tcPr marL="12700" marR="12700" marT="12700" marB="0" anchor="b"/>
                </a:tc>
              </a:tr>
              <a:tr h="20101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交易所之间的账务关系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支持交易所之间的账务结算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张鼐</a:t>
                      </a:r>
                    </a:p>
                  </a:txBody>
                  <a:tcPr marL="12700" marR="12700" marT="12700" marB="0" anchor="b"/>
                </a:tc>
              </a:tr>
              <a:tr h="20101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会员标签功能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支持交易所为会员打标签，并自行分析。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张鼐</a:t>
                      </a:r>
                    </a:p>
                  </a:txBody>
                  <a:tcPr marL="12700" marR="12700" marT="12700" marB="0" anchor="b"/>
                </a:tc>
              </a:tr>
              <a:tr h="20101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交易所运营功能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为交易所日常运营提供后端运营功能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张鼐</a:t>
                      </a:r>
                    </a:p>
                  </a:txBody>
                  <a:tcPr marL="12700" marR="12700" marT="12700" marB="0" anchor="b"/>
                </a:tc>
              </a:tr>
              <a:tr h="20101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产品使用拓展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内部数据产品上架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至少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项内部数据产品上架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龚静</a:t>
                      </a:r>
                    </a:p>
                  </a:txBody>
                  <a:tcPr marL="12700" marR="12700" marT="12700" marB="0" anchor="b"/>
                </a:tc>
              </a:tr>
              <a:tr h="20101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支持外部客户数据上架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协助使用，如中科宇图、数易安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龚静</a:t>
                      </a:r>
                    </a:p>
                  </a:txBody>
                  <a:tcPr marL="12700" marR="12700" marT="12700" marB="0" anchor="b"/>
                </a:tc>
              </a:tr>
              <a:tr h="20101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内部数据产品面向交易所推广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面向交易所推广亚信数据产品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张鼐</a:t>
                      </a:r>
                    </a:p>
                  </a:txBody>
                  <a:tcPr marL="12700" marR="12700" marT="12700" marB="0" anchor="b"/>
                </a:tc>
              </a:tr>
              <a:tr h="20101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ldp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首页建设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持续优化部门首页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成为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ldp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宣传的入口，并未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dh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、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df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有效引流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龚静</a:t>
                      </a:r>
                    </a:p>
                  </a:txBody>
                  <a:tcPr marL="12700" marR="12700" marT="12700" marB="0" anchor="b"/>
                </a:tc>
              </a:tr>
              <a:tr h="20101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用户使用建议搜集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dh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用户使用建议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每月搜集一次，每次有针对性的挑选重点客户交流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吴琼</a:t>
                      </a:r>
                    </a:p>
                  </a:txBody>
                  <a:tcPr marL="12700" marR="12700" marT="12700" marB="0" anchor="b"/>
                </a:tc>
              </a:tr>
              <a:tr h="20101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交易所用户使用建议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每月搜集一次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张鼐</a:t>
                      </a:r>
                    </a:p>
                  </a:txBody>
                  <a:tcPr marL="12700" marR="12700" marT="12700" marB="0" anchor="b"/>
                </a:tc>
              </a:tr>
              <a:tr h="20101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竞品分析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dh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每月对标竞品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每月对标一次竞品，国内，并形成分析报告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吴琼</a:t>
                      </a:r>
                    </a:p>
                  </a:txBody>
                  <a:tcPr marL="12700" marR="12700" marT="12700" marB="0" anchor="b"/>
                </a:tc>
              </a:tr>
              <a:tr h="20101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每月对标一次竞品，国外，并形成分析报告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龚静</a:t>
                      </a:r>
                    </a:p>
                  </a:txBody>
                  <a:tcPr marL="12700" marR="12700" marT="12700" marB="0" anchor="b"/>
                </a:tc>
              </a:tr>
              <a:tr h="20101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交易所每月对标竞品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交易所竞品，国内各地交易所，并形成分析报告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张鼐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</a:tr>
              <a:tr h="20101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内部分享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内部工作经验分享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产品功能策划方法论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全体</a:t>
                      </a:r>
                    </a:p>
                  </a:txBody>
                  <a:tcPr marL="12700" marR="12700" marT="12700" marB="0" anchor="b"/>
                </a:tc>
              </a:tr>
              <a:tr h="20101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内部协作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组织讨论，重要环节形成讨论的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a/b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角。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全体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组重点工作人员安排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52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年下半年阶段目标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26917"/>
              </p:ext>
            </p:extLst>
          </p:nvPr>
        </p:nvGraphicFramePr>
        <p:xfrm>
          <a:off x="431800" y="1134004"/>
          <a:ext cx="11098213" cy="4595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061"/>
                <a:gridCol w="4234551"/>
                <a:gridCol w="2546453"/>
                <a:gridCol w="2532148"/>
              </a:tblGrid>
              <a:tr h="453692"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任务名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详情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时间要求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绩效目标分解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</a:tr>
              <a:tr h="708505">
                <a:tc>
                  <a:txBody>
                    <a:bodyPr/>
                    <a:lstStyle/>
                    <a:p>
                      <a:r>
                        <a:rPr lang="en-US" altLang="zh-CN" sz="1600" b="0" i="0" kern="1200" dirty="0" err="1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DataFoundry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正式对外发布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1.0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版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完成基础功能开发，集成</a:t>
                      </a:r>
                      <a:r>
                        <a:rPr lang="en-US" altLang="zh-CN" sz="1600" b="0" i="0" kern="1200" dirty="0" err="1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DataHub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数据资源，完善后端服务，完成双可用区部署，正式对外发布并进入运营阶段。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10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月底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DF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产品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80%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、平台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20%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，品牌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50%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。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</a:tr>
              <a:tr h="1006823">
                <a:tc>
                  <a:txBody>
                    <a:bodyPr/>
                    <a:lstStyle/>
                    <a:p>
                      <a:r>
                        <a:rPr lang="en-US" altLang="zh-CN" sz="1600" b="0" i="0" dirty="0" err="1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DataFoundry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支持内部应用和能力上云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支持“服务化”改造后的能力中心上云，提供至少十项稳定高可用后端服务、十类应用上云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12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月底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DF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产品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20%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，平台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60%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</a:tr>
              <a:tr h="1006823">
                <a:tc>
                  <a:txBody>
                    <a:bodyPr/>
                    <a:lstStyle/>
                    <a:p>
                      <a:r>
                        <a:rPr lang="en-US" altLang="zh-CN" sz="1600" b="0" i="0" kern="1200" dirty="0" err="1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DataHub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、交易所版本迭代和部门首页优化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实现</a:t>
                      </a:r>
                      <a:r>
                        <a:rPr lang="en-US" altLang="zh-CN" sz="1600" b="0" i="0" kern="1200" dirty="0" err="1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DataHub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页面改版和功能优化，并与三大交易所共同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发布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2.0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版本；优化部门首页，集成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DH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和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DF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的能力。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10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月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底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广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交所发布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2.0</a:t>
                      </a:r>
                      <a:endParaRPr lang="en-US" altLang="zh-CN" sz="1600" b="0" i="0" kern="1200" dirty="0" smtClean="0">
                        <a:solidFill>
                          <a:schemeClr val="dk1"/>
                        </a:solidFill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11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月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底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长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交所发布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2.0</a:t>
                      </a:r>
                      <a:endParaRPr lang="en-US" altLang="zh-CN" sz="1600" b="0" i="0" kern="1200" dirty="0" smtClean="0">
                        <a:solidFill>
                          <a:schemeClr val="dk1"/>
                        </a:solidFill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12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月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底 哈交所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发布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2.0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DH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产品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50%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，平台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10%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，品牌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50%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</a:tr>
              <a:tr h="1305141">
                <a:tc>
                  <a:txBody>
                    <a:bodyPr/>
                    <a:lstStyle/>
                    <a:p>
                      <a:r>
                        <a:rPr lang="en-US" altLang="zh-CN" sz="1600" b="0" i="0" dirty="0" err="1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DataHub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数据产品上架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调研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2020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实验室、品联、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CI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、数据产品线以及公司内部其他部门，完成至少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20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项新数据产品上架，聚合亚信数据资源，创新孵化新数据产品。协助完成第三方数据产品上架。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12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月底前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DH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产品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50%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，平台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10%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61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年下半年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重点工作：保持云平台平稳运行，并逐步提高内部服务质量</a:t>
            </a:r>
          </a:p>
        </p:txBody>
      </p:sp>
      <p:sp>
        <p:nvSpPr>
          <p:cNvPr id="2" name="矩形 1"/>
          <p:cNvSpPr/>
          <p:nvPr/>
        </p:nvSpPr>
        <p:spPr>
          <a:xfrm>
            <a:off x="776287" y="1526351"/>
            <a:ext cx="955357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保证</a:t>
            </a:r>
            <a:r>
              <a:rPr lang="en-US" altLang="zh-CN" sz="2000" dirty="0" err="1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DataFoundry</a:t>
            </a: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和</a:t>
            </a:r>
            <a:r>
              <a:rPr lang="en-US" altLang="zh-CN" sz="2000" dirty="0" err="1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DataHub</a:t>
            </a: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的开发、验证和生产环境的高可用，通过备份、双活集群等方式避免故障引起服务不可用。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保证</a:t>
            </a:r>
            <a:r>
              <a:rPr lang="en-US" altLang="zh-CN" sz="2000" dirty="0" err="1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DataFoundry</a:t>
            </a: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后端服务的稳定性，学习掌握后端服务的运维支持。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搭建持续集成的环境，实现内部开发效率提升。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搭建自动化运维和监控的环境，减少手工操作，提升运维效率。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通过培训、微信沟通、电话沟通、现场会议等方式做好上云的培训和协调，及时处理问题，提高内部客户满意度。</a:t>
            </a:r>
          </a:p>
        </p:txBody>
      </p:sp>
    </p:spTree>
    <p:extLst>
      <p:ext uri="{BB962C8B-B14F-4D97-AF65-F5344CB8AC3E}">
        <p14:creationId xmlns:p14="http://schemas.microsoft.com/office/powerpoint/2010/main" val="150108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年下半年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重点工作：优化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DataFoundry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能力，提高公司开发和运维效率</a:t>
            </a:r>
          </a:p>
        </p:txBody>
      </p:sp>
      <p:sp>
        <p:nvSpPr>
          <p:cNvPr id="2" name="矩形 1"/>
          <p:cNvSpPr/>
          <p:nvPr/>
        </p:nvSpPr>
        <p:spPr>
          <a:xfrm>
            <a:off x="776287" y="1526351"/>
            <a:ext cx="95535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尽快推进持久化卷、服务市场、产品介绍、多区域切换、计费账务、系统管理等功能开发实现</a:t>
            </a:r>
            <a:r>
              <a:rPr lang="zh-CN" altLang="en-US" sz="2000" dirty="0" smtClean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。</a:t>
            </a:r>
            <a:endParaRPr lang="en-US" altLang="zh-CN" sz="2000" dirty="0" smtClean="0">
              <a:solidFill>
                <a:prstClr val="black"/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 smtClean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保证</a:t>
            </a: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开发质量，提高客户体验。将新界面、原生界面和客户端都能提供给客户使用。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支持专有云部署的尝试，比如中信集团、长江研究院</a:t>
            </a:r>
            <a:r>
              <a:rPr lang="zh-CN" altLang="en-US" sz="2000" dirty="0" smtClean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等。</a:t>
            </a:r>
            <a:endParaRPr lang="zh-CN" altLang="en-US" sz="2000" dirty="0">
              <a:solidFill>
                <a:prstClr val="black"/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支持亚信内部产品和能力上云，支持内部产品间整合的服务化</a:t>
            </a:r>
            <a:r>
              <a:rPr lang="zh-CN" altLang="en-US" sz="2000" dirty="0" smtClean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实现。</a:t>
            </a:r>
            <a:endParaRPr lang="zh-CN" altLang="en-US" sz="2000" dirty="0">
              <a:solidFill>
                <a:prstClr val="black"/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59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年下半年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重点工作：优化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DataHub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能力，做好对内部数据产品销售和三个交易市场的支持</a:t>
            </a:r>
          </a:p>
        </p:txBody>
      </p:sp>
      <p:sp>
        <p:nvSpPr>
          <p:cNvPr id="2" name="矩形 1"/>
          <p:cNvSpPr/>
          <p:nvPr/>
        </p:nvSpPr>
        <p:spPr>
          <a:xfrm>
            <a:off x="776287" y="1526351"/>
            <a:ext cx="9553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优化</a:t>
            </a:r>
            <a:r>
              <a:rPr lang="en-US" altLang="zh-CN" sz="2000" dirty="0" err="1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DataHub</a:t>
            </a: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界面，在保证页面简洁的基础上提高信息丰富程度，提高界面和客户端的易用性。实现托管模式的客户端，实现客户端</a:t>
            </a:r>
            <a:r>
              <a:rPr lang="en-US" altLang="zh-CN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界面。优化</a:t>
            </a:r>
            <a:r>
              <a:rPr lang="en-US" altLang="zh-CN" sz="2000" dirty="0" err="1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DataHub</a:t>
            </a: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的界面体验，缩短响应时间</a:t>
            </a:r>
            <a:r>
              <a:rPr lang="zh-CN" altLang="en-US" sz="2000" dirty="0" smtClean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smtClean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优先</a:t>
            </a: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支持和帮助内部数据产品上架，支持内部数据产品通过</a:t>
            </a:r>
            <a:r>
              <a:rPr lang="en-US" altLang="zh-CN" sz="2000" dirty="0" err="1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DataHub</a:t>
            </a: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以及三个交易所渠道的销售。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做好对三个交易所的开发以及运维支持。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通过</a:t>
            </a:r>
            <a:r>
              <a:rPr lang="en-US" altLang="zh-CN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PR</a:t>
            </a: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活动、微信公众号、线上线下活动推广</a:t>
            </a:r>
            <a:r>
              <a:rPr lang="en-US" altLang="zh-CN" sz="2000" dirty="0" err="1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DataHub</a:t>
            </a: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，提高知名度，拓展数据使用方。</a:t>
            </a:r>
          </a:p>
        </p:txBody>
      </p:sp>
    </p:spTree>
    <p:extLst>
      <p:ext uri="{BB962C8B-B14F-4D97-AF65-F5344CB8AC3E}">
        <p14:creationId xmlns:p14="http://schemas.microsoft.com/office/powerpoint/2010/main" val="70215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年下半年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重点工作：打造技术性团队氛围，提升团队作战力</a:t>
            </a:r>
          </a:p>
        </p:txBody>
      </p:sp>
      <p:sp>
        <p:nvSpPr>
          <p:cNvPr id="2" name="矩形 1"/>
          <p:cNvSpPr/>
          <p:nvPr/>
        </p:nvSpPr>
        <p:spPr>
          <a:xfrm>
            <a:off x="776287" y="1526351"/>
            <a:ext cx="95535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优化现有软件开发和迭代流程，加强沟通，提高开发效率和质量。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组织技术学习和培训，举行黑客马拉松活动，提升技术氛围。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组织团队活动，提高团队协作能力。</a:t>
            </a:r>
          </a:p>
        </p:txBody>
      </p:sp>
    </p:spTree>
    <p:extLst>
      <p:ext uri="{BB962C8B-B14F-4D97-AF65-F5344CB8AC3E}">
        <p14:creationId xmlns:p14="http://schemas.microsoft.com/office/powerpoint/2010/main" val="175376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职能团队绩效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67549"/>
              </p:ext>
            </p:extLst>
          </p:nvPr>
        </p:nvGraphicFramePr>
        <p:xfrm>
          <a:off x="431800" y="1305453"/>
          <a:ext cx="10998203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185863"/>
                <a:gridCol w="1771650"/>
                <a:gridCol w="4772025"/>
                <a:gridCol w="164306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权重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具体内容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评估标准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绩效目标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部门绩效</a:t>
                      </a:r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重点工作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职能管理工作</a:t>
                      </a:r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部门管理协调工作</a:t>
                      </a:r>
                    </a:p>
                    <a:p>
                      <a:r>
                        <a:rPr lang="en-US" altLang="zh-CN" dirty="0" smtClean="0"/>
                        <a:t>3.Trello</a:t>
                      </a:r>
                      <a:r>
                        <a:rPr lang="zh-CN" altLang="en-US" dirty="0" smtClean="0"/>
                        <a:t>协同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有效推进职能工作开展，推进部门整体战略和产品规划等工作。</a:t>
                      </a:r>
                    </a:p>
                    <a:p>
                      <a:r>
                        <a:rPr lang="zh-CN" altLang="en-US" dirty="0" smtClean="0"/>
                        <a:t>支撑售前工作，推进部门产品的私有云和专有云落地。</a:t>
                      </a:r>
                    </a:p>
                    <a:p>
                      <a:r>
                        <a:rPr lang="zh-CN" altLang="en-US" dirty="0" smtClean="0"/>
                        <a:t>推进产品运营工作，协调内外部沟通工作。配合总经理完成内部协调和管理工作。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个人目标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学习新知识</a:t>
                      </a:r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团队协作</a:t>
                      </a:r>
                    </a:p>
                    <a:p>
                      <a:r>
                        <a:rPr lang="en-US" altLang="zh-CN" dirty="0" smtClean="0"/>
                        <a:t>3.</a:t>
                      </a:r>
                      <a:r>
                        <a:rPr lang="zh-CN" altLang="en-US" dirty="0" smtClean="0"/>
                        <a:t>企业文化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学习新知识，提升自身技术和管理能力。构建部门文化，推进部门文化执行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04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产品团队绩效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377565"/>
              </p:ext>
            </p:extLst>
          </p:nvPr>
        </p:nvGraphicFramePr>
        <p:xfrm>
          <a:off x="431800" y="1305453"/>
          <a:ext cx="11241092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713"/>
                <a:gridCol w="1014412"/>
                <a:gridCol w="3128963"/>
                <a:gridCol w="3466786"/>
                <a:gridCol w="224821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权重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具体内容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评估标准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绩效目标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部门绩效</a:t>
                      </a:r>
                      <a:r>
                        <a:rPr lang="en-US" altLang="zh-CN" dirty="0" smtClean="0"/>
                        <a:t>20%</a:t>
                      </a:r>
                      <a:endParaRPr lang="zh-CN" altLang="en-US" dirty="0" smtClean="0"/>
                    </a:p>
                    <a:p>
                      <a:r>
                        <a:rPr lang="zh-CN" altLang="en-US" dirty="0" smtClean="0"/>
                        <a:t>产品绩效</a:t>
                      </a:r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重点工作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产品迭代流程和</a:t>
                      </a:r>
                      <a:r>
                        <a:rPr lang="en-US" altLang="zh-CN" dirty="0" err="1" smtClean="0"/>
                        <a:t>Trello</a:t>
                      </a:r>
                      <a:r>
                        <a:rPr lang="zh-CN" altLang="en-US" dirty="0" smtClean="0"/>
                        <a:t>协同</a:t>
                      </a:r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产品运营情况分析</a:t>
                      </a:r>
                    </a:p>
                    <a:p>
                      <a:r>
                        <a:rPr lang="en-US" altLang="zh-CN" dirty="0" smtClean="0"/>
                        <a:t>3.</a:t>
                      </a:r>
                      <a:r>
                        <a:rPr lang="zh-CN" altLang="en-US" dirty="0" smtClean="0"/>
                        <a:t>对标分析</a:t>
                      </a:r>
                    </a:p>
                    <a:p>
                      <a:r>
                        <a:rPr lang="en-US" altLang="zh-CN" dirty="0" smtClean="0"/>
                        <a:t>4.</a:t>
                      </a:r>
                      <a:r>
                        <a:rPr lang="zh-CN" altLang="en-US" dirty="0" smtClean="0"/>
                        <a:t>定期用户测试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每天更新</a:t>
                      </a:r>
                      <a:r>
                        <a:rPr lang="en-US" altLang="zh-CN" dirty="0" err="1" smtClean="0"/>
                        <a:t>trello</a:t>
                      </a:r>
                      <a:r>
                        <a:rPr lang="zh-CN" altLang="en-US" dirty="0" smtClean="0"/>
                        <a:t>，记录产品迭代和具体工作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每周发产品运营报告邮件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3.</a:t>
                      </a:r>
                      <a:r>
                        <a:rPr lang="zh-CN" altLang="en-US" dirty="0" smtClean="0"/>
                        <a:t>每月发相关功能的产品对标邮件</a:t>
                      </a:r>
                    </a:p>
                    <a:p>
                      <a:r>
                        <a:rPr lang="en-US" altLang="zh-CN" dirty="0" smtClean="0"/>
                        <a:t>4.</a:t>
                      </a:r>
                      <a:r>
                        <a:rPr lang="zh-CN" altLang="en-US" dirty="0" smtClean="0"/>
                        <a:t> 每月进行一次用户访谈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个人目标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学习新知识</a:t>
                      </a:r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团队协作</a:t>
                      </a:r>
                    </a:p>
                    <a:p>
                      <a:r>
                        <a:rPr lang="en-US" altLang="zh-CN" dirty="0" smtClean="0"/>
                        <a:t>3.</a:t>
                      </a:r>
                      <a:r>
                        <a:rPr lang="zh-CN" altLang="en-US" dirty="0" smtClean="0"/>
                        <a:t>企业文化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1610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115&quot;&gt;&lt;object type=&quot;3&quot; unique_id=&quot;10116&quot;&gt;&lt;property id=&quot;20148&quot; value=&quot;5&quot;/&gt;&lt;property id=&quot;20300&quot; value=&quot;Slide 1&quot;/&gt;&lt;property id=&quot;20307&quot; value=&quot;256&quot;/&gt;&lt;/object&gt;&lt;object type=&quot;3&quot; unique_id=&quot;10117&quot;&gt;&lt;property id=&quot;20148&quot; value=&quot;5&quot;/&gt;&lt;property id=&quot;20300&quot; value=&quot;Slide 2&quot;/&gt;&lt;property id=&quot;20307&quot; value=&quot;279&quot;/&gt;&lt;/object&gt;&lt;object type=&quot;3&quot; unique_id=&quot;10118&quot;&gt;&lt;property id=&quot;20148&quot; value=&quot;5&quot;/&gt;&lt;property id=&quot;20300&quot; value=&quot;Slide 3&quot;/&gt;&lt;property id=&quot;20307&quot; value=&quot;283&quot;/&gt;&lt;/object&gt;&lt;object type=&quot;3&quot; unique_id=&quot;10119&quot;&gt;&lt;property id=&quot;20148&quot; value=&quot;5&quot;/&gt;&lt;property id=&quot;20300&quot; value=&quot;Slide 4&quot;/&gt;&lt;property id=&quot;20307&quot; value=&quot;284&quot;/&gt;&lt;/object&gt;&lt;object type=&quot;3&quot; unique_id=&quot;10122&quot;&gt;&lt;property id=&quot;20148&quot; value=&quot;5&quot;/&gt;&lt;property id=&quot;20300&quot; value=&quot;Slide 8&quot;/&gt;&lt;property id=&quot;20307&quot; value=&quot;289&quot;/&gt;&lt;/object&gt;&lt;object type=&quot;3&quot; unique_id=&quot;10123&quot;&gt;&lt;property id=&quot;20148&quot; value=&quot;5&quot;/&gt;&lt;property id=&quot;20300&quot; value=&quot;Slide 13&quot;/&gt;&lt;property id=&quot;20307&quot; value=&quot;274&quot;/&gt;&lt;/object&gt;&lt;object type=&quot;3&quot; unique_id=&quot;10124&quot;&gt;&lt;property id=&quot;20148&quot; value=&quot;5&quot;/&gt;&lt;property id=&quot;20300&quot; value=&quot;Slide 14&quot;/&gt;&lt;property id=&quot;20307&quot; value=&quot;265&quot;/&gt;&lt;/object&gt;&lt;object type=&quot;3&quot; unique_id=&quot;10129&quot;&gt;&lt;property id=&quot;20148&quot; value=&quot;5&quot;/&gt;&lt;property id=&quot;20300&quot; value=&quot;Slide 16&quot;/&gt;&lt;property id=&quot;20307&quot; value=&quot;292&quot;/&gt;&lt;/object&gt;&lt;object type=&quot;3&quot; unique_id=&quot;10134&quot;&gt;&lt;property id=&quot;20148&quot; value=&quot;5&quot;/&gt;&lt;property id=&quot;20300&quot; value=&quot;Slide 17&quot;/&gt;&lt;property id=&quot;20307&quot; value=&quot;273&quot;/&gt;&lt;/object&gt;&lt;object type=&quot;3&quot; unique_id=&quot;10135&quot;&gt;&lt;property id=&quot;20148&quot; value=&quot;5&quot;/&gt;&lt;property id=&quot;20300&quot; value=&quot;Slide 18&quot;/&gt;&lt;property id=&quot;20307&quot; value=&quot;259&quot;/&gt;&lt;/object&gt;&lt;object type=&quot;3&quot; unique_id=&quot;10288&quot;&gt;&lt;property id=&quot;20148&quot; value=&quot;5&quot;/&gt;&lt;property id=&quot;20300&quot; value=&quot;Slide 5&quot;/&gt;&lt;property id=&quot;20307&quot; value=&quot;294&quot;/&gt;&lt;/object&gt;&lt;object type=&quot;3&quot; unique_id=&quot;10289&quot;&gt;&lt;property id=&quot;20148&quot; value=&quot;5&quot;/&gt;&lt;property id=&quot;20300&quot; value=&quot;Slide 6&quot;/&gt;&lt;property id=&quot;20307&quot; value=&quot;295&quot;/&gt;&lt;/object&gt;&lt;object type=&quot;3&quot; unique_id=&quot;10290&quot;&gt;&lt;property id=&quot;20148&quot; value=&quot;5&quot;/&gt;&lt;property id=&quot;20300&quot; value=&quot;Slide 7&quot;/&gt;&lt;property id=&quot;20307&quot; value=&quot;296&quot;/&gt;&lt;/object&gt;&lt;object type=&quot;3&quot; unique_id=&quot;10291&quot;&gt;&lt;property id=&quot;20148&quot; value=&quot;5&quot;/&gt;&lt;property id=&quot;20300&quot; value=&quot;Slide 9&quot;/&gt;&lt;property id=&quot;20307&quot; value=&quot;297&quot;/&gt;&lt;/object&gt;&lt;object type=&quot;3&quot; unique_id=&quot;10292&quot;&gt;&lt;property id=&quot;20148&quot; value=&quot;5&quot;/&gt;&lt;property id=&quot;20300&quot; value=&quot;Slide 10&quot;/&gt;&lt;property id=&quot;20307&quot; value=&quot;298&quot;/&gt;&lt;/object&gt;&lt;object type=&quot;3&quot; unique_id=&quot;10293&quot;&gt;&lt;property id=&quot;20148&quot; value=&quot;5&quot;/&gt;&lt;property id=&quot;20300&quot; value=&quot;Slide 11&quot;/&gt;&lt;property id=&quot;20307&quot; value=&quot;299&quot;/&gt;&lt;/object&gt;&lt;object type=&quot;3&quot; unique_id=&quot;10294&quot;&gt;&lt;property id=&quot;20148&quot; value=&quot;5&quot;/&gt;&lt;property id=&quot;20300&quot; value=&quot;Slide 12&quot;/&gt;&lt;property id=&quot;20307&quot; value=&quot;300&quot;/&gt;&lt;/object&gt;&lt;object type=&quot;3&quot; unique_id=&quot;10295&quot;&gt;&lt;property id=&quot;20148&quot; value=&quot;5&quot;/&gt;&lt;property id=&quot;20300&quot; value=&quot;Slide 15&quot;/&gt;&lt;property id=&quot;20307&quot; value=&quot;301&quot;/&gt;&lt;/object&gt;&lt;/object&gt;&lt;object type=&quot;8&quot; unique_id=&quot;1015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val="1"/>
          </a:ext>
        </a:extLst>
      </a:spPr>
      <a:bodyPr lIns="45719" rIns="45719">
        <a:spAutoFit/>
      </a:bodyPr>
      <a:lstStyle>
        <a:defPPr>
          <a:defRPr sz="2400" b="1" dirty="0">
            <a:solidFill>
              <a:schemeClr val="bg1"/>
            </a:solidFill>
            <a:latin typeface="微软雅黑"/>
            <a:ea typeface="微软雅黑"/>
            <a:cs typeface="微软雅黑"/>
            <a:sym typeface="微软雅黑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aseline="0" dirty="0" smtClean="0">
            <a:solidFill>
              <a:schemeClr val="tx1"/>
            </a:solidFill>
            <a:latin typeface="Berlin Sans FB" panose="020E0602020502020306" pitchFamily="34" charset="0"/>
            <a:ea typeface="DFKai-SB" panose="03000509000000000000" pitchFamily="65" charset="-12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baseline="0" dirty="0" smtClean="0">
            <a:latin typeface="Berlin Sans FB" panose="020E0602020502020306" pitchFamily="34" charset="0"/>
            <a:ea typeface="DFKai-SB" panose="03000509000000000000" pitchFamily="65" charset="-12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aseline="0" dirty="0" smtClean="0">
            <a:solidFill>
              <a:schemeClr val="tx1"/>
            </a:solidFill>
            <a:latin typeface="Berlin Sans FB" panose="020E0602020502020306" pitchFamily="34" charset="0"/>
            <a:ea typeface="DFKai-SB" panose="03000509000000000000" pitchFamily="65" charset="-12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baseline="0" dirty="0" smtClean="0">
            <a:latin typeface="Berlin Sans FB" panose="020E0602020502020306" pitchFamily="34" charset="0"/>
            <a:ea typeface="DFKai-SB" panose="03000509000000000000" pitchFamily="65" charset="-12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  <a:ln>
          <a:solidFill>
            <a:srgbClr val="FFFF00"/>
          </a:solidFill>
        </a:ln>
      </a:spPr>
      <a:bodyPr wrap="square">
        <a:spAutoFit/>
      </a:bodyPr>
      <a:lstStyle>
        <a:defPPr>
          <a:defRPr sz="16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1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32303</TotalTime>
  <Words>2574</Words>
  <Application>Microsoft Macintosh PowerPoint</Application>
  <PresentationFormat>宽屏</PresentationFormat>
  <Paragraphs>716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Calibri</vt:lpstr>
      <vt:lpstr>Calibri Light</vt:lpstr>
      <vt:lpstr>Microsoft YaHei</vt:lpstr>
      <vt:lpstr>Microsoft YaHei Light</vt:lpstr>
      <vt:lpstr>Wingdings</vt:lpstr>
      <vt:lpstr>宋体</vt:lpstr>
      <vt:lpstr>微软雅黑</vt:lpstr>
      <vt:lpstr>Arial</vt:lpstr>
      <vt:lpstr>Office 主题</vt:lpstr>
      <vt:lpstr>自定义设计方案</vt:lpstr>
      <vt:lpstr>3_自定义设计方案</vt:lpstr>
      <vt:lpstr>1_自定义设计方案</vt:lpstr>
      <vt:lpstr>PowerPoint 演示文稿</vt:lpstr>
      <vt:lpstr>定位</vt:lpstr>
      <vt:lpstr>2016年下半年阶段目标</vt:lpstr>
      <vt:lpstr>2016年下半年重点工作：保持云平台平稳运行，并逐步提高内部服务质量</vt:lpstr>
      <vt:lpstr>2016年下半年重点工作：优化DataFoundry能力，提高公司开发和运维效率</vt:lpstr>
      <vt:lpstr>2016年下半年重点工作：优化DataHub能力，做好对内部数据产品销售和三个交易市场的支持</vt:lpstr>
      <vt:lpstr>2016年下半年重点工作：打造技术性团队氛围，提升团队作战力</vt:lpstr>
      <vt:lpstr>职能团队绩效</vt:lpstr>
      <vt:lpstr>DH产品团队绩效</vt:lpstr>
      <vt:lpstr>DF产品团队绩效</vt:lpstr>
      <vt:lpstr>设计－品宣团队绩效</vt:lpstr>
      <vt:lpstr>QA团队绩效</vt:lpstr>
      <vt:lpstr>后端开发团队绩效</vt:lpstr>
      <vt:lpstr>前端开发团队绩效</vt:lpstr>
      <vt:lpstr>平台团队绩效</vt:lpstr>
      <vt:lpstr>PowerPoint 演示文稿</vt:lpstr>
      <vt:lpstr>职能团队工作内容</vt:lpstr>
      <vt:lpstr>平台组重点工作实施方案</vt:lpstr>
      <vt:lpstr>平台组重点工作人员安排</vt:lpstr>
      <vt:lpstr>品牌－设计安排</vt:lpstr>
      <vt:lpstr>DH产品组重点工作人员安排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Hongyu Peng</dc:creator>
  <cp:lastModifiedBy>ckhutl</cp:lastModifiedBy>
  <cp:revision>2377</cp:revision>
  <dcterms:created xsi:type="dcterms:W3CDTF">2015-06-11T05:32:33Z</dcterms:created>
  <dcterms:modified xsi:type="dcterms:W3CDTF">2016-09-18T03:39:59Z</dcterms:modified>
</cp:coreProperties>
</file>