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61" r:id="rId5"/>
    <p:sldId id="262" r:id="rId6"/>
    <p:sldId id="263" r:id="rId7"/>
    <p:sldId id="266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1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91BFA-ADB0-4942-9809-67E07CB06758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597B6-8171-4904-9CE0-E33D127880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43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597B6-8171-4904-9CE0-E33D127880E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96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597B6-8171-4904-9CE0-E33D127880E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108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597B6-8171-4904-9CE0-E33D127880E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237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597B6-8171-4904-9CE0-E33D127880E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620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597B6-8171-4904-9CE0-E33D127880E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799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E6E30D-DCEA-4875-BD91-96BF1ADA2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850E07-1747-42F9-A786-F0BCBFE5D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E39694-97EA-489B-AF7E-724BA0944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DEB5-0484-489E-9ABA-36EC4C208705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6A3B7A-BAFE-4B9A-9022-DEAF27EDD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1B86E0-6D0B-414B-A9F8-18321B8A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747-3F79-40C7-BA4D-D78023D31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44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3E559F-0165-425E-A556-8D469617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1A83E7E-E9F2-4563-861D-0DC4EB96C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E8E69B-D282-44AB-A578-306817DAA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DEB5-0484-489E-9ABA-36EC4C208705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043328-57A7-4AC2-8F96-7687E1109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ED476A-D32D-4ACA-92A8-C62EF940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747-3F79-40C7-BA4D-D78023D31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36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DE6AD26-FF95-4132-AC23-D5C653AF7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43559D8-5A8C-4178-BD6F-4AECFC4DB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5EB1FF-C757-4F45-9EB4-0AC88FEE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DEB5-0484-489E-9ABA-36EC4C208705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978E97-85C1-487F-BDC4-D10F81BD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E5E214-6E83-4D9C-A9A3-01EB04C7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747-3F79-40C7-BA4D-D78023D31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96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FAEF1F-5D31-4D9F-83C3-668929697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F6D32E-8F02-4A99-B10A-E54C418B9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B05F68-4A70-4CE3-8297-7DE39E10A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DEB5-0484-489E-9ABA-36EC4C208705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7A8E83-049F-44A2-8C74-9A2C6CF62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454D1B-9E70-44DA-8840-4CC28FFA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747-3F79-40C7-BA4D-D78023D31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11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FE4ABC-65AC-4B1B-831D-38976BBC4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58C44E-CC08-4665-9C2E-D68DE5F88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A02987-4C5A-4EBA-A21A-8AC290B4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DEB5-0484-489E-9ABA-36EC4C208705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3B57B4-1C2E-4D79-B0C7-F07E9E5C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A00DE2-FF4E-417C-BF1C-6DE52BE5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747-3F79-40C7-BA4D-D78023D31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86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11B27D-39AA-4D6A-8CB5-F1A72B12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55234E-1E1A-4EBD-94F3-37AC0A06E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91B1331-3BCC-4899-AB7A-ADA50A550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95F140-61EF-48C6-AADA-B8F83163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DEB5-0484-489E-9ABA-36EC4C208705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6B52D5-14BD-4878-B58B-0354D5D1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F683D2-7053-4139-AE0A-47B3F817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747-3F79-40C7-BA4D-D78023D31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84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4AF87-DD86-41F2-A372-7BF7A505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3FF072-73EF-4E7C-9BB5-480D37105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F353816-DA93-4905-BA71-3C3724A35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55ABE1-3F87-47C3-9129-2837EE998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F0B08E9-B5CD-487D-BAAA-BDB9487D2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ED52920-0046-488C-B471-5EC4C4C6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DEB5-0484-489E-9ABA-36EC4C208705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072F64E-61E7-4DA2-84C6-8C5944B5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DC72DD2-88A5-4ACC-89CD-C9494230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747-3F79-40C7-BA4D-D78023D31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64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36E55-A939-472A-803F-2E887EC6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A8A5A1D-8D7D-4579-8FDD-F6CF6467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DEB5-0484-489E-9ABA-36EC4C208705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611A195-50DF-407C-B292-06A4F5D0E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EBA30C3-4882-482D-ACC8-5BAF235A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747-3F79-40C7-BA4D-D78023D31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7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7F912F0-06D5-4E4D-8B5D-335A02659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DEB5-0484-489E-9ABA-36EC4C208705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C07AFD6-A740-42E6-8AC1-81B24843D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3764E2-DA66-4C04-8B3C-A4D42D6A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747-3F79-40C7-BA4D-D78023D31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58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9B6CF8-B93B-48D9-9C7E-E073C5B2B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997A8C-AF57-4F07-B885-7B9E75A94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48D7EF7-9C2D-4FF0-92B7-1244DFECF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29946D-A3EA-4824-B8BE-2F5FDC81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DEB5-0484-489E-9ABA-36EC4C208705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533C00-5DDF-4847-829A-6CCC1422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EE553A-F30F-4D8B-95E2-78AF2EED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747-3F79-40C7-BA4D-D78023D31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61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A2B25-5B03-4C0C-9ED4-B4F90DDC5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416D3D1-8467-4570-9A93-5D8D5A56A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F67B84-CA2F-4D8F-BC9C-196E5D569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9ACCB6-4EEC-481F-A5BD-168D5363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DEB5-0484-489E-9ABA-36EC4C208705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D39F8A2-760E-49FE-96B7-87D9447F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3DB7EE-3BFF-4560-8E3C-8CC1EC45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747-3F79-40C7-BA4D-D78023D31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66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EAD0E70-008B-404E-A44A-6D1DD957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8FEFDA-7118-4E9F-852C-70B137164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5DDFF0-C41C-4353-BE63-224ABDFBF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3DEB5-0484-489E-9ABA-36EC4C208705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57F89B-5A59-45FE-91D9-F233275E9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02A362-66C9-4C5E-9032-7A016FAAB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47747-3F79-40C7-BA4D-D78023D31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8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yAx7pdv_8Gfv-A6LiyIAyh6xV1FDfmEo/edit?usp=sharing&amp;ouid=105615752674595446259&amp;rtpof=true&amp;sd=tru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70560" y="1731963"/>
            <a:ext cx="10572205" cy="2387600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Comic Sans MS (本文)"/>
              </a:rPr>
              <a:t>Introduction to Next-Generation Wireless Networks</a:t>
            </a:r>
            <a:r>
              <a:rPr lang="zh-TW" altLang="en-US" b="1" dirty="0">
                <a:latin typeface="Comic Sans MS (本文)"/>
              </a:rPr>
              <a:t> </a:t>
            </a:r>
            <a:br>
              <a:rPr lang="en-US" altLang="zh-TW" b="1" dirty="0">
                <a:latin typeface="Comic Sans MS (本文)"/>
              </a:rPr>
            </a:br>
            <a:endParaRPr lang="zh-TW" altLang="en-US" dirty="0">
              <a:latin typeface="Comic Sans MS (本文)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06286" y="350996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Comic Sans MS (本文)"/>
              </a:rPr>
              <a:t>Assignment #2</a:t>
            </a:r>
            <a:endParaRPr lang="zh-TW" altLang="en-US" sz="3600" dirty="0">
              <a:latin typeface="Comic Sans MS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183834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4026" y="1021976"/>
            <a:ext cx="10610615" cy="484094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altLang="zh-TW" sz="3600" dirty="0">
                <a:latin typeface="Comic Sans MS (本文)"/>
              </a:rPr>
              <a:t>Motivation</a:t>
            </a:r>
          </a:p>
          <a:p>
            <a:r>
              <a:rPr lang="en-US" altLang="zh-TW" dirty="0">
                <a:latin typeface="Comic Sans MS (本文)"/>
              </a:rPr>
              <a:t>In this programming assignment, we will simulate the operation of the DNS system.</a:t>
            </a:r>
            <a:endParaRPr lang="en-US" altLang="zh-TW" sz="3200" dirty="0">
              <a:latin typeface="Comic Sans MS (本文)"/>
            </a:endParaRPr>
          </a:p>
          <a:p>
            <a:pPr marL="0" indent="0">
              <a:buNone/>
            </a:pPr>
            <a:endParaRPr lang="en-US" altLang="zh-TW" sz="3200" dirty="0">
              <a:latin typeface="Comic Sans MS (本文)"/>
            </a:endParaRPr>
          </a:p>
          <a:p>
            <a:pPr marL="514350" indent="-514350">
              <a:buAutoNum type="arabicPeriod" startAt="2"/>
            </a:pPr>
            <a:r>
              <a:rPr lang="en-US" altLang="zh-TW" sz="3600" dirty="0">
                <a:latin typeface="Comic Sans MS (本文)"/>
              </a:rPr>
              <a:t>Requirement</a:t>
            </a:r>
          </a:p>
          <a:p>
            <a:r>
              <a:rPr lang="en-US" altLang="zh-TW" dirty="0">
                <a:latin typeface="Comic Sans MS (本文)"/>
              </a:rPr>
              <a:t>It can be written in any programming language.</a:t>
            </a:r>
          </a:p>
          <a:p>
            <a:r>
              <a:rPr lang="en-US" altLang="zh-TW" dirty="0">
                <a:latin typeface="Comic Sans MS (本文)"/>
              </a:rPr>
              <a:t>Please</a:t>
            </a:r>
            <a:r>
              <a:rPr lang="zh-TW" altLang="en-US" dirty="0">
                <a:latin typeface="Comic Sans MS (本文)"/>
              </a:rPr>
              <a:t> </a:t>
            </a:r>
            <a:r>
              <a:rPr lang="en-US" altLang="zh-TW" dirty="0">
                <a:latin typeface="Comic Sans MS (本文)"/>
              </a:rPr>
              <a:t>bring</a:t>
            </a:r>
            <a:r>
              <a:rPr lang="zh-TW" altLang="en-US" dirty="0">
                <a:latin typeface="Comic Sans MS (本文)"/>
              </a:rPr>
              <a:t> </a:t>
            </a:r>
            <a:r>
              <a:rPr lang="en-US" altLang="zh-TW" dirty="0">
                <a:latin typeface="Comic Sans MS (本文)"/>
              </a:rPr>
              <a:t>your</a:t>
            </a:r>
            <a:r>
              <a:rPr lang="zh-TW" altLang="en-US" dirty="0">
                <a:latin typeface="Comic Sans MS (本文)"/>
              </a:rPr>
              <a:t> </a:t>
            </a:r>
            <a:r>
              <a:rPr lang="en-US" altLang="zh-TW" dirty="0">
                <a:latin typeface="Comic Sans MS (本文)"/>
              </a:rPr>
              <a:t>notebook</a:t>
            </a:r>
            <a:r>
              <a:rPr lang="zh-TW" altLang="en-US" dirty="0">
                <a:latin typeface="Comic Sans MS (本文)"/>
              </a:rPr>
              <a:t> </a:t>
            </a:r>
            <a:r>
              <a:rPr lang="en-US" altLang="zh-TW" dirty="0">
                <a:latin typeface="Comic Sans MS (本文)"/>
              </a:rPr>
              <a:t>for</a:t>
            </a:r>
            <a:r>
              <a:rPr lang="zh-TW" altLang="en-US" dirty="0">
                <a:latin typeface="Comic Sans MS (本文)"/>
              </a:rPr>
              <a:t> </a:t>
            </a:r>
            <a:r>
              <a:rPr lang="en-US" altLang="zh-TW" dirty="0">
                <a:latin typeface="Comic Sans MS (本文)"/>
              </a:rPr>
              <a:t>demo, or borrow it from your classmates.</a:t>
            </a:r>
          </a:p>
          <a:p>
            <a:pPr marL="0" indent="0">
              <a:buNone/>
            </a:pPr>
            <a:r>
              <a:rPr lang="en-US" altLang="zh-TW" dirty="0">
                <a:latin typeface="Comic Sans MS (本文)"/>
              </a:rPr>
              <a:t>  If you really don’t have a demo device, you can contact the TA.</a:t>
            </a:r>
          </a:p>
          <a:p>
            <a:pPr marL="0" indent="0">
              <a:buNone/>
            </a:pPr>
            <a:r>
              <a:rPr lang="en-US" altLang="zh-TW" dirty="0">
                <a:latin typeface="Comic Sans MS (本文)"/>
              </a:rPr>
              <a:t>  Email: network6459@gmail.com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mic Sans MS (本文)"/>
              </a:rPr>
              <a:t>Program plagiarism is prohibited for personal operations.</a:t>
            </a:r>
            <a:endParaRPr lang="zh-TW" altLang="en-US" dirty="0">
              <a:solidFill>
                <a:srgbClr val="FF0000"/>
              </a:solidFill>
              <a:latin typeface="Comic Sans MS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376317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 (本文)"/>
              </a:rPr>
              <a:t>Score Calculation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mic Sans MS (本文)"/>
              </a:rPr>
              <a:t>Basic Request Response(40%)</a:t>
            </a:r>
          </a:p>
          <a:p>
            <a:pPr lvl="1"/>
            <a:r>
              <a:rPr lang="en-US" altLang="zh-TW" dirty="0">
                <a:latin typeface="Comic Sans MS (本文)"/>
              </a:rPr>
              <a:t>Establish TCP connections between</a:t>
            </a:r>
            <a:r>
              <a:rPr lang="zh-TW" altLang="en-US" dirty="0">
                <a:latin typeface="Comic Sans MS (本文)"/>
              </a:rPr>
              <a:t> </a:t>
            </a:r>
            <a:r>
              <a:rPr lang="en-US" altLang="zh-TW" b="1" dirty="0">
                <a:latin typeface="Comic Sans MS (本文)"/>
              </a:rPr>
              <a:t>service server </a:t>
            </a:r>
            <a:r>
              <a:rPr lang="en-US" altLang="zh-TW" dirty="0">
                <a:latin typeface="Comic Sans MS (本文)"/>
              </a:rPr>
              <a:t>and </a:t>
            </a:r>
            <a:r>
              <a:rPr lang="en-US" altLang="zh-TW" b="1" dirty="0">
                <a:latin typeface="Comic Sans MS (本文)"/>
              </a:rPr>
              <a:t>local DNS server</a:t>
            </a:r>
            <a:r>
              <a:rPr lang="en-US" altLang="zh-TW" dirty="0">
                <a:latin typeface="Comic Sans MS (本文)"/>
              </a:rPr>
              <a:t>.</a:t>
            </a:r>
          </a:p>
          <a:p>
            <a:pPr lvl="1"/>
            <a:r>
              <a:rPr lang="en-US" altLang="zh-TW" dirty="0">
                <a:latin typeface="Comic Sans MS (本文)"/>
              </a:rPr>
              <a:t>Service server will send domain name to DNS server and DNS server will response </a:t>
            </a:r>
            <a:r>
              <a:rPr lang="en-US" altLang="zh-TW" dirty="0">
                <a:solidFill>
                  <a:srgbClr val="FF0000"/>
                </a:solidFill>
                <a:latin typeface="Comic Sans MS (本文)"/>
              </a:rPr>
              <a:t>corresponding IP address </a:t>
            </a:r>
            <a:r>
              <a:rPr lang="en-US" altLang="zh-TW" dirty="0">
                <a:latin typeface="Comic Sans MS (本文)"/>
              </a:rPr>
              <a:t>or </a:t>
            </a:r>
            <a:r>
              <a:rPr lang="en-US" altLang="zh-TW" dirty="0">
                <a:solidFill>
                  <a:srgbClr val="FF0000"/>
                </a:solidFill>
                <a:latin typeface="Comic Sans MS (本文)"/>
              </a:rPr>
              <a:t>“not found” </a:t>
            </a:r>
            <a:r>
              <a:rPr lang="en-US" altLang="zh-TW" dirty="0">
                <a:latin typeface="Comic Sans MS (本文)"/>
              </a:rPr>
              <a:t>to service server.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mic Sans MS (本文)"/>
              </a:rPr>
              <a:t>Recursive DNS(40%)</a:t>
            </a:r>
          </a:p>
          <a:p>
            <a:pPr lvl="1"/>
            <a:r>
              <a:rPr lang="en-US" altLang="zh-TW" dirty="0">
                <a:latin typeface="Comic Sans MS (本文)"/>
              </a:rPr>
              <a:t>Construct another DNS server as </a:t>
            </a:r>
            <a:r>
              <a:rPr lang="en-US" altLang="zh-TW" b="1" dirty="0">
                <a:latin typeface="Comic Sans MS (本文)"/>
              </a:rPr>
              <a:t>root DNS server</a:t>
            </a:r>
            <a:r>
              <a:rPr lang="en-US" altLang="zh-TW" dirty="0">
                <a:latin typeface="Comic Sans MS (本文)"/>
              </a:rPr>
              <a:t>.</a:t>
            </a:r>
          </a:p>
          <a:p>
            <a:pPr lvl="1"/>
            <a:r>
              <a:rPr lang="en-US" altLang="zh-TW" dirty="0">
                <a:latin typeface="Comic Sans MS (本文)"/>
              </a:rPr>
              <a:t>If local DNS server didn’t have corresponding IP address, local DNS server should ask root DNS server.</a:t>
            </a:r>
          </a:p>
          <a:p>
            <a:pPr lvl="1"/>
            <a:r>
              <a:rPr lang="en-US" altLang="zh-TW" dirty="0">
                <a:latin typeface="Comic Sans MS (本文)"/>
              </a:rPr>
              <a:t>If root DNS server do have the corresponding IP address for domain name, local DNS server should record the response and return the IP address to service server.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>
              <a:latin typeface="Comic Sans MS (本文)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518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 (本文)"/>
              </a:rPr>
              <a:t>Score Calculation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600" dirty="0">
                <a:solidFill>
                  <a:srgbClr val="FF0000"/>
                </a:solidFill>
                <a:latin typeface="Comic Sans MS (本文)"/>
              </a:rPr>
              <a:t>Resource Record ——</a:t>
            </a:r>
            <a:r>
              <a:rPr lang="zh-TW" altLang="en-US" sz="2600" dirty="0">
                <a:solidFill>
                  <a:srgbClr val="FF0000"/>
                </a:solidFill>
                <a:latin typeface="Comic Sans MS (本文)"/>
              </a:rPr>
              <a:t> </a:t>
            </a:r>
            <a:r>
              <a:rPr lang="en-US" altLang="zh-TW" sz="2600" dirty="0" err="1">
                <a:solidFill>
                  <a:srgbClr val="FF0000"/>
                </a:solidFill>
                <a:latin typeface="Comic Sans MS (本文)"/>
              </a:rPr>
              <a:t>CNAME</a:t>
            </a:r>
            <a:r>
              <a:rPr lang="en-US" altLang="zh-TW" sz="2600" dirty="0">
                <a:solidFill>
                  <a:srgbClr val="FF0000"/>
                </a:solidFill>
                <a:latin typeface="Comic Sans MS (本文)"/>
              </a:rPr>
              <a:t>(10%)</a:t>
            </a:r>
          </a:p>
          <a:p>
            <a:pPr lvl="1"/>
            <a:r>
              <a:rPr lang="en" altLang="zh-TW" sz="2200" dirty="0">
                <a:latin typeface="Comic Sans MS (本文)"/>
              </a:rPr>
              <a:t>A type of resource record in the DNS that maps one domain name (an alias) to another (the canonical name).</a:t>
            </a:r>
            <a:endParaRPr lang="en-US" altLang="zh-TW" sz="2600" dirty="0">
              <a:solidFill>
                <a:srgbClr val="FF0000"/>
              </a:solidFill>
              <a:latin typeface="Comic Sans MS (本文)"/>
            </a:endParaRPr>
          </a:p>
          <a:p>
            <a:r>
              <a:rPr lang="en-US" altLang="zh-TW" sz="2600" dirty="0">
                <a:solidFill>
                  <a:srgbClr val="FF0000"/>
                </a:solidFill>
                <a:latin typeface="Comic Sans MS (本文)"/>
              </a:rPr>
              <a:t>Capacity Problem(10%)</a:t>
            </a:r>
          </a:p>
          <a:p>
            <a:pPr lvl="1"/>
            <a:r>
              <a:rPr lang="en-US" altLang="zh-TW" sz="2200" dirty="0">
                <a:latin typeface="Comic Sans MS (本文)"/>
              </a:rPr>
              <a:t>Consider local DNS server can only save 5 records as a queue and root DNS server have 10 records.</a:t>
            </a:r>
          </a:p>
          <a:p>
            <a:pPr lvl="1"/>
            <a:r>
              <a:rPr lang="en-US" altLang="zh-TW" sz="2200" dirty="0">
                <a:latin typeface="Comic Sans MS (本文)"/>
              </a:rPr>
              <a:t>If the queue is full, you should pop out the last record of local DNS server while the records have been updated.</a:t>
            </a:r>
          </a:p>
          <a:p>
            <a:r>
              <a:rPr lang="en-US" altLang="zh-TW" sz="2600" dirty="0">
                <a:solidFill>
                  <a:srgbClr val="FF0000"/>
                </a:solidFill>
                <a:latin typeface="Comic Sans MS (本文)"/>
              </a:rPr>
              <a:t>Bonus-</a:t>
            </a:r>
            <a:r>
              <a:rPr lang="en-US" altLang="zh-TW" sz="2600" dirty="0" err="1">
                <a:solidFill>
                  <a:srgbClr val="FF0000"/>
                </a:solidFill>
                <a:latin typeface="Comic Sans MS (本文)"/>
              </a:rPr>
              <a:t>LRU</a:t>
            </a:r>
            <a:r>
              <a:rPr lang="en-US" altLang="zh-TW" sz="2600" dirty="0">
                <a:solidFill>
                  <a:srgbClr val="FF0000"/>
                </a:solidFill>
                <a:latin typeface="Comic Sans MS (本文)"/>
              </a:rPr>
              <a:t> replacement(15%)</a:t>
            </a:r>
          </a:p>
          <a:p>
            <a:pPr lvl="1"/>
            <a:r>
              <a:rPr lang="en-US" altLang="zh-TW" sz="2200" dirty="0">
                <a:latin typeface="Comic Sans MS (本文)"/>
              </a:rPr>
              <a:t>Local DNS server uses LRU(least recently used) replacement to refresh the records.</a:t>
            </a:r>
            <a:endParaRPr lang="en-US" altLang="zh-TW" sz="2200" dirty="0">
              <a:solidFill>
                <a:srgbClr val="FF0000"/>
              </a:solidFill>
              <a:latin typeface="Comic Sans MS (本文)"/>
            </a:endParaRPr>
          </a:p>
          <a:p>
            <a:pPr marL="0" indent="0">
              <a:buNone/>
            </a:pPr>
            <a:endParaRPr lang="en-US" altLang="zh-TW" sz="2600" dirty="0">
              <a:solidFill>
                <a:srgbClr val="FF0000"/>
              </a:solidFill>
              <a:latin typeface="Comic Sans MS (本文)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9543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 (本文)"/>
              </a:rPr>
              <a:t>Illustration</a:t>
            </a:r>
            <a:endParaRPr lang="zh-TW" altLang="en-US" dirty="0">
              <a:latin typeface="Comic Sans MS (本文)"/>
            </a:endParaRP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6797820" y="367318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CC0000"/>
                </a:solidFill>
                <a:latin typeface="Arial" panose="020B0604020202020204" pitchFamily="34" charset="0"/>
              </a:rPr>
              <a:t>4</a:t>
            </a:r>
            <a:endParaRPr lang="en-US" altLang="zh-TW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340620" y="374938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CC0000"/>
                </a:solidFill>
                <a:latin typeface="Arial" panose="020B0604020202020204" pitchFamily="34" charset="0"/>
              </a:rPr>
              <a:t>5</a:t>
            </a:r>
            <a:endParaRPr lang="en-US" altLang="zh-TW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6059632" y="2233324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CC0000"/>
                </a:solidFill>
                <a:latin typeface="Arial" panose="020B0604020202020204" pitchFamily="34" charset="0"/>
              </a:rPr>
              <a:t>6</a:t>
            </a:r>
            <a:endParaRPr lang="en-US" altLang="zh-TW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Line 60"/>
          <p:cNvSpPr>
            <a:spLocks noChangeShapeType="1"/>
          </p:cNvSpPr>
          <p:nvPr/>
        </p:nvSpPr>
        <p:spPr bwMode="auto">
          <a:xfrm>
            <a:off x="6775595" y="3357274"/>
            <a:ext cx="0" cy="67468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Line 61"/>
          <p:cNvSpPr>
            <a:spLocks noChangeShapeType="1"/>
          </p:cNvSpPr>
          <p:nvPr/>
        </p:nvSpPr>
        <p:spPr bwMode="auto">
          <a:xfrm flipH="1" flipV="1">
            <a:off x="6654945" y="3368386"/>
            <a:ext cx="0" cy="71913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Line 62"/>
          <p:cNvSpPr>
            <a:spLocks noChangeShapeType="1"/>
          </p:cNvSpPr>
          <p:nvPr/>
        </p:nvSpPr>
        <p:spPr bwMode="auto">
          <a:xfrm flipH="1" flipV="1">
            <a:off x="6134245" y="1957099"/>
            <a:ext cx="458787" cy="56673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Text Box 63"/>
          <p:cNvSpPr txBox="1">
            <a:spLocks noChangeArrowheads="1"/>
          </p:cNvSpPr>
          <p:nvPr/>
        </p:nvSpPr>
        <p:spPr bwMode="auto">
          <a:xfrm>
            <a:off x="6478732" y="180628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CC0000"/>
                </a:solidFill>
                <a:latin typeface="Arial" panose="020B0604020202020204" pitchFamily="34" charset="0"/>
              </a:rPr>
              <a:t>3</a:t>
            </a:r>
            <a:endParaRPr lang="en-US" altLang="zh-TW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659252" y="5419798"/>
            <a:ext cx="16209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Arial" panose="020B0604020202020204" pitchFamily="34" charset="0"/>
              </a:rPr>
              <a:t>service server</a:t>
            </a:r>
            <a:endParaRPr lang="en-US" altLang="zh-TW" sz="2400" dirty="0">
              <a:latin typeface="Arial" panose="020B0604020202020204" pitchFamily="34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018357" y="6190961"/>
            <a:ext cx="1878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i="1">
                <a:latin typeface="Arial" panose="020B0604020202020204" pitchFamily="34" charset="0"/>
              </a:rPr>
              <a:t>gaia.cs.umass.edu</a:t>
            </a: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5126182" y="896649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root DNS server</a:t>
            </a:r>
            <a:endParaRPr lang="en-US" altLang="zh-TW" sz="1600">
              <a:latin typeface="Arial" panose="020B0604020202020204" pitchFamily="34" charset="0"/>
            </a:endParaRPr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 flipH="1" flipV="1">
            <a:off x="4621357" y="3331874"/>
            <a:ext cx="0" cy="13144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V="1">
            <a:off x="4726132" y="1636424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4954732" y="1865024"/>
            <a:ext cx="733425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Line 23"/>
          <p:cNvSpPr>
            <a:spLocks noChangeShapeType="1"/>
          </p:cNvSpPr>
          <p:nvPr/>
        </p:nvSpPr>
        <p:spPr bwMode="auto">
          <a:xfrm>
            <a:off x="4811857" y="3360449"/>
            <a:ext cx="9525" cy="13239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8" name="Group 24"/>
          <p:cNvGrpSpPr>
            <a:grpSpLocks/>
          </p:cNvGrpSpPr>
          <p:nvPr/>
        </p:nvGrpSpPr>
        <p:grpSpPr bwMode="auto">
          <a:xfrm>
            <a:off x="3502173" y="3543396"/>
            <a:ext cx="2054226" cy="484188"/>
            <a:chOff x="2838" y="2173"/>
            <a:chExt cx="1294" cy="305"/>
          </a:xfrm>
        </p:grpSpPr>
        <p:sp>
          <p:nvSpPr>
            <p:cNvPr id="19" name="Rectangle 25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2"/>
                <a:buNone/>
              </a:pPr>
              <a:endParaRPr lang="zh-TW" altLang="zh-TW" sz="2400">
                <a:latin typeface="Arial" panose="020B0604020202020204" pitchFamily="34" charset="0"/>
              </a:endParaRPr>
            </a:p>
          </p:txBody>
        </p:sp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2925" y="2173"/>
              <a:ext cx="12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>
                  <a:latin typeface="Arial" panose="020B0604020202020204" pitchFamily="34" charset="0"/>
                </a:rPr>
                <a:t>local DNS server</a:t>
              </a:r>
              <a:endParaRPr lang="en-US" altLang="zh-TW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4332432" y="418753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CC0000"/>
                </a:solidFill>
                <a:latin typeface="Arial" panose="020B0604020202020204" pitchFamily="34" charset="0"/>
              </a:rPr>
              <a:t>1</a:t>
            </a:r>
            <a:endParaRPr lang="en-US" altLang="zh-TW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4875357" y="185391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CC0000"/>
                </a:solidFill>
                <a:latin typeface="Arial" panose="020B0604020202020204" pitchFamily="34" charset="0"/>
              </a:rPr>
              <a:t>2</a:t>
            </a:r>
            <a:endParaRPr lang="en-US" altLang="zh-TW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23" name="Text Box 29"/>
          <p:cNvSpPr txBox="1">
            <a:spLocks noChangeArrowheads="1"/>
          </p:cNvSpPr>
          <p:nvPr/>
        </p:nvSpPr>
        <p:spPr bwMode="auto">
          <a:xfrm>
            <a:off x="5313507" y="209203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CC0000"/>
                </a:solidFill>
                <a:latin typeface="Arial" panose="020B0604020202020204" pitchFamily="34" charset="0"/>
              </a:rPr>
              <a:t>7</a:t>
            </a:r>
            <a:endParaRPr lang="en-US" altLang="zh-TW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 Box 60"/>
          <p:cNvSpPr txBox="1">
            <a:spLocks noChangeArrowheads="1"/>
          </p:cNvSpPr>
          <p:nvPr/>
        </p:nvSpPr>
        <p:spPr bwMode="auto">
          <a:xfrm>
            <a:off x="5688157" y="4844761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authoritative DNS server</a:t>
            </a:r>
            <a:endParaRPr lang="en-US" altLang="zh-TW" sz="2400"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Arial" panose="020B0604020202020204" pitchFamily="34" charset="0"/>
              </a:rPr>
              <a:t>dns.cs.umass.edu</a:t>
            </a:r>
            <a:endParaRPr lang="en-US" altLang="zh-TW" sz="1600">
              <a:latin typeface="Arial" panose="020B0604020202020204" pitchFamily="34" charset="0"/>
            </a:endParaRPr>
          </a:p>
        </p:txBody>
      </p:sp>
      <p:sp>
        <p:nvSpPr>
          <p:cNvPr id="25" name="Text Box 62"/>
          <p:cNvSpPr txBox="1">
            <a:spLocks noChangeArrowheads="1"/>
          </p:cNvSpPr>
          <p:nvPr/>
        </p:nvSpPr>
        <p:spPr bwMode="auto">
          <a:xfrm>
            <a:off x="4884882" y="419706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CC0000"/>
                </a:solidFill>
                <a:latin typeface="Arial" panose="020B0604020202020204" pitchFamily="34" charset="0"/>
              </a:rPr>
              <a:t>8</a:t>
            </a:r>
            <a:endParaRPr lang="en-US" altLang="zh-TW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26" name="Line 62"/>
          <p:cNvSpPr>
            <a:spLocks noChangeShapeType="1"/>
          </p:cNvSpPr>
          <p:nvPr/>
        </p:nvSpPr>
        <p:spPr bwMode="auto">
          <a:xfrm flipH="1" flipV="1">
            <a:off x="6188220" y="1749136"/>
            <a:ext cx="600075" cy="74136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" name="Text Box 65"/>
          <p:cNvSpPr txBox="1">
            <a:spLocks noChangeArrowheads="1"/>
          </p:cNvSpPr>
          <p:nvPr/>
        </p:nvSpPr>
        <p:spPr bwMode="auto">
          <a:xfrm>
            <a:off x="6935932" y="2703224"/>
            <a:ext cx="13255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TLD DNS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server</a:t>
            </a:r>
            <a:endParaRPr lang="en-US" altLang="zh-TW" sz="1600">
              <a:latin typeface="Arial" panose="020B0604020202020204" pitchFamily="34" charset="0"/>
            </a:endParaRPr>
          </a:p>
        </p:txBody>
      </p:sp>
      <p:grpSp>
        <p:nvGrpSpPr>
          <p:cNvPr id="28" name="Group 140"/>
          <p:cNvGrpSpPr>
            <a:grpSpLocks/>
          </p:cNvGrpSpPr>
          <p:nvPr/>
        </p:nvGrpSpPr>
        <p:grpSpPr bwMode="auto">
          <a:xfrm flipH="1">
            <a:off x="6561282" y="5506749"/>
            <a:ext cx="925513" cy="795337"/>
            <a:chOff x="-44" y="1473"/>
            <a:chExt cx="981" cy="1105"/>
          </a:xfrm>
        </p:grpSpPr>
        <p:pic>
          <p:nvPicPr>
            <p:cNvPr id="29" name="Picture 14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14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7884 w 356"/>
                <a:gd name="T3" fmla="*/ 5996 h 368"/>
                <a:gd name="T4" fmla="*/ 92393 w 356"/>
                <a:gd name="T5" fmla="*/ 124961 h 368"/>
                <a:gd name="T6" fmla="*/ 20362 w 356"/>
                <a:gd name="T7" fmla="*/ 15627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grpSp>
        <p:nvGrpSpPr>
          <p:cNvPr id="31" name="Group 143"/>
          <p:cNvGrpSpPr>
            <a:grpSpLocks/>
          </p:cNvGrpSpPr>
          <p:nvPr/>
        </p:nvGrpSpPr>
        <p:grpSpPr bwMode="auto">
          <a:xfrm>
            <a:off x="4100657" y="4660611"/>
            <a:ext cx="925513" cy="795338"/>
            <a:chOff x="-44" y="1473"/>
            <a:chExt cx="981" cy="1105"/>
          </a:xfrm>
        </p:grpSpPr>
        <p:pic>
          <p:nvPicPr>
            <p:cNvPr id="32" name="Picture 14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Freeform 1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7884 w 356"/>
                <a:gd name="T3" fmla="*/ 5996 h 368"/>
                <a:gd name="T4" fmla="*/ 92393 w 356"/>
                <a:gd name="T5" fmla="*/ 124961 h 368"/>
                <a:gd name="T6" fmla="*/ 20362 w 356"/>
                <a:gd name="T7" fmla="*/ 15627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grpSp>
        <p:nvGrpSpPr>
          <p:cNvPr id="34" name="Group 146"/>
          <p:cNvGrpSpPr>
            <a:grpSpLocks/>
          </p:cNvGrpSpPr>
          <p:nvPr/>
        </p:nvGrpSpPr>
        <p:grpSpPr bwMode="auto">
          <a:xfrm>
            <a:off x="6561282" y="4158961"/>
            <a:ext cx="390525" cy="641350"/>
            <a:chOff x="4140" y="429"/>
            <a:chExt cx="1425" cy="2396"/>
          </a:xfrm>
        </p:grpSpPr>
        <p:sp>
          <p:nvSpPr>
            <p:cNvPr id="35" name="Freeform 14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5 w 354"/>
                <a:gd name="T3" fmla="*/ 11 h 2742"/>
                <a:gd name="T4" fmla="*/ 5 w 354"/>
                <a:gd name="T5" fmla="*/ 83 h 2742"/>
                <a:gd name="T6" fmla="*/ 0 w 354"/>
                <a:gd name="T7" fmla="*/ 86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" name="Rectangle 148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2"/>
                <a:buNone/>
              </a:pPr>
              <a:endParaRPr lang="zh-TW" altLang="zh-TW" sz="2000">
                <a:latin typeface="Arial" panose="020B0604020202020204" pitchFamily="34" charset="0"/>
              </a:endParaRPr>
            </a:p>
          </p:txBody>
        </p:sp>
        <p:sp>
          <p:nvSpPr>
            <p:cNvPr id="37" name="Freeform 14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 w 211"/>
                <a:gd name="T3" fmla="*/ 8 h 2537"/>
                <a:gd name="T4" fmla="*/ 2 w 211"/>
                <a:gd name="T5" fmla="*/ 7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" name="Freeform 15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 w 328"/>
                <a:gd name="T3" fmla="*/ 5 h 226"/>
                <a:gd name="T4" fmla="*/ 5 w 328"/>
                <a:gd name="T5" fmla="*/ 8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" name="Rectangle 151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2"/>
                <a:buNone/>
              </a:pPr>
              <a:endParaRPr lang="zh-TW" altLang="zh-TW" sz="2000">
                <a:latin typeface="Arial" panose="020B0604020202020204" pitchFamily="34" charset="0"/>
              </a:endParaRPr>
            </a:p>
          </p:txBody>
        </p:sp>
        <p:grpSp>
          <p:nvGrpSpPr>
            <p:cNvPr id="40" name="Group 15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5" name="AutoShape 153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66" name="AutoShape 154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1" name="Rectangle 155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2"/>
                <a:buNone/>
              </a:pPr>
              <a:endParaRPr lang="zh-TW" altLang="zh-TW" sz="2000">
                <a:latin typeface="Arial" panose="020B0604020202020204" pitchFamily="34" charset="0"/>
              </a:endParaRPr>
            </a:p>
          </p:txBody>
        </p:sp>
        <p:grpSp>
          <p:nvGrpSpPr>
            <p:cNvPr id="42" name="Group 15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3" name="AutoShape 157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64" name="AutoShape 15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3" name="Rectangle 159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2"/>
                <a:buNone/>
              </a:pPr>
              <a:endParaRPr lang="zh-TW" altLang="zh-TW" sz="2000">
                <a:latin typeface="Arial" panose="020B0604020202020204" pitchFamily="34" charset="0"/>
              </a:endParaRPr>
            </a:p>
          </p:txBody>
        </p:sp>
        <p:sp>
          <p:nvSpPr>
            <p:cNvPr id="44" name="Rectangle 160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2"/>
                <a:buNone/>
              </a:pPr>
              <a:endParaRPr lang="zh-TW" altLang="zh-TW" sz="2000">
                <a:latin typeface="Arial" panose="020B0604020202020204" pitchFamily="34" charset="0"/>
              </a:endParaRPr>
            </a:p>
          </p:txBody>
        </p:sp>
        <p:grpSp>
          <p:nvGrpSpPr>
            <p:cNvPr id="45" name="Group 16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1" name="AutoShape 162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62" name="AutoShape 163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6" name="Freeform 16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 w 328"/>
                <a:gd name="T3" fmla="*/ 4 h 226"/>
                <a:gd name="T4" fmla="*/ 5 w 328"/>
                <a:gd name="T5" fmla="*/ 7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7" name="Group 16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9" name="AutoShape 166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60" name="AutoShape 167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8" name="Rectangle 168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2"/>
                <a:buNone/>
              </a:pPr>
              <a:endParaRPr lang="zh-TW" altLang="zh-TW" sz="2000">
                <a:latin typeface="Arial" panose="020B0604020202020204" pitchFamily="34" charset="0"/>
              </a:endParaRPr>
            </a:p>
          </p:txBody>
        </p:sp>
        <p:sp>
          <p:nvSpPr>
            <p:cNvPr id="49" name="Freeform 16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 w 296"/>
                <a:gd name="T3" fmla="*/ 4 h 256"/>
                <a:gd name="T4" fmla="*/ 5 w 296"/>
                <a:gd name="T5" fmla="*/ 7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" name="Freeform 17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 w 304"/>
                <a:gd name="T3" fmla="*/ 6 h 288"/>
                <a:gd name="T4" fmla="*/ 4 w 304"/>
                <a:gd name="T5" fmla="*/ 9 h 288"/>
                <a:gd name="T6" fmla="*/ 2 w 304"/>
                <a:gd name="T7" fmla="*/ 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" name="Oval 171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2"/>
                <a:buNone/>
              </a:pPr>
              <a:endParaRPr lang="zh-TW" altLang="zh-TW" sz="2000">
                <a:latin typeface="Arial" panose="020B0604020202020204" pitchFamily="34" charset="0"/>
              </a:endParaRPr>
            </a:p>
          </p:txBody>
        </p:sp>
        <p:sp>
          <p:nvSpPr>
            <p:cNvPr id="52" name="Freeform 17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 h 240"/>
                <a:gd name="T2" fmla="*/ 2 w 306"/>
                <a:gd name="T3" fmla="*/ 8 h 240"/>
                <a:gd name="T4" fmla="*/ 5 w 306"/>
                <a:gd name="T5" fmla="*/ 4 h 240"/>
                <a:gd name="T6" fmla="*/ 5 w 306"/>
                <a:gd name="T7" fmla="*/ 0 h 240"/>
                <a:gd name="T8" fmla="*/ 0 w 306"/>
                <a:gd name="T9" fmla="*/ 4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" name="AutoShape 173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2"/>
                <a:buNone/>
              </a:pPr>
              <a:endParaRPr lang="zh-TW" altLang="zh-TW" sz="2000">
                <a:latin typeface="Arial" panose="020B0604020202020204" pitchFamily="34" charset="0"/>
              </a:endParaRPr>
            </a:p>
          </p:txBody>
        </p:sp>
        <p:sp>
          <p:nvSpPr>
            <p:cNvPr id="54" name="AutoShape 174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2"/>
                <a:buNone/>
              </a:pPr>
              <a:endParaRPr lang="zh-TW" altLang="zh-TW" sz="2000">
                <a:latin typeface="Arial" panose="020B0604020202020204" pitchFamily="34" charset="0"/>
              </a:endParaRPr>
            </a:p>
          </p:txBody>
        </p:sp>
        <p:sp>
          <p:nvSpPr>
            <p:cNvPr id="55" name="Oval 175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2"/>
                <a:buNone/>
              </a:pPr>
              <a:endParaRPr lang="zh-TW" altLang="zh-TW" sz="2000">
                <a:latin typeface="Arial" panose="020B0604020202020204" pitchFamily="34" charset="0"/>
              </a:endParaRPr>
            </a:p>
          </p:txBody>
        </p:sp>
        <p:sp>
          <p:nvSpPr>
            <p:cNvPr id="56" name="Oval 176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Oval 177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2"/>
                <a:buNone/>
              </a:pPr>
              <a:endParaRPr lang="zh-TW" altLang="zh-TW" sz="2000">
                <a:latin typeface="Arial" panose="020B0604020202020204" pitchFamily="34" charset="0"/>
              </a:endParaRPr>
            </a:p>
          </p:txBody>
        </p:sp>
        <p:sp>
          <p:nvSpPr>
            <p:cNvPr id="58" name="Rectangle 178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2"/>
                <a:buNone/>
              </a:pPr>
              <a:endParaRPr lang="zh-TW" altLang="zh-TW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67" name="Group 212"/>
          <p:cNvGrpSpPr>
            <a:grpSpLocks/>
          </p:cNvGrpSpPr>
          <p:nvPr/>
        </p:nvGrpSpPr>
        <p:grpSpPr bwMode="auto">
          <a:xfrm>
            <a:off x="4557857" y="2646074"/>
            <a:ext cx="390525" cy="641350"/>
            <a:chOff x="4140" y="429"/>
            <a:chExt cx="1425" cy="2396"/>
          </a:xfrm>
        </p:grpSpPr>
        <p:sp>
          <p:nvSpPr>
            <p:cNvPr id="68" name="Freeform 21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5 w 354"/>
                <a:gd name="T3" fmla="*/ 11 h 2742"/>
                <a:gd name="T4" fmla="*/ 5 w 354"/>
                <a:gd name="T5" fmla="*/ 83 h 2742"/>
                <a:gd name="T6" fmla="*/ 0 w 354"/>
                <a:gd name="T7" fmla="*/ 86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" name="Rectangle 214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2"/>
                <a:buNone/>
              </a:pPr>
              <a:endParaRPr lang="zh-TW" altLang="zh-TW" sz="2000">
                <a:latin typeface="Arial" panose="020B0604020202020204" pitchFamily="34" charset="0"/>
              </a:endParaRPr>
            </a:p>
          </p:txBody>
        </p:sp>
        <p:sp>
          <p:nvSpPr>
            <p:cNvPr id="70" name="Freeform 21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 w 211"/>
                <a:gd name="T3" fmla="*/ 8 h 2537"/>
                <a:gd name="T4" fmla="*/ 2 w 211"/>
                <a:gd name="T5" fmla="*/ 7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" name="Freeform 21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 w 328"/>
                <a:gd name="T3" fmla="*/ 5 h 226"/>
                <a:gd name="T4" fmla="*/ 5 w 328"/>
                <a:gd name="T5" fmla="*/ 8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" name="Rectangle 217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2"/>
                <a:buNone/>
              </a:pPr>
              <a:endParaRPr lang="zh-TW" altLang="zh-TW" sz="2000">
                <a:latin typeface="Arial" panose="020B0604020202020204" pitchFamily="34" charset="0"/>
              </a:endParaRPr>
            </a:p>
          </p:txBody>
        </p:sp>
        <p:grpSp>
          <p:nvGrpSpPr>
            <p:cNvPr id="73" name="Group 21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8" name="AutoShape 219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9" name="AutoShape 220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4" name="Rectangle 221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2"/>
                <a:buNone/>
              </a:pPr>
              <a:endParaRPr lang="zh-TW" altLang="zh-TW" sz="2000">
                <a:latin typeface="Arial" panose="020B0604020202020204" pitchFamily="34" charset="0"/>
              </a:endParaRPr>
            </a:p>
          </p:txBody>
        </p:sp>
        <p:grpSp>
          <p:nvGrpSpPr>
            <p:cNvPr id="75" name="Group 22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6" name="AutoShape 223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7" name="AutoShape 224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6" name="Rectangle 225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2"/>
                <a:buNone/>
              </a:pPr>
              <a:endParaRPr lang="zh-TW" altLang="zh-TW" sz="2000">
                <a:latin typeface="Arial" panose="020B0604020202020204" pitchFamily="34" charset="0"/>
              </a:endParaRPr>
            </a:p>
          </p:txBody>
        </p:sp>
        <p:sp>
          <p:nvSpPr>
            <p:cNvPr id="77" name="Rectangle 226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2"/>
                <a:buNone/>
              </a:pPr>
              <a:endParaRPr lang="zh-TW" altLang="zh-TW" sz="2000">
                <a:latin typeface="Arial" panose="020B0604020202020204" pitchFamily="34" charset="0"/>
              </a:endParaRPr>
            </a:p>
          </p:txBody>
        </p:sp>
        <p:grpSp>
          <p:nvGrpSpPr>
            <p:cNvPr id="78" name="Group 22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4" name="AutoShape 228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5" name="AutoShape 229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9" name="Freeform 23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 w 328"/>
                <a:gd name="T3" fmla="*/ 4 h 226"/>
                <a:gd name="T4" fmla="*/ 5 w 328"/>
                <a:gd name="T5" fmla="*/ 7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80" name="Group 23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" name="AutoShape 232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3" name="AutoShape 233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1" name="Rectangle 234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2"/>
                <a:buNone/>
              </a:pPr>
              <a:endParaRPr lang="zh-TW" altLang="zh-TW" sz="2000">
                <a:latin typeface="Arial" panose="020B0604020202020204" pitchFamily="34" charset="0"/>
              </a:endParaRPr>
            </a:p>
          </p:txBody>
        </p:sp>
        <p:sp>
          <p:nvSpPr>
            <p:cNvPr id="82" name="Freeform 23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 w 296"/>
                <a:gd name="T3" fmla="*/ 4 h 256"/>
                <a:gd name="T4" fmla="*/ 5 w 296"/>
                <a:gd name="T5" fmla="*/ 7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3" name="Freeform 23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 w 304"/>
                <a:gd name="T3" fmla="*/ 6 h 288"/>
                <a:gd name="T4" fmla="*/ 4 w 304"/>
                <a:gd name="T5" fmla="*/ 9 h 288"/>
                <a:gd name="T6" fmla="*/ 2 w 304"/>
                <a:gd name="T7" fmla="*/ 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4" name="Oval 237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2"/>
                <a:buNone/>
              </a:pPr>
              <a:endParaRPr lang="zh-TW" altLang="zh-TW" sz="2000">
                <a:latin typeface="Arial" panose="020B0604020202020204" pitchFamily="34" charset="0"/>
              </a:endParaRPr>
            </a:p>
          </p:txBody>
        </p:sp>
        <p:sp>
          <p:nvSpPr>
            <p:cNvPr id="85" name="Freeform 23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 h 240"/>
                <a:gd name="T2" fmla="*/ 2 w 306"/>
                <a:gd name="T3" fmla="*/ 8 h 240"/>
                <a:gd name="T4" fmla="*/ 5 w 306"/>
                <a:gd name="T5" fmla="*/ 4 h 240"/>
                <a:gd name="T6" fmla="*/ 5 w 306"/>
                <a:gd name="T7" fmla="*/ 0 h 240"/>
                <a:gd name="T8" fmla="*/ 0 w 306"/>
                <a:gd name="T9" fmla="*/ 4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" name="AutoShape 239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2"/>
                <a:buNone/>
              </a:pPr>
              <a:endParaRPr lang="zh-TW" altLang="zh-TW" sz="2000">
                <a:latin typeface="Arial" panose="020B0604020202020204" pitchFamily="34" charset="0"/>
              </a:endParaRPr>
            </a:p>
          </p:txBody>
        </p:sp>
        <p:sp>
          <p:nvSpPr>
            <p:cNvPr id="87" name="AutoShape 240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2"/>
                <a:buNone/>
              </a:pPr>
              <a:endParaRPr lang="zh-TW" altLang="zh-TW" sz="2000">
                <a:latin typeface="Arial" panose="020B0604020202020204" pitchFamily="34" charset="0"/>
              </a:endParaRPr>
            </a:p>
          </p:txBody>
        </p:sp>
        <p:sp>
          <p:nvSpPr>
            <p:cNvPr id="88" name="Oval 241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2"/>
                <a:buNone/>
              </a:pPr>
              <a:endParaRPr lang="zh-TW" altLang="zh-TW" sz="2000">
                <a:latin typeface="Arial" panose="020B0604020202020204" pitchFamily="34" charset="0"/>
              </a:endParaRPr>
            </a:p>
          </p:txBody>
        </p:sp>
        <p:sp>
          <p:nvSpPr>
            <p:cNvPr id="89" name="Oval 242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Oval 243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2"/>
                <a:buNone/>
              </a:pPr>
              <a:endParaRPr lang="zh-TW" altLang="zh-TW" sz="2000">
                <a:latin typeface="Arial" panose="020B0604020202020204" pitchFamily="34" charset="0"/>
              </a:endParaRPr>
            </a:p>
          </p:txBody>
        </p:sp>
        <p:sp>
          <p:nvSpPr>
            <p:cNvPr id="91" name="Rectangle 244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2"/>
                <a:buNone/>
              </a:pPr>
              <a:endParaRPr lang="zh-TW" altLang="zh-TW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100" name="Group 245"/>
          <p:cNvGrpSpPr>
            <a:grpSpLocks/>
          </p:cNvGrpSpPr>
          <p:nvPr/>
        </p:nvGrpSpPr>
        <p:grpSpPr bwMode="auto">
          <a:xfrm>
            <a:off x="5711970" y="1384011"/>
            <a:ext cx="390525" cy="641350"/>
            <a:chOff x="4140" y="429"/>
            <a:chExt cx="1425" cy="2396"/>
          </a:xfrm>
        </p:grpSpPr>
        <p:sp>
          <p:nvSpPr>
            <p:cNvPr id="101" name="Freeform 24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5 w 354"/>
                <a:gd name="T3" fmla="*/ 11 h 2742"/>
                <a:gd name="T4" fmla="*/ 5 w 354"/>
                <a:gd name="T5" fmla="*/ 83 h 2742"/>
                <a:gd name="T6" fmla="*/ 0 w 354"/>
                <a:gd name="T7" fmla="*/ 86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" name="Rectangle 247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2"/>
                <a:buNone/>
              </a:pPr>
              <a:endParaRPr lang="zh-TW" altLang="zh-TW" sz="2000">
                <a:latin typeface="Arial" panose="020B0604020202020204" pitchFamily="34" charset="0"/>
              </a:endParaRPr>
            </a:p>
          </p:txBody>
        </p:sp>
        <p:sp>
          <p:nvSpPr>
            <p:cNvPr id="103" name="Freeform 24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 w 211"/>
                <a:gd name="T3" fmla="*/ 8 h 2537"/>
                <a:gd name="T4" fmla="*/ 2 w 211"/>
                <a:gd name="T5" fmla="*/ 7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" name="Freeform 24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 w 328"/>
                <a:gd name="T3" fmla="*/ 5 h 226"/>
                <a:gd name="T4" fmla="*/ 5 w 328"/>
                <a:gd name="T5" fmla="*/ 8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" name="Rectangle 250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2"/>
                <a:buNone/>
              </a:pPr>
              <a:endParaRPr lang="zh-TW" altLang="zh-TW" sz="2000">
                <a:latin typeface="Arial" panose="020B0604020202020204" pitchFamily="34" charset="0"/>
              </a:endParaRPr>
            </a:p>
          </p:txBody>
        </p:sp>
        <p:grpSp>
          <p:nvGrpSpPr>
            <p:cNvPr id="106" name="Group 25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1" name="AutoShape 252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32" name="AutoShape 253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7" name="Rectangle 254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2"/>
                <a:buNone/>
              </a:pPr>
              <a:endParaRPr lang="zh-TW" altLang="zh-TW" sz="2000">
                <a:latin typeface="Arial" panose="020B0604020202020204" pitchFamily="34" charset="0"/>
              </a:endParaRPr>
            </a:p>
          </p:txBody>
        </p:sp>
        <p:grpSp>
          <p:nvGrpSpPr>
            <p:cNvPr id="108" name="Group 25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9" name="AutoShape 25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30" name="AutoShape 257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9" name="Rectangle 258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2"/>
                <a:buNone/>
              </a:pPr>
              <a:endParaRPr lang="zh-TW" altLang="zh-TW" sz="2000">
                <a:latin typeface="Arial" panose="020B0604020202020204" pitchFamily="34" charset="0"/>
              </a:endParaRPr>
            </a:p>
          </p:txBody>
        </p:sp>
        <p:sp>
          <p:nvSpPr>
            <p:cNvPr id="110" name="Rectangle 259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2"/>
                <a:buNone/>
              </a:pPr>
              <a:endParaRPr lang="zh-TW" altLang="zh-TW" sz="2000">
                <a:latin typeface="Arial" panose="020B0604020202020204" pitchFamily="34" charset="0"/>
              </a:endParaRPr>
            </a:p>
          </p:txBody>
        </p:sp>
        <p:grpSp>
          <p:nvGrpSpPr>
            <p:cNvPr id="111" name="Group 26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7" name="AutoShape 26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28" name="AutoShape 262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2" name="Freeform 26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 w 328"/>
                <a:gd name="T3" fmla="*/ 4 h 226"/>
                <a:gd name="T4" fmla="*/ 5 w 328"/>
                <a:gd name="T5" fmla="*/ 7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13" name="Group 26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5" name="AutoShape 265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26" name="AutoShape 266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4" name="Rectangle 267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2"/>
                <a:buNone/>
              </a:pPr>
              <a:endParaRPr lang="zh-TW" altLang="zh-TW" sz="2000">
                <a:latin typeface="Arial" panose="020B0604020202020204" pitchFamily="34" charset="0"/>
              </a:endParaRPr>
            </a:p>
          </p:txBody>
        </p:sp>
        <p:sp>
          <p:nvSpPr>
            <p:cNvPr id="115" name="Freeform 26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 w 296"/>
                <a:gd name="T3" fmla="*/ 4 h 256"/>
                <a:gd name="T4" fmla="*/ 5 w 296"/>
                <a:gd name="T5" fmla="*/ 7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6" name="Freeform 26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 w 304"/>
                <a:gd name="T3" fmla="*/ 6 h 288"/>
                <a:gd name="T4" fmla="*/ 4 w 304"/>
                <a:gd name="T5" fmla="*/ 9 h 288"/>
                <a:gd name="T6" fmla="*/ 2 w 304"/>
                <a:gd name="T7" fmla="*/ 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7" name="Oval 270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2"/>
                <a:buNone/>
              </a:pPr>
              <a:endParaRPr lang="zh-TW" altLang="zh-TW" sz="2000">
                <a:latin typeface="Arial" panose="020B0604020202020204" pitchFamily="34" charset="0"/>
              </a:endParaRPr>
            </a:p>
          </p:txBody>
        </p:sp>
        <p:sp>
          <p:nvSpPr>
            <p:cNvPr id="118" name="Freeform 27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 h 240"/>
                <a:gd name="T2" fmla="*/ 2 w 306"/>
                <a:gd name="T3" fmla="*/ 8 h 240"/>
                <a:gd name="T4" fmla="*/ 5 w 306"/>
                <a:gd name="T5" fmla="*/ 4 h 240"/>
                <a:gd name="T6" fmla="*/ 5 w 306"/>
                <a:gd name="T7" fmla="*/ 0 h 240"/>
                <a:gd name="T8" fmla="*/ 0 w 306"/>
                <a:gd name="T9" fmla="*/ 4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9" name="AutoShape 272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2"/>
                <a:buNone/>
              </a:pPr>
              <a:endParaRPr lang="zh-TW" altLang="zh-TW" sz="2000">
                <a:latin typeface="Arial" panose="020B0604020202020204" pitchFamily="34" charset="0"/>
              </a:endParaRPr>
            </a:p>
          </p:txBody>
        </p:sp>
        <p:sp>
          <p:nvSpPr>
            <p:cNvPr id="120" name="AutoShape 273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2"/>
                <a:buNone/>
              </a:pPr>
              <a:endParaRPr lang="zh-TW" altLang="zh-TW" sz="2000">
                <a:latin typeface="Arial" panose="020B0604020202020204" pitchFamily="34" charset="0"/>
              </a:endParaRPr>
            </a:p>
          </p:txBody>
        </p:sp>
        <p:sp>
          <p:nvSpPr>
            <p:cNvPr id="121" name="Oval 274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2"/>
                <a:buNone/>
              </a:pPr>
              <a:endParaRPr lang="zh-TW" altLang="zh-TW" sz="2000">
                <a:latin typeface="Arial" panose="020B0604020202020204" pitchFamily="34" charset="0"/>
              </a:endParaRPr>
            </a:p>
          </p:txBody>
        </p:sp>
        <p:sp>
          <p:nvSpPr>
            <p:cNvPr id="122" name="Oval 275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Oval 276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2"/>
                <a:buNone/>
              </a:pPr>
              <a:endParaRPr lang="zh-TW" altLang="zh-TW" sz="2000">
                <a:latin typeface="Arial" panose="020B0604020202020204" pitchFamily="34" charset="0"/>
              </a:endParaRPr>
            </a:p>
          </p:txBody>
        </p:sp>
        <p:sp>
          <p:nvSpPr>
            <p:cNvPr id="124" name="Rectangle 277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2"/>
                <a:buNone/>
              </a:pPr>
              <a:endParaRPr lang="zh-TW" altLang="zh-TW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133" name="Group 311"/>
          <p:cNvGrpSpPr>
            <a:grpSpLocks/>
          </p:cNvGrpSpPr>
          <p:nvPr/>
        </p:nvGrpSpPr>
        <p:grpSpPr bwMode="auto">
          <a:xfrm>
            <a:off x="6527945" y="2636549"/>
            <a:ext cx="390525" cy="641350"/>
            <a:chOff x="4140" y="429"/>
            <a:chExt cx="1425" cy="2396"/>
          </a:xfrm>
        </p:grpSpPr>
        <p:sp>
          <p:nvSpPr>
            <p:cNvPr id="134" name="Freeform 31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5 w 354"/>
                <a:gd name="T3" fmla="*/ 11 h 2742"/>
                <a:gd name="T4" fmla="*/ 5 w 354"/>
                <a:gd name="T5" fmla="*/ 83 h 2742"/>
                <a:gd name="T6" fmla="*/ 0 w 354"/>
                <a:gd name="T7" fmla="*/ 86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5" name="Rectangle 313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2"/>
                <a:buNone/>
              </a:pPr>
              <a:endParaRPr lang="zh-TW" altLang="zh-TW" sz="2000">
                <a:latin typeface="Arial" panose="020B0604020202020204" pitchFamily="34" charset="0"/>
              </a:endParaRPr>
            </a:p>
          </p:txBody>
        </p:sp>
        <p:sp>
          <p:nvSpPr>
            <p:cNvPr id="136" name="Freeform 31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3 w 211"/>
                <a:gd name="T3" fmla="*/ 8 h 2537"/>
                <a:gd name="T4" fmla="*/ 2 w 211"/>
                <a:gd name="T5" fmla="*/ 7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7" name="Freeform 31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5 w 328"/>
                <a:gd name="T3" fmla="*/ 5 h 226"/>
                <a:gd name="T4" fmla="*/ 5 w 328"/>
                <a:gd name="T5" fmla="*/ 8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8" name="Rectangle 316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2"/>
                <a:buNone/>
              </a:pPr>
              <a:endParaRPr lang="zh-TW" altLang="zh-TW" sz="2000">
                <a:latin typeface="Arial" panose="020B0604020202020204" pitchFamily="34" charset="0"/>
              </a:endParaRPr>
            </a:p>
          </p:txBody>
        </p:sp>
        <p:grpSp>
          <p:nvGrpSpPr>
            <p:cNvPr id="139" name="Group 31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64" name="AutoShape 318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65" name="AutoShape 319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0" name="Rectangle 320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2"/>
                <a:buNone/>
              </a:pPr>
              <a:endParaRPr lang="zh-TW" altLang="zh-TW" sz="2000">
                <a:latin typeface="Arial" panose="020B0604020202020204" pitchFamily="34" charset="0"/>
              </a:endParaRPr>
            </a:p>
          </p:txBody>
        </p:sp>
        <p:grpSp>
          <p:nvGrpSpPr>
            <p:cNvPr id="141" name="Group 32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62" name="AutoShape 322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63" name="AutoShape 323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2" name="Rectangle 324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2"/>
                <a:buNone/>
              </a:pPr>
              <a:endParaRPr lang="zh-TW" altLang="zh-TW" sz="2000">
                <a:latin typeface="Arial" panose="020B0604020202020204" pitchFamily="34" charset="0"/>
              </a:endParaRPr>
            </a:p>
          </p:txBody>
        </p:sp>
        <p:sp>
          <p:nvSpPr>
            <p:cNvPr id="143" name="Rectangle 325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2"/>
                <a:buNone/>
              </a:pPr>
              <a:endParaRPr lang="zh-TW" altLang="zh-TW" sz="2000">
                <a:latin typeface="Arial" panose="020B0604020202020204" pitchFamily="34" charset="0"/>
              </a:endParaRPr>
            </a:p>
          </p:txBody>
        </p:sp>
        <p:grpSp>
          <p:nvGrpSpPr>
            <p:cNvPr id="144" name="Group 32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60" name="AutoShape 327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61" name="AutoShape 328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5" name="Freeform 32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5 w 328"/>
                <a:gd name="T3" fmla="*/ 4 h 226"/>
                <a:gd name="T4" fmla="*/ 5 w 328"/>
                <a:gd name="T5" fmla="*/ 7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46" name="Group 33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58" name="AutoShape 331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59" name="AutoShape 332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7" name="Rectangle 333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2"/>
                <a:buNone/>
              </a:pPr>
              <a:endParaRPr lang="zh-TW" altLang="zh-TW" sz="2000">
                <a:latin typeface="Arial" panose="020B0604020202020204" pitchFamily="34" charset="0"/>
              </a:endParaRPr>
            </a:p>
          </p:txBody>
        </p:sp>
        <p:sp>
          <p:nvSpPr>
            <p:cNvPr id="148" name="Freeform 33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5 w 296"/>
                <a:gd name="T3" fmla="*/ 4 h 256"/>
                <a:gd name="T4" fmla="*/ 5 w 296"/>
                <a:gd name="T5" fmla="*/ 7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9" name="Freeform 33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5 w 304"/>
                <a:gd name="T3" fmla="*/ 6 h 288"/>
                <a:gd name="T4" fmla="*/ 4 w 304"/>
                <a:gd name="T5" fmla="*/ 9 h 288"/>
                <a:gd name="T6" fmla="*/ 2 w 304"/>
                <a:gd name="T7" fmla="*/ 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0" name="Oval 336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2"/>
                <a:buNone/>
              </a:pPr>
              <a:endParaRPr lang="zh-TW" altLang="zh-TW" sz="2000">
                <a:latin typeface="Arial" panose="020B0604020202020204" pitchFamily="34" charset="0"/>
              </a:endParaRPr>
            </a:p>
          </p:txBody>
        </p:sp>
        <p:sp>
          <p:nvSpPr>
            <p:cNvPr id="151" name="Freeform 33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 h 240"/>
                <a:gd name="T2" fmla="*/ 2 w 306"/>
                <a:gd name="T3" fmla="*/ 8 h 240"/>
                <a:gd name="T4" fmla="*/ 5 w 306"/>
                <a:gd name="T5" fmla="*/ 4 h 240"/>
                <a:gd name="T6" fmla="*/ 5 w 306"/>
                <a:gd name="T7" fmla="*/ 0 h 240"/>
                <a:gd name="T8" fmla="*/ 0 w 306"/>
                <a:gd name="T9" fmla="*/ 4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2" name="AutoShape 338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2"/>
                <a:buNone/>
              </a:pPr>
              <a:endParaRPr lang="zh-TW" altLang="zh-TW" sz="2000">
                <a:latin typeface="Arial" panose="020B0604020202020204" pitchFamily="34" charset="0"/>
              </a:endParaRPr>
            </a:p>
          </p:txBody>
        </p:sp>
        <p:sp>
          <p:nvSpPr>
            <p:cNvPr id="153" name="AutoShape 339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2"/>
                <a:buNone/>
              </a:pPr>
              <a:endParaRPr lang="zh-TW" altLang="zh-TW" sz="2000">
                <a:latin typeface="Arial" panose="020B0604020202020204" pitchFamily="34" charset="0"/>
              </a:endParaRPr>
            </a:p>
          </p:txBody>
        </p:sp>
        <p:sp>
          <p:nvSpPr>
            <p:cNvPr id="154" name="Oval 340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2"/>
                <a:buNone/>
              </a:pPr>
              <a:endParaRPr lang="zh-TW" altLang="zh-TW" sz="2000">
                <a:latin typeface="Arial" panose="020B0604020202020204" pitchFamily="34" charset="0"/>
              </a:endParaRPr>
            </a:p>
          </p:txBody>
        </p:sp>
        <p:sp>
          <p:nvSpPr>
            <p:cNvPr id="155" name="Oval 341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Oval 342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2"/>
                <a:buNone/>
              </a:pPr>
              <a:endParaRPr lang="zh-TW" altLang="zh-TW" sz="2000">
                <a:latin typeface="Arial" panose="020B0604020202020204" pitchFamily="34" charset="0"/>
              </a:endParaRPr>
            </a:p>
          </p:txBody>
        </p:sp>
        <p:sp>
          <p:nvSpPr>
            <p:cNvPr id="157" name="Rectangle 343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2"/>
                <a:buNone/>
              </a:pPr>
              <a:endParaRPr lang="zh-TW" altLang="zh-TW" sz="2000">
                <a:latin typeface="Arial" panose="020B0604020202020204" pitchFamily="34" charset="0"/>
              </a:endParaRPr>
            </a:p>
          </p:txBody>
        </p:sp>
      </p:grpSp>
      <p:sp>
        <p:nvSpPr>
          <p:cNvPr id="166" name="橢圓 165"/>
          <p:cNvSpPr/>
          <p:nvPr/>
        </p:nvSpPr>
        <p:spPr>
          <a:xfrm>
            <a:off x="3275825" y="756529"/>
            <a:ext cx="3959786" cy="5625517"/>
          </a:xfrm>
          <a:custGeom>
            <a:avLst/>
            <a:gdLst>
              <a:gd name="connsiteX0" fmla="*/ 0 w 3685309"/>
              <a:gd name="connsiteY0" fmla="*/ 2903538 h 5807075"/>
              <a:gd name="connsiteX1" fmla="*/ 1842655 w 3685309"/>
              <a:gd name="connsiteY1" fmla="*/ 0 h 5807075"/>
              <a:gd name="connsiteX2" fmla="*/ 3685310 w 3685309"/>
              <a:gd name="connsiteY2" fmla="*/ 2903538 h 5807075"/>
              <a:gd name="connsiteX3" fmla="*/ 1842655 w 3685309"/>
              <a:gd name="connsiteY3" fmla="*/ 5807076 h 5807075"/>
              <a:gd name="connsiteX4" fmla="*/ 0 w 3685309"/>
              <a:gd name="connsiteY4" fmla="*/ 2903538 h 5807075"/>
              <a:gd name="connsiteX0" fmla="*/ 0 w 4578772"/>
              <a:gd name="connsiteY0" fmla="*/ 3028260 h 5931798"/>
              <a:gd name="connsiteX1" fmla="*/ 1842655 w 4578772"/>
              <a:gd name="connsiteY1" fmla="*/ 124722 h 5931798"/>
              <a:gd name="connsiteX2" fmla="*/ 4515423 w 4578772"/>
              <a:gd name="connsiteY2" fmla="*/ 778394 h 5931798"/>
              <a:gd name="connsiteX3" fmla="*/ 3685310 w 4578772"/>
              <a:gd name="connsiteY3" fmla="*/ 3028260 h 5931798"/>
              <a:gd name="connsiteX4" fmla="*/ 1842655 w 4578772"/>
              <a:gd name="connsiteY4" fmla="*/ 5931798 h 5931798"/>
              <a:gd name="connsiteX5" fmla="*/ 0 w 4578772"/>
              <a:gd name="connsiteY5" fmla="*/ 3028260 h 5931798"/>
              <a:gd name="connsiteX0" fmla="*/ 0 w 4569126"/>
              <a:gd name="connsiteY0" fmla="*/ 3028260 h 5932057"/>
              <a:gd name="connsiteX1" fmla="*/ 1842655 w 4569126"/>
              <a:gd name="connsiteY1" fmla="*/ 124722 h 5932057"/>
              <a:gd name="connsiteX2" fmla="*/ 4515423 w 4569126"/>
              <a:gd name="connsiteY2" fmla="*/ 778394 h 5932057"/>
              <a:gd name="connsiteX3" fmla="*/ 3482110 w 4569126"/>
              <a:gd name="connsiteY3" fmla="*/ 2898951 h 5932057"/>
              <a:gd name="connsiteX4" fmla="*/ 1842655 w 4569126"/>
              <a:gd name="connsiteY4" fmla="*/ 5931798 h 5932057"/>
              <a:gd name="connsiteX5" fmla="*/ 0 w 4569126"/>
              <a:gd name="connsiteY5" fmla="*/ 3028260 h 5932057"/>
              <a:gd name="connsiteX0" fmla="*/ 0 w 4561726"/>
              <a:gd name="connsiteY0" fmla="*/ 3028260 h 5933905"/>
              <a:gd name="connsiteX1" fmla="*/ 1842655 w 4561726"/>
              <a:gd name="connsiteY1" fmla="*/ 124722 h 5933905"/>
              <a:gd name="connsiteX2" fmla="*/ 4515423 w 4561726"/>
              <a:gd name="connsiteY2" fmla="*/ 778394 h 5933905"/>
              <a:gd name="connsiteX3" fmla="*/ 3269674 w 4561726"/>
              <a:gd name="connsiteY3" fmla="*/ 2649569 h 5933905"/>
              <a:gd name="connsiteX4" fmla="*/ 1842655 w 4561726"/>
              <a:gd name="connsiteY4" fmla="*/ 5931798 h 5933905"/>
              <a:gd name="connsiteX5" fmla="*/ 0 w 4561726"/>
              <a:gd name="connsiteY5" fmla="*/ 3028260 h 5933905"/>
              <a:gd name="connsiteX0" fmla="*/ 0 w 3868999"/>
              <a:gd name="connsiteY0" fmla="*/ 3087481 h 5938445"/>
              <a:gd name="connsiteX1" fmla="*/ 1149928 w 3868999"/>
              <a:gd name="connsiteY1" fmla="*/ 128524 h 5938445"/>
              <a:gd name="connsiteX2" fmla="*/ 3822696 w 3868999"/>
              <a:gd name="connsiteY2" fmla="*/ 782196 h 5938445"/>
              <a:gd name="connsiteX3" fmla="*/ 2576947 w 3868999"/>
              <a:gd name="connsiteY3" fmla="*/ 2653371 h 5938445"/>
              <a:gd name="connsiteX4" fmla="*/ 1149928 w 3868999"/>
              <a:gd name="connsiteY4" fmla="*/ 5935600 h 5938445"/>
              <a:gd name="connsiteX5" fmla="*/ 0 w 3868999"/>
              <a:gd name="connsiteY5" fmla="*/ 3087481 h 5938445"/>
              <a:gd name="connsiteX0" fmla="*/ 1008 w 3870007"/>
              <a:gd name="connsiteY0" fmla="*/ 2777193 h 5627206"/>
              <a:gd name="connsiteX1" fmla="*/ 1344899 w 3870007"/>
              <a:gd name="connsiteY1" fmla="*/ 215399 h 5627206"/>
              <a:gd name="connsiteX2" fmla="*/ 3823704 w 3870007"/>
              <a:gd name="connsiteY2" fmla="*/ 471908 h 5627206"/>
              <a:gd name="connsiteX3" fmla="*/ 2577955 w 3870007"/>
              <a:gd name="connsiteY3" fmla="*/ 2343083 h 5627206"/>
              <a:gd name="connsiteX4" fmla="*/ 1150936 w 3870007"/>
              <a:gd name="connsiteY4" fmla="*/ 5625312 h 5627206"/>
              <a:gd name="connsiteX5" fmla="*/ 1008 w 3870007"/>
              <a:gd name="connsiteY5" fmla="*/ 2777193 h 5627206"/>
              <a:gd name="connsiteX0" fmla="*/ 87372 w 3956371"/>
              <a:gd name="connsiteY0" fmla="*/ 2777193 h 5714255"/>
              <a:gd name="connsiteX1" fmla="*/ 1431263 w 3956371"/>
              <a:gd name="connsiteY1" fmla="*/ 215399 h 5714255"/>
              <a:gd name="connsiteX2" fmla="*/ 3910068 w 3956371"/>
              <a:gd name="connsiteY2" fmla="*/ 471908 h 5714255"/>
              <a:gd name="connsiteX3" fmla="*/ 2664319 w 3956371"/>
              <a:gd name="connsiteY3" fmla="*/ 2343083 h 5714255"/>
              <a:gd name="connsiteX4" fmla="*/ 1237300 w 3956371"/>
              <a:gd name="connsiteY4" fmla="*/ 5625312 h 5714255"/>
              <a:gd name="connsiteX5" fmla="*/ 252467 w 3956371"/>
              <a:gd name="connsiteY5" fmla="*/ 4609798 h 5714255"/>
              <a:gd name="connsiteX6" fmla="*/ 87372 w 3956371"/>
              <a:gd name="connsiteY6" fmla="*/ 2777193 h 5714255"/>
              <a:gd name="connsiteX0" fmla="*/ 87372 w 3959786"/>
              <a:gd name="connsiteY0" fmla="*/ 2777193 h 5625517"/>
              <a:gd name="connsiteX1" fmla="*/ 1431263 w 3959786"/>
              <a:gd name="connsiteY1" fmla="*/ 215399 h 5625517"/>
              <a:gd name="connsiteX2" fmla="*/ 3910068 w 3959786"/>
              <a:gd name="connsiteY2" fmla="*/ 471908 h 5625517"/>
              <a:gd name="connsiteX3" fmla="*/ 2664319 w 3959786"/>
              <a:gd name="connsiteY3" fmla="*/ 2343083 h 5625517"/>
              <a:gd name="connsiteX4" fmla="*/ 2053558 w 3959786"/>
              <a:gd name="connsiteY4" fmla="*/ 4674453 h 5625517"/>
              <a:gd name="connsiteX5" fmla="*/ 1237300 w 3959786"/>
              <a:gd name="connsiteY5" fmla="*/ 5625312 h 5625517"/>
              <a:gd name="connsiteX6" fmla="*/ 252467 w 3959786"/>
              <a:gd name="connsiteY6" fmla="*/ 4609798 h 5625517"/>
              <a:gd name="connsiteX7" fmla="*/ 87372 w 3959786"/>
              <a:gd name="connsiteY7" fmla="*/ 2777193 h 562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59786" h="5625517">
                <a:moveTo>
                  <a:pt x="87372" y="2777193"/>
                </a:moveTo>
                <a:cubicBezTo>
                  <a:pt x="283838" y="2044793"/>
                  <a:pt x="794147" y="599613"/>
                  <a:pt x="1431263" y="215399"/>
                </a:cubicBezTo>
                <a:cubicBezTo>
                  <a:pt x="2068379" y="-168815"/>
                  <a:pt x="3602959" y="-12015"/>
                  <a:pt x="3910068" y="471908"/>
                </a:cubicBezTo>
                <a:cubicBezTo>
                  <a:pt x="4217177" y="955831"/>
                  <a:pt x="3015301" y="1656513"/>
                  <a:pt x="2664319" y="2343083"/>
                </a:cubicBezTo>
                <a:cubicBezTo>
                  <a:pt x="2313337" y="3029653"/>
                  <a:pt x="2291394" y="4127415"/>
                  <a:pt x="2053558" y="4674453"/>
                </a:cubicBezTo>
                <a:cubicBezTo>
                  <a:pt x="1815722" y="5221491"/>
                  <a:pt x="1537482" y="5636088"/>
                  <a:pt x="1237300" y="5625312"/>
                </a:cubicBezTo>
                <a:cubicBezTo>
                  <a:pt x="937118" y="5614536"/>
                  <a:pt x="444122" y="5084484"/>
                  <a:pt x="252467" y="4609798"/>
                </a:cubicBezTo>
                <a:cubicBezTo>
                  <a:pt x="60812" y="4135112"/>
                  <a:pt x="-109094" y="3509593"/>
                  <a:pt x="87372" y="2777193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78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 (本文)"/>
              </a:rPr>
              <a:t>Illustration</a:t>
            </a:r>
            <a:endParaRPr lang="zh-TW" altLang="en-US" dirty="0">
              <a:latin typeface="Comic Sans MS (本文)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1117047" y="5024581"/>
            <a:ext cx="1659430" cy="1004965"/>
            <a:chOff x="678050" y="5095514"/>
            <a:chExt cx="2503369" cy="1257467"/>
          </a:xfrm>
        </p:grpSpPr>
        <p:sp>
          <p:nvSpPr>
            <p:cNvPr id="4" name="Text Box 5"/>
            <p:cNvSpPr txBox="1">
              <a:spLocks noChangeArrowheads="1"/>
            </p:cNvSpPr>
            <p:nvPr/>
          </p:nvSpPr>
          <p:spPr bwMode="auto">
            <a:xfrm>
              <a:off x="678050" y="5890853"/>
              <a:ext cx="2503369" cy="462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>
                  <a:latin typeface="Arial" panose="020B0604020202020204" pitchFamily="34" charset="0"/>
                </a:rPr>
                <a:t>Service server</a:t>
              </a:r>
              <a:endParaRPr lang="en-US" altLang="zh-TW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5" name="Group 143"/>
            <p:cNvGrpSpPr>
              <a:grpSpLocks/>
            </p:cNvGrpSpPr>
            <p:nvPr/>
          </p:nvGrpSpPr>
          <p:grpSpPr bwMode="auto">
            <a:xfrm>
              <a:off x="1466973" y="5095514"/>
              <a:ext cx="925513" cy="795338"/>
              <a:chOff x="-44" y="1473"/>
              <a:chExt cx="981" cy="1105"/>
            </a:xfrm>
          </p:grpSpPr>
          <p:pic>
            <p:nvPicPr>
              <p:cNvPr id="6" name="Picture 14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Freeform 14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6 h 368"/>
                  <a:gd name="T4" fmla="*/ 92393 w 356"/>
                  <a:gd name="T5" fmla="*/ 124961 h 368"/>
                  <a:gd name="T6" fmla="*/ 20362 w 356"/>
                  <a:gd name="T7" fmla="*/ 15627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</p:grpSp>
      <p:grpSp>
        <p:nvGrpSpPr>
          <p:cNvPr id="45" name="群組 44"/>
          <p:cNvGrpSpPr/>
          <p:nvPr/>
        </p:nvGrpSpPr>
        <p:grpSpPr>
          <a:xfrm>
            <a:off x="3751555" y="3569711"/>
            <a:ext cx="1411572" cy="928398"/>
            <a:chOff x="2606246" y="3191020"/>
            <a:chExt cx="2054226" cy="1381510"/>
          </a:xfrm>
        </p:grpSpPr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2606246" y="4088342"/>
              <a:ext cx="2054226" cy="484188"/>
              <a:chOff x="2838" y="2173"/>
              <a:chExt cx="1294" cy="305"/>
            </a:xfrm>
          </p:grpSpPr>
          <p:sp>
            <p:nvSpPr>
              <p:cNvPr id="10" name="Rectangle 25"/>
              <p:cNvSpPr>
                <a:spLocks noChangeArrowheads="1"/>
              </p:cNvSpPr>
              <p:nvPr/>
            </p:nvSpPr>
            <p:spPr bwMode="auto">
              <a:xfrm>
                <a:off x="2838" y="2178"/>
                <a:ext cx="1182" cy="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Text Box 26"/>
              <p:cNvSpPr txBox="1">
                <a:spLocks noChangeArrowheads="1"/>
              </p:cNvSpPr>
              <p:nvPr/>
            </p:nvSpPr>
            <p:spPr bwMode="auto">
              <a:xfrm>
                <a:off x="2925" y="2173"/>
                <a:ext cx="120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dirty="0">
                    <a:latin typeface="Arial" panose="020B0604020202020204" pitchFamily="34" charset="0"/>
                  </a:rPr>
                  <a:t>local DNS server</a:t>
                </a:r>
                <a:endParaRPr lang="en-US" altLang="zh-TW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2" name="Group 212"/>
            <p:cNvGrpSpPr>
              <a:grpSpLocks/>
            </p:cNvGrpSpPr>
            <p:nvPr/>
          </p:nvGrpSpPr>
          <p:grpSpPr bwMode="auto">
            <a:xfrm>
              <a:off x="3661930" y="3191020"/>
              <a:ext cx="390525" cy="641350"/>
              <a:chOff x="4140" y="429"/>
              <a:chExt cx="1425" cy="2396"/>
            </a:xfrm>
          </p:grpSpPr>
          <p:sp>
            <p:nvSpPr>
              <p:cNvPr id="13" name="Freeform 213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5 w 354"/>
                  <a:gd name="T3" fmla="*/ 11 h 2742"/>
                  <a:gd name="T4" fmla="*/ 5 w 354"/>
                  <a:gd name="T5" fmla="*/ 83 h 2742"/>
                  <a:gd name="T6" fmla="*/ 0 w 354"/>
                  <a:gd name="T7" fmla="*/ 86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" name="Rectangle 214"/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8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5" name="Freeform 215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3 w 211"/>
                  <a:gd name="T3" fmla="*/ 8 h 2537"/>
                  <a:gd name="T4" fmla="*/ 2 w 211"/>
                  <a:gd name="T5" fmla="*/ 7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" name="Freeform 216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5 w 328"/>
                  <a:gd name="T3" fmla="*/ 5 h 226"/>
                  <a:gd name="T4" fmla="*/ 5 w 328"/>
                  <a:gd name="T5" fmla="*/ 8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" name="Rectangle 217"/>
              <p:cNvSpPr>
                <a:spLocks noChangeArrowheads="1"/>
              </p:cNvSpPr>
              <p:nvPr/>
            </p:nvSpPr>
            <p:spPr bwMode="auto">
              <a:xfrm>
                <a:off x="4210" y="696"/>
                <a:ext cx="597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18" name="Group 218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" name="AutoShape 219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3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charset="2"/>
                    <a:buNone/>
                  </a:pPr>
                  <a:endParaRPr lang="zh-TW" altLang="zh-TW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" name="AutoShape 220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4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charset="2"/>
                    <a:buNone/>
                  </a:pPr>
                  <a:endParaRPr lang="zh-TW" altLang="zh-TW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9" name="Rectangle 221"/>
              <p:cNvSpPr>
                <a:spLocks noChangeArrowheads="1"/>
              </p:cNvSpPr>
              <p:nvPr/>
            </p:nvSpPr>
            <p:spPr bwMode="auto">
              <a:xfrm>
                <a:off x="4227" y="1016"/>
                <a:ext cx="591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20" name="Group 222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1" name="AutoShape 223"/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23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charset="2"/>
                    <a:buNone/>
                  </a:pPr>
                  <a:endParaRPr lang="zh-TW" altLang="zh-TW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2" name="AutoShape 224"/>
                <p:cNvSpPr>
                  <a:spLocks noChangeArrowheads="1"/>
                </p:cNvSpPr>
                <p:nvPr/>
              </p:nvSpPr>
              <p:spPr bwMode="auto">
                <a:xfrm>
                  <a:off x="630" y="2585"/>
                  <a:ext cx="694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charset="2"/>
                    <a:buNone/>
                  </a:pPr>
                  <a:endParaRPr lang="zh-TW" altLang="zh-TW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1" name="Rectangle 225"/>
              <p:cNvSpPr>
                <a:spLocks noChangeArrowheads="1"/>
              </p:cNvSpPr>
              <p:nvPr/>
            </p:nvSpPr>
            <p:spPr bwMode="auto">
              <a:xfrm>
                <a:off x="4215" y="1360"/>
                <a:ext cx="597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2" name="Rectangle 226"/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597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23" name="Group 227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9" name="AutoShape 228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2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charset="2"/>
                    <a:buNone/>
                  </a:pPr>
                  <a:endParaRPr lang="zh-TW" altLang="zh-TW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" name="AutoShape 229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3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charset="2"/>
                    <a:buNone/>
                  </a:pPr>
                  <a:endParaRPr lang="zh-TW" altLang="zh-TW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4" name="Freeform 230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5 w 328"/>
                  <a:gd name="T3" fmla="*/ 4 h 226"/>
                  <a:gd name="T4" fmla="*/ 5 w 328"/>
                  <a:gd name="T5" fmla="*/ 7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25" name="Group 231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7" name="AutoShape 232"/>
                <p:cNvSpPr>
                  <a:spLocks noChangeArrowheads="1"/>
                </p:cNvSpPr>
                <p:nvPr/>
              </p:nvSpPr>
              <p:spPr bwMode="auto">
                <a:xfrm>
                  <a:off x="611" y="2566"/>
                  <a:ext cx="729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charset="2"/>
                    <a:buNone/>
                  </a:pPr>
                  <a:endParaRPr lang="zh-TW" altLang="zh-TW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" name="AutoShape 233"/>
                <p:cNvSpPr>
                  <a:spLocks noChangeArrowheads="1"/>
                </p:cNvSpPr>
                <p:nvPr/>
              </p:nvSpPr>
              <p:spPr bwMode="auto">
                <a:xfrm>
                  <a:off x="626" y="2583"/>
                  <a:ext cx="693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charset="2"/>
                    <a:buNone/>
                  </a:pPr>
                  <a:endParaRPr lang="zh-TW" altLang="zh-TW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" name="Rectangle 234"/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64" cy="2289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Freeform 235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5 w 296"/>
                  <a:gd name="T3" fmla="*/ 4 h 256"/>
                  <a:gd name="T4" fmla="*/ 5 w 296"/>
                  <a:gd name="T5" fmla="*/ 7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" name="Freeform 236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5 w 304"/>
                  <a:gd name="T3" fmla="*/ 6 h 288"/>
                  <a:gd name="T4" fmla="*/ 4 w 304"/>
                  <a:gd name="T5" fmla="*/ 9 h 288"/>
                  <a:gd name="T6" fmla="*/ 2 w 304"/>
                  <a:gd name="T7" fmla="*/ 4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" name="Oval 237"/>
              <p:cNvSpPr>
                <a:spLocks noChangeArrowheads="1"/>
              </p:cNvSpPr>
              <p:nvPr/>
            </p:nvSpPr>
            <p:spPr bwMode="auto">
              <a:xfrm>
                <a:off x="5519" y="2611"/>
                <a:ext cx="46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0" name="Freeform 238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 h 240"/>
                  <a:gd name="T2" fmla="*/ 2 w 306"/>
                  <a:gd name="T3" fmla="*/ 8 h 240"/>
                  <a:gd name="T4" fmla="*/ 5 w 306"/>
                  <a:gd name="T5" fmla="*/ 4 h 240"/>
                  <a:gd name="T6" fmla="*/ 5 w 306"/>
                  <a:gd name="T7" fmla="*/ 0 h 240"/>
                  <a:gd name="T8" fmla="*/ 0 w 306"/>
                  <a:gd name="T9" fmla="*/ 4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" name="AutoShape 239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9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2" name="AutoShape 240"/>
              <p:cNvSpPr>
                <a:spLocks noChangeArrowheads="1"/>
              </p:cNvSpPr>
              <p:nvPr/>
            </p:nvSpPr>
            <p:spPr bwMode="auto">
              <a:xfrm>
                <a:off x="4204" y="2712"/>
                <a:ext cx="1072" cy="8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3" name="Oval 241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6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Oval 242"/>
              <p:cNvSpPr>
                <a:spLocks noChangeArrowheads="1"/>
              </p:cNvSpPr>
              <p:nvPr/>
            </p:nvSpPr>
            <p:spPr bwMode="auto">
              <a:xfrm>
                <a:off x="4488" y="2386"/>
                <a:ext cx="156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Oval 243"/>
              <p:cNvSpPr>
                <a:spLocks noChangeArrowheads="1"/>
              </p:cNvSpPr>
              <p:nvPr/>
            </p:nvSpPr>
            <p:spPr bwMode="auto">
              <a:xfrm>
                <a:off x="4661" y="2380"/>
                <a:ext cx="156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Rectangle 244"/>
              <p:cNvSpPr>
                <a:spLocks noChangeArrowheads="1"/>
              </p:cNvSpPr>
              <p:nvPr/>
            </p:nvSpPr>
            <p:spPr bwMode="auto">
              <a:xfrm>
                <a:off x="5061" y="1835"/>
                <a:ext cx="87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</p:grpSp>
      </p:grpSp>
      <p:cxnSp>
        <p:nvCxnSpPr>
          <p:cNvPr id="48" name="弧形接點 47"/>
          <p:cNvCxnSpPr>
            <a:stCxn id="6" idx="0"/>
          </p:cNvCxnSpPr>
          <p:nvPr/>
        </p:nvCxnSpPr>
        <p:spPr>
          <a:xfrm rot="5400000" flipH="1" flipV="1">
            <a:off x="2264521" y="3669636"/>
            <a:ext cx="1037184" cy="16727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-43095" y="3920661"/>
            <a:ext cx="2447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Domain name</a:t>
            </a: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EX:www.ntust.com.tw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65" name="弧形接點 64"/>
          <p:cNvCxnSpPr/>
          <p:nvPr/>
        </p:nvCxnSpPr>
        <p:spPr>
          <a:xfrm rot="10800000" flipV="1">
            <a:off x="2946400" y="4599709"/>
            <a:ext cx="1514764" cy="12080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4059543" y="5161468"/>
            <a:ext cx="218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IP address</a:t>
            </a: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EX:140.118.242.121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103" name="群組 102"/>
          <p:cNvGrpSpPr/>
          <p:nvPr/>
        </p:nvGrpSpPr>
        <p:grpSpPr>
          <a:xfrm>
            <a:off x="8116869" y="1737842"/>
            <a:ext cx="1905728" cy="980355"/>
            <a:chOff x="8116869" y="1737842"/>
            <a:chExt cx="1905728" cy="980355"/>
          </a:xfrm>
        </p:grpSpPr>
        <p:sp>
          <p:nvSpPr>
            <p:cNvPr id="68" name="Text Box 17"/>
            <p:cNvSpPr txBox="1">
              <a:spLocks noChangeArrowheads="1"/>
            </p:cNvSpPr>
            <p:nvPr/>
          </p:nvSpPr>
          <p:spPr bwMode="auto">
            <a:xfrm>
              <a:off x="8116869" y="2348865"/>
              <a:ext cx="19057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>
                  <a:latin typeface="Arial" panose="020B0604020202020204" pitchFamily="34" charset="0"/>
                </a:rPr>
                <a:t>root DNS server</a:t>
              </a:r>
              <a:endParaRPr lang="en-US" altLang="zh-TW" sz="1600" dirty="0">
                <a:latin typeface="Arial" panose="020B0604020202020204" pitchFamily="34" charset="0"/>
              </a:endParaRPr>
            </a:p>
          </p:txBody>
        </p:sp>
        <p:grpSp>
          <p:nvGrpSpPr>
            <p:cNvPr id="69" name="Group 245"/>
            <p:cNvGrpSpPr>
              <a:grpSpLocks/>
            </p:cNvGrpSpPr>
            <p:nvPr/>
          </p:nvGrpSpPr>
          <p:grpSpPr bwMode="auto">
            <a:xfrm>
              <a:off x="9020193" y="1737842"/>
              <a:ext cx="296124" cy="585282"/>
              <a:chOff x="4140" y="429"/>
              <a:chExt cx="1425" cy="2396"/>
            </a:xfrm>
          </p:grpSpPr>
          <p:sp>
            <p:nvSpPr>
              <p:cNvPr id="70" name="Freeform 246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5 w 354"/>
                  <a:gd name="T3" fmla="*/ 11 h 2742"/>
                  <a:gd name="T4" fmla="*/ 5 w 354"/>
                  <a:gd name="T5" fmla="*/ 83 h 2742"/>
                  <a:gd name="T6" fmla="*/ 0 w 354"/>
                  <a:gd name="T7" fmla="*/ 86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" name="Rectangle 247"/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8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72" name="Freeform 248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3 w 211"/>
                  <a:gd name="T3" fmla="*/ 8 h 2537"/>
                  <a:gd name="T4" fmla="*/ 2 w 211"/>
                  <a:gd name="T5" fmla="*/ 7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" name="Freeform 249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5 w 328"/>
                  <a:gd name="T3" fmla="*/ 5 h 226"/>
                  <a:gd name="T4" fmla="*/ 5 w 328"/>
                  <a:gd name="T5" fmla="*/ 8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4" name="Rectangle 250"/>
              <p:cNvSpPr>
                <a:spLocks noChangeArrowheads="1"/>
              </p:cNvSpPr>
              <p:nvPr/>
            </p:nvSpPr>
            <p:spPr bwMode="auto">
              <a:xfrm>
                <a:off x="4210" y="696"/>
                <a:ext cx="597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75" name="Group 251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00" name="AutoShape 252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3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charset="2"/>
                    <a:buNone/>
                  </a:pPr>
                  <a:endParaRPr lang="zh-TW" altLang="zh-TW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1" name="AutoShape 253"/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4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charset="2"/>
                    <a:buNone/>
                  </a:pPr>
                  <a:endParaRPr lang="zh-TW" altLang="zh-TW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76" name="Rectangle 254"/>
              <p:cNvSpPr>
                <a:spLocks noChangeArrowheads="1"/>
              </p:cNvSpPr>
              <p:nvPr/>
            </p:nvSpPr>
            <p:spPr bwMode="auto">
              <a:xfrm>
                <a:off x="4227" y="1016"/>
                <a:ext cx="591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77" name="Group 255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8" name="AutoShape 256"/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23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charset="2"/>
                    <a:buNone/>
                  </a:pPr>
                  <a:endParaRPr lang="zh-TW" altLang="zh-TW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9" name="AutoShape 257"/>
                <p:cNvSpPr>
                  <a:spLocks noChangeArrowheads="1"/>
                </p:cNvSpPr>
                <p:nvPr/>
              </p:nvSpPr>
              <p:spPr bwMode="auto">
                <a:xfrm>
                  <a:off x="630" y="2585"/>
                  <a:ext cx="694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charset="2"/>
                    <a:buNone/>
                  </a:pPr>
                  <a:endParaRPr lang="zh-TW" altLang="zh-TW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78" name="Rectangle 258"/>
              <p:cNvSpPr>
                <a:spLocks noChangeArrowheads="1"/>
              </p:cNvSpPr>
              <p:nvPr/>
            </p:nvSpPr>
            <p:spPr bwMode="auto">
              <a:xfrm>
                <a:off x="4215" y="1360"/>
                <a:ext cx="597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79" name="Rectangle 259"/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597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80" name="Group 260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6" name="AutoShape 261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2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charset="2"/>
                    <a:buNone/>
                  </a:pPr>
                  <a:endParaRPr lang="zh-TW" altLang="zh-TW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7" name="AutoShape 262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3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charset="2"/>
                    <a:buNone/>
                  </a:pPr>
                  <a:endParaRPr lang="zh-TW" altLang="zh-TW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81" name="Freeform 263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5 w 328"/>
                  <a:gd name="T3" fmla="*/ 4 h 226"/>
                  <a:gd name="T4" fmla="*/ 5 w 328"/>
                  <a:gd name="T5" fmla="*/ 7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82" name="Group 264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4" name="AutoShape 265"/>
                <p:cNvSpPr>
                  <a:spLocks noChangeArrowheads="1"/>
                </p:cNvSpPr>
                <p:nvPr/>
              </p:nvSpPr>
              <p:spPr bwMode="auto">
                <a:xfrm>
                  <a:off x="611" y="2566"/>
                  <a:ext cx="729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charset="2"/>
                    <a:buNone/>
                  </a:pPr>
                  <a:endParaRPr lang="zh-TW" altLang="zh-TW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5" name="AutoShape 266"/>
                <p:cNvSpPr>
                  <a:spLocks noChangeArrowheads="1"/>
                </p:cNvSpPr>
                <p:nvPr/>
              </p:nvSpPr>
              <p:spPr bwMode="auto">
                <a:xfrm>
                  <a:off x="625" y="2583"/>
                  <a:ext cx="693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charset="2"/>
                    <a:buNone/>
                  </a:pPr>
                  <a:endParaRPr lang="zh-TW" altLang="zh-TW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83" name="Rectangle 267"/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64" cy="2289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84" name="Freeform 268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5 w 296"/>
                  <a:gd name="T3" fmla="*/ 4 h 256"/>
                  <a:gd name="T4" fmla="*/ 5 w 296"/>
                  <a:gd name="T5" fmla="*/ 7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5" name="Freeform 269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5 w 304"/>
                  <a:gd name="T3" fmla="*/ 6 h 288"/>
                  <a:gd name="T4" fmla="*/ 4 w 304"/>
                  <a:gd name="T5" fmla="*/ 9 h 288"/>
                  <a:gd name="T6" fmla="*/ 2 w 304"/>
                  <a:gd name="T7" fmla="*/ 4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6" name="Oval 270"/>
              <p:cNvSpPr>
                <a:spLocks noChangeArrowheads="1"/>
              </p:cNvSpPr>
              <p:nvPr/>
            </p:nvSpPr>
            <p:spPr bwMode="auto">
              <a:xfrm>
                <a:off x="5519" y="2611"/>
                <a:ext cx="46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87" name="Freeform 271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 h 240"/>
                  <a:gd name="T2" fmla="*/ 2 w 306"/>
                  <a:gd name="T3" fmla="*/ 8 h 240"/>
                  <a:gd name="T4" fmla="*/ 5 w 306"/>
                  <a:gd name="T5" fmla="*/ 4 h 240"/>
                  <a:gd name="T6" fmla="*/ 5 w 306"/>
                  <a:gd name="T7" fmla="*/ 0 h 240"/>
                  <a:gd name="T8" fmla="*/ 0 w 306"/>
                  <a:gd name="T9" fmla="*/ 4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8" name="AutoShape 272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9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89" name="AutoShape 273"/>
              <p:cNvSpPr>
                <a:spLocks noChangeArrowheads="1"/>
              </p:cNvSpPr>
              <p:nvPr/>
            </p:nvSpPr>
            <p:spPr bwMode="auto">
              <a:xfrm>
                <a:off x="4204" y="2712"/>
                <a:ext cx="1072" cy="8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0" name="Oval 274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6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1" name="Oval 275"/>
              <p:cNvSpPr>
                <a:spLocks noChangeArrowheads="1"/>
              </p:cNvSpPr>
              <p:nvPr/>
            </p:nvSpPr>
            <p:spPr bwMode="auto">
              <a:xfrm>
                <a:off x="4488" y="2386"/>
                <a:ext cx="156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zh-TW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Oval 276"/>
              <p:cNvSpPr>
                <a:spLocks noChangeArrowheads="1"/>
              </p:cNvSpPr>
              <p:nvPr/>
            </p:nvSpPr>
            <p:spPr bwMode="auto">
              <a:xfrm>
                <a:off x="4661" y="2380"/>
                <a:ext cx="156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3" name="Rectangle 277"/>
              <p:cNvSpPr>
                <a:spLocks noChangeArrowheads="1"/>
              </p:cNvSpPr>
              <p:nvPr/>
            </p:nvSpPr>
            <p:spPr bwMode="auto">
              <a:xfrm>
                <a:off x="5061" y="1835"/>
                <a:ext cx="87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2"/>
                  <a:buNone/>
                </a:pPr>
                <a:endParaRPr lang="zh-TW" altLang="zh-TW" sz="2000">
                  <a:latin typeface="Arial" panose="020B0604020202020204" pitchFamily="34" charset="0"/>
                </a:endParaRPr>
              </a:p>
            </p:txBody>
          </p:sp>
        </p:grpSp>
      </p:grpSp>
      <p:cxnSp>
        <p:nvCxnSpPr>
          <p:cNvPr id="108" name="弧形接點 107"/>
          <p:cNvCxnSpPr/>
          <p:nvPr/>
        </p:nvCxnSpPr>
        <p:spPr>
          <a:xfrm flipV="1">
            <a:off x="4461164" y="2212685"/>
            <a:ext cx="3569050" cy="1258982"/>
          </a:xfrm>
          <a:prstGeom prst="curvedConnector3">
            <a:avLst>
              <a:gd name="adj1" fmla="val 566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字方塊 114"/>
          <p:cNvSpPr txBox="1"/>
          <p:nvPr/>
        </p:nvSpPr>
        <p:spPr>
          <a:xfrm>
            <a:off x="3930234" y="2090004"/>
            <a:ext cx="2447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Domain name</a:t>
            </a: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EX:www.ntust.com.tw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17" name="弧形接點 116"/>
          <p:cNvCxnSpPr/>
          <p:nvPr/>
        </p:nvCxnSpPr>
        <p:spPr>
          <a:xfrm rot="10800000" flipV="1">
            <a:off x="5244857" y="2842174"/>
            <a:ext cx="3870571" cy="11912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>
            <a:off x="7710103" y="3569711"/>
            <a:ext cx="218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IP address</a:t>
            </a: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EX:140.118.242.121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22" name="表格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531775"/>
              </p:ext>
            </p:extLst>
          </p:nvPr>
        </p:nvGraphicFramePr>
        <p:xfrm>
          <a:off x="123822" y="1737842"/>
          <a:ext cx="386303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6868">
                  <a:extLst>
                    <a:ext uri="{9D8B030D-6E8A-4147-A177-3AD203B41FA5}">
                      <a16:colId xmlns:a16="http://schemas.microsoft.com/office/drawing/2014/main" val="1783288507"/>
                    </a:ext>
                  </a:extLst>
                </a:gridCol>
                <a:gridCol w="1636167">
                  <a:extLst>
                    <a:ext uri="{9D8B030D-6E8A-4147-A177-3AD203B41FA5}">
                      <a16:colId xmlns:a16="http://schemas.microsoft.com/office/drawing/2014/main" val="59417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google.com</a:t>
                      </a:r>
                      <a:endParaRPr lang="zh-TW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142.251.32.36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80849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moodle.ntust.edu.tw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140.118.31.100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54973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www.facebook.com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157.240.11.35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441334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github.com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192.30.255.113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57947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medium.com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162.159.153.4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247780"/>
                  </a:ext>
                </a:extLst>
              </a:tr>
            </a:tbl>
          </a:graphicData>
        </a:graphic>
      </p:graphicFrame>
      <p:graphicFrame>
        <p:nvGraphicFramePr>
          <p:cNvPr id="123" name="表格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175153"/>
              </p:ext>
            </p:extLst>
          </p:nvPr>
        </p:nvGraphicFramePr>
        <p:xfrm>
          <a:off x="74400" y="1754910"/>
          <a:ext cx="402277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782">
                  <a:extLst>
                    <a:ext uri="{9D8B030D-6E8A-4147-A177-3AD203B41FA5}">
                      <a16:colId xmlns:a16="http://schemas.microsoft.com/office/drawing/2014/main" val="1783288507"/>
                    </a:ext>
                  </a:extLst>
                </a:gridCol>
                <a:gridCol w="1862997">
                  <a:extLst>
                    <a:ext uri="{9D8B030D-6E8A-4147-A177-3AD203B41FA5}">
                      <a16:colId xmlns:a16="http://schemas.microsoft.com/office/drawing/2014/main" val="5941736"/>
                    </a:ext>
                  </a:extLst>
                </a:gridCol>
              </a:tblGrid>
              <a:tr h="35576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www.ntust.com.tw</a:t>
                      </a:r>
                      <a:endParaRPr lang="zh-TW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140.118.242.121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721213"/>
                  </a:ext>
                </a:extLst>
              </a:tr>
              <a:tr h="35576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google.com</a:t>
                      </a:r>
                      <a:endParaRPr lang="zh-TW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142.251.32.36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808498"/>
                  </a:ext>
                </a:extLst>
              </a:tr>
              <a:tr h="355762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moodle.ntust.edu.tw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140.118.31.100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549736"/>
                  </a:ext>
                </a:extLst>
              </a:tr>
              <a:tr h="355762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www.facebook.com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157.240.11.35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4413340"/>
                  </a:ext>
                </a:extLst>
              </a:tr>
              <a:tr h="355762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github.com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192.30.255.113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579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06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7" grpId="0"/>
      <p:bldP spid="115" grpId="0"/>
      <p:bldP spid="1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5235A5-6C04-7F40-93EB-19DB7E77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latin typeface="Comic Sans MS (本文)"/>
                <a:ea typeface="+mn-ea"/>
                <a:cs typeface="+mn-cs"/>
              </a:rPr>
              <a:t>Deadline &amp; Demo</a:t>
            </a:r>
            <a:endParaRPr lang="zh-TW" altLang="en-US" sz="4800" dirty="0">
              <a:latin typeface="Comic Sans MS (本文)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087450-2BE2-984F-B655-3BE5AF0E5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>
                <a:latin typeface="Comic Sans MS (本文)"/>
              </a:rPr>
              <a:t>Demo time: </a:t>
            </a:r>
            <a:r>
              <a:rPr kumimoji="1" lang="en-US" altLang="zh-TW" dirty="0">
                <a:solidFill>
                  <a:srgbClr val="FF0000"/>
                </a:solidFill>
                <a:latin typeface="Comic Sans MS (本文)"/>
              </a:rPr>
              <a:t>2022/1/19 (Wed.)   6:00 p.m.~9:15 p.m.</a:t>
            </a:r>
          </a:p>
          <a:p>
            <a:pPr marL="0" indent="0">
              <a:buNone/>
            </a:pPr>
            <a:r>
              <a:rPr kumimoji="1" lang="en-US" altLang="zh-TW" dirty="0">
                <a:latin typeface="Comic Sans MS (本文)"/>
              </a:rPr>
              <a:t>Location: </a:t>
            </a:r>
            <a:r>
              <a:rPr kumimoji="1" lang="en-US" altLang="zh-TW" dirty="0">
                <a:solidFill>
                  <a:srgbClr val="FF0000"/>
                </a:solidFill>
                <a:latin typeface="Comic Sans MS (本文)"/>
              </a:rPr>
              <a:t>T4-517</a:t>
            </a:r>
          </a:p>
          <a:p>
            <a:pPr marL="0" indent="0">
              <a:buNone/>
            </a:pPr>
            <a:endParaRPr kumimoji="1" lang="en-US" altLang="zh-TW" dirty="0">
              <a:latin typeface="Comic Sans MS (本文)"/>
            </a:endParaRPr>
          </a:p>
          <a:p>
            <a:pPr marL="0" indent="0">
              <a:buNone/>
            </a:pPr>
            <a:r>
              <a:rPr kumimoji="1" lang="en-US" altLang="zh-TW" sz="2000" dirty="0">
                <a:latin typeface="Comic Sans MS (本文)"/>
              </a:rPr>
              <a:t>Please fill in the demo order in the following sheet before </a:t>
            </a:r>
            <a:r>
              <a:rPr kumimoji="1" lang="en-US" altLang="zh-TW" sz="2000" dirty="0">
                <a:solidFill>
                  <a:srgbClr val="FF0000"/>
                </a:solidFill>
                <a:latin typeface="Comic Sans MS (本文)"/>
              </a:rPr>
              <a:t>1/3(Mon.) 11:59 p.m.</a:t>
            </a:r>
          </a:p>
          <a:p>
            <a:pPr marL="0" indent="0">
              <a:buNone/>
            </a:pPr>
            <a:r>
              <a:rPr kumimoji="1" lang="en" altLang="zh-TW" dirty="0">
                <a:latin typeface="Comic Sans MS (本文)"/>
                <a:hlinkClick r:id="rId2"/>
              </a:rPr>
              <a:t>https://</a:t>
            </a:r>
            <a:r>
              <a:rPr kumimoji="1" lang="en" altLang="zh-TW" dirty="0" err="1">
                <a:latin typeface="Comic Sans MS (本文)"/>
                <a:hlinkClick r:id="rId2"/>
              </a:rPr>
              <a:t>reurl.cc</a:t>
            </a:r>
            <a:r>
              <a:rPr kumimoji="1" lang="en" altLang="zh-TW" dirty="0">
                <a:latin typeface="Comic Sans MS (本文)"/>
                <a:hlinkClick r:id="rId2"/>
              </a:rPr>
              <a:t>/Np1dO6</a:t>
            </a:r>
            <a:endParaRPr kumimoji="1" lang="zh-TW" altLang="en-US" dirty="0">
              <a:latin typeface="Comic Sans MS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29541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481</Words>
  <Application>Microsoft Office PowerPoint</Application>
  <PresentationFormat>寬螢幕</PresentationFormat>
  <Paragraphs>87</Paragraphs>
  <Slides>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Comic Sans MS (本文)</vt:lpstr>
      <vt:lpstr>ZapfDingbats</vt:lpstr>
      <vt:lpstr>Arial</vt:lpstr>
      <vt:lpstr>Calibri</vt:lpstr>
      <vt:lpstr>Calibri Light</vt:lpstr>
      <vt:lpstr>Wingdings</vt:lpstr>
      <vt:lpstr>Office 佈景主題</vt:lpstr>
      <vt:lpstr>Introduction to Next-Generation Wireless Networks  </vt:lpstr>
      <vt:lpstr>PowerPoint 簡報</vt:lpstr>
      <vt:lpstr>Score Calculation</vt:lpstr>
      <vt:lpstr>Score Calculation</vt:lpstr>
      <vt:lpstr>Illustration</vt:lpstr>
      <vt:lpstr>Illustration</vt:lpstr>
      <vt:lpstr>Deadline &amp;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Next-Generation Wireless Networks</dc:title>
  <dc:creator>智優 黃</dc:creator>
  <cp:lastModifiedBy>智優 黃</cp:lastModifiedBy>
  <cp:revision>27</cp:revision>
  <dcterms:created xsi:type="dcterms:W3CDTF">2021-12-27T09:17:40Z</dcterms:created>
  <dcterms:modified xsi:type="dcterms:W3CDTF">2021-12-30T10:55:33Z</dcterms:modified>
</cp:coreProperties>
</file>