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0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8FF29-CE52-495A-99DD-60F89464A6A8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BC0E-CDA1-4258-AB6F-26E7609A6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09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1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2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1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12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6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E988-6379-40C0-91EA-457880B1D405}" type="datetimeFigureOut">
              <a:rPr lang="ko-KR" altLang="en-US" smtClean="0"/>
              <a:t>2011-10-11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A18B-BE52-4D4A-B072-E1156BCD6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28464"/>
            <a:ext cx="8568952" cy="31005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16632"/>
            <a:ext cx="1584176" cy="423664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1) </a:t>
            </a:r>
            <a:r>
              <a:rPr lang="ko-KR" altLang="en-US" dirty="0" smtClean="0">
                <a:solidFill>
                  <a:schemeClr val="tx1"/>
                </a:solidFill>
              </a:rPr>
              <a:t>가상계좌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690600"/>
            <a:ext cx="1008112" cy="25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690600"/>
            <a:ext cx="1008112" cy="25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4328" y="690600"/>
            <a:ext cx="936104" cy="25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07704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64088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364088" y="10506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907704" y="1052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35696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1)</a:t>
            </a:r>
            <a:r>
              <a:rPr lang="ko-KR" altLang="en-US" sz="1200" dirty="0" smtClean="0">
                <a:solidFill>
                  <a:schemeClr val="tx1"/>
                </a:solidFill>
              </a:rPr>
              <a:t>수취조회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2080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수취조회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92080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수취조회응답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5696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수취조회응답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907704" y="1914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364088" y="1914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5364088" y="198674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1907704" y="19888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835696" y="155469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5)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입금거래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080" y="155469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6)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입금거래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92080" y="199093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7)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입금거래응답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199093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8)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입금거래응답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07704" y="28508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364088" y="28508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364088" y="292284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1907704" y="292494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835696" y="2490800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9)</a:t>
            </a:r>
            <a:r>
              <a:rPr lang="ko-KR" altLang="en-US" sz="1200" dirty="0" smtClean="0">
                <a:solidFill>
                  <a:schemeClr val="tx1"/>
                </a:solidFill>
              </a:rPr>
              <a:t>강제취소</a:t>
            </a:r>
            <a:r>
              <a:rPr lang="en-US" altLang="ko-KR" sz="1200" dirty="0" smtClean="0">
                <a:solidFill>
                  <a:schemeClr val="tx1"/>
                </a:solidFill>
              </a:rPr>
              <a:t>(0400/1100)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92080" y="2490800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10)</a:t>
            </a:r>
            <a:r>
              <a:rPr lang="ko-KR" altLang="en-US" sz="1200" dirty="0" smtClean="0">
                <a:solidFill>
                  <a:schemeClr val="tx1"/>
                </a:solidFill>
              </a:rPr>
              <a:t>강제취소</a:t>
            </a:r>
            <a:r>
              <a:rPr lang="en-US" altLang="ko-KR" sz="1200" dirty="0" smtClean="0">
                <a:solidFill>
                  <a:schemeClr val="tx1"/>
                </a:solidFill>
              </a:rPr>
              <a:t>(0400/1100)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92080" y="2927040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11)</a:t>
            </a:r>
            <a:r>
              <a:rPr lang="ko-KR" altLang="en-US" sz="1200" dirty="0" smtClean="0">
                <a:solidFill>
                  <a:schemeClr val="tx1"/>
                </a:solidFill>
              </a:rPr>
              <a:t>강제취소응답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(0410/1100)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35696" y="2927040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12)</a:t>
            </a:r>
            <a:r>
              <a:rPr lang="ko-KR" altLang="en-US" sz="1200" dirty="0" smtClean="0">
                <a:solidFill>
                  <a:schemeClr val="tx1"/>
                </a:solidFill>
              </a:rPr>
              <a:t>강제취소응답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(0410/1100)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3645024"/>
            <a:ext cx="8568952" cy="2923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</a:rPr>
              <a:t>&lt;</a:t>
            </a:r>
            <a:r>
              <a:rPr lang="ko-KR" altLang="en-US" sz="1500" b="1" dirty="0" err="1">
                <a:latin typeface="+mn-ea"/>
              </a:rPr>
              <a:t>하이캐피탈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가상계좌</a:t>
            </a:r>
            <a:r>
              <a:rPr lang="en-US" altLang="ko-KR" sz="1500" b="1" dirty="0" smtClean="0">
                <a:latin typeface="+mn-ea"/>
              </a:rPr>
              <a:t>&gt;</a:t>
            </a:r>
            <a:endParaRPr lang="en-US" altLang="ko-KR" sz="1500" b="1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-&gt;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(0200/4100)  </a:t>
            </a:r>
            <a:r>
              <a:rPr lang="ko-KR" altLang="en-US" sz="1300" b="1" dirty="0">
                <a:latin typeface="+mn-ea"/>
              </a:rPr>
              <a:t>수취조회 요청</a:t>
            </a:r>
          </a:p>
          <a:p>
            <a:r>
              <a:rPr lang="en-US" altLang="ko-KR" sz="1100" dirty="0">
                <a:latin typeface="+mn-ea"/>
              </a:rPr>
              <a:t>055000092003290300006000008880268090  302004100   </a:t>
            </a:r>
            <a:r>
              <a:rPr lang="en-US" altLang="ko-KR" sz="1100" dirty="0" smtClean="0">
                <a:latin typeface="+mn-ea"/>
              </a:rPr>
              <a:t>2011101020111003531352020032903601032903                                 </a:t>
            </a: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</a:t>
            </a:r>
            <a:r>
              <a:rPr lang="en-US" altLang="ko-KR" sz="1100" dirty="0" smtClean="0">
                <a:latin typeface="+mn-ea"/>
              </a:rPr>
              <a:t> 0 </a:t>
            </a:r>
            <a:r>
              <a:rPr lang="en-US" altLang="ko-KR" sz="1100" dirty="0">
                <a:latin typeface="+mn-ea"/>
              </a:rPr>
              <a:t>3                                                      </a:t>
            </a:r>
            <a:r>
              <a:rPr lang="en-US" altLang="ko-KR" sz="1100" dirty="0" smtClean="0">
                <a:latin typeface="+mn-ea"/>
              </a:rPr>
              <a:t>02866</a:t>
            </a:r>
          </a:p>
          <a:p>
            <a:r>
              <a:rPr lang="en-US" altLang="ko-KR" sz="1100" dirty="0" smtClean="0">
                <a:latin typeface="+mn-ea"/>
              </a:rPr>
              <a:t>              </a:t>
            </a:r>
            <a:r>
              <a:rPr lang="en-US" altLang="ko-KR" sz="1100" dirty="0">
                <a:latin typeface="+mn-ea"/>
              </a:rPr>
              <a:t>0000000076000 00000000000000000000000000200329030056201552067388                      0000008800123456789012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</a:t>
            </a:r>
            <a:r>
              <a:rPr lang="ko-KR" altLang="en-US" sz="1100" dirty="0">
                <a:latin typeface="+mn-ea"/>
              </a:rPr>
              <a:t>이철식              </a:t>
            </a:r>
            <a:r>
              <a:rPr lang="en-US" altLang="ko-KR" sz="1100" dirty="0">
                <a:latin typeface="+mn-ea"/>
              </a:rPr>
              <a:t>00000                     0000000         00000000   000000  01110101521400000000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</a:t>
            </a:r>
            <a:r>
              <a:rPr lang="en-US" altLang="ko-KR" sz="1100" dirty="0">
                <a:latin typeface="+mn-ea"/>
              </a:rPr>
              <a:t>[0m]</a:t>
            </a:r>
          </a:p>
          <a:p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&lt;-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(0210/4100)  </a:t>
            </a:r>
            <a:r>
              <a:rPr lang="ko-KR" altLang="en-US" sz="1300" b="1" dirty="0">
                <a:latin typeface="+mn-ea"/>
              </a:rPr>
              <a:t>수취조회 응답</a:t>
            </a:r>
          </a:p>
          <a:p>
            <a:r>
              <a:rPr lang="en-US" altLang="ko-KR" sz="1100" dirty="0">
                <a:latin typeface="+mn-ea"/>
              </a:rPr>
              <a:t>055000092003290300005000008880268090  3021041000002011101020111003531352020032903601032903 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20001347  0 3              </a:t>
            </a:r>
            <a:r>
              <a:rPr lang="ko-KR" altLang="en-US" sz="1100" dirty="0">
                <a:latin typeface="+mn-ea"/>
              </a:rPr>
              <a:t>정상                                    </a:t>
            </a:r>
            <a:r>
              <a:rPr lang="en-US" altLang="ko-KR" sz="1100" dirty="0" smtClean="0">
                <a:latin typeface="+mn-ea"/>
              </a:rPr>
              <a:t>002</a:t>
            </a:r>
          </a:p>
          <a:p>
            <a:pPr marL="228600" indent="-228600">
              <a:buAutoNum type="arabicPlain" startAt="866"/>
            </a:pPr>
            <a:r>
              <a:rPr lang="en-US" altLang="ko-KR" sz="1100" dirty="0" smtClean="0">
                <a:latin typeface="+mn-ea"/>
              </a:rPr>
              <a:t>0000000076000 </a:t>
            </a:r>
            <a:r>
              <a:rPr lang="en-US" altLang="ko-KR" sz="1100" dirty="0">
                <a:latin typeface="+mn-ea"/>
              </a:rPr>
              <a:t>00000000000000000000000000200329030056201552067388  </a:t>
            </a:r>
            <a:r>
              <a:rPr lang="ko-KR" altLang="en-US" sz="1100" dirty="0">
                <a:latin typeface="+mn-ea"/>
              </a:rPr>
              <a:t>이철식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하이         </a:t>
            </a:r>
            <a:r>
              <a:rPr lang="en-US" altLang="ko-KR" sz="1100" dirty="0" smtClean="0">
                <a:latin typeface="+mn-ea"/>
              </a:rPr>
              <a:t>0000008800123456789012  </a:t>
            </a:r>
          </a:p>
          <a:p>
            <a:r>
              <a:rPr lang="en-US" altLang="ko-KR" sz="1100" dirty="0" smtClean="0">
                <a:latin typeface="+mn-ea"/>
              </a:rPr>
              <a:t>          </a:t>
            </a:r>
            <a:r>
              <a:rPr lang="ko-KR" altLang="en-US" sz="1100" dirty="0">
                <a:latin typeface="+mn-ea"/>
              </a:rPr>
              <a:t>이철식              </a:t>
            </a:r>
            <a:r>
              <a:rPr lang="en-US" altLang="ko-KR" sz="1100" dirty="0">
                <a:latin typeface="+mn-ea"/>
              </a:rPr>
              <a:t>00000000000000000000000000000000000000000000000000000000000  </a:t>
            </a:r>
            <a:r>
              <a:rPr lang="en-US" altLang="ko-KR" sz="1100" dirty="0" smtClean="0">
                <a:latin typeface="+mn-ea"/>
              </a:rPr>
              <a:t>1110101521400000000000000000</a:t>
            </a:r>
          </a:p>
          <a:p>
            <a:r>
              <a:rPr lang="en-US" altLang="ko-KR" sz="1100" dirty="0" smtClean="0">
                <a:latin typeface="+mn-ea"/>
              </a:rPr>
              <a:t>               </a:t>
            </a:r>
            <a:r>
              <a:rPr lang="en-US" altLang="ko-KR" sz="1100" dirty="0">
                <a:latin typeface="+mn-ea"/>
              </a:rPr>
              <a:t>00000[0m]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-1-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4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79512" y="462146"/>
            <a:ext cx="8712968" cy="32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+mn-ea"/>
              </a:rPr>
              <a:t>&lt;</a:t>
            </a:r>
            <a:r>
              <a:rPr lang="ko-KR" altLang="en-US" sz="1500" b="1" dirty="0" err="1">
                <a:latin typeface="+mn-ea"/>
              </a:rPr>
              <a:t>하이캐피탈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smtClean="0">
                <a:latin typeface="+mn-ea"/>
              </a:rPr>
              <a:t>가상계좌</a:t>
            </a:r>
            <a:r>
              <a:rPr lang="en-US" altLang="ko-KR" sz="1500" b="1" dirty="0" smtClean="0">
                <a:latin typeface="+mn-ea"/>
              </a:rPr>
              <a:t>&gt;</a:t>
            </a:r>
            <a:endParaRPr lang="en-US" altLang="ko-KR" sz="1500" b="1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endParaRPr lang="en-US" altLang="ko-KR" sz="1300" b="1" dirty="0" smtClean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-&gt;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(0200/1100)   </a:t>
            </a:r>
            <a:r>
              <a:rPr lang="ko-KR" altLang="en-US" sz="1300" b="1" dirty="0">
                <a:latin typeface="+mn-ea"/>
              </a:rPr>
              <a:t>가상입금 요청</a:t>
            </a:r>
          </a:p>
          <a:p>
            <a:r>
              <a:rPr lang="en-US" altLang="ko-KR" sz="1100" dirty="0">
                <a:latin typeface="+mn-ea"/>
              </a:rPr>
              <a:t>055000092003290300006000008880268090  302001100   2011101015263203573462020032903601032903      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20001347  0 0                                                      000000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</a:t>
            </a:r>
            <a:r>
              <a:rPr lang="en-US" altLang="ko-KR" sz="1100" dirty="0">
                <a:latin typeface="+mn-ea"/>
              </a:rPr>
              <a:t>0000000076000 00000000000000000000000000200329030056201552067388                      0000002600                        </a:t>
            </a:r>
            <a:r>
              <a:rPr lang="ko-KR" altLang="en-US" sz="1100" dirty="0" smtClean="0">
                <a:latin typeface="+mn-ea"/>
              </a:rPr>
              <a:t>이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철식              </a:t>
            </a:r>
            <a:r>
              <a:rPr lang="en-US" altLang="ko-KR" sz="1100" dirty="0">
                <a:latin typeface="+mn-ea"/>
              </a:rPr>
              <a:t>000000000000000000000000000000000000000000000000000000000000000000000000000000000000000000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00000[0m]</a:t>
            </a:r>
          </a:p>
          <a:p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&lt;-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(0210/1100)   </a:t>
            </a:r>
            <a:r>
              <a:rPr lang="ko-KR" altLang="en-US" sz="1300" b="1" dirty="0">
                <a:latin typeface="+mn-ea"/>
              </a:rPr>
              <a:t>가상입금 응답</a:t>
            </a:r>
          </a:p>
          <a:p>
            <a:r>
              <a:rPr lang="en-US" altLang="ko-KR" sz="1100" dirty="0">
                <a:latin typeface="+mn-ea"/>
              </a:rPr>
              <a:t>055000092003290300005000008880268090  3021011000002011101015263203573462020032903601032903     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20001347  0 0              </a:t>
            </a:r>
            <a:r>
              <a:rPr lang="ko-KR" altLang="en-US" sz="1100" dirty="0">
                <a:latin typeface="+mn-ea"/>
              </a:rPr>
              <a:t>정상                                    </a:t>
            </a:r>
            <a:r>
              <a:rPr lang="en-US" altLang="ko-KR" sz="1100" dirty="0">
                <a:latin typeface="+mn-ea"/>
              </a:rPr>
              <a:t>000000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</a:t>
            </a:r>
            <a:r>
              <a:rPr lang="en-US" altLang="ko-KR" sz="1100" dirty="0">
                <a:latin typeface="+mn-ea"/>
              </a:rPr>
              <a:t>0000000076000 00000000000000000000000000200329030056201552067388                      0000002600                       </a:t>
            </a:r>
            <a:r>
              <a:rPr lang="en-US" altLang="ko-KR" sz="1100" dirty="0" smtClean="0">
                <a:latin typeface="+mn-ea"/>
              </a:rPr>
              <a:t> </a:t>
            </a:r>
          </a:p>
          <a:p>
            <a:r>
              <a:rPr lang="ko-KR" altLang="en-US" sz="1100" dirty="0" smtClean="0">
                <a:latin typeface="+mn-ea"/>
              </a:rPr>
              <a:t>이철식              </a:t>
            </a:r>
            <a:r>
              <a:rPr lang="en-US" altLang="ko-KR" sz="1100" dirty="0">
                <a:latin typeface="+mn-ea"/>
              </a:rPr>
              <a:t>000000000000000000000000000000000000000000000000000000000000000000000000000000000000000000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en-US" altLang="ko-KR" sz="1100" dirty="0">
                <a:latin typeface="+mn-ea"/>
              </a:rPr>
              <a:t>00000[0m]</a:t>
            </a:r>
          </a:p>
          <a:p>
            <a:endParaRPr lang="en-US" altLang="ko-KR" sz="11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-2-</a:t>
            </a:r>
            <a:endParaRPr lang="en-US" altLang="ko-KR" sz="11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9512" y="3861048"/>
            <a:ext cx="8712968" cy="2693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1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-&gt;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(0400/1100)    </a:t>
            </a:r>
            <a:r>
              <a:rPr lang="ko-KR" altLang="en-US" sz="1300" b="1" dirty="0" smtClean="0">
                <a:latin typeface="+mn-ea"/>
              </a:rPr>
              <a:t>입금취소</a:t>
            </a:r>
            <a:r>
              <a:rPr lang="en-US" altLang="ko-KR" sz="1300" b="1" dirty="0" smtClean="0">
                <a:latin typeface="+mn-ea"/>
              </a:rPr>
              <a:t>(</a:t>
            </a:r>
            <a:r>
              <a:rPr lang="ko-KR" altLang="en-US" sz="1300" b="1" dirty="0" smtClean="0">
                <a:latin typeface="+mn-ea"/>
              </a:rPr>
              <a:t>강제취소 포함</a:t>
            </a:r>
            <a:r>
              <a:rPr lang="en-US" altLang="ko-KR" sz="1300" b="1" dirty="0" smtClean="0">
                <a:latin typeface="+mn-ea"/>
              </a:rPr>
              <a:t>)</a:t>
            </a:r>
            <a:r>
              <a:rPr lang="ko-KR" altLang="en-US" sz="1300" b="1" dirty="0" smtClean="0">
                <a:latin typeface="+mn-ea"/>
              </a:rPr>
              <a:t> </a:t>
            </a:r>
            <a:r>
              <a:rPr lang="ko-KR" altLang="en-US" sz="1300" b="1" dirty="0">
                <a:latin typeface="+mn-ea"/>
              </a:rPr>
              <a:t>요청</a:t>
            </a:r>
          </a:p>
          <a:p>
            <a:r>
              <a:rPr lang="en-US" altLang="ko-KR" sz="1100" dirty="0">
                <a:latin typeface="+mn-ea"/>
              </a:rPr>
              <a:t>055000092003290300006000008880268090  304001100   2011101015263203573462020032903601032903      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20001347  0 0                                                      357346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</a:t>
            </a:r>
            <a:r>
              <a:rPr lang="en-US" altLang="ko-KR" sz="1100" dirty="0">
                <a:latin typeface="+mn-ea"/>
              </a:rPr>
              <a:t>0000000076000 00000000000000000000000000200329030056201552067388                      0000002600                        </a:t>
            </a:r>
            <a:r>
              <a:rPr lang="ko-KR" altLang="en-US" sz="1100" dirty="0" smtClean="0">
                <a:latin typeface="+mn-ea"/>
              </a:rPr>
              <a:t>이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철식              </a:t>
            </a:r>
            <a:r>
              <a:rPr lang="en-US" altLang="ko-KR" sz="1100" dirty="0">
                <a:latin typeface="+mn-ea"/>
              </a:rPr>
              <a:t>000000000000000000000000000000000000000000000000000000000000000000000000000000000000000000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00000[0m]</a:t>
            </a:r>
          </a:p>
          <a:p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&lt;- </a:t>
            </a:r>
            <a:r>
              <a:rPr lang="ko-KR" altLang="en-US" sz="1300" b="1" dirty="0">
                <a:latin typeface="+mn-ea"/>
              </a:rPr>
              <a:t>업체   </a:t>
            </a:r>
            <a:r>
              <a:rPr lang="en-US" altLang="ko-KR" sz="1300" b="1" dirty="0">
                <a:latin typeface="+mn-ea"/>
              </a:rPr>
              <a:t>(0410/1100)    </a:t>
            </a:r>
            <a:r>
              <a:rPr lang="ko-KR" altLang="en-US" sz="1300" b="1" dirty="0" smtClean="0">
                <a:latin typeface="+mn-ea"/>
              </a:rPr>
              <a:t>입금취소</a:t>
            </a:r>
            <a:r>
              <a:rPr lang="en-US" altLang="ko-KR" sz="1300" b="1" dirty="0" smtClean="0">
                <a:latin typeface="+mn-ea"/>
              </a:rPr>
              <a:t>(</a:t>
            </a:r>
            <a:r>
              <a:rPr lang="ko-KR" altLang="en-US" sz="1300" b="1" dirty="0" smtClean="0">
                <a:latin typeface="+mn-ea"/>
              </a:rPr>
              <a:t>강제취소 포함</a:t>
            </a:r>
            <a:r>
              <a:rPr lang="en-US" altLang="ko-KR" sz="1300" b="1" dirty="0" smtClean="0">
                <a:latin typeface="+mn-ea"/>
              </a:rPr>
              <a:t>)</a:t>
            </a:r>
            <a:r>
              <a:rPr lang="ko-KR" altLang="en-US" sz="1300" b="1" dirty="0" smtClean="0">
                <a:latin typeface="+mn-ea"/>
              </a:rPr>
              <a:t> </a:t>
            </a:r>
            <a:r>
              <a:rPr lang="ko-KR" altLang="en-US" sz="1300" b="1" dirty="0">
                <a:latin typeface="+mn-ea"/>
              </a:rPr>
              <a:t>응답</a:t>
            </a:r>
          </a:p>
          <a:p>
            <a:r>
              <a:rPr lang="en-US" altLang="ko-KR" sz="1100" dirty="0">
                <a:latin typeface="+mn-ea"/>
              </a:rPr>
              <a:t>055000092003290300005000008880268090  3041011000002011101015263203573462020032903601032903                        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                                                                           </a:t>
            </a:r>
            <a:r>
              <a:rPr lang="en-US" altLang="ko-KR" sz="1100" dirty="0">
                <a:latin typeface="+mn-ea"/>
              </a:rPr>
              <a:t>20001347  0 0              </a:t>
            </a:r>
            <a:r>
              <a:rPr lang="ko-KR" altLang="en-US" sz="1100" dirty="0">
                <a:latin typeface="+mn-ea"/>
              </a:rPr>
              <a:t>정상                                    </a:t>
            </a:r>
            <a:r>
              <a:rPr lang="en-US" altLang="ko-KR" sz="1100" dirty="0">
                <a:latin typeface="+mn-ea"/>
              </a:rPr>
              <a:t>357346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         </a:t>
            </a:r>
            <a:r>
              <a:rPr lang="en-US" altLang="ko-KR" sz="1100" dirty="0">
                <a:latin typeface="+mn-ea"/>
              </a:rPr>
              <a:t>0000000076000 00000000000000000000000000200329030056201552067388                      0000002600                       </a:t>
            </a:r>
            <a:r>
              <a:rPr lang="en-US" altLang="ko-KR" sz="1100" dirty="0" smtClean="0">
                <a:latin typeface="+mn-ea"/>
              </a:rPr>
              <a:t> </a:t>
            </a:r>
          </a:p>
          <a:p>
            <a:r>
              <a:rPr lang="ko-KR" altLang="en-US" sz="1100" dirty="0" smtClean="0">
                <a:latin typeface="+mn-ea"/>
              </a:rPr>
              <a:t>이철식              </a:t>
            </a:r>
            <a:r>
              <a:rPr lang="en-US" altLang="ko-KR" sz="1100" dirty="0">
                <a:latin typeface="+mn-ea"/>
              </a:rPr>
              <a:t>000000000000000000000000000000000000000000000000000000000000000000000000000000000000000000          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en-US" altLang="ko-KR" sz="1100" dirty="0">
                <a:latin typeface="+mn-ea"/>
              </a:rPr>
              <a:t>00000[0m]</a:t>
            </a:r>
          </a:p>
        </p:txBody>
      </p:sp>
    </p:spTree>
    <p:extLst>
      <p:ext uri="{BB962C8B-B14F-4D97-AF65-F5344CB8AC3E}">
        <p14:creationId xmlns:p14="http://schemas.microsoft.com/office/powerpoint/2010/main" val="30414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28464"/>
            <a:ext cx="8568952" cy="13003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16632"/>
            <a:ext cx="2016224" cy="423664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예금주조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690600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</a:t>
            </a:r>
            <a:r>
              <a:rPr lang="ko-KR" altLang="en-US" sz="1400" dirty="0" err="1">
                <a:solidFill>
                  <a:schemeClr val="tx1"/>
                </a:solidFill>
              </a:rPr>
              <a:t>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690600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24328" y="690600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907704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64088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364088" y="10506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907704" y="1052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35696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92080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92080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조회응답전문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5696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조회응답전문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3528" y="4936976"/>
            <a:ext cx="8568952" cy="13003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39552" y="4725144"/>
            <a:ext cx="2304256" cy="423664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3) </a:t>
            </a:r>
            <a:r>
              <a:rPr lang="ko-KR" altLang="en-US" dirty="0" smtClean="0">
                <a:solidFill>
                  <a:schemeClr val="tx1"/>
                </a:solidFill>
              </a:rPr>
              <a:t>예금주실명조회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3568" y="5299112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</a:t>
            </a:r>
            <a:r>
              <a:rPr lang="ko-KR" altLang="en-US" sz="1400" dirty="0" err="1">
                <a:solidFill>
                  <a:schemeClr val="tx1"/>
                </a:solidFill>
              </a:rPr>
              <a:t>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67944" y="5299112"/>
            <a:ext cx="100811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524328" y="5299112"/>
            <a:ext cx="93610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907704" y="558714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364088" y="558714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5364088" y="565915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907704" y="566124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835696" y="5227104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92080" y="5227104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292080" y="5663344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조회응답전문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835696" y="5663344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조회응답전문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(0210/4100)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4063" y="1844824"/>
            <a:ext cx="8568952" cy="2723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300" b="1" dirty="0" smtClean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</a:t>
            </a:r>
            <a:r>
              <a:rPr lang="ko-KR" altLang="en-US" sz="1300" b="1" dirty="0" smtClean="0">
                <a:latin typeface="+mn-ea"/>
              </a:rPr>
              <a:t>업체 </a:t>
            </a:r>
            <a:r>
              <a:rPr lang="en-US" altLang="ko-KR" sz="1300" b="1" dirty="0">
                <a:latin typeface="+mn-ea"/>
              </a:rPr>
              <a:t>-&gt; KIB  (0200/4100)   </a:t>
            </a:r>
            <a:r>
              <a:rPr lang="ko-KR" altLang="en-US" sz="1300" b="1" dirty="0">
                <a:latin typeface="+mn-ea"/>
              </a:rPr>
              <a:t>수취조회 요청</a:t>
            </a:r>
          </a:p>
          <a:p>
            <a:r>
              <a:rPr lang="en-US" altLang="ko-KR" sz="1200" dirty="0">
                <a:latin typeface="+mn-ea"/>
              </a:rPr>
              <a:t>0600000920032901000052003290120032901 30200410000020111007181123018464320000009880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08020014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</a:t>
            </a:r>
            <a:r>
              <a:rPr lang="en-US" altLang="ko-KR" sz="1200" dirty="0">
                <a:latin typeface="+mn-ea"/>
              </a:rPr>
              <a:t>000000              0000000000000 00000000000000000000000000000000110017523651122248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</a:t>
            </a:r>
            <a:r>
              <a:rPr lang="en-US" altLang="ko-KR" sz="1200" dirty="0">
                <a:latin typeface="+mn-ea"/>
              </a:rPr>
              <a:t>0000008800                                            00000000000               00000                    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[0m]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</a:t>
            </a:r>
            <a:r>
              <a:rPr lang="ko-KR" altLang="en-US" sz="1300" b="1" dirty="0" smtClean="0">
                <a:latin typeface="+mn-ea"/>
              </a:rPr>
              <a:t>업체 </a:t>
            </a:r>
            <a:r>
              <a:rPr lang="en-US" altLang="ko-KR" sz="1300" b="1" dirty="0">
                <a:latin typeface="+mn-ea"/>
              </a:rPr>
              <a:t>&lt;- KIB  (0210/4100)    </a:t>
            </a:r>
            <a:r>
              <a:rPr lang="ko-KR" altLang="en-US" sz="1300" b="1" dirty="0">
                <a:latin typeface="+mn-ea"/>
              </a:rPr>
              <a:t>수취조회 응답</a:t>
            </a:r>
          </a:p>
          <a:p>
            <a:r>
              <a:rPr lang="en-US" altLang="ko-KR" sz="1200" dirty="0">
                <a:latin typeface="+mn-ea"/>
              </a:rPr>
              <a:t>0600000920032901000062003290120032901 3021041000002011100718115401846432000000988620032901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0 308020014      </a:t>
            </a:r>
            <a:r>
              <a:rPr lang="ko-KR" altLang="en-US" sz="1200" dirty="0">
                <a:latin typeface="+mn-ea"/>
              </a:rPr>
              <a:t>정상처리   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                          </a:t>
            </a:r>
            <a:r>
              <a:rPr lang="en-US" altLang="ko-KR" sz="1200" dirty="0">
                <a:latin typeface="+mn-ea"/>
              </a:rPr>
              <a:t>000000              0000000000000 00000000000000000000000000000000110017523651122248  </a:t>
            </a:r>
            <a:r>
              <a:rPr lang="ko-KR" altLang="en-US" sz="1200" dirty="0" smtClean="0">
                <a:latin typeface="+mn-ea"/>
              </a:rPr>
              <a:t>장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수진              </a:t>
            </a:r>
            <a:r>
              <a:rPr lang="en-US" altLang="ko-KR" sz="1200" dirty="0">
                <a:latin typeface="+mn-ea"/>
              </a:rPr>
              <a:t>0000008800                                            00000000000               00000        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</a:t>
            </a:r>
            <a:r>
              <a:rPr lang="en-US" altLang="ko-KR" sz="1200" dirty="0">
                <a:latin typeface="+mn-ea"/>
              </a:rPr>
              <a:t>[0m</a:t>
            </a:r>
            <a:r>
              <a:rPr lang="en-US" altLang="ko-KR" sz="1200" dirty="0" smtClean="0">
                <a:latin typeface="+mn-ea"/>
              </a:rPr>
              <a:t>]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-3-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38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328464"/>
            <a:ext cx="8568952" cy="230844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9552" y="116632"/>
            <a:ext cx="1584176" cy="423664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4) </a:t>
            </a:r>
            <a:r>
              <a:rPr lang="ko-KR" altLang="en-US" dirty="0" smtClean="0">
                <a:solidFill>
                  <a:schemeClr val="tx1"/>
                </a:solidFill>
              </a:rPr>
              <a:t>지급이체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6906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</a:t>
            </a:r>
            <a:r>
              <a:rPr lang="ko-KR" altLang="en-US" sz="1400" dirty="0" err="1">
                <a:solidFill>
                  <a:schemeClr val="tx1"/>
                </a:solidFill>
              </a:rPr>
              <a:t>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67944" y="6906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4328" y="690600"/>
            <a:ext cx="936104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907704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64088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64088" y="10506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907704" y="1052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835696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92080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2080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35696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(0210/1100)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907704" y="1914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364088" y="1914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5364088" y="1986744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1907704" y="19888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835696" y="155469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5)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입금불능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(0200/1700)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2080" y="155469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6)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입금불능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(0200/1700)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2080" y="199093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7)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입금불능응답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(0210/1700)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35696" y="1990936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8)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입금불능응답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(0210/1700)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3568" y="16288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67944" y="16288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524328" y="1628800"/>
            <a:ext cx="936104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</a:t>
            </a:r>
            <a:r>
              <a:rPr lang="ko-KR" altLang="en-US" sz="1400" dirty="0" err="1">
                <a:solidFill>
                  <a:schemeClr val="tx1"/>
                </a:solidFill>
              </a:rPr>
              <a:t>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9292" y="2852936"/>
            <a:ext cx="8568952" cy="3462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300" b="1" dirty="0" smtClean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</a:t>
            </a:r>
            <a:r>
              <a:rPr lang="ko-KR" altLang="en-US" sz="1300" b="1" dirty="0" smtClean="0">
                <a:latin typeface="+mn-ea"/>
              </a:rPr>
              <a:t>업체 </a:t>
            </a:r>
            <a:r>
              <a:rPr lang="en-US" altLang="ko-KR" sz="1300" b="1" dirty="0">
                <a:latin typeface="+mn-ea"/>
              </a:rPr>
              <a:t>-&gt; KIB  (0200/1100)   </a:t>
            </a:r>
            <a:r>
              <a:rPr lang="ko-KR" altLang="en-US" sz="1300" b="1" dirty="0">
                <a:latin typeface="+mn-ea"/>
              </a:rPr>
              <a:t>지급이체 요청</a:t>
            </a:r>
          </a:p>
          <a:p>
            <a:r>
              <a:rPr lang="en-US" altLang="ko-KR" sz="1200" dirty="0">
                <a:latin typeface="+mn-ea"/>
              </a:rPr>
              <a:t>0600000920032902000052003290220032902 30200110000020111007181149007235720000009880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08020040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</a:t>
            </a:r>
            <a:r>
              <a:rPr lang="en-US" altLang="ko-KR" sz="1200" dirty="0">
                <a:latin typeface="+mn-ea"/>
              </a:rPr>
              <a:t>000000              0000002000000 00000000000000000000000000000000110017523651122248  </a:t>
            </a:r>
            <a:r>
              <a:rPr lang="ko-KR" altLang="en-US" sz="1200" dirty="0">
                <a:latin typeface="+mn-ea"/>
              </a:rPr>
              <a:t>장수진 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          </a:t>
            </a:r>
            <a:r>
              <a:rPr lang="en-US" altLang="ko-KR" sz="1200" dirty="0">
                <a:latin typeface="+mn-ea"/>
              </a:rPr>
              <a:t>0000008800100024180210            </a:t>
            </a:r>
            <a:r>
              <a:rPr lang="ko-KR" altLang="en-US" sz="1200" dirty="0" err="1">
                <a:latin typeface="+mn-ea"/>
              </a:rPr>
              <a:t>하이캐피탈</a:t>
            </a:r>
            <a:r>
              <a:rPr lang="ko-KR" altLang="en-US" sz="1200" dirty="0">
                <a:latin typeface="+mn-ea"/>
              </a:rPr>
              <a:t>          </a:t>
            </a:r>
            <a:r>
              <a:rPr lang="en-US" altLang="ko-KR" sz="1200" dirty="0">
                <a:latin typeface="+mn-ea"/>
              </a:rPr>
              <a:t>0000000000              00              00              00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</a:t>
            </a:r>
            <a:r>
              <a:rPr lang="en-US" altLang="ko-KR" sz="1200" dirty="0">
                <a:latin typeface="+mn-ea"/>
              </a:rPr>
              <a:t>00              00               00000                                                  [0m]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</a:t>
            </a:r>
            <a:r>
              <a:rPr lang="ko-KR" altLang="en-US" sz="1300" b="1" dirty="0" smtClean="0">
                <a:latin typeface="+mn-ea"/>
              </a:rPr>
              <a:t>업체 </a:t>
            </a:r>
            <a:r>
              <a:rPr lang="en-US" altLang="ko-KR" sz="1300" b="1" dirty="0">
                <a:latin typeface="+mn-ea"/>
              </a:rPr>
              <a:t>&lt;- KIB  (0210/1100)   </a:t>
            </a:r>
            <a:r>
              <a:rPr lang="ko-KR" altLang="en-US" sz="1300" b="1" dirty="0">
                <a:latin typeface="+mn-ea"/>
              </a:rPr>
              <a:t>지급이체 응답</a:t>
            </a:r>
          </a:p>
          <a:p>
            <a:r>
              <a:rPr lang="en-US" altLang="ko-KR" sz="1200" dirty="0">
                <a:latin typeface="+mn-ea"/>
              </a:rPr>
              <a:t>0600000920032902000062003290220032902 3021011000002011100718114900723572000000988620032901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0 008020040      </a:t>
            </a:r>
            <a:r>
              <a:rPr lang="ko-KR" altLang="en-US" sz="1200" dirty="0">
                <a:latin typeface="+mn-ea"/>
              </a:rPr>
              <a:t>정상처리 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                            </a:t>
            </a:r>
            <a:r>
              <a:rPr lang="en-US" altLang="ko-KR" sz="1200" dirty="0">
                <a:latin typeface="+mn-ea"/>
              </a:rPr>
              <a:t>000000              0000002000000 00000979073320000000000000000000110017523651122248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장수진              </a:t>
            </a:r>
            <a:r>
              <a:rPr lang="en-US" altLang="ko-KR" sz="1200" dirty="0">
                <a:latin typeface="+mn-ea"/>
              </a:rPr>
              <a:t>0000008800100024180210            </a:t>
            </a:r>
            <a:r>
              <a:rPr lang="ko-KR" altLang="en-US" sz="1200" dirty="0" err="1">
                <a:latin typeface="+mn-ea"/>
              </a:rPr>
              <a:t>하이캐피탈</a:t>
            </a:r>
            <a:r>
              <a:rPr lang="ko-KR" altLang="en-US" sz="1200" dirty="0">
                <a:latin typeface="+mn-ea"/>
              </a:rPr>
              <a:t>          </a:t>
            </a:r>
            <a:r>
              <a:rPr lang="en-US" altLang="ko-KR" sz="1200" dirty="0" smtClean="0">
                <a:latin typeface="+mn-ea"/>
              </a:rPr>
              <a:t>00200000000000000000000000000000000000</a:t>
            </a:r>
          </a:p>
          <a:p>
            <a:r>
              <a:rPr lang="en-US" altLang="ko-KR" sz="1200" dirty="0" smtClean="0">
                <a:latin typeface="+mn-ea"/>
              </a:rPr>
              <a:t>0000000000000000000000000000000000000000000000000000               </a:t>
            </a:r>
            <a:r>
              <a:rPr lang="en-US" altLang="ko-KR" sz="1200" dirty="0">
                <a:latin typeface="+mn-ea"/>
              </a:rPr>
              <a:t>00000              [0m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100000                                </a:t>
            </a:r>
            <a:r>
              <a:rPr lang="en-US" altLang="ko-KR" sz="1200" dirty="0">
                <a:latin typeface="+mn-ea"/>
              </a:rPr>
              <a:t>[0m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-4-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95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6341" y="260648"/>
            <a:ext cx="8568952" cy="36779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>
              <a:latin typeface="+mn-ea"/>
            </a:endParaRPr>
          </a:p>
          <a:p>
            <a:r>
              <a:rPr lang="en-US" altLang="ko-KR" sz="1500" b="1" dirty="0">
                <a:latin typeface="+mn-ea"/>
              </a:rPr>
              <a:t>-</a:t>
            </a:r>
            <a:r>
              <a:rPr lang="ko-KR" altLang="en-US" sz="1500" b="1" dirty="0">
                <a:latin typeface="+mn-ea"/>
              </a:rPr>
              <a:t>입금불능</a:t>
            </a:r>
            <a:r>
              <a:rPr lang="en-US" altLang="ko-KR" sz="1500" b="1" dirty="0" smtClean="0">
                <a:latin typeface="+mn-ea"/>
              </a:rPr>
              <a:t>(</a:t>
            </a:r>
            <a:r>
              <a:rPr lang="ko-KR" altLang="en-US" sz="1500" b="1" dirty="0" smtClean="0">
                <a:latin typeface="+mn-ea"/>
              </a:rPr>
              <a:t>타사 거래 샘플</a:t>
            </a:r>
            <a:r>
              <a:rPr lang="en-US" altLang="ko-KR" sz="1500" b="1" dirty="0" smtClean="0">
                <a:latin typeface="+mn-ea"/>
              </a:rPr>
              <a:t>) -&gt; </a:t>
            </a:r>
            <a:r>
              <a:rPr lang="ko-KR" altLang="en-US" sz="1500" b="1" dirty="0" smtClean="0">
                <a:latin typeface="+mn-ea"/>
              </a:rPr>
              <a:t>금번 개발 사항입니다</a:t>
            </a:r>
            <a:r>
              <a:rPr lang="en-US" altLang="ko-KR" sz="1500" b="1" dirty="0" smtClean="0">
                <a:latin typeface="+mn-ea"/>
              </a:rPr>
              <a:t>.</a:t>
            </a:r>
            <a:endParaRPr lang="en-US" altLang="ko-KR" sz="1500" b="1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-&gt; </a:t>
            </a:r>
            <a:r>
              <a:rPr lang="ko-KR" altLang="en-US" sz="1300" b="1" dirty="0">
                <a:latin typeface="+mn-ea"/>
              </a:rPr>
              <a:t>업체  </a:t>
            </a:r>
            <a:r>
              <a:rPr lang="en-US" altLang="ko-KR" sz="1300" b="1" dirty="0">
                <a:latin typeface="+mn-ea"/>
              </a:rPr>
              <a:t>(0200/1700)     </a:t>
            </a:r>
            <a:r>
              <a:rPr lang="ko-KR" altLang="en-US" sz="1300" b="1" dirty="0">
                <a:latin typeface="+mn-ea"/>
              </a:rPr>
              <a:t>입금불능 요청</a:t>
            </a:r>
          </a:p>
          <a:p>
            <a:r>
              <a:rPr lang="en-US" altLang="ko-KR" sz="1200" dirty="0" smtClean="0">
                <a:latin typeface="+mn-ea"/>
              </a:rPr>
              <a:t>06000009200304100000600000920999999999302001700   </a:t>
            </a:r>
            <a:r>
              <a:rPr lang="en-US" altLang="ko-KR" sz="1200" dirty="0">
                <a:latin typeface="+mn-ea"/>
              </a:rPr>
              <a:t>2011101016214398000072020030407620030407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0 0       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</a:t>
            </a:r>
            <a:r>
              <a:rPr lang="en-US" altLang="ko-KR" sz="1200" dirty="0">
                <a:latin typeface="+mn-ea"/>
              </a:rPr>
              <a:t>000000              0000000189000 0000000000000         0001000000120090101955000288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</a:t>
            </a:r>
            <a:r>
              <a:rPr lang="en-US" altLang="ko-KR" sz="1200" dirty="0">
                <a:latin typeface="+mn-ea"/>
              </a:rPr>
              <a:t>001006401314634                              </a:t>
            </a:r>
            <a:r>
              <a:rPr lang="en-US" altLang="ko-KR" sz="1200" dirty="0" smtClean="0">
                <a:latin typeface="+mn-ea"/>
              </a:rPr>
              <a:t>0000000000000000000000000000000000000000000000000000000000</a:t>
            </a:r>
          </a:p>
          <a:p>
            <a:r>
              <a:rPr lang="en-US" altLang="ko-KR" sz="1200" dirty="0" smtClean="0">
                <a:latin typeface="+mn-ea"/>
              </a:rPr>
              <a:t>00000000000000000000000000000000   </a:t>
            </a:r>
            <a:r>
              <a:rPr lang="en-US" altLang="ko-KR" sz="1200" dirty="0">
                <a:latin typeface="+mn-ea"/>
              </a:rPr>
              <a:t>589425      </a:t>
            </a:r>
            <a:r>
              <a:rPr lang="en-US" altLang="ko-KR" sz="1200" dirty="0" smtClean="0">
                <a:latin typeface="+mn-ea"/>
              </a:rPr>
              <a:t>20030410000695341100000                                </a:t>
            </a:r>
            <a:r>
              <a:rPr lang="en-US" altLang="ko-KR" sz="1200" dirty="0">
                <a:latin typeface="+mn-ea"/>
              </a:rPr>
              <a:t>[0m]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&lt;- </a:t>
            </a:r>
            <a:r>
              <a:rPr lang="ko-KR" altLang="en-US" sz="1300" b="1" dirty="0">
                <a:latin typeface="+mn-ea"/>
              </a:rPr>
              <a:t>업체  </a:t>
            </a:r>
            <a:r>
              <a:rPr lang="en-US" altLang="ko-KR" sz="1300" b="1" dirty="0">
                <a:latin typeface="+mn-ea"/>
              </a:rPr>
              <a:t>(0210/1700)     </a:t>
            </a:r>
            <a:r>
              <a:rPr lang="ko-KR" altLang="en-US" sz="1300" b="1" dirty="0">
                <a:latin typeface="+mn-ea"/>
              </a:rPr>
              <a:t>입금불능 응답</a:t>
            </a:r>
          </a:p>
          <a:p>
            <a:r>
              <a:rPr lang="en-US" altLang="ko-KR" sz="1200" dirty="0" smtClean="0">
                <a:latin typeface="+mn-ea"/>
              </a:rPr>
              <a:t>0600000920030410000050000092099999999930210170000020111010162413980000720200304076                            </a:t>
            </a: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0 0              </a:t>
            </a:r>
            <a:r>
              <a:rPr lang="ko-KR" altLang="en-US" sz="1200" dirty="0">
                <a:latin typeface="+mn-ea"/>
              </a:rPr>
              <a:t>정상처리           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                  </a:t>
            </a:r>
            <a:r>
              <a:rPr lang="en-US" altLang="ko-KR" sz="1200" dirty="0">
                <a:latin typeface="+mn-ea"/>
              </a:rPr>
              <a:t>000000              0000000189000 00000000000000000000000000000000120090101955000288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</a:t>
            </a:r>
            <a:r>
              <a:rPr lang="en-US" altLang="ko-KR" sz="1200" dirty="0">
                <a:latin typeface="+mn-ea"/>
              </a:rPr>
              <a:t>001006401314634                               </a:t>
            </a:r>
            <a:r>
              <a:rPr lang="en-US" altLang="ko-KR" sz="1200" dirty="0" smtClean="0">
                <a:latin typeface="+mn-ea"/>
              </a:rPr>
              <a:t>00000000000000000000000000000000000000000000000000000</a:t>
            </a:r>
          </a:p>
          <a:p>
            <a:r>
              <a:rPr lang="en-US" altLang="ko-KR" sz="1200" dirty="0" smtClean="0">
                <a:latin typeface="+mn-ea"/>
              </a:rPr>
              <a:t>0000000000000000000000000000000000000   </a:t>
            </a:r>
            <a:r>
              <a:rPr lang="en-US" altLang="ko-KR" sz="1200" dirty="0">
                <a:latin typeface="+mn-ea"/>
              </a:rPr>
              <a:t>589425      </a:t>
            </a:r>
            <a:r>
              <a:rPr lang="en-US" altLang="ko-KR" sz="1200" dirty="0" smtClean="0">
                <a:latin typeface="+mn-ea"/>
              </a:rPr>
              <a:t>20030410000695341100000                                </a:t>
            </a:r>
            <a:r>
              <a:rPr lang="en-US" altLang="ko-KR" sz="1200" dirty="0">
                <a:latin typeface="+mn-ea"/>
              </a:rPr>
              <a:t>[0m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-5-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0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23528" y="328464"/>
            <a:ext cx="8568952" cy="13003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9552" y="116632"/>
            <a:ext cx="2016224" cy="423664"/>
          </a:xfrm>
          <a:prstGeom prst="rect">
            <a:avLst/>
          </a:prstGeom>
          <a:solidFill>
            <a:schemeClr val="bg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거래명세통지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6906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은행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67944" y="690600"/>
            <a:ext cx="1008112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KIBNET</a:t>
            </a:r>
            <a:r>
              <a:rPr lang="ko-KR" altLang="en-US" sz="1400" dirty="0" smtClean="0">
                <a:solidFill>
                  <a:schemeClr val="tx1"/>
                </a:solidFill>
              </a:rPr>
              <a:t>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24328" y="690600"/>
            <a:ext cx="936104" cy="72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하이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</a:rPr>
              <a:t>캐피</a:t>
            </a:r>
            <a:r>
              <a:rPr lang="ko-KR" altLang="en-US" sz="1400" dirty="0" err="1">
                <a:solidFill>
                  <a:schemeClr val="tx1"/>
                </a:solidFill>
              </a:rPr>
              <a:t>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907704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64088" y="97863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364088" y="105064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907704" y="1052736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835696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1)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(0200/5900)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92080" y="61859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입금요청</a:t>
            </a:r>
            <a:r>
              <a:rPr lang="en-US" altLang="ko-KR" sz="1200" dirty="0" smtClean="0">
                <a:solidFill>
                  <a:schemeClr val="tx1"/>
                </a:solidFill>
              </a:rPr>
              <a:t>(0200/5900)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2080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(0210/5900)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35696" y="1054832"/>
            <a:ext cx="2664296" cy="357944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</a:rPr>
              <a:t>입금응답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(0210/5900)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988840"/>
            <a:ext cx="8568952" cy="35394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500" b="1" dirty="0" smtClean="0">
              <a:latin typeface="+mn-ea"/>
            </a:endParaRPr>
          </a:p>
          <a:p>
            <a:r>
              <a:rPr lang="en-US" altLang="ko-KR" sz="1500" b="1" dirty="0" smtClean="0">
                <a:latin typeface="+mn-ea"/>
              </a:rPr>
              <a:t>&lt;</a:t>
            </a:r>
            <a:r>
              <a:rPr lang="ko-KR" altLang="en-US" sz="1500" b="1" dirty="0" err="1">
                <a:latin typeface="+mn-ea"/>
              </a:rPr>
              <a:t>하이캐피탈</a:t>
            </a:r>
            <a:r>
              <a:rPr lang="ko-KR" altLang="en-US" sz="1500" b="1" dirty="0">
                <a:latin typeface="+mn-ea"/>
              </a:rPr>
              <a:t> 명세통지</a:t>
            </a:r>
            <a:r>
              <a:rPr lang="en-US" altLang="ko-KR" sz="1500" b="1" dirty="0">
                <a:latin typeface="+mn-ea"/>
              </a:rPr>
              <a:t>&gt;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-&gt; </a:t>
            </a:r>
            <a:r>
              <a:rPr lang="ko-KR" altLang="en-US" sz="1300" b="1" dirty="0">
                <a:latin typeface="+mn-ea"/>
              </a:rPr>
              <a:t>업체  </a:t>
            </a:r>
            <a:r>
              <a:rPr lang="en-US" altLang="ko-KR" sz="1300" b="1" dirty="0">
                <a:latin typeface="+mn-ea"/>
              </a:rPr>
              <a:t>(0200/5900)         </a:t>
            </a:r>
            <a:r>
              <a:rPr lang="ko-KR" altLang="en-US" sz="1300" b="1" dirty="0">
                <a:latin typeface="+mn-ea"/>
              </a:rPr>
              <a:t>명세통지 요청</a:t>
            </a:r>
          </a:p>
          <a:p>
            <a:r>
              <a:rPr lang="en-US" altLang="ko-KR" sz="1200" dirty="0">
                <a:latin typeface="+mn-ea"/>
              </a:rPr>
              <a:t>060000092003291100006000009880265557  302005900   2011101110180100000082020032911620032901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HDMF202   0 0              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</a:t>
            </a:r>
            <a:r>
              <a:rPr lang="en-US" altLang="ko-KR" sz="1200" dirty="0">
                <a:latin typeface="+mn-ea"/>
              </a:rPr>
              <a:t>019592              0000300000000 000612213211300000000000000000008800100024001133    </a:t>
            </a:r>
            <a:r>
              <a:rPr lang="ko-KR" altLang="en-US" sz="1200" dirty="0" smtClean="0">
                <a:latin typeface="+mn-ea"/>
              </a:rPr>
              <a:t>자금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대체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운         </a:t>
            </a:r>
            <a:r>
              <a:rPr lang="en-US" altLang="ko-KR" sz="1200" dirty="0">
                <a:latin typeface="+mn-ea"/>
              </a:rPr>
              <a:t>00000088000000000000000000                            </a:t>
            </a:r>
            <a:r>
              <a:rPr lang="en-US" altLang="ko-KR" sz="1200" dirty="0" smtClean="0">
                <a:latin typeface="+mn-ea"/>
              </a:rPr>
              <a:t>402011101110180100000001959200000000000000</a:t>
            </a:r>
          </a:p>
          <a:p>
            <a:r>
              <a:rPr lang="en-US" altLang="ko-KR" sz="1200" dirty="0" smtClean="0">
                <a:latin typeface="+mn-ea"/>
              </a:rPr>
              <a:t>0000000000000000000HDMF202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[0m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300" b="1" dirty="0" smtClean="0">
                <a:latin typeface="+mn-ea"/>
              </a:rPr>
              <a:t>- KIB </a:t>
            </a:r>
            <a:r>
              <a:rPr lang="en-US" altLang="ko-KR" sz="1300" b="1" dirty="0">
                <a:latin typeface="+mn-ea"/>
              </a:rPr>
              <a:t>&lt;- </a:t>
            </a:r>
            <a:r>
              <a:rPr lang="ko-KR" altLang="en-US" sz="1300" b="1" dirty="0">
                <a:latin typeface="+mn-ea"/>
              </a:rPr>
              <a:t>업체  </a:t>
            </a:r>
            <a:r>
              <a:rPr lang="en-US" altLang="ko-KR" sz="1300" b="1" dirty="0">
                <a:latin typeface="+mn-ea"/>
              </a:rPr>
              <a:t>(0210/5900)         </a:t>
            </a:r>
            <a:r>
              <a:rPr lang="ko-KR" altLang="en-US" sz="1300" b="1" dirty="0">
                <a:latin typeface="+mn-ea"/>
              </a:rPr>
              <a:t>명세통지 응답 </a:t>
            </a:r>
          </a:p>
          <a:p>
            <a:r>
              <a:rPr lang="en-US" altLang="ko-KR" sz="1200" dirty="0">
                <a:latin typeface="+mn-ea"/>
              </a:rPr>
              <a:t>060000092003291100005000009880265557  3021059000002011101110180100000082020032911620032901                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        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HDMF202   0 0              </a:t>
            </a:r>
            <a:r>
              <a:rPr lang="ko-KR" altLang="en-US" sz="1200" dirty="0" err="1" smtClean="0">
                <a:latin typeface="+mn-ea"/>
              </a:rPr>
              <a:t>대행정상처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리                            </a:t>
            </a:r>
            <a:r>
              <a:rPr lang="en-US" altLang="ko-KR" sz="1200" dirty="0">
                <a:latin typeface="+mn-ea"/>
              </a:rPr>
              <a:t>019592              0000300000000 000612213211300000000000000000008800100024001133    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자금대체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운         </a:t>
            </a:r>
            <a:r>
              <a:rPr lang="en-US" altLang="ko-KR" sz="1200" dirty="0">
                <a:latin typeface="+mn-ea"/>
              </a:rPr>
              <a:t>00000088000000000000000000                            </a:t>
            </a:r>
            <a:r>
              <a:rPr lang="en-US" altLang="ko-KR" sz="1200" dirty="0" smtClean="0">
                <a:latin typeface="+mn-ea"/>
              </a:rPr>
              <a:t>4020111011101801000000019592000000000000</a:t>
            </a:r>
          </a:p>
          <a:p>
            <a:r>
              <a:rPr lang="en-US" altLang="ko-KR" sz="1200" dirty="0" smtClean="0">
                <a:latin typeface="+mn-ea"/>
              </a:rPr>
              <a:t>000000000000000000000HDMF202                                                                                            </a:t>
            </a:r>
            <a:r>
              <a:rPr lang="en-US" altLang="ko-KR" sz="1200" dirty="0">
                <a:latin typeface="+mn-ea"/>
              </a:rPr>
              <a:t>[0m</a:t>
            </a:r>
            <a:r>
              <a:rPr lang="en-US" altLang="ko-KR" sz="1200" dirty="0" smtClean="0">
                <a:latin typeface="+mn-ea"/>
              </a:rPr>
              <a:t>]</a:t>
            </a: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64360" y="6528251"/>
            <a:ext cx="495672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-6-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1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705</Words>
  <Application>Microsoft Office PowerPoint</Application>
  <PresentationFormat>화면 슬라이드 쇼(4:3)</PresentationFormat>
  <Paragraphs>181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전략기획실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이동은</dc:creator>
  <cp:lastModifiedBy>이동은</cp:lastModifiedBy>
  <cp:revision>16</cp:revision>
  <cp:lastPrinted>2011-10-11T01:00:04Z</cp:lastPrinted>
  <dcterms:created xsi:type="dcterms:W3CDTF">2011-06-17T07:16:58Z</dcterms:created>
  <dcterms:modified xsi:type="dcterms:W3CDTF">2011-10-11T05:11:11Z</dcterms:modified>
</cp:coreProperties>
</file>