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74" r:id="rId4"/>
    <p:sldId id="275" r:id="rId5"/>
    <p:sldId id="258" r:id="rId6"/>
    <p:sldId id="273" r:id="rId7"/>
    <p:sldId id="282" r:id="rId8"/>
    <p:sldId id="277" r:id="rId9"/>
    <p:sldId id="281" r:id="rId10"/>
    <p:sldId id="280" r:id="rId11"/>
    <p:sldId id="269"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Cherry" initials="LC" lastIdx="3" clrIdx="0">
    <p:extLst>
      <p:ext uri="{19B8F6BF-5375-455C-9EA6-DF929625EA0E}">
        <p15:presenceInfo xmlns:p15="http://schemas.microsoft.com/office/powerpoint/2012/main" userId="S-1-5-21-220523388-329068152-725345543-43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8B"/>
    <a:srgbClr val="FFD000"/>
    <a:srgbClr val="FFCD33"/>
    <a:srgbClr val="69E1E1"/>
    <a:srgbClr val="8BE9E7"/>
    <a:srgbClr val="85EBFF"/>
    <a:srgbClr val="B6F1F0"/>
    <a:srgbClr val="333741"/>
    <a:srgbClr val="4DBDD3"/>
    <a:srgbClr val="75B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3437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DA"/>
          </a:solidFill>
        </a:fill>
      </a:tcStyle>
    </a:wholeTbl>
    <a:band2H>
      <a:tcTxStyle/>
      <a:tcStyle>
        <a:tcBdr/>
        <a:fill>
          <a:solidFill>
            <a:srgbClr val="E6EB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
          <a:latin typeface="Arial"/>
          <a:ea typeface="Arial"/>
          <a:cs typeface="Arial"/>
        </a:font>
        <a:srgbClr val="3437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ECA"/>
          </a:solidFill>
        </a:fill>
      </a:tcStyle>
    </a:wholeTbl>
    <a:band2H>
      <a:tcTxStyle/>
      <a:tcStyle>
        <a:tcBdr/>
        <a:fill>
          <a:solidFill>
            <a:srgbClr val="FFF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3437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F4F4"/>
          </a:solidFill>
        </a:fill>
      </a:tcStyle>
    </a:wholeTbl>
    <a:band2H>
      <a:tcTxStyle/>
      <a:tcStyle>
        <a:tcBdr/>
        <a:fill>
          <a:solidFill>
            <a:srgbClr val="EBF9F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3437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7CD"/>
          </a:solidFill>
        </a:fill>
      </a:tcStyle>
    </a:wholeTbl>
    <a:band2H>
      <a:tcTxStyle/>
      <a:tcStyle>
        <a:tcBdr/>
        <a:fill>
          <a:solidFill>
            <a:srgbClr val="E6EC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3437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343741"/>
      </a:tcTxStyle>
      <a:tcStyle>
        <a:tcBdr>
          <a:left>
            <a:ln w="12700" cap="flat">
              <a:noFill/>
              <a:miter lim="400000"/>
            </a:ln>
          </a:left>
          <a:right>
            <a:ln w="12700" cap="flat">
              <a:noFill/>
              <a:miter lim="400000"/>
            </a:ln>
          </a:right>
          <a:top>
            <a:ln w="50800" cap="flat">
              <a:solidFill>
                <a:srgbClr val="343741"/>
              </a:solidFill>
              <a:prstDash val="solid"/>
              <a:round/>
            </a:ln>
          </a:top>
          <a:bottom>
            <a:ln w="25400" cap="flat">
              <a:solidFill>
                <a:srgbClr val="34374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343741"/>
              </a:solidFill>
              <a:prstDash val="solid"/>
              <a:round/>
            </a:ln>
          </a:top>
          <a:bottom>
            <a:ln w="25400" cap="flat">
              <a:solidFill>
                <a:srgbClr val="3437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3437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374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374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374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67702" autoAdjust="0"/>
  </p:normalViewPr>
  <p:slideViewPr>
    <p:cSldViewPr snapToGrid="0">
      <p:cViewPr varScale="1">
        <p:scale>
          <a:sx n="54" d="100"/>
          <a:sy n="54" d="100"/>
        </p:scale>
        <p:origin x="124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7F1BE-D532-404B-BC43-5512A3B0313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A29A03BF-B9A9-4F75-864C-16488BBF92AD}">
      <dgm:prSet phldrT="[文本]" custT="1"/>
      <dgm:spPr>
        <a:noFill/>
        <a:ln w="22225">
          <a:solidFill>
            <a:srgbClr val="06748C"/>
          </a:solidFill>
        </a:ln>
      </dgm:spPr>
      <dgm:t>
        <a:bodyPr/>
        <a:lstStyle/>
        <a:p>
          <a:pPr>
            <a:lnSpc>
              <a:spcPts val="3200"/>
            </a:lnSpc>
            <a:spcAft>
              <a:spcPts val="1000"/>
            </a:spcAft>
          </a:pPr>
          <a:endParaRPr lang="zh-CN" altLang="en-US" sz="2800" dirty="0">
            <a:solidFill>
              <a:schemeClr val="bg1"/>
            </a:solidFill>
          </a:endParaRPr>
        </a:p>
      </dgm:t>
    </dgm:pt>
    <dgm:pt modelId="{25F70747-116C-48C5-A182-FCDFCD18C743}" type="parTrans" cxnId="{4CB964B8-0171-43A2-9877-59BE1FE20868}">
      <dgm:prSet/>
      <dgm:spPr/>
      <dgm:t>
        <a:bodyPr/>
        <a:lstStyle/>
        <a:p>
          <a:endParaRPr lang="zh-CN" altLang="en-US"/>
        </a:p>
      </dgm:t>
    </dgm:pt>
    <dgm:pt modelId="{BCDC696E-FCFB-42DD-A166-CE4A6586EAB3}" type="sibTrans" cxnId="{4CB964B8-0171-43A2-9877-59BE1FE20868}">
      <dgm:prSet/>
      <dgm:spPr/>
      <dgm:t>
        <a:bodyPr/>
        <a:lstStyle/>
        <a:p>
          <a:endParaRPr lang="zh-CN" altLang="en-US"/>
        </a:p>
      </dgm:t>
    </dgm:pt>
    <dgm:pt modelId="{32A045A4-A0A7-4F52-9D54-0184425E2A82}">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39135738-5E8A-4541-A0D0-B944A2A2FABE}" type="parTrans" cxnId="{8EE38097-02C7-4C21-976D-5C69B29DABF1}">
      <dgm:prSet/>
      <dgm:spPr/>
      <dgm:t>
        <a:bodyPr/>
        <a:lstStyle/>
        <a:p>
          <a:endParaRPr lang="zh-CN" altLang="en-US"/>
        </a:p>
      </dgm:t>
    </dgm:pt>
    <dgm:pt modelId="{F6EF205A-3251-4F3C-BCFF-AA032F9867BC}" type="sibTrans" cxnId="{8EE38097-02C7-4C21-976D-5C69B29DABF1}">
      <dgm:prSet/>
      <dgm:spPr/>
      <dgm:t>
        <a:bodyPr/>
        <a:lstStyle/>
        <a:p>
          <a:endParaRPr lang="zh-CN" altLang="en-US"/>
        </a:p>
      </dgm:t>
    </dgm:pt>
    <dgm:pt modelId="{869EF858-D2EE-45AB-83F0-B3D5CADA9898}">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365CA45E-317E-4A9E-9A92-B97F5F2AE76E}" type="parTrans" cxnId="{42819D4A-A0FA-4ABA-B82C-D58886F31BC6}">
      <dgm:prSet/>
      <dgm:spPr/>
      <dgm:t>
        <a:bodyPr/>
        <a:lstStyle/>
        <a:p>
          <a:endParaRPr lang="zh-CN" altLang="en-US"/>
        </a:p>
      </dgm:t>
    </dgm:pt>
    <dgm:pt modelId="{B563918E-8BCA-432A-B8A8-DF299F7DE435}" type="sibTrans" cxnId="{42819D4A-A0FA-4ABA-B82C-D58886F31BC6}">
      <dgm:prSet/>
      <dgm:spPr/>
      <dgm:t>
        <a:bodyPr/>
        <a:lstStyle/>
        <a:p>
          <a:endParaRPr lang="zh-CN" altLang="en-US"/>
        </a:p>
      </dgm:t>
    </dgm:pt>
    <dgm:pt modelId="{B256EC22-F49C-4326-9DAF-8E02F5B45448}">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F6F58A2D-B013-4719-BB9B-C8F4BF51B541}" type="parTrans" cxnId="{589A3956-8A14-4BAE-900F-ADF978859036}">
      <dgm:prSet/>
      <dgm:spPr/>
      <dgm:t>
        <a:bodyPr/>
        <a:lstStyle/>
        <a:p>
          <a:endParaRPr lang="zh-CN" altLang="en-US"/>
        </a:p>
      </dgm:t>
    </dgm:pt>
    <dgm:pt modelId="{76C92599-2144-4C70-A4EC-5BA59212C012}" type="sibTrans" cxnId="{589A3956-8A14-4BAE-900F-ADF978859036}">
      <dgm:prSet/>
      <dgm:spPr/>
      <dgm:t>
        <a:bodyPr/>
        <a:lstStyle/>
        <a:p>
          <a:endParaRPr lang="zh-CN" altLang="en-US"/>
        </a:p>
      </dgm:t>
    </dgm:pt>
    <dgm:pt modelId="{736D054B-4A0E-4B86-9984-00392D37CAD9}">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F17E8D9B-EA52-481A-8D7A-8E3C03016BC1}" type="parTrans" cxnId="{5D7E45DC-2DC1-47C4-8D10-2A8663C9886C}">
      <dgm:prSet/>
      <dgm:spPr/>
      <dgm:t>
        <a:bodyPr/>
        <a:lstStyle/>
        <a:p>
          <a:endParaRPr lang="zh-CN" altLang="en-US"/>
        </a:p>
      </dgm:t>
    </dgm:pt>
    <dgm:pt modelId="{F1040265-851E-4BC3-9F95-96E0EFFDA926}" type="sibTrans" cxnId="{5D7E45DC-2DC1-47C4-8D10-2A8663C9886C}">
      <dgm:prSet/>
      <dgm:spPr/>
      <dgm:t>
        <a:bodyPr/>
        <a:lstStyle/>
        <a:p>
          <a:endParaRPr lang="zh-CN" altLang="en-US"/>
        </a:p>
      </dgm:t>
    </dgm:pt>
    <dgm:pt modelId="{7F15793C-590B-4501-B4CB-B06A276E62B0}">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DE000967-C647-4886-A66B-A216C71B505E}" type="parTrans" cxnId="{E5759D77-B04C-4D8B-8A00-548770522600}">
      <dgm:prSet/>
      <dgm:spPr/>
      <dgm:t>
        <a:bodyPr/>
        <a:lstStyle/>
        <a:p>
          <a:endParaRPr lang="zh-CN" altLang="en-US"/>
        </a:p>
      </dgm:t>
    </dgm:pt>
    <dgm:pt modelId="{B2029061-D1D3-4FFD-8D6A-6588A6FBBC0B}" type="sibTrans" cxnId="{E5759D77-B04C-4D8B-8A00-548770522600}">
      <dgm:prSet/>
      <dgm:spPr/>
      <dgm:t>
        <a:bodyPr/>
        <a:lstStyle/>
        <a:p>
          <a:endParaRPr lang="zh-CN" altLang="en-US"/>
        </a:p>
      </dgm:t>
    </dgm:pt>
    <dgm:pt modelId="{CA48A8DF-832C-4D09-9B6C-76E1C546455D}">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0C8BF096-979C-4367-B02F-DFA931E51B18}" type="parTrans" cxnId="{8786823B-466E-4935-90A1-6AFEE556BC17}">
      <dgm:prSet/>
      <dgm:spPr/>
      <dgm:t>
        <a:bodyPr/>
        <a:lstStyle/>
        <a:p>
          <a:endParaRPr lang="zh-CN" altLang="en-US"/>
        </a:p>
      </dgm:t>
    </dgm:pt>
    <dgm:pt modelId="{8DD1FC08-CF7A-4356-9F9A-C594D854091D}" type="sibTrans" cxnId="{8786823B-466E-4935-90A1-6AFEE556BC17}">
      <dgm:prSet/>
      <dgm:spPr/>
      <dgm:t>
        <a:bodyPr/>
        <a:lstStyle/>
        <a:p>
          <a:endParaRPr lang="zh-CN" altLang="en-US"/>
        </a:p>
      </dgm:t>
    </dgm:pt>
    <dgm:pt modelId="{73390E94-29DF-47E8-BEA4-B91426E0A63E}">
      <dgm:prSet phldrT="[文本]" custT="1"/>
      <dgm:spPr>
        <a:solidFill>
          <a:schemeClr val="bg1">
            <a:lumMod val="85000"/>
          </a:schemeClr>
        </a:solidFill>
      </dgm:spPr>
      <dgm:t>
        <a:bodyPr/>
        <a:lstStyle/>
        <a:p>
          <a:pPr>
            <a:lnSpc>
              <a:spcPts val="2000"/>
            </a:lnSpc>
            <a:spcAft>
              <a:spcPts val="0"/>
            </a:spcAft>
          </a:pPr>
          <a:endParaRPr lang="zh-CN" altLang="en-US" sz="1800" dirty="0">
            <a:solidFill>
              <a:srgbClr val="06748C"/>
            </a:solidFill>
          </a:endParaRPr>
        </a:p>
      </dgm:t>
    </dgm:pt>
    <dgm:pt modelId="{DA59A17D-270A-44F4-A37B-4F600996EDE7}" type="parTrans" cxnId="{F3477489-4796-4BA0-8545-E359DD0DDE16}">
      <dgm:prSet/>
      <dgm:spPr/>
      <dgm:t>
        <a:bodyPr/>
        <a:lstStyle/>
        <a:p>
          <a:endParaRPr lang="zh-CN" altLang="en-US"/>
        </a:p>
      </dgm:t>
    </dgm:pt>
    <dgm:pt modelId="{C6ACB25B-1507-499F-A9AB-392DEDCACC61}" type="sibTrans" cxnId="{F3477489-4796-4BA0-8545-E359DD0DDE16}">
      <dgm:prSet/>
      <dgm:spPr/>
      <dgm:t>
        <a:bodyPr/>
        <a:lstStyle/>
        <a:p>
          <a:endParaRPr lang="zh-CN" altLang="en-US"/>
        </a:p>
      </dgm:t>
    </dgm:pt>
    <dgm:pt modelId="{408D2916-B593-44EE-AA70-23A2483D4F39}" type="pres">
      <dgm:prSet presAssocID="{8187F1BE-D532-404B-BC43-5512A3B03132}" presName="composite" presStyleCnt="0">
        <dgm:presLayoutVars>
          <dgm:chMax val="1"/>
          <dgm:dir/>
          <dgm:resizeHandles val="exact"/>
        </dgm:presLayoutVars>
      </dgm:prSet>
      <dgm:spPr/>
      <dgm:t>
        <a:bodyPr/>
        <a:lstStyle/>
        <a:p>
          <a:endParaRPr lang="zh-CN" altLang="en-US"/>
        </a:p>
      </dgm:t>
    </dgm:pt>
    <dgm:pt modelId="{4C2239DD-6D46-477A-937B-C204D7286129}" type="pres">
      <dgm:prSet presAssocID="{8187F1BE-D532-404B-BC43-5512A3B03132}" presName="radial" presStyleCnt="0">
        <dgm:presLayoutVars>
          <dgm:animLvl val="ctr"/>
        </dgm:presLayoutVars>
      </dgm:prSet>
      <dgm:spPr/>
    </dgm:pt>
    <dgm:pt modelId="{04F0B936-E06F-4852-8D76-EE0A723B67A6}" type="pres">
      <dgm:prSet presAssocID="{A29A03BF-B9A9-4F75-864C-16488BBF92AD}" presName="centerShape" presStyleLbl="vennNode1" presStyleIdx="0" presStyleCnt="8"/>
      <dgm:spPr/>
      <dgm:t>
        <a:bodyPr/>
        <a:lstStyle/>
        <a:p>
          <a:endParaRPr lang="zh-CN" altLang="en-US"/>
        </a:p>
      </dgm:t>
    </dgm:pt>
    <dgm:pt modelId="{F2C86FB4-A597-463A-9EB4-41C87B2B7E1C}" type="pres">
      <dgm:prSet presAssocID="{32A045A4-A0A7-4F52-9D54-0184425E2A82}" presName="node" presStyleLbl="vennNode1" presStyleIdx="1" presStyleCnt="8">
        <dgm:presLayoutVars>
          <dgm:bulletEnabled val="1"/>
        </dgm:presLayoutVars>
      </dgm:prSet>
      <dgm:spPr/>
      <dgm:t>
        <a:bodyPr/>
        <a:lstStyle/>
        <a:p>
          <a:endParaRPr lang="zh-CN" altLang="en-US"/>
        </a:p>
      </dgm:t>
    </dgm:pt>
    <dgm:pt modelId="{D914B49B-1683-4CD4-A9A3-0A7DD7C8E815}" type="pres">
      <dgm:prSet presAssocID="{869EF858-D2EE-45AB-83F0-B3D5CADA9898}" presName="node" presStyleLbl="vennNode1" presStyleIdx="2" presStyleCnt="8">
        <dgm:presLayoutVars>
          <dgm:bulletEnabled val="1"/>
        </dgm:presLayoutVars>
      </dgm:prSet>
      <dgm:spPr/>
      <dgm:t>
        <a:bodyPr/>
        <a:lstStyle/>
        <a:p>
          <a:endParaRPr lang="zh-CN" altLang="en-US"/>
        </a:p>
      </dgm:t>
    </dgm:pt>
    <dgm:pt modelId="{E478681F-D4CE-46DB-8C70-A172CFEAEA07}" type="pres">
      <dgm:prSet presAssocID="{B256EC22-F49C-4326-9DAF-8E02F5B45448}" presName="node" presStyleLbl="vennNode1" presStyleIdx="3" presStyleCnt="8">
        <dgm:presLayoutVars>
          <dgm:bulletEnabled val="1"/>
        </dgm:presLayoutVars>
      </dgm:prSet>
      <dgm:spPr/>
      <dgm:t>
        <a:bodyPr/>
        <a:lstStyle/>
        <a:p>
          <a:endParaRPr lang="zh-CN" altLang="en-US"/>
        </a:p>
      </dgm:t>
    </dgm:pt>
    <dgm:pt modelId="{2724AB5C-74D3-4A93-B3AB-D9CB4FD1E73F}" type="pres">
      <dgm:prSet presAssocID="{736D054B-4A0E-4B86-9984-00392D37CAD9}" presName="node" presStyleLbl="vennNode1" presStyleIdx="4" presStyleCnt="8">
        <dgm:presLayoutVars>
          <dgm:bulletEnabled val="1"/>
        </dgm:presLayoutVars>
      </dgm:prSet>
      <dgm:spPr/>
      <dgm:t>
        <a:bodyPr/>
        <a:lstStyle/>
        <a:p>
          <a:endParaRPr lang="zh-CN" altLang="en-US"/>
        </a:p>
      </dgm:t>
    </dgm:pt>
    <dgm:pt modelId="{B521C7F9-02F4-4AFC-9426-C863B08E16B6}" type="pres">
      <dgm:prSet presAssocID="{7F15793C-590B-4501-B4CB-B06A276E62B0}" presName="node" presStyleLbl="vennNode1" presStyleIdx="5" presStyleCnt="8">
        <dgm:presLayoutVars>
          <dgm:bulletEnabled val="1"/>
        </dgm:presLayoutVars>
      </dgm:prSet>
      <dgm:spPr/>
      <dgm:t>
        <a:bodyPr/>
        <a:lstStyle/>
        <a:p>
          <a:endParaRPr lang="zh-CN" altLang="en-US"/>
        </a:p>
      </dgm:t>
    </dgm:pt>
    <dgm:pt modelId="{789E4F11-B8B6-4F3B-9FEF-7AD5F9CECF02}" type="pres">
      <dgm:prSet presAssocID="{CA48A8DF-832C-4D09-9B6C-76E1C546455D}" presName="node" presStyleLbl="vennNode1" presStyleIdx="6" presStyleCnt="8">
        <dgm:presLayoutVars>
          <dgm:bulletEnabled val="1"/>
        </dgm:presLayoutVars>
      </dgm:prSet>
      <dgm:spPr/>
      <dgm:t>
        <a:bodyPr/>
        <a:lstStyle/>
        <a:p>
          <a:endParaRPr lang="zh-CN" altLang="en-US"/>
        </a:p>
      </dgm:t>
    </dgm:pt>
    <dgm:pt modelId="{34628E5E-15AA-4047-B2F0-37C65AE4BF02}" type="pres">
      <dgm:prSet presAssocID="{73390E94-29DF-47E8-BEA4-B91426E0A63E}" presName="node" presStyleLbl="vennNode1" presStyleIdx="7" presStyleCnt="8">
        <dgm:presLayoutVars>
          <dgm:bulletEnabled val="1"/>
        </dgm:presLayoutVars>
      </dgm:prSet>
      <dgm:spPr/>
      <dgm:t>
        <a:bodyPr/>
        <a:lstStyle/>
        <a:p>
          <a:endParaRPr lang="zh-CN" altLang="en-US"/>
        </a:p>
      </dgm:t>
    </dgm:pt>
  </dgm:ptLst>
  <dgm:cxnLst>
    <dgm:cxn modelId="{42819D4A-A0FA-4ABA-B82C-D58886F31BC6}" srcId="{A29A03BF-B9A9-4F75-864C-16488BBF92AD}" destId="{869EF858-D2EE-45AB-83F0-B3D5CADA9898}" srcOrd="1" destOrd="0" parTransId="{365CA45E-317E-4A9E-9A92-B97F5F2AE76E}" sibTransId="{B563918E-8BCA-432A-B8A8-DF299F7DE435}"/>
    <dgm:cxn modelId="{F3477489-4796-4BA0-8545-E359DD0DDE16}" srcId="{A29A03BF-B9A9-4F75-864C-16488BBF92AD}" destId="{73390E94-29DF-47E8-BEA4-B91426E0A63E}" srcOrd="6" destOrd="0" parTransId="{DA59A17D-270A-44F4-A37B-4F600996EDE7}" sibTransId="{C6ACB25B-1507-499F-A9AB-392DEDCACC61}"/>
    <dgm:cxn modelId="{8EE38097-02C7-4C21-976D-5C69B29DABF1}" srcId="{A29A03BF-B9A9-4F75-864C-16488BBF92AD}" destId="{32A045A4-A0A7-4F52-9D54-0184425E2A82}" srcOrd="0" destOrd="0" parTransId="{39135738-5E8A-4541-A0D0-B944A2A2FABE}" sibTransId="{F6EF205A-3251-4F3C-BCFF-AA032F9867BC}"/>
    <dgm:cxn modelId="{589A3956-8A14-4BAE-900F-ADF978859036}" srcId="{A29A03BF-B9A9-4F75-864C-16488BBF92AD}" destId="{B256EC22-F49C-4326-9DAF-8E02F5B45448}" srcOrd="2" destOrd="0" parTransId="{F6F58A2D-B013-4719-BB9B-C8F4BF51B541}" sibTransId="{76C92599-2144-4C70-A4EC-5BA59212C012}"/>
    <dgm:cxn modelId="{65F61C16-B949-41FE-981C-D7ABD706B4A1}" type="presOf" srcId="{B256EC22-F49C-4326-9DAF-8E02F5B45448}" destId="{E478681F-D4CE-46DB-8C70-A172CFEAEA07}" srcOrd="0" destOrd="0" presId="urn:microsoft.com/office/officeart/2005/8/layout/radial3"/>
    <dgm:cxn modelId="{5D7E45DC-2DC1-47C4-8D10-2A8663C9886C}" srcId="{A29A03BF-B9A9-4F75-864C-16488BBF92AD}" destId="{736D054B-4A0E-4B86-9984-00392D37CAD9}" srcOrd="3" destOrd="0" parTransId="{F17E8D9B-EA52-481A-8D7A-8E3C03016BC1}" sibTransId="{F1040265-851E-4BC3-9F95-96E0EFFDA926}"/>
    <dgm:cxn modelId="{78BBC39C-B521-4735-8273-0AD017CBEB65}" type="presOf" srcId="{736D054B-4A0E-4B86-9984-00392D37CAD9}" destId="{2724AB5C-74D3-4A93-B3AB-D9CB4FD1E73F}" srcOrd="0" destOrd="0" presId="urn:microsoft.com/office/officeart/2005/8/layout/radial3"/>
    <dgm:cxn modelId="{8786823B-466E-4935-90A1-6AFEE556BC17}" srcId="{A29A03BF-B9A9-4F75-864C-16488BBF92AD}" destId="{CA48A8DF-832C-4D09-9B6C-76E1C546455D}" srcOrd="5" destOrd="0" parTransId="{0C8BF096-979C-4367-B02F-DFA931E51B18}" sibTransId="{8DD1FC08-CF7A-4356-9F9A-C594D854091D}"/>
    <dgm:cxn modelId="{4CB964B8-0171-43A2-9877-59BE1FE20868}" srcId="{8187F1BE-D532-404B-BC43-5512A3B03132}" destId="{A29A03BF-B9A9-4F75-864C-16488BBF92AD}" srcOrd="0" destOrd="0" parTransId="{25F70747-116C-48C5-A182-FCDFCD18C743}" sibTransId="{BCDC696E-FCFB-42DD-A166-CE4A6586EAB3}"/>
    <dgm:cxn modelId="{E5759D77-B04C-4D8B-8A00-548770522600}" srcId="{A29A03BF-B9A9-4F75-864C-16488BBF92AD}" destId="{7F15793C-590B-4501-B4CB-B06A276E62B0}" srcOrd="4" destOrd="0" parTransId="{DE000967-C647-4886-A66B-A216C71B505E}" sibTransId="{B2029061-D1D3-4FFD-8D6A-6588A6FBBC0B}"/>
    <dgm:cxn modelId="{E20571F2-1C4C-400F-8FAA-3EE318691EAF}" type="presOf" srcId="{CA48A8DF-832C-4D09-9B6C-76E1C546455D}" destId="{789E4F11-B8B6-4F3B-9FEF-7AD5F9CECF02}" srcOrd="0" destOrd="0" presId="urn:microsoft.com/office/officeart/2005/8/layout/radial3"/>
    <dgm:cxn modelId="{AB13B460-FC90-428C-A334-CFFA90FBF767}" type="presOf" srcId="{7F15793C-590B-4501-B4CB-B06A276E62B0}" destId="{B521C7F9-02F4-4AFC-9426-C863B08E16B6}" srcOrd="0" destOrd="0" presId="urn:microsoft.com/office/officeart/2005/8/layout/radial3"/>
    <dgm:cxn modelId="{17221A89-6C1D-4C50-A5FB-2809D2D7CE86}" type="presOf" srcId="{73390E94-29DF-47E8-BEA4-B91426E0A63E}" destId="{34628E5E-15AA-4047-B2F0-37C65AE4BF02}" srcOrd="0" destOrd="0" presId="urn:microsoft.com/office/officeart/2005/8/layout/radial3"/>
    <dgm:cxn modelId="{50827D16-5DB5-46EF-912F-B135D32E789D}" type="presOf" srcId="{32A045A4-A0A7-4F52-9D54-0184425E2A82}" destId="{F2C86FB4-A597-463A-9EB4-41C87B2B7E1C}" srcOrd="0" destOrd="0" presId="urn:microsoft.com/office/officeart/2005/8/layout/radial3"/>
    <dgm:cxn modelId="{62CFA9F9-47BB-43C7-A0E7-42385AB42BD2}" type="presOf" srcId="{869EF858-D2EE-45AB-83F0-B3D5CADA9898}" destId="{D914B49B-1683-4CD4-A9A3-0A7DD7C8E815}" srcOrd="0" destOrd="0" presId="urn:microsoft.com/office/officeart/2005/8/layout/radial3"/>
    <dgm:cxn modelId="{ED4E793D-F32D-4C09-8831-17782A8F212B}" type="presOf" srcId="{A29A03BF-B9A9-4F75-864C-16488BBF92AD}" destId="{04F0B936-E06F-4852-8D76-EE0A723B67A6}" srcOrd="0" destOrd="0" presId="urn:microsoft.com/office/officeart/2005/8/layout/radial3"/>
    <dgm:cxn modelId="{A5CE9946-1E1D-47B5-9AAB-BE0408D923C9}" type="presOf" srcId="{8187F1BE-D532-404B-BC43-5512A3B03132}" destId="{408D2916-B593-44EE-AA70-23A2483D4F39}" srcOrd="0" destOrd="0" presId="urn:microsoft.com/office/officeart/2005/8/layout/radial3"/>
    <dgm:cxn modelId="{B90BE4D0-3F48-4FB9-BCD4-B90A1C9E3804}" type="presParOf" srcId="{408D2916-B593-44EE-AA70-23A2483D4F39}" destId="{4C2239DD-6D46-477A-937B-C204D7286129}" srcOrd="0" destOrd="0" presId="urn:microsoft.com/office/officeart/2005/8/layout/radial3"/>
    <dgm:cxn modelId="{5554AF31-6A85-4970-B6C0-D2EA97D74BA1}" type="presParOf" srcId="{4C2239DD-6D46-477A-937B-C204D7286129}" destId="{04F0B936-E06F-4852-8D76-EE0A723B67A6}" srcOrd="0" destOrd="0" presId="urn:microsoft.com/office/officeart/2005/8/layout/radial3"/>
    <dgm:cxn modelId="{D9CC4D41-F927-48D2-858A-4E2619EBAD02}" type="presParOf" srcId="{4C2239DD-6D46-477A-937B-C204D7286129}" destId="{F2C86FB4-A597-463A-9EB4-41C87B2B7E1C}" srcOrd="1" destOrd="0" presId="urn:microsoft.com/office/officeart/2005/8/layout/radial3"/>
    <dgm:cxn modelId="{751DBDAA-E200-4265-A8C7-8501C87AC777}" type="presParOf" srcId="{4C2239DD-6D46-477A-937B-C204D7286129}" destId="{D914B49B-1683-4CD4-A9A3-0A7DD7C8E815}" srcOrd="2" destOrd="0" presId="urn:microsoft.com/office/officeart/2005/8/layout/radial3"/>
    <dgm:cxn modelId="{C3D883F6-0692-464B-8C53-8B6E70B69070}" type="presParOf" srcId="{4C2239DD-6D46-477A-937B-C204D7286129}" destId="{E478681F-D4CE-46DB-8C70-A172CFEAEA07}" srcOrd="3" destOrd="0" presId="urn:microsoft.com/office/officeart/2005/8/layout/radial3"/>
    <dgm:cxn modelId="{7820AC96-3A36-45E1-81A1-8F771050FD34}" type="presParOf" srcId="{4C2239DD-6D46-477A-937B-C204D7286129}" destId="{2724AB5C-74D3-4A93-B3AB-D9CB4FD1E73F}" srcOrd="4" destOrd="0" presId="urn:microsoft.com/office/officeart/2005/8/layout/radial3"/>
    <dgm:cxn modelId="{ADC6F11C-2127-42A8-8551-91D4D5CDAD8D}" type="presParOf" srcId="{4C2239DD-6D46-477A-937B-C204D7286129}" destId="{B521C7F9-02F4-4AFC-9426-C863B08E16B6}" srcOrd="5" destOrd="0" presId="urn:microsoft.com/office/officeart/2005/8/layout/radial3"/>
    <dgm:cxn modelId="{C6C669DB-0B60-4E79-B927-6B53600D1D83}" type="presParOf" srcId="{4C2239DD-6D46-477A-937B-C204D7286129}" destId="{789E4F11-B8B6-4F3B-9FEF-7AD5F9CECF02}" srcOrd="6" destOrd="0" presId="urn:microsoft.com/office/officeart/2005/8/layout/radial3"/>
    <dgm:cxn modelId="{7F28A160-B7FD-404C-9F8C-96140B1D6C12}" type="presParOf" srcId="{4C2239DD-6D46-477A-937B-C204D7286129}" destId="{34628E5E-15AA-4047-B2F0-37C65AE4BF02}" srcOrd="7" destOrd="0" presId="urn:microsoft.com/office/officeart/2005/8/layout/radial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0B936-E06F-4852-8D76-EE0A723B67A6}">
      <dsp:nvSpPr>
        <dsp:cNvPr id="0" name=""/>
        <dsp:cNvSpPr/>
      </dsp:nvSpPr>
      <dsp:spPr>
        <a:xfrm>
          <a:off x="3042195" y="1316844"/>
          <a:ext cx="3149762" cy="3149762"/>
        </a:xfrm>
        <a:prstGeom prst="ellipse">
          <a:avLst/>
        </a:prstGeom>
        <a:noFill/>
        <a:ln w="22225" cap="flat" cmpd="sng" algn="ctr">
          <a:solidFill>
            <a:srgbClr val="06748C"/>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lvl="0" algn="ctr" defTabSz="1244600">
            <a:lnSpc>
              <a:spcPts val="3200"/>
            </a:lnSpc>
            <a:spcBef>
              <a:spcPct val="0"/>
            </a:spcBef>
            <a:spcAft>
              <a:spcPts val="1000"/>
            </a:spcAft>
          </a:pPr>
          <a:endParaRPr lang="zh-CN" altLang="en-US" sz="2800" kern="1200" dirty="0">
            <a:solidFill>
              <a:schemeClr val="bg1"/>
            </a:solidFill>
          </a:endParaRPr>
        </a:p>
      </dsp:txBody>
      <dsp:txXfrm>
        <a:off x="3503467" y="1778116"/>
        <a:ext cx="2227218" cy="2227218"/>
      </dsp:txXfrm>
    </dsp:sp>
    <dsp:sp modelId="{F2C86FB4-A597-463A-9EB4-41C87B2B7E1C}">
      <dsp:nvSpPr>
        <dsp:cNvPr id="0" name=""/>
        <dsp:cNvSpPr/>
      </dsp:nvSpPr>
      <dsp:spPr>
        <a:xfrm>
          <a:off x="3829635" y="51907"/>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4060271" y="282543"/>
        <a:ext cx="1113609" cy="1113609"/>
      </dsp:txXfrm>
    </dsp:sp>
    <dsp:sp modelId="{D914B49B-1683-4CD4-A9A3-0A7DD7C8E815}">
      <dsp:nvSpPr>
        <dsp:cNvPr id="0" name=""/>
        <dsp:cNvSpPr/>
      </dsp:nvSpPr>
      <dsp:spPr>
        <a:xfrm>
          <a:off x="5434248" y="824648"/>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5664884" y="1055284"/>
        <a:ext cx="1113609" cy="1113609"/>
      </dsp:txXfrm>
    </dsp:sp>
    <dsp:sp modelId="{E478681F-D4CE-46DB-8C70-A172CFEAEA07}">
      <dsp:nvSpPr>
        <dsp:cNvPr id="0" name=""/>
        <dsp:cNvSpPr/>
      </dsp:nvSpPr>
      <dsp:spPr>
        <a:xfrm>
          <a:off x="5830555" y="2560981"/>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6061191" y="2791617"/>
        <a:ext cx="1113609" cy="1113609"/>
      </dsp:txXfrm>
    </dsp:sp>
    <dsp:sp modelId="{2724AB5C-74D3-4A93-B3AB-D9CB4FD1E73F}">
      <dsp:nvSpPr>
        <dsp:cNvPr id="0" name=""/>
        <dsp:cNvSpPr/>
      </dsp:nvSpPr>
      <dsp:spPr>
        <a:xfrm>
          <a:off x="4720128" y="3953412"/>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4950764" y="4184048"/>
        <a:ext cx="1113609" cy="1113609"/>
      </dsp:txXfrm>
    </dsp:sp>
    <dsp:sp modelId="{B521C7F9-02F4-4AFC-9426-C863B08E16B6}">
      <dsp:nvSpPr>
        <dsp:cNvPr id="0" name=""/>
        <dsp:cNvSpPr/>
      </dsp:nvSpPr>
      <dsp:spPr>
        <a:xfrm>
          <a:off x="2939142" y="3953412"/>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3169778" y="4184048"/>
        <a:ext cx="1113609" cy="1113609"/>
      </dsp:txXfrm>
    </dsp:sp>
    <dsp:sp modelId="{789E4F11-B8B6-4F3B-9FEF-7AD5F9CECF02}">
      <dsp:nvSpPr>
        <dsp:cNvPr id="0" name=""/>
        <dsp:cNvSpPr/>
      </dsp:nvSpPr>
      <dsp:spPr>
        <a:xfrm>
          <a:off x="1828716" y="2560981"/>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2059352" y="2791617"/>
        <a:ext cx="1113609" cy="1113609"/>
      </dsp:txXfrm>
    </dsp:sp>
    <dsp:sp modelId="{34628E5E-15AA-4047-B2F0-37C65AE4BF02}">
      <dsp:nvSpPr>
        <dsp:cNvPr id="0" name=""/>
        <dsp:cNvSpPr/>
      </dsp:nvSpPr>
      <dsp:spPr>
        <a:xfrm>
          <a:off x="2225022" y="824648"/>
          <a:ext cx="1574881" cy="1574881"/>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ts val="2000"/>
            </a:lnSpc>
            <a:spcBef>
              <a:spcPct val="0"/>
            </a:spcBef>
            <a:spcAft>
              <a:spcPts val="0"/>
            </a:spcAft>
          </a:pPr>
          <a:endParaRPr lang="zh-CN" altLang="en-US" sz="1800" kern="1200" dirty="0">
            <a:solidFill>
              <a:srgbClr val="06748C"/>
            </a:solidFill>
          </a:endParaRPr>
        </a:p>
      </dsp:txBody>
      <dsp:txXfrm>
        <a:off x="2455658" y="1055284"/>
        <a:ext cx="1113609" cy="111360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1143000" y="685800"/>
            <a:ext cx="4572000" cy="3429000"/>
          </a:xfrm>
          <a:prstGeom prst="rect">
            <a:avLst/>
          </a:prstGeom>
        </p:spPr>
        <p:txBody>
          <a:bodyPr/>
          <a:lstStyle/>
          <a:p>
            <a:endParaRPr/>
          </a:p>
        </p:txBody>
      </p:sp>
      <p:sp>
        <p:nvSpPr>
          <p:cNvPr id="85" name="Shape 8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96360018"/>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Hello, everyone. Today’s topic is “New business quote conversion model”. </a:t>
            </a:r>
            <a:endParaRPr lang="zh-CN" altLang="en-US" dirty="0"/>
          </a:p>
        </p:txBody>
      </p:sp>
    </p:spTree>
    <p:extLst>
      <p:ext uri="{BB962C8B-B14F-4D97-AF65-F5344CB8AC3E}">
        <p14:creationId xmlns:p14="http://schemas.microsoft.com/office/powerpoint/2010/main" val="1219634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We began this</a:t>
            </a:r>
            <a:r>
              <a:rPr lang="en-US" altLang="zh-CN" baseline="0" dirty="0" smtClean="0"/>
              <a:t> model</a:t>
            </a:r>
            <a:r>
              <a:rPr lang="en-US" altLang="zh-CN" dirty="0" smtClean="0"/>
              <a:t> on December 2021. And the first version of the model has been launched in Chongqing at the end of June</a:t>
            </a:r>
            <a:r>
              <a:rPr lang="en-SG" altLang="zh-CN" sz="1200"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SG" altLang="zh-CN" sz="1200" baseline="0" dirty="0" smtClean="0"/>
              <a:t>We are going to do some online data analysis to do model iterations and generations.</a:t>
            </a:r>
          </a:p>
        </p:txBody>
      </p:sp>
    </p:spTree>
    <p:extLst>
      <p:ext uri="{BB962C8B-B14F-4D97-AF65-F5344CB8AC3E}">
        <p14:creationId xmlns:p14="http://schemas.microsoft.com/office/powerpoint/2010/main" val="398373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I’ll do </a:t>
            </a:r>
            <a:r>
              <a:rPr lang="en-US" altLang="zh-CN" baseline="0" dirty="0" smtClean="0"/>
              <a:t>an </a:t>
            </a:r>
            <a:r>
              <a:rPr lang="en-US" altLang="zh-CN" baseline="0" dirty="0" smtClean="0"/>
              <a:t>introduction from three aspects: Background, algorithm details, current progress and next step.</a:t>
            </a:r>
            <a:endParaRPr lang="zh-CN" altLang="en-US" dirty="0"/>
          </a:p>
        </p:txBody>
      </p:sp>
    </p:spTree>
    <p:extLst>
      <p:ext uri="{BB962C8B-B14F-4D97-AF65-F5344CB8AC3E}">
        <p14:creationId xmlns:p14="http://schemas.microsoft.com/office/powerpoint/2010/main" val="2054927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Firstly, I’m going to talk about the background.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For new business quote conversion model, </a:t>
            </a:r>
            <a:r>
              <a:rPr lang="en-US" altLang="zh-CN" b="1" dirty="0" smtClean="0"/>
              <a:t>our goal</a:t>
            </a:r>
            <a:r>
              <a:rPr lang="en-US" altLang="zh-CN" dirty="0" smtClean="0"/>
              <a:t> is to increase the new business quote conversion rate to increase the profit. So, we’d like to predict customer’s elasticity to the price so as to achieve personalized pricing.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smtClean="0"/>
              <a:t>The elasticity means </a:t>
            </a:r>
            <a:r>
              <a:rPr lang="en-US" altLang="zh-CN" sz="1200" b="0" kern="1200" noProof="0" dirty="0" smtClean="0">
                <a:solidFill>
                  <a:srgbClr val="06748C"/>
                </a:solidFill>
                <a:cs typeface="+mn-ea"/>
                <a:sym typeface="+mn-lt"/>
              </a:rPr>
              <a:t>how sensitive users are to the price change</a:t>
            </a:r>
            <a:r>
              <a:rPr lang="en-US" altLang="zh-CN" sz="1200" b="1" kern="1200" noProof="0" dirty="0" smtClean="0">
                <a:solidFill>
                  <a:srgbClr val="06748C"/>
                </a:solidFill>
                <a:cs typeface="+mn-ea"/>
                <a:sym typeface="+mn-lt"/>
              </a:rPr>
              <a:t>.</a:t>
            </a:r>
            <a:r>
              <a:rPr lang="en-US" altLang="zh-CN"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dirty="0" smtClean="0"/>
              <a:t>For example</a:t>
            </a:r>
            <a:r>
              <a:rPr lang="en-US" altLang="zh-CN" dirty="0" smtClean="0"/>
              <a:t>, we</a:t>
            </a:r>
            <a:r>
              <a:rPr lang="en-US" altLang="zh-CN" baseline="0" dirty="0" smtClean="0"/>
              <a:t> can see the chart below, the </a:t>
            </a:r>
            <a:r>
              <a:rPr lang="en-US" altLang="zh-CN" sz="1200" b="0" i="0" dirty="0" smtClean="0">
                <a:effectLst/>
                <a:latin typeface="+mn-lt"/>
                <a:ea typeface="+mn-ea"/>
                <a:cs typeface="+mn-cs"/>
                <a:sym typeface="Calibri"/>
              </a:rPr>
              <a:t>vertical coordinate </a:t>
            </a:r>
            <a:r>
              <a:rPr lang="en-US" altLang="zh-CN" baseline="0" dirty="0" smtClean="0"/>
              <a:t>is the conversion rate and the </a:t>
            </a:r>
            <a:r>
              <a:rPr lang="en-US" altLang="zh-CN" sz="1200" b="0" i="0" dirty="0" smtClean="0">
                <a:effectLst/>
                <a:latin typeface="+mn-lt"/>
                <a:ea typeface="+mn-ea"/>
                <a:cs typeface="+mn-cs"/>
                <a:sym typeface="Calibri"/>
              </a:rPr>
              <a:t>horizontal coordinate</a:t>
            </a:r>
            <a:r>
              <a:rPr lang="en-US" altLang="zh-CN" sz="1200" b="0" i="0" baseline="0" dirty="0" smtClean="0">
                <a:effectLst/>
                <a:latin typeface="+mn-lt"/>
                <a:ea typeface="+mn-ea"/>
                <a:cs typeface="+mn-cs"/>
                <a:sym typeface="Calibri"/>
              </a:rPr>
              <a:t> is the price</a:t>
            </a:r>
            <a:r>
              <a:rPr lang="en-US" altLang="zh-CN" baseline="0" dirty="0" smtClean="0"/>
              <a:t>, so the slope can be generally regarded as the elasticity. The bigger the slope is, the higher the elasticity. </a:t>
            </a:r>
            <a:r>
              <a:rPr lang="en-US" altLang="zh-CN" dirty="0" smtClean="0"/>
              <a:t>And we can easily know, customer A has a low elasticity to the price, so we can increase the price to him. And to customer B, he has a high elasticity to the price, so what we need do is to decrease the price if we want to make deal.</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Is there any questions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Am I making sense ?</a:t>
            </a:r>
          </a:p>
        </p:txBody>
      </p:sp>
    </p:spTree>
    <p:extLst>
      <p:ext uri="{BB962C8B-B14F-4D97-AF65-F5344CB8AC3E}">
        <p14:creationId xmlns:p14="http://schemas.microsoft.com/office/powerpoint/2010/main" val="21042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Next, </a:t>
            </a:r>
            <a:r>
              <a:rPr lang="en-US" altLang="zh-CN" dirty="0" smtClean="0"/>
              <a:t> I’d like to move to the</a:t>
            </a:r>
            <a:r>
              <a:rPr lang="en-US" altLang="zh-CN" baseline="0" dirty="0" smtClean="0"/>
              <a:t> second part: algorithm details which contains data, feature and model’s introduction.</a:t>
            </a:r>
            <a:endParaRPr lang="en-US" altLang="zh-CN" dirty="0" smtClean="0"/>
          </a:p>
          <a:p>
            <a:endParaRPr lang="zh-CN" altLang="en-US" dirty="0"/>
          </a:p>
        </p:txBody>
      </p:sp>
    </p:spTree>
    <p:extLst>
      <p:ext uri="{BB962C8B-B14F-4D97-AF65-F5344CB8AC3E}">
        <p14:creationId xmlns:p14="http://schemas.microsoft.com/office/powerpoint/2010/main" val="394629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SG" altLang="zh-CN" sz="1200" baseline="0" dirty="0" smtClean="0"/>
              <a:t>As all we know, many factors will affect the conversion rate. Customers’ behaviour, policy information and vehicle’s conditions and so on.</a:t>
            </a:r>
          </a:p>
        </p:txBody>
      </p:sp>
    </p:spTree>
    <p:extLst>
      <p:ext uri="{BB962C8B-B14F-4D97-AF65-F5344CB8AC3E}">
        <p14:creationId xmlns:p14="http://schemas.microsoft.com/office/powerpoint/2010/main" val="253994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So we selected </a:t>
            </a:r>
            <a:r>
              <a:rPr lang="en-US" altLang="zh-CN" baseline="0" dirty="0" smtClean="0"/>
              <a:t>policy, customer, vehicle, channel, discount, service and </a:t>
            </a:r>
            <a:r>
              <a:rPr lang="en-US" altLang="zh-CN" baseline="0" dirty="0" err="1" smtClean="0"/>
              <a:t>cliam</a:t>
            </a:r>
            <a:r>
              <a:rPr lang="en-US" altLang="zh-CN" baseline="0" dirty="0" smtClean="0"/>
              <a:t>,  7 modules with a total of more </a:t>
            </a:r>
            <a:r>
              <a:rPr lang="en-US" altLang="zh-CN" baseline="0" dirty="0" smtClean="0"/>
              <a:t>than 70 </a:t>
            </a:r>
            <a:r>
              <a:rPr lang="en-US" altLang="zh-CN" baseline="0" dirty="0" smtClean="0"/>
              <a:t>features to build the model. </a:t>
            </a:r>
          </a:p>
        </p:txBody>
      </p:sp>
    </p:spTree>
    <p:extLst>
      <p:ext uri="{BB962C8B-B14F-4D97-AF65-F5344CB8AC3E}">
        <p14:creationId xmlns:p14="http://schemas.microsoft.com/office/powerpoint/2010/main" val="122303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These features can be simply divided into 3 parts: original features, calculated features and encoding features.</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For original features, such as </a:t>
            </a:r>
            <a:r>
              <a:rPr lang="en-US" altLang="zh-CN" b="1" baseline="0" dirty="0" smtClean="0"/>
              <a:t>policy premium, policy </a:t>
            </a:r>
            <a:r>
              <a:rPr lang="en-US" altLang="zh-CN" b="1" baseline="0" dirty="0" smtClean="0"/>
              <a:t>amount,  </a:t>
            </a:r>
            <a:r>
              <a:rPr lang="en-US" altLang="zh-CN" b="1" baseline="0" dirty="0" smtClean="0"/>
              <a:t>NCD </a:t>
            </a:r>
            <a:r>
              <a:rPr lang="en-US" altLang="zh-CN" b="1" baseline="0" dirty="0" smtClean="0"/>
              <a:t>coefficient</a:t>
            </a:r>
            <a:r>
              <a:rPr lang="en-US" altLang="zh-CN" baseline="0" dirty="0" smtClean="0"/>
              <a:t>(no claim discount, basically means a discount which was given to the drivers with great historical claim records) </a:t>
            </a:r>
            <a:r>
              <a:rPr lang="en-US" altLang="zh-CN" b="1" baseline="0" dirty="0" smtClean="0"/>
              <a:t>and quotation </a:t>
            </a:r>
            <a:r>
              <a:rPr lang="en-US" altLang="zh-CN" b="1" baseline="0" dirty="0" smtClean="0"/>
              <a:t>date </a:t>
            </a:r>
            <a:r>
              <a:rPr lang="en-US" altLang="zh-CN" b="0" baseline="0" dirty="0" smtClean="0"/>
              <a:t>and</a:t>
            </a:r>
            <a:r>
              <a:rPr lang="en-US" altLang="zh-CN" b="1" baseline="0" dirty="0" smtClean="0"/>
              <a:t> </a:t>
            </a:r>
            <a:r>
              <a:rPr lang="en-US" altLang="zh-CN" baseline="0" dirty="0" smtClean="0"/>
              <a:t>so </a:t>
            </a:r>
            <a:r>
              <a:rPr lang="en-US" altLang="zh-CN" baseline="0" dirty="0" smtClean="0"/>
              <a:t>on. To these features, we didn’t do any extra processes except null value deletion and outliers’ handling.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And for calculated </a:t>
            </a:r>
            <a:r>
              <a:rPr lang="en-US" altLang="zh-CN" baseline="0" dirty="0" smtClean="0"/>
              <a:t>features, such </a:t>
            </a:r>
            <a:r>
              <a:rPr lang="en-US" altLang="zh-CN" baseline="0" dirty="0" smtClean="0"/>
              <a:t>as days from last quotation, </a:t>
            </a:r>
            <a:r>
              <a:rPr lang="en-US" altLang="zh-CN" baseline="0" dirty="0" smtClean="0"/>
              <a:t>difference of </a:t>
            </a:r>
            <a:r>
              <a:rPr lang="en-US" altLang="zh-CN" baseline="0" dirty="0" smtClean="0"/>
              <a:t>NCD </a:t>
            </a:r>
            <a:r>
              <a:rPr lang="en-US" altLang="zh-CN" baseline="0" dirty="0" smtClean="0"/>
              <a:t>coefficient,  </a:t>
            </a:r>
            <a:r>
              <a:rPr lang="en-US" altLang="zh-CN" baseline="0" dirty="0" smtClean="0"/>
              <a:t>agent performance (to evaluate how great the agent perform in the past year), depreciation rate of vehicle and so on</a:t>
            </a:r>
            <a:r>
              <a:rPr lang="en-US" altLang="zh-CN" baseline="0" dirty="0" smtClean="0"/>
              <a:t>. We got these features though the calculation of some basic data. </a:t>
            </a:r>
            <a:endParaRPr lang="en-US" altLang="zh-CN" baseline="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Last and most important part is feature encoding, </a:t>
            </a:r>
            <a:r>
              <a:rPr lang="en-US" altLang="zh-CN" baseline="0" dirty="0" smtClean="0"/>
              <a:t>such as customer sex, policy premium, seat number of vehicle and purchase price of new car and so on. We </a:t>
            </a:r>
            <a:r>
              <a:rPr lang="en-US" altLang="zh-CN" baseline="0" dirty="0" smtClean="0"/>
              <a:t>used some functions to transform these data. </a:t>
            </a:r>
            <a:r>
              <a:rPr lang="en-US" altLang="zh-CN" baseline="0" dirty="0" smtClean="0"/>
              <a:t>(</a:t>
            </a:r>
            <a:r>
              <a:rPr lang="en-US" altLang="zh-CN" b="1" baseline="0" dirty="0" smtClean="0"/>
              <a:t>For example</a:t>
            </a:r>
            <a:r>
              <a:rPr lang="en-US" altLang="zh-CN" baseline="0" dirty="0" smtClean="0"/>
              <a:t>, for some text data, like customer sex, we need to transformed it to categorical data for machine learning. And for some continuous numeric data,  like purchase price of new car, we need to hierarchize them.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aseline="0" dirty="0" smtClean="0"/>
              <a:t>And last, </a:t>
            </a:r>
            <a:r>
              <a:rPr lang="en-US" altLang="zh-CN" baseline="0" smtClean="0"/>
              <a:t>we </a:t>
            </a:r>
            <a:r>
              <a:rPr lang="en-US" altLang="zh-CN" baseline="0" smtClean="0"/>
              <a:t>sent </a:t>
            </a:r>
            <a:r>
              <a:rPr lang="en-US" altLang="zh-CN" baseline="0" dirty="0" smtClean="0"/>
              <a:t>them to our model to predict customers’ elasticity.</a:t>
            </a:r>
            <a:endParaRPr lang="zh-CN" altLang="en-US" dirty="0"/>
          </a:p>
        </p:txBody>
      </p:sp>
    </p:spTree>
    <p:extLst>
      <p:ext uri="{BB962C8B-B14F-4D97-AF65-F5344CB8AC3E}">
        <p14:creationId xmlns:p14="http://schemas.microsoft.com/office/powerpoint/2010/main" val="87787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We used double machine learning model to implement the prediction of elasticity. This </a:t>
            </a:r>
            <a:r>
              <a:rPr lang="en-US" altLang="zh-CN" dirty="0" err="1" smtClean="0"/>
              <a:t>dml</a:t>
            </a:r>
            <a:r>
              <a:rPr lang="en-US" altLang="zh-CN" dirty="0" smtClean="0"/>
              <a:t> model can be divided into 2 levels, the first level contains two models, one model is to predict the price and the other is to predict the conversion probability. And there will be two residuals generated when they compared with their actual values respectively.  And then, the second model will predict the elasticity though the residuals.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dirty="0" smtClean="0">
                <a:effectLst/>
                <a:latin typeface="+mn-lt"/>
                <a:ea typeface="+mn-ea"/>
                <a:cs typeface="+mn-cs"/>
                <a:sym typeface="Calibri"/>
              </a:rPr>
              <a:t>弹性</a:t>
            </a:r>
            <a:r>
              <a:rPr lang="zh-CN" altLang="en-US" sz="1200" dirty="0" smtClean="0">
                <a:effectLst/>
                <a:latin typeface="+mn-lt"/>
                <a:ea typeface="+mn-ea"/>
                <a:cs typeface="+mn-cs"/>
                <a:sym typeface="Calibri"/>
              </a:rPr>
              <a:t>：</a:t>
            </a:r>
            <a:endParaRPr lang="en-US" altLang="zh-CN" sz="120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mean elasticity is minus 7. It can be basically regarded as there will be 7 units’ decrease of conversion rate when we increase the discount by one unit.</a:t>
            </a:r>
            <a:endParaRPr lang="en-US" altLang="zh-CN" sz="120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dirty="0" smtClean="0">
                <a:effectLst/>
                <a:latin typeface="+mn-lt"/>
                <a:ea typeface="+mn-ea"/>
                <a:cs typeface="+mn-cs"/>
                <a:sym typeface="Calibri"/>
              </a:rPr>
              <a:t>模型效果评估</a:t>
            </a:r>
            <a:r>
              <a:rPr lang="zh-CN" altLang="en-US" sz="1200" dirty="0" smtClean="0">
                <a:effectLst/>
                <a:latin typeface="+mn-lt"/>
                <a:ea typeface="+mn-ea"/>
                <a:cs typeface="+mn-cs"/>
                <a:sym typeface="Calibri"/>
              </a:rPr>
              <a:t>：</a:t>
            </a:r>
            <a:endParaRPr lang="en-US" altLang="zh-CN" sz="120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smtClean="0">
                <a:effectLst/>
                <a:latin typeface="+mn-lt"/>
                <a:ea typeface="+mn-ea"/>
                <a:cs typeface="+mn-cs"/>
                <a:sym typeface="Calibri"/>
              </a:rPr>
              <a:t>Generally speaking,</a:t>
            </a:r>
            <a:r>
              <a:rPr lang="en-US" altLang="zh-CN" sz="1200" baseline="0" dirty="0" smtClean="0">
                <a:effectLst/>
                <a:latin typeface="+mn-lt"/>
                <a:ea typeface="+mn-ea"/>
                <a:cs typeface="+mn-cs"/>
                <a:sym typeface="Calibri"/>
              </a:rPr>
              <a:t> </a:t>
            </a:r>
            <a:r>
              <a:rPr lang="en-US" altLang="zh-CN" sz="1200" dirty="0" smtClean="0">
                <a:effectLst/>
                <a:latin typeface="+mn-lt"/>
                <a:ea typeface="+mn-ea"/>
                <a:cs typeface="+mn-cs"/>
                <a:sym typeface="Calibri"/>
              </a:rPr>
              <a:t>this is a regression model. So we can determine the efficiency of the model from RMSE(root mean square error, a common formula for measuring the So it performs well</a:t>
            </a:r>
            <a:r>
              <a:rPr lang="en-US" altLang="zh-CN" sz="1200" baseline="0" dirty="0" smtClean="0">
                <a:effectLst/>
                <a:latin typeface="+mn-lt"/>
                <a:ea typeface="+mn-ea"/>
                <a:cs typeface="+mn-cs"/>
                <a:sym typeface="Calibri"/>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b="1" dirty="0" smtClean="0"/>
              <a:t>泛化性：</a:t>
            </a:r>
            <a:endParaRPr lang="en-US" altLang="zh-CN" b="1"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Generalization can</a:t>
            </a:r>
            <a:r>
              <a:rPr lang="en-US" altLang="zh-CN" baseline="0" dirty="0" smtClean="0"/>
              <a:t> be basically regarded as the extensibility of the model. The higher the generalization, the easier it is to be reused. </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And Do u have any questions about this model?</a:t>
            </a:r>
            <a:endParaRPr lang="en-US" altLang="zh-CN" sz="1200" b="0" i="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b="0" i="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Next I’d like to move to the</a:t>
            </a:r>
            <a:r>
              <a:rPr lang="en-US" altLang="zh-CN" baseline="0" dirty="0" smtClean="0"/>
              <a:t> last part</a:t>
            </a:r>
            <a:r>
              <a:rPr lang="en-US" altLang="zh-CN" dirty="0" smtClean="0"/>
              <a:t>.</a:t>
            </a:r>
          </a:p>
          <a:p>
            <a:endParaRPr lang="zh-CN" altLang="en-US" dirty="0"/>
          </a:p>
        </p:txBody>
      </p:sp>
    </p:spTree>
    <p:extLst>
      <p:ext uri="{BB962C8B-B14F-4D97-AF65-F5344CB8AC3E}">
        <p14:creationId xmlns:p14="http://schemas.microsoft.com/office/powerpoint/2010/main" val="358746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3678882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2017 Global Cover">
    <p:spTree>
      <p:nvGrpSpPr>
        <p:cNvPr id="1" name=""/>
        <p:cNvGrpSpPr/>
        <p:nvPr/>
      </p:nvGrpSpPr>
      <p:grpSpPr>
        <a:xfrm>
          <a:off x="0" y="0"/>
          <a:ext cx="0" cy="0"/>
          <a:chOff x="0" y="0"/>
          <a:chExt cx="0" cy="0"/>
        </a:xfrm>
      </p:grpSpPr>
      <p:sp>
        <p:nvSpPr>
          <p:cNvPr id="16" name="Rectangle 8"/>
          <p:cNvSpPr/>
          <p:nvPr/>
        </p:nvSpPr>
        <p:spPr>
          <a:xfrm>
            <a:off x="0" y="5562600"/>
            <a:ext cx="12192000" cy="1295400"/>
          </a:xfrm>
          <a:prstGeom prst="rect">
            <a:avLst/>
          </a:prstGeom>
          <a:solidFill>
            <a:schemeClr val="accent1"/>
          </a:solidFill>
          <a:ln w="12700">
            <a:miter lim="400000"/>
          </a:ln>
        </p:spPr>
        <p:txBody>
          <a:bodyPr lIns="45719" rIns="45719" anchor="ctr"/>
          <a:lstStyle/>
          <a:p>
            <a:pPr algn="ctr">
              <a:defRPr sz="2400">
                <a:solidFill>
                  <a:srgbClr val="003E7E"/>
                </a:solidFill>
              </a:defRPr>
            </a:pPr>
            <a:endParaRPr/>
          </a:p>
        </p:txBody>
      </p:sp>
      <p:pic>
        <p:nvPicPr>
          <p:cNvPr id="17" name="Picture 7" descr="Picture 7"/>
          <p:cNvPicPr>
            <a:picLocks noChangeAspect="1"/>
          </p:cNvPicPr>
          <p:nvPr/>
        </p:nvPicPr>
        <p:blipFill>
          <a:blip r:embed="rId2">
            <a:extLst/>
          </a:blip>
          <a:stretch>
            <a:fillRect/>
          </a:stretch>
        </p:blipFill>
        <p:spPr>
          <a:xfrm>
            <a:off x="0" y="0"/>
            <a:ext cx="12192000" cy="5562600"/>
          </a:xfrm>
          <a:prstGeom prst="rect">
            <a:avLst/>
          </a:prstGeom>
          <a:ln w="12700">
            <a:miter lim="400000"/>
          </a:ln>
        </p:spPr>
      </p:pic>
      <p:pic>
        <p:nvPicPr>
          <p:cNvPr id="18" name="图片 7" descr="图片 7"/>
          <p:cNvPicPr>
            <a:picLocks noChangeAspect="1"/>
          </p:cNvPicPr>
          <p:nvPr/>
        </p:nvPicPr>
        <p:blipFill>
          <a:blip r:embed="rId3">
            <a:extLst/>
          </a:blip>
          <a:stretch>
            <a:fillRect/>
          </a:stretch>
        </p:blipFill>
        <p:spPr>
          <a:xfrm>
            <a:off x="5038792" y="5772615"/>
            <a:ext cx="2114417" cy="875371"/>
          </a:xfrm>
          <a:prstGeom prst="rect">
            <a:avLst/>
          </a:prstGeom>
          <a:ln w="12700">
            <a:miter lim="400000"/>
          </a:ln>
        </p:spPr>
      </p:pic>
      <p:sp>
        <p:nvSpPr>
          <p:cNvPr id="19" name="标题文本"/>
          <p:cNvSpPr txBox="1">
            <a:spLocks noGrp="1"/>
          </p:cNvSpPr>
          <p:nvPr>
            <p:ph type="title"/>
          </p:nvPr>
        </p:nvSpPr>
        <p:spPr>
          <a:xfrm>
            <a:off x="821267" y="1828800"/>
            <a:ext cx="10515601" cy="903818"/>
          </a:xfrm>
          <a:prstGeom prst="rect">
            <a:avLst/>
          </a:prstGeom>
        </p:spPr>
        <p:txBody>
          <a:bodyPr/>
          <a:lstStyle/>
          <a:p>
            <a:r>
              <a:t>标题文本</a:t>
            </a:r>
          </a:p>
        </p:txBody>
      </p:sp>
      <p:sp>
        <p:nvSpPr>
          <p:cNvPr id="20" name="正文级别 1…"/>
          <p:cNvSpPr txBox="1">
            <a:spLocks noGrp="1"/>
          </p:cNvSpPr>
          <p:nvPr>
            <p:ph type="body" sz="quarter" idx="1"/>
          </p:nvPr>
        </p:nvSpPr>
        <p:spPr>
          <a:xfrm>
            <a:off x="838200" y="3048592"/>
            <a:ext cx="10515600" cy="550802"/>
          </a:xfrm>
          <a:prstGeom prst="rect">
            <a:avLst/>
          </a:prstGeom>
        </p:spPr>
        <p:txBody>
          <a:bodyPr/>
          <a:lstStyle>
            <a:lvl1pPr marL="0" indent="0">
              <a:spcBef>
                <a:spcPts val="500"/>
              </a:spcBef>
              <a:buSzTx/>
              <a:buNone/>
              <a:defRPr sz="2400">
                <a:solidFill>
                  <a:srgbClr val="343741"/>
                </a:solidFill>
              </a:defRPr>
            </a:lvl1pPr>
            <a:lvl2pPr marL="856713" indent="-247128">
              <a:spcBef>
                <a:spcPts val="500"/>
              </a:spcBef>
              <a:buChar char="–"/>
              <a:defRPr sz="2400">
                <a:solidFill>
                  <a:srgbClr val="343741"/>
                </a:solidFill>
              </a:defRPr>
            </a:lvl2pPr>
            <a:lvl3pPr marL="1447763" indent="-228593">
              <a:spcBef>
                <a:spcPts val="500"/>
              </a:spcBef>
              <a:defRPr sz="2400">
                <a:solidFill>
                  <a:srgbClr val="343741"/>
                </a:solidFill>
              </a:defRPr>
            </a:lvl3pPr>
            <a:lvl4pPr marL="2110101" indent="-281346">
              <a:spcBef>
                <a:spcPts val="500"/>
              </a:spcBef>
              <a:defRPr sz="2400">
                <a:solidFill>
                  <a:srgbClr val="343741"/>
                </a:solidFill>
              </a:defRPr>
            </a:lvl4pPr>
            <a:lvl5pPr marL="2719685" indent="-281346">
              <a:spcBef>
                <a:spcPts val="500"/>
              </a:spcBef>
              <a:defRPr sz="2400">
                <a:solidFill>
                  <a:srgbClr val="343741"/>
                </a:solidFill>
              </a:defRPr>
            </a:lvl5pPr>
          </a:lstStyle>
          <a:p>
            <a:r>
              <a:t>正文级别 1</a:t>
            </a:r>
          </a:p>
          <a:p>
            <a:pPr lvl="1"/>
            <a:r>
              <a:t>正文级别 2</a:t>
            </a:r>
          </a:p>
          <a:p>
            <a:pPr lvl="2"/>
            <a:r>
              <a:t>正文级别 3</a:t>
            </a:r>
          </a:p>
          <a:p>
            <a:pPr lvl="3"/>
            <a:r>
              <a:t>正文级别 4</a:t>
            </a:r>
          </a:p>
          <a:p>
            <a:pPr lvl="4"/>
            <a:r>
              <a:t>正文级别 5</a:t>
            </a:r>
          </a:p>
        </p:txBody>
      </p:sp>
      <p:sp>
        <p:nvSpPr>
          <p:cNvPr id="21" name="幻灯片编号"/>
          <p:cNvSpPr txBox="1">
            <a:spLocks noGrp="1"/>
          </p:cNvSpPr>
          <p:nvPr>
            <p:ph type="sldNum" sz="quarter" idx="2"/>
          </p:nvPr>
        </p:nvSpPr>
        <p:spPr>
          <a:xfrm>
            <a:off x="5892800" y="6172200"/>
            <a:ext cx="2844800" cy="368301"/>
          </a:xfrm>
          <a:prstGeom prst="rect">
            <a:avLst/>
          </a:prstGeom>
        </p:spPr>
        <p:txBody>
          <a:bodyPr/>
          <a:lstStyle>
            <a:lvl1pPr>
              <a:defRPr sz="1200">
                <a:solidFill>
                  <a:srgbClr val="343741"/>
                </a:solidFill>
              </a:defRPr>
            </a:lvl1p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lide">
    <p:spTree>
      <p:nvGrpSpPr>
        <p:cNvPr id="1" name=""/>
        <p:cNvGrpSpPr/>
        <p:nvPr/>
      </p:nvGrpSpPr>
      <p:grpSpPr>
        <a:xfrm>
          <a:off x="0" y="0"/>
          <a:ext cx="0" cy="0"/>
          <a:chOff x="0" y="0"/>
          <a:chExt cx="0" cy="0"/>
        </a:xfrm>
      </p:grpSpPr>
      <p:sp>
        <p:nvSpPr>
          <p:cNvPr id="36" name="正文级别 1…"/>
          <p:cNvSpPr txBox="1">
            <a:spLocks noGrp="1"/>
          </p:cNvSpPr>
          <p:nvPr>
            <p:ph type="body" idx="1"/>
          </p:nvPr>
        </p:nvSpPr>
        <p:spPr>
          <a:xfrm>
            <a:off x="498900" y="990600"/>
            <a:ext cx="11083500" cy="5181600"/>
          </a:xfrm>
          <a:prstGeom prst="rect">
            <a:avLst/>
          </a:prstGeom>
        </p:spPr>
        <p:txBody>
          <a:bodyPr/>
          <a:lstStyle>
            <a:lvl1pPr marL="0" indent="0">
              <a:buSzTx/>
              <a:buNone/>
            </a:lvl1pPr>
            <a:lvl2pPr marL="1078495" indent="-468910">
              <a:buChar char="–"/>
            </a:lvl2pPr>
            <a:lvl3pPr marL="1625559" indent="-406389"/>
            <a:lvl4pPr marL="2293200" indent="-464445"/>
            <a:lvl5pPr marL="2902784" indent="-464445"/>
          </a:lstStyle>
          <a:p>
            <a:r>
              <a:t>正文级别 1</a:t>
            </a:r>
          </a:p>
          <a:p>
            <a:pPr lvl="1"/>
            <a:r>
              <a:t>正文级别 2</a:t>
            </a:r>
          </a:p>
          <a:p>
            <a:pPr lvl="2"/>
            <a:r>
              <a:t>正文级别 3</a:t>
            </a:r>
          </a:p>
          <a:p>
            <a:pPr lvl="3"/>
            <a:r>
              <a:t>正文级别 4</a:t>
            </a:r>
          </a:p>
          <a:p>
            <a:pPr lvl="4"/>
            <a:r>
              <a:t>正文级别 5</a:t>
            </a:r>
          </a:p>
        </p:txBody>
      </p:sp>
      <p:sp>
        <p:nvSpPr>
          <p:cNvPr id="37" name="标题文本"/>
          <p:cNvSpPr txBox="1">
            <a:spLocks noGrp="1"/>
          </p:cNvSpPr>
          <p:nvPr>
            <p:ph type="title"/>
          </p:nvPr>
        </p:nvSpPr>
        <p:spPr>
          <a:xfrm>
            <a:off x="508000" y="274636"/>
            <a:ext cx="11074400" cy="487364"/>
          </a:xfrm>
          <a:prstGeom prst="rect">
            <a:avLst/>
          </a:prstGeom>
        </p:spPr>
        <p:txBody>
          <a:bodyPr/>
          <a:lstStyle>
            <a:lvl1pPr>
              <a:defRPr sz="3200">
                <a:latin typeface="Arial"/>
                <a:ea typeface="Arial"/>
                <a:cs typeface="Arial"/>
                <a:sym typeface="Arial"/>
              </a:defRPr>
            </a:lvl1pPr>
          </a:lstStyle>
          <a:p>
            <a:r>
              <a:t>标题文本</a:t>
            </a:r>
          </a:p>
        </p:txBody>
      </p:sp>
      <p:sp>
        <p:nvSpPr>
          <p:cNvPr id="38" name="Straight Connector 12"/>
          <p:cNvSpPr/>
          <p:nvPr/>
        </p:nvSpPr>
        <p:spPr>
          <a:xfrm>
            <a:off x="508000" y="838200"/>
            <a:ext cx="11125200" cy="0"/>
          </a:xfrm>
          <a:prstGeom prst="line">
            <a:avLst/>
          </a:prstGeom>
          <a:ln>
            <a:solidFill>
              <a:srgbClr val="5381AC"/>
            </a:solidFill>
          </a:ln>
        </p:spPr>
        <p:txBody>
          <a:bodyPr lIns="45719" rIns="45719"/>
          <a:lstStyle/>
          <a:p>
            <a:endParaRPr/>
          </a:p>
        </p:txBody>
      </p:sp>
      <p:sp>
        <p:nvSpPr>
          <p:cNvPr id="39" name="Rectangle 7"/>
          <p:cNvSpPr/>
          <p:nvPr/>
        </p:nvSpPr>
        <p:spPr>
          <a:xfrm>
            <a:off x="0" y="6419850"/>
            <a:ext cx="12192000" cy="438149"/>
          </a:xfrm>
          <a:prstGeom prst="rect">
            <a:avLst/>
          </a:prstGeom>
          <a:solidFill>
            <a:schemeClr val="accent1"/>
          </a:solidFill>
          <a:ln w="12700">
            <a:miter lim="400000"/>
          </a:ln>
        </p:spPr>
        <p:txBody>
          <a:bodyPr lIns="45719" rIns="45719" anchor="b"/>
          <a:lstStyle/>
          <a:p>
            <a:pPr algn="ctr">
              <a:defRPr sz="2400">
                <a:solidFill>
                  <a:srgbClr val="003E7E"/>
                </a:solidFill>
              </a:defRPr>
            </a:pPr>
            <a:endParaRP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1" name="TextBox 3"/>
          <p:cNvSpPr txBox="1"/>
          <p:nvPr/>
        </p:nvSpPr>
        <p:spPr>
          <a:xfrm>
            <a:off x="5181600" y="6456989"/>
            <a:ext cx="182880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200">
                <a:solidFill>
                  <a:schemeClr val="accent2">
                    <a:alpha val="99000"/>
                  </a:schemeClr>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利宝保险</a:t>
            </a:r>
          </a:p>
        </p:txBody>
      </p:sp>
      <p:sp>
        <p:nvSpPr>
          <p:cNvPr id="42" name="TextBox 3"/>
          <p:cNvSpPr txBox="1"/>
          <p:nvPr/>
        </p:nvSpPr>
        <p:spPr>
          <a:xfrm>
            <a:off x="5181600" y="6678141"/>
            <a:ext cx="1828800" cy="13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000">
                <a:solidFill>
                  <a:schemeClr val="accent2">
                    <a:alpha val="99000"/>
                  </a:schemeClr>
                </a:solidFill>
              </a:defRPr>
            </a:lvl1pPr>
          </a:lstStyle>
          <a:p>
            <a:r>
              <a:t>Liberty Insurance</a:t>
            </a: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pic>
        <p:nvPicPr>
          <p:cNvPr id="61" name="Picture 7" descr="Picture 7"/>
          <p:cNvPicPr>
            <a:picLocks noChangeAspect="1"/>
          </p:cNvPicPr>
          <p:nvPr/>
        </p:nvPicPr>
        <p:blipFill>
          <a:blip r:embed="rId2">
            <a:extLst/>
          </a:blip>
          <a:stretch>
            <a:fillRect/>
          </a:stretch>
        </p:blipFill>
        <p:spPr>
          <a:xfrm>
            <a:off x="0" y="0"/>
            <a:ext cx="12192000" cy="5562600"/>
          </a:xfrm>
          <a:prstGeom prst="rect">
            <a:avLst/>
          </a:prstGeom>
          <a:ln w="12700">
            <a:miter lim="400000"/>
          </a:ln>
        </p:spPr>
      </p:pic>
      <p:sp>
        <p:nvSpPr>
          <p:cNvPr id="62" name="Rectangle 8"/>
          <p:cNvSpPr/>
          <p:nvPr/>
        </p:nvSpPr>
        <p:spPr>
          <a:xfrm>
            <a:off x="0" y="5562600"/>
            <a:ext cx="12192000" cy="1295400"/>
          </a:xfrm>
          <a:prstGeom prst="rect">
            <a:avLst/>
          </a:prstGeom>
          <a:solidFill>
            <a:schemeClr val="accent1"/>
          </a:solidFill>
          <a:ln w="12700">
            <a:miter lim="400000"/>
          </a:ln>
        </p:spPr>
        <p:txBody>
          <a:bodyPr lIns="45719" rIns="45719" anchor="ctr"/>
          <a:lstStyle/>
          <a:p>
            <a:pPr algn="ctr">
              <a:defRPr sz="2400">
                <a:solidFill>
                  <a:srgbClr val="003E7E"/>
                </a:solidFill>
              </a:defRPr>
            </a:pPr>
            <a:endParaRPr/>
          </a:p>
        </p:txBody>
      </p:sp>
      <p:pic>
        <p:nvPicPr>
          <p:cNvPr id="63" name="图片 7" descr="图片 7"/>
          <p:cNvPicPr>
            <a:picLocks noChangeAspect="1"/>
          </p:cNvPicPr>
          <p:nvPr/>
        </p:nvPicPr>
        <p:blipFill>
          <a:blip r:embed="rId3">
            <a:extLst/>
          </a:blip>
          <a:stretch>
            <a:fillRect/>
          </a:stretch>
        </p:blipFill>
        <p:spPr>
          <a:xfrm>
            <a:off x="4964989" y="5742061"/>
            <a:ext cx="2262024" cy="936478"/>
          </a:xfrm>
          <a:prstGeom prst="rect">
            <a:avLst/>
          </a:prstGeom>
          <a:ln w="12700">
            <a:miter lim="400000"/>
          </a:ln>
        </p:spPr>
      </p:pic>
      <p:sp>
        <p:nvSpPr>
          <p:cNvPr id="64" name="文本框 6"/>
          <p:cNvSpPr txBox="1"/>
          <p:nvPr/>
        </p:nvSpPr>
        <p:spPr>
          <a:xfrm>
            <a:off x="4673600" y="2412880"/>
            <a:ext cx="2844800" cy="1620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4800">
                <a:solidFill>
                  <a:srgbClr val="808080"/>
                </a:solidFill>
              </a:defRPr>
            </a:pPr>
            <a:r>
              <a:rPr>
                <a:latin typeface="微软雅黑"/>
                <a:ea typeface="微软雅黑"/>
                <a:cs typeface="微软雅黑"/>
                <a:sym typeface="微软雅黑"/>
              </a:rPr>
              <a:t>谢谢</a:t>
            </a:r>
          </a:p>
          <a:p>
            <a:pPr algn="ctr">
              <a:defRPr sz="4800">
                <a:solidFill>
                  <a:srgbClr val="808080"/>
                </a:solidFill>
              </a:defRPr>
            </a:pPr>
            <a:r>
              <a:t>Thanks</a:t>
            </a:r>
          </a:p>
        </p:txBody>
      </p:sp>
      <p:sp>
        <p:nvSpPr>
          <p:cNvPr id="65" name="幻灯片编号"/>
          <p:cNvSpPr txBox="1">
            <a:spLocks noGrp="1"/>
          </p:cNvSpPr>
          <p:nvPr>
            <p:ph type="sldNum" sz="quarter" idx="2"/>
          </p:nvPr>
        </p:nvSpPr>
        <p:spPr>
          <a:xfrm>
            <a:off x="5892800" y="6172200"/>
            <a:ext cx="2844800" cy="368301"/>
          </a:xfrm>
          <a:prstGeom prst="rect">
            <a:avLst/>
          </a:prstGeom>
        </p:spPr>
        <p:txBody>
          <a:bodyPr/>
          <a:lstStyle>
            <a:lvl1pPr>
              <a:defRPr sz="1200">
                <a:solidFill>
                  <a:srgbClr val="343741"/>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p:nvPr/>
        </p:nvSpPr>
        <p:spPr>
          <a:xfrm>
            <a:off x="0" y="6419850"/>
            <a:ext cx="12192000" cy="438149"/>
          </a:xfrm>
          <a:prstGeom prst="rect">
            <a:avLst/>
          </a:prstGeom>
          <a:solidFill>
            <a:schemeClr val="accent1"/>
          </a:solidFill>
          <a:ln w="12700">
            <a:miter lim="400000"/>
          </a:ln>
        </p:spPr>
        <p:txBody>
          <a:bodyPr lIns="45719" rIns="45719" anchor="b"/>
          <a:lstStyle/>
          <a:p>
            <a:pPr algn="ctr">
              <a:defRPr sz="2400">
                <a:solidFill>
                  <a:srgbClr val="003E7E"/>
                </a:solidFill>
              </a:defRPr>
            </a:pPr>
            <a:endParaRPr/>
          </a:p>
        </p:txBody>
      </p:sp>
      <p:sp>
        <p:nvSpPr>
          <p:cNvPr id="3" name="Title 1"/>
          <p:cNvSpPr txBox="1"/>
          <p:nvPr/>
        </p:nvSpPr>
        <p:spPr>
          <a:xfrm>
            <a:off x="508000" y="497687"/>
            <a:ext cx="11052411" cy="840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4200">
                <a:solidFill>
                  <a:srgbClr val="343741">
                    <a:alpha val="99000"/>
                  </a:srgbClr>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目录</a:t>
            </a:r>
          </a:p>
        </p:txBody>
      </p:sp>
      <p:sp>
        <p:nvSpPr>
          <p:cNvPr id="4" name="正文级别 1…"/>
          <p:cNvSpPr txBox="1">
            <a:spLocks noGrp="1"/>
          </p:cNvSpPr>
          <p:nvPr>
            <p:ph type="body" idx="1"/>
          </p:nvPr>
        </p:nvSpPr>
        <p:spPr>
          <a:xfrm>
            <a:off x="508000" y="1593850"/>
            <a:ext cx="11125200" cy="46799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5" name="Straight Connector 9"/>
          <p:cNvSpPr/>
          <p:nvPr/>
        </p:nvSpPr>
        <p:spPr>
          <a:xfrm>
            <a:off x="508000" y="1447800"/>
            <a:ext cx="11125200" cy="0"/>
          </a:xfrm>
          <a:prstGeom prst="line">
            <a:avLst/>
          </a:prstGeom>
          <a:ln>
            <a:solidFill>
              <a:schemeClr val="accent3"/>
            </a:solidFill>
          </a:ln>
        </p:spPr>
        <p:txBody>
          <a:bodyPr lIns="45719" rIns="45719"/>
          <a:lstStyle/>
          <a:p>
            <a:endParaRPr/>
          </a:p>
        </p:txBody>
      </p:sp>
      <p:sp>
        <p:nvSpPr>
          <p:cNvPr id="6" name="幻灯片编号"/>
          <p:cNvSpPr txBox="1">
            <a:spLocks noGrp="1"/>
          </p:cNvSpPr>
          <p:nvPr>
            <p:ph type="sldNum" sz="quarter" idx="2"/>
          </p:nvPr>
        </p:nvSpPr>
        <p:spPr>
          <a:xfrm>
            <a:off x="11760239" y="6482228"/>
            <a:ext cx="330161" cy="313394"/>
          </a:xfrm>
          <a:prstGeom prst="rect">
            <a:avLst/>
          </a:prstGeom>
          <a:ln w="12700">
            <a:miter lim="400000"/>
          </a:ln>
        </p:spPr>
        <p:txBody>
          <a:bodyPr wrap="none" lIns="45719" rIns="45719" anchor="ctr">
            <a:spAutoFit/>
          </a:bodyPr>
          <a:lstStyle>
            <a:lvl1pPr algn="r">
              <a:defRPr sz="1600">
                <a:solidFill>
                  <a:srgbClr val="343741">
                    <a:alpha val="99000"/>
                  </a:srgbClr>
                </a:solidFill>
              </a:defRPr>
            </a:lvl1pPr>
          </a:lstStyle>
          <a:p>
            <a:fld id="{86CB4B4D-7CA3-9044-876B-883B54F8677D}" type="slidenum">
              <a:t>‹#›</a:t>
            </a:fld>
            <a:endParaRPr/>
          </a:p>
        </p:txBody>
      </p:sp>
      <p:sp>
        <p:nvSpPr>
          <p:cNvPr id="7" name="TextBox 3"/>
          <p:cNvSpPr txBox="1"/>
          <p:nvPr/>
        </p:nvSpPr>
        <p:spPr>
          <a:xfrm>
            <a:off x="5181600" y="6456989"/>
            <a:ext cx="182880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200">
                <a:solidFill>
                  <a:schemeClr val="accent2">
                    <a:alpha val="99000"/>
                  </a:schemeClr>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利宝保险</a:t>
            </a:r>
          </a:p>
        </p:txBody>
      </p:sp>
      <p:sp>
        <p:nvSpPr>
          <p:cNvPr id="8" name="TextBox 3"/>
          <p:cNvSpPr txBox="1"/>
          <p:nvPr/>
        </p:nvSpPr>
        <p:spPr>
          <a:xfrm>
            <a:off x="5181600" y="6678141"/>
            <a:ext cx="1828800" cy="13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000">
                <a:solidFill>
                  <a:schemeClr val="accent2">
                    <a:alpha val="99000"/>
                  </a:schemeClr>
                </a:solidFill>
              </a:defRPr>
            </a:lvl1pPr>
          </a:lstStyle>
          <a:p>
            <a:r>
              <a:t>Liberty Insurance</a:t>
            </a:r>
          </a:p>
        </p:txBody>
      </p:sp>
      <p:sp>
        <p:nvSpPr>
          <p:cNvPr id="9" name="标题文本"/>
          <p:cNvSpPr txBox="1">
            <a:spLocks noGrp="1"/>
          </p:cNvSpPr>
          <p:nvPr>
            <p:ph type="title"/>
          </p:nvPr>
        </p:nvSpPr>
        <p:spPr>
          <a:xfrm>
            <a:off x="609600" y="98424"/>
            <a:ext cx="10972800" cy="1495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ransition spd="med"/>
  <p:timing>
    <p:tnLst>
      <p:par>
        <p:cTn id="1" dur="indefinite" restart="never" nodeType="tmRoot"/>
      </p:par>
    </p:tnLst>
  </p:timing>
  <p:txStyles>
    <p:titleStyle>
      <a:lvl1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1pPr>
      <a:lvl2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2pPr>
      <a:lvl3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3pPr>
      <a:lvl4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4pPr>
      <a:lvl5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5pPr>
      <a:lvl6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6pPr>
      <a:lvl7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7pPr>
      <a:lvl8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8pPr>
      <a:lvl9pPr marL="0" marR="0" indent="0" algn="l" defTabSz="1219169" rtl="0" latinLnBrk="0">
        <a:lnSpc>
          <a:spcPct val="100000"/>
        </a:lnSpc>
        <a:spcBef>
          <a:spcPts val="0"/>
        </a:spcBef>
        <a:spcAft>
          <a:spcPts val="0"/>
        </a:spcAft>
        <a:buClrTx/>
        <a:buSzTx/>
        <a:buFontTx/>
        <a:buNone/>
        <a:tabLst/>
        <a:defRPr sz="4800" b="0" i="0" u="none" strike="noStrike" cap="none" spc="0" baseline="0">
          <a:ln>
            <a:noFill/>
          </a:ln>
          <a:solidFill>
            <a:srgbClr val="343741">
              <a:alpha val="99000"/>
            </a:srgbClr>
          </a:solidFill>
          <a:uFillTx/>
          <a:latin typeface="微软雅黑"/>
          <a:ea typeface="微软雅黑"/>
          <a:cs typeface="微软雅黑"/>
          <a:sym typeface="微软雅黑"/>
        </a:defRPr>
      </a:lvl9pPr>
    </p:titleStyle>
    <p:bodyStyle>
      <a:lvl1pPr marL="685782" marR="0" indent="-685782" algn="l" defTabSz="1219169" rtl="0" latinLnBrk="0">
        <a:lnSpc>
          <a:spcPct val="100000"/>
        </a:lnSpc>
        <a:spcBef>
          <a:spcPts val="700"/>
        </a:spcBef>
        <a:spcAft>
          <a:spcPts val="0"/>
        </a:spcAft>
        <a:buClrTx/>
        <a:buSzPct val="100000"/>
        <a:buFontTx/>
        <a:buAutoNum type="arabicPeriod"/>
        <a:tabLst/>
        <a:defRPr sz="3200" b="0" i="0" u="none" strike="noStrike" cap="none" spc="0" baseline="0">
          <a:ln>
            <a:noFill/>
          </a:ln>
          <a:solidFill>
            <a:srgbClr val="343741">
              <a:alpha val="99000"/>
            </a:srgbClr>
          </a:solidFill>
          <a:uFillTx/>
          <a:latin typeface="Arial"/>
          <a:ea typeface="Arial"/>
          <a:cs typeface="Arial"/>
          <a:sym typeface="Arial"/>
        </a:defRPr>
      </a:lvl1pPr>
      <a:lvl2pPr marL="1166254" marR="0" indent="-448722" algn="l" defTabSz="1219169" rtl="0" latinLnBrk="0">
        <a:lnSpc>
          <a:spcPct val="100000"/>
        </a:lnSpc>
        <a:spcBef>
          <a:spcPts val="700"/>
        </a:spcBef>
        <a:spcAft>
          <a:spcPts val="0"/>
        </a:spcAft>
        <a:buClrTx/>
        <a:buSzPct val="100000"/>
        <a:buFontTx/>
        <a:buAutoNum type="arabicParenR"/>
        <a:tabLst/>
        <a:defRPr sz="3200" b="0" i="0" u="none" strike="noStrike" cap="none" spc="0" baseline="0">
          <a:ln>
            <a:noFill/>
          </a:ln>
          <a:solidFill>
            <a:srgbClr val="343741">
              <a:alpha val="99000"/>
            </a:srgbClr>
          </a:solidFill>
          <a:uFillTx/>
          <a:latin typeface="Arial"/>
          <a:ea typeface="Arial"/>
          <a:cs typeface="Arial"/>
          <a:sym typeface="Arial"/>
        </a:defRPr>
      </a:lvl2pPr>
      <a:lvl3pPr marL="1523962" marR="0" indent="-304792"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3pPr>
      <a:lvl4pPr marL="2203883"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4pPr>
      <a:lvl5pPr marL="281346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5pPr>
      <a:lvl6pPr marL="342305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6pPr>
      <a:lvl7pPr marL="403263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7pPr>
      <a:lvl8pPr marL="464222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8pPr>
      <a:lvl9pPr marL="5251806"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rry.liu@libertymutual.com.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txBox="1">
            <a:spLocks noGrp="1"/>
          </p:cNvSpPr>
          <p:nvPr>
            <p:ph type="title"/>
          </p:nvPr>
        </p:nvSpPr>
        <p:spPr>
          <a:xfrm>
            <a:off x="821265" y="1828800"/>
            <a:ext cx="10515601" cy="849086"/>
          </a:xfrm>
          <a:prstGeom prst="rect">
            <a:avLst/>
          </a:prstGeom>
        </p:spPr>
        <p:txBody>
          <a:bodyPr/>
          <a:lstStyle>
            <a:lvl1pPr>
              <a:defRPr sz="4300">
                <a:latin typeface="Arial"/>
                <a:ea typeface="Arial"/>
                <a:cs typeface="Arial"/>
                <a:sym typeface="Arial"/>
              </a:defRPr>
            </a:lvl1pPr>
          </a:lstStyle>
          <a:p>
            <a:pPr algn="ctr"/>
            <a:r>
              <a:rPr lang="en-US" altLang="zh-CN" dirty="0"/>
              <a:t>New Business Quote Conversion Model</a:t>
            </a:r>
            <a:endParaRPr dirty="0"/>
          </a:p>
        </p:txBody>
      </p:sp>
      <p:sp>
        <p:nvSpPr>
          <p:cNvPr id="88" name="Text Placeholder 2"/>
          <p:cNvSpPr txBox="1">
            <a:spLocks noGrp="1"/>
          </p:cNvSpPr>
          <p:nvPr>
            <p:ph type="body" sz="quarter" idx="1"/>
          </p:nvPr>
        </p:nvSpPr>
        <p:spPr>
          <a:xfrm>
            <a:off x="1676400" y="2948839"/>
            <a:ext cx="10515600" cy="550802"/>
          </a:xfrm>
          <a:prstGeom prst="rect">
            <a:avLst/>
          </a:prstGeom>
        </p:spPr>
        <p:txBody>
          <a:bodyPr/>
          <a:lstStyle/>
          <a:p>
            <a:r>
              <a:rPr lang="en-US" dirty="0" smtClean="0"/>
              <a:t>				</a:t>
            </a:r>
            <a:r>
              <a:rPr lang="en-US" dirty="0" err="1" smtClean="0">
                <a:hlinkClick r:id="rId3"/>
              </a:rPr>
              <a:t>Cherry.Liu</a:t>
            </a:r>
            <a:r>
              <a:rPr lang="en-US" dirty="0" smtClean="0"/>
              <a:t>   2022/08</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3 Current Progress &amp; Next Step</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44" name="矩形: 圆角 5">
            <a:extLst>
              <a:ext uri="{FF2B5EF4-FFF2-40B4-BE49-F238E27FC236}">
                <a16:creationId xmlns="" xmlns:a16="http://schemas.microsoft.com/office/drawing/2014/main" id="{E1DF3453-C0B6-4DB4-A09E-5E547C51E195}"/>
              </a:ext>
            </a:extLst>
          </p:cNvPr>
          <p:cNvSpPr/>
          <p:nvPr/>
        </p:nvSpPr>
        <p:spPr>
          <a:xfrm>
            <a:off x="-1118937" y="1588168"/>
            <a:ext cx="7471663" cy="3976296"/>
          </a:xfrm>
          <a:prstGeom prst="roundRect">
            <a:avLst>
              <a:gd name="adj" fmla="val 50000"/>
            </a:avLst>
          </a:prstGeom>
          <a:gradFill flip="none" rotWithShape="1">
            <a:gsLst>
              <a:gs pos="100000">
                <a:schemeClr val="accent3">
                  <a:alpha val="25000"/>
                </a:schemeClr>
              </a:gs>
              <a:gs pos="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矩形: 圆角 121">
            <a:extLst>
              <a:ext uri="{FF2B5EF4-FFF2-40B4-BE49-F238E27FC236}">
                <a16:creationId xmlns="" xmlns:a16="http://schemas.microsoft.com/office/drawing/2014/main" id="{4E9BC5E5-C204-4847-8A8B-F6DC0A56B775}"/>
              </a:ext>
            </a:extLst>
          </p:cNvPr>
          <p:cNvSpPr/>
          <p:nvPr/>
        </p:nvSpPr>
        <p:spPr>
          <a:xfrm flipH="1">
            <a:off x="5839273" y="1588167"/>
            <a:ext cx="8297832" cy="3976297"/>
          </a:xfrm>
          <a:prstGeom prst="roundRect">
            <a:avLst>
              <a:gd name="adj" fmla="val 50000"/>
            </a:avLst>
          </a:prstGeom>
          <a:gradFill flip="none" rotWithShape="1">
            <a:gsLst>
              <a:gs pos="100000">
                <a:schemeClr val="accent3">
                  <a:alpha val="25000"/>
                </a:schemeClr>
              </a:gs>
              <a:gs pos="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文本框 45"/>
          <p:cNvSpPr txBox="1"/>
          <p:nvPr/>
        </p:nvSpPr>
        <p:spPr>
          <a:xfrm>
            <a:off x="365816" y="3038815"/>
            <a:ext cx="3347290" cy="785343"/>
          </a:xfrm>
          <a:prstGeom prst="rect">
            <a:avLst/>
          </a:prstGeom>
          <a:noFill/>
        </p:spPr>
        <p:txBody>
          <a:bodyPr wrap="square" rtlCol="0">
            <a:spAutoFit/>
          </a:bodyPr>
          <a:lstStyle/>
          <a:p>
            <a:pPr algn="r">
              <a:lnSpc>
                <a:spcPct val="150000"/>
              </a:lnSpc>
            </a:pPr>
            <a:r>
              <a:rPr lang="en-US" altLang="zh-CN" sz="1600" dirty="0" smtClean="0">
                <a:cs typeface="+mn-ea"/>
                <a:sym typeface="+mn-lt"/>
              </a:rPr>
              <a:t>Model (V 1.0) launched in Chongqing on 2022-06</a:t>
            </a:r>
            <a:endParaRPr lang="en-US" altLang="zh-CN" sz="1600" dirty="0">
              <a:solidFill>
                <a:srgbClr val="343741"/>
              </a:solidFill>
              <a:cs typeface="+mn-ea"/>
              <a:sym typeface="+mn-lt"/>
            </a:endParaRPr>
          </a:p>
        </p:txBody>
      </p:sp>
      <p:sp>
        <p:nvSpPr>
          <p:cNvPr id="47" name="椭圆 46">
            <a:extLst>
              <a:ext uri="{FF2B5EF4-FFF2-40B4-BE49-F238E27FC236}">
                <a16:creationId xmlns="" xmlns:a16="http://schemas.microsoft.com/office/drawing/2014/main" id="{2173E2A9-7BE4-47FD-9854-0392ABF21B48}"/>
              </a:ext>
            </a:extLst>
          </p:cNvPr>
          <p:cNvSpPr/>
          <p:nvPr/>
        </p:nvSpPr>
        <p:spPr>
          <a:xfrm>
            <a:off x="4092025" y="2497367"/>
            <a:ext cx="1921396" cy="1921396"/>
          </a:xfrm>
          <a:prstGeom prst="ellipse">
            <a:avLst/>
          </a:prstGeom>
          <a:solidFill>
            <a:srgbClr val="343741"/>
          </a:solidFill>
          <a:ln w="9525">
            <a:solidFill>
              <a:srgbClr val="343741"/>
            </a:solidFill>
          </a:ln>
          <a:effectLst>
            <a:outerShdw blurRad="190500" dist="88900" dir="2700000" sx="98000" sy="98000" algn="tl" rotWithShape="0">
              <a:srgbClr val="343741">
                <a:alpha val="32000"/>
              </a:srgb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6155" tIns="839893" rIns="994325" bIns="623147"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zh-CN" altLang="en-US" sz="6500" b="0" i="0" u="none" strike="noStrike" kern="1200" cap="none" spc="0" normalizeH="0" baseline="0" noProof="0">
              <a:ln>
                <a:noFill/>
              </a:ln>
              <a:gradFill>
                <a:gsLst>
                  <a:gs pos="22000">
                    <a:srgbClr val="004EA2"/>
                  </a:gs>
                  <a:gs pos="100000">
                    <a:srgbClr val="007BF6"/>
                  </a:gs>
                </a:gsLst>
                <a:lin ang="8100000" scaled="1"/>
              </a:gradFill>
              <a:effectLst/>
              <a:uLnTx/>
              <a:uFillTx/>
              <a:cs typeface="+mn-ea"/>
              <a:sym typeface="+mn-lt"/>
            </a:endParaRPr>
          </a:p>
        </p:txBody>
      </p:sp>
      <p:sp>
        <p:nvSpPr>
          <p:cNvPr id="48" name="椭圆 47">
            <a:extLst>
              <a:ext uri="{FF2B5EF4-FFF2-40B4-BE49-F238E27FC236}">
                <a16:creationId xmlns="" xmlns:a16="http://schemas.microsoft.com/office/drawing/2014/main" id="{D54F1394-72A2-48E1-801F-3544659C989F}"/>
              </a:ext>
            </a:extLst>
          </p:cNvPr>
          <p:cNvSpPr/>
          <p:nvPr/>
        </p:nvSpPr>
        <p:spPr>
          <a:xfrm>
            <a:off x="6198448" y="2497367"/>
            <a:ext cx="1921396" cy="1921396"/>
          </a:xfrm>
          <a:prstGeom prst="ellipse">
            <a:avLst/>
          </a:prstGeom>
          <a:solidFill>
            <a:srgbClr val="FFD000"/>
          </a:solidFill>
          <a:ln w="9525">
            <a:solidFill>
              <a:srgbClr val="FFD000"/>
            </a:solidFill>
          </a:ln>
          <a:effectLst>
            <a:outerShdw blurRad="190500" dist="88900" dir="2700000" sx="98000" sy="98000" algn="tl" rotWithShape="0">
              <a:srgbClr val="FFD000">
                <a:alpha val="32000"/>
              </a:srgb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6155" tIns="839893" rIns="994325" bIns="623147"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zh-CN" altLang="en-US" sz="6500" b="0" i="0" u="none" strike="noStrike" kern="1200" cap="none" spc="0" normalizeH="0" baseline="0" noProof="0">
              <a:ln>
                <a:noFill/>
              </a:ln>
              <a:gradFill>
                <a:gsLst>
                  <a:gs pos="22000">
                    <a:srgbClr val="004EA2"/>
                  </a:gs>
                  <a:gs pos="100000">
                    <a:srgbClr val="007BF6"/>
                  </a:gs>
                </a:gsLst>
                <a:lin ang="8100000" scaled="1"/>
              </a:gradFill>
              <a:effectLst/>
              <a:uLnTx/>
              <a:uFillTx/>
              <a:cs typeface="+mn-ea"/>
              <a:sym typeface="+mn-lt"/>
            </a:endParaRPr>
          </a:p>
        </p:txBody>
      </p:sp>
      <p:sp>
        <p:nvSpPr>
          <p:cNvPr id="49" name="文本框 48">
            <a:extLst>
              <a:ext uri="{FF2B5EF4-FFF2-40B4-BE49-F238E27FC236}">
                <a16:creationId xmlns="" xmlns:a16="http://schemas.microsoft.com/office/drawing/2014/main" id="{52B8AD84-9EA8-476B-9C26-B32CB046B67B}"/>
              </a:ext>
            </a:extLst>
          </p:cNvPr>
          <p:cNvSpPr txBox="1"/>
          <p:nvPr/>
        </p:nvSpPr>
        <p:spPr>
          <a:xfrm>
            <a:off x="4267829" y="3061425"/>
            <a:ext cx="155764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bg1"/>
                </a:solidFill>
                <a:effectLst/>
                <a:uLnTx/>
                <a:uFillTx/>
                <a:cs typeface="+mn-ea"/>
                <a:sym typeface="+mn-lt"/>
              </a:rPr>
              <a:t>Current Progress</a:t>
            </a:r>
            <a:endParaRPr kumimoji="0" lang="zh-CN" altLang="en-US" sz="2400" b="1" i="0" u="none" strike="noStrike" kern="1200" cap="none" spc="0" normalizeH="0" baseline="0" noProof="0" dirty="0">
              <a:ln>
                <a:noFill/>
              </a:ln>
              <a:solidFill>
                <a:schemeClr val="bg1"/>
              </a:solidFill>
              <a:effectLst/>
              <a:uLnTx/>
              <a:uFillTx/>
              <a:cs typeface="+mn-ea"/>
              <a:sym typeface="+mn-lt"/>
            </a:endParaRPr>
          </a:p>
        </p:txBody>
      </p:sp>
      <p:sp>
        <p:nvSpPr>
          <p:cNvPr id="50" name="文本框 49">
            <a:extLst>
              <a:ext uri="{FF2B5EF4-FFF2-40B4-BE49-F238E27FC236}">
                <a16:creationId xmlns="" xmlns:a16="http://schemas.microsoft.com/office/drawing/2014/main" id="{6B2EF24C-8557-4032-B71B-30FCA9006B28}"/>
              </a:ext>
            </a:extLst>
          </p:cNvPr>
          <p:cNvSpPr txBox="1"/>
          <p:nvPr/>
        </p:nvSpPr>
        <p:spPr>
          <a:xfrm>
            <a:off x="6198448" y="3227229"/>
            <a:ext cx="192454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343741"/>
                </a:solidFill>
                <a:effectLst/>
                <a:uLnTx/>
                <a:uFillTx/>
                <a:cs typeface="+mn-ea"/>
                <a:sym typeface="+mn-lt"/>
              </a:rPr>
              <a:t>Next Step</a:t>
            </a:r>
            <a:endParaRPr kumimoji="0" lang="zh-CN" altLang="en-US" sz="2400" b="1" i="0" u="none" strike="noStrike" kern="1200" cap="none" spc="0" normalizeH="0" baseline="0" noProof="0" dirty="0">
              <a:ln>
                <a:noFill/>
              </a:ln>
              <a:solidFill>
                <a:srgbClr val="343741"/>
              </a:solidFill>
              <a:effectLst/>
              <a:uLnTx/>
              <a:uFillTx/>
              <a:cs typeface="+mn-ea"/>
              <a:sym typeface="+mn-lt"/>
            </a:endParaRPr>
          </a:p>
        </p:txBody>
      </p:sp>
      <p:sp>
        <p:nvSpPr>
          <p:cNvPr id="51" name="文本框 50"/>
          <p:cNvSpPr txBox="1"/>
          <p:nvPr/>
        </p:nvSpPr>
        <p:spPr>
          <a:xfrm>
            <a:off x="8246365" y="3042562"/>
            <a:ext cx="3483648"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smtClean="0">
                <a:solidFill>
                  <a:srgbClr val="343741"/>
                </a:solidFill>
                <a:cs typeface="+mn-ea"/>
                <a:sym typeface="+mn-lt"/>
              </a:rPr>
              <a:t>Model Iterations</a:t>
            </a:r>
          </a:p>
          <a:p>
            <a:pPr marL="285750" indent="-285750">
              <a:lnSpc>
                <a:spcPct val="150000"/>
              </a:lnSpc>
              <a:buFont typeface="Arial" panose="020B0604020202020204" pitchFamily="34" charset="0"/>
              <a:buChar char="•"/>
            </a:pPr>
            <a:r>
              <a:rPr lang="en-US" altLang="zh-CN" sz="1600" dirty="0">
                <a:cs typeface="+mn-ea"/>
                <a:sym typeface="+mn-lt"/>
              </a:rPr>
              <a:t>Multiple provinces </a:t>
            </a:r>
            <a:r>
              <a:rPr lang="en-US" altLang="zh-CN" sz="1600" dirty="0" smtClean="0">
                <a:cs typeface="+mn-ea"/>
                <a:sym typeface="+mn-lt"/>
              </a:rPr>
              <a:t>and cities</a:t>
            </a:r>
            <a:endParaRPr lang="en-US" altLang="zh-CN" sz="1600" dirty="0">
              <a:solidFill>
                <a:srgbClr val="343741"/>
              </a:solidFill>
              <a:cs typeface="+mn-ea"/>
              <a:sym typeface="+mn-lt"/>
            </a:endParaRPr>
          </a:p>
        </p:txBody>
      </p:sp>
      <p:sp>
        <p:nvSpPr>
          <p:cNvPr id="52" name="文本框 51"/>
          <p:cNvSpPr txBox="1"/>
          <p:nvPr/>
        </p:nvSpPr>
        <p:spPr>
          <a:xfrm>
            <a:off x="3713298" y="3038815"/>
            <a:ext cx="705467" cy="46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smtClean="0">
                <a:cs typeface="+mn-ea"/>
                <a:sym typeface="+mn-lt"/>
              </a:rPr>
              <a:t> </a:t>
            </a:r>
            <a:endParaRPr lang="en-US" altLang="zh-CN" sz="1600" dirty="0">
              <a:solidFill>
                <a:srgbClr val="343741"/>
              </a:solidFill>
              <a:cs typeface="+mn-ea"/>
              <a:sym typeface="+mn-lt"/>
            </a:endParaRPr>
          </a:p>
        </p:txBody>
      </p:sp>
    </p:spTree>
    <p:custDataLst>
      <p:tags r:id="rId1"/>
    </p:custDataLst>
    <p:extLst>
      <p:ext uri="{BB962C8B-B14F-4D97-AF65-F5344CB8AC3E}">
        <p14:creationId xmlns:p14="http://schemas.microsoft.com/office/powerpoint/2010/main" val="162188769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标题 3"/>
          <p:cNvSpPr txBox="1">
            <a:spLocks noGrp="1"/>
          </p:cNvSpPr>
          <p:nvPr>
            <p:ph type="title"/>
          </p:nvPr>
        </p:nvSpPr>
        <p:spPr>
          <a:xfrm>
            <a:off x="567267" y="2146300"/>
            <a:ext cx="10515601" cy="903818"/>
          </a:xfrm>
          <a:prstGeom prst="rect">
            <a:avLst/>
          </a:prstGeom>
        </p:spPr>
        <p:txBody>
          <a:bodyPr>
            <a:normAutofit fontScale="90000"/>
          </a:bodyPr>
          <a:lstStyle/>
          <a:p>
            <a:pPr algn="ctr" defTabSz="792460">
              <a:defRPr sz="2795">
                <a:latin typeface="Arial"/>
                <a:ea typeface="Arial"/>
                <a:cs typeface="Arial"/>
                <a:sym typeface="Arial"/>
              </a:defRPr>
            </a:pPr>
            <a:r>
              <a:t/>
            </a:r>
            <a:br/>
            <a:r>
              <a:t>Thanks</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fontScale="90000"/>
          </a:bodyPr>
          <a:lstStyle/>
          <a:p>
            <a:r>
              <a:rPr lang="en-US" altLang="zh-CN" dirty="0" smtClean="0"/>
              <a:t>Contents</a:t>
            </a:r>
            <a:endParaRPr lang="zh-CN" altLang="en-US" dirty="0"/>
          </a:p>
        </p:txBody>
      </p:sp>
      <p:sp>
        <p:nvSpPr>
          <p:cNvPr id="92" name="灯片编号占位符 2"/>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smtClean="0"/>
              <a:t>2</a:t>
            </a:fld>
            <a:endParaRPr/>
          </a:p>
        </p:txBody>
      </p:sp>
      <p:sp>
        <p:nvSpPr>
          <p:cNvPr id="6" name="圆角矩形 1"/>
          <p:cNvSpPr/>
          <p:nvPr/>
        </p:nvSpPr>
        <p:spPr>
          <a:xfrm>
            <a:off x="508000" y="1210592"/>
            <a:ext cx="10826750" cy="431801"/>
          </a:xfrm>
          <a:prstGeom prst="roundRect">
            <a:avLst>
              <a:gd name="adj" fmla="val 13754"/>
            </a:avLst>
          </a:prstGeom>
          <a:solidFill>
            <a:srgbClr val="FFD000">
              <a:alpha val="80000"/>
            </a:srgbClr>
          </a:solidFill>
          <a:ln w="12700">
            <a:miter lim="400000"/>
          </a:ln>
        </p:spPr>
        <p:txBody>
          <a:bodyPr lIns="45719" rIns="45719" anchor="ctr"/>
          <a:lstStyle/>
          <a:p>
            <a:pPr algn="ctr">
              <a:defRPr>
                <a:solidFill>
                  <a:srgbClr val="FFFFFF"/>
                </a:solidFill>
              </a:defRPr>
            </a:pPr>
            <a:endParaRPr/>
          </a:p>
        </p:txBody>
      </p:sp>
      <p:sp>
        <p:nvSpPr>
          <p:cNvPr id="7" name="文本占位符 4"/>
          <p:cNvSpPr txBox="1">
            <a:spLocks/>
          </p:cNvSpPr>
          <p:nvPr/>
        </p:nvSpPr>
        <p:spPr>
          <a:xfrm>
            <a:off x="508000" y="1070379"/>
            <a:ext cx="10510838" cy="467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685782" marR="0" indent="-685782" algn="l" defTabSz="1219169" rtl="0" latinLnBrk="0">
              <a:lnSpc>
                <a:spcPct val="100000"/>
              </a:lnSpc>
              <a:spcBef>
                <a:spcPts val="700"/>
              </a:spcBef>
              <a:spcAft>
                <a:spcPts val="0"/>
              </a:spcAft>
              <a:buClrTx/>
              <a:buSzPct val="100000"/>
              <a:buFontTx/>
              <a:buAutoNum type="arabicPeriod"/>
              <a:tabLst/>
              <a:defRPr sz="3200" b="0" i="0" u="none" strike="noStrike" cap="none" spc="0" baseline="0">
                <a:ln>
                  <a:noFill/>
                </a:ln>
                <a:solidFill>
                  <a:srgbClr val="343741">
                    <a:alpha val="99000"/>
                  </a:srgbClr>
                </a:solidFill>
                <a:uFillTx/>
                <a:latin typeface="Arial"/>
                <a:ea typeface="Arial"/>
                <a:cs typeface="Arial"/>
                <a:sym typeface="Arial"/>
              </a:defRPr>
            </a:lvl1pPr>
            <a:lvl2pPr marL="1166254" marR="0" indent="-448722" algn="l" defTabSz="1219169" rtl="0" latinLnBrk="0">
              <a:lnSpc>
                <a:spcPct val="100000"/>
              </a:lnSpc>
              <a:spcBef>
                <a:spcPts val="700"/>
              </a:spcBef>
              <a:spcAft>
                <a:spcPts val="0"/>
              </a:spcAft>
              <a:buClrTx/>
              <a:buSzPct val="100000"/>
              <a:buFontTx/>
              <a:buAutoNum type="arabicParenR"/>
              <a:tabLst/>
              <a:defRPr sz="3200" b="0" i="0" u="none" strike="noStrike" cap="none" spc="0" baseline="0">
                <a:ln>
                  <a:noFill/>
                </a:ln>
                <a:solidFill>
                  <a:srgbClr val="343741">
                    <a:alpha val="99000"/>
                  </a:srgbClr>
                </a:solidFill>
                <a:uFillTx/>
                <a:latin typeface="Arial"/>
                <a:ea typeface="Arial"/>
                <a:cs typeface="Arial"/>
                <a:sym typeface="Arial"/>
              </a:defRPr>
            </a:lvl2pPr>
            <a:lvl3pPr marL="1523962" marR="0" indent="-304792"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3pPr>
            <a:lvl4pPr marL="2203883"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4pPr>
            <a:lvl5pPr marL="281346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5pPr>
            <a:lvl6pPr marL="342305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6pPr>
            <a:lvl7pPr marL="403263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7pPr>
            <a:lvl8pPr marL="464222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8pPr>
            <a:lvl9pPr marL="5251806"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9pPr>
          </a:lstStyle>
          <a:p>
            <a:pPr hangingPunct="1">
              <a:lnSpc>
                <a:spcPct val="150000"/>
              </a:lnSpc>
              <a:spcBef>
                <a:spcPts val="500"/>
              </a:spcBef>
              <a:defRPr sz="2400"/>
            </a:pPr>
            <a:r>
              <a:rPr lang="en-US" altLang="zh-CN" sz="2400" dirty="0" smtClean="0"/>
              <a:t>Background</a:t>
            </a:r>
          </a:p>
          <a:p>
            <a:pPr hangingPunct="1">
              <a:lnSpc>
                <a:spcPct val="150000"/>
              </a:lnSpc>
              <a:spcBef>
                <a:spcPts val="500"/>
              </a:spcBef>
              <a:defRPr sz="2400"/>
            </a:pPr>
            <a:r>
              <a:rPr lang="en-US" sz="2400" dirty="0" smtClean="0">
                <a:latin typeface="微软雅黑"/>
                <a:ea typeface="微软雅黑"/>
                <a:cs typeface="微软雅黑"/>
                <a:sym typeface="微软雅黑"/>
              </a:rPr>
              <a:t>Algorithm Details</a:t>
            </a:r>
          </a:p>
          <a:p>
            <a:pPr hangingPunct="1">
              <a:lnSpc>
                <a:spcPct val="150000"/>
              </a:lnSpc>
              <a:spcBef>
                <a:spcPts val="500"/>
              </a:spcBef>
              <a:defRPr sz="2400">
                <a:latin typeface="微软雅黑"/>
                <a:ea typeface="微软雅黑"/>
                <a:cs typeface="微软雅黑"/>
                <a:sym typeface="微软雅黑"/>
              </a:defRPr>
            </a:pPr>
            <a:r>
              <a:rPr lang="en-US" sz="2400" dirty="0" smtClean="0">
                <a:latin typeface="微软雅黑"/>
                <a:ea typeface="微软雅黑"/>
                <a:cs typeface="微软雅黑"/>
                <a:sym typeface="微软雅黑"/>
              </a:rPr>
              <a:t>Current Progress &amp; Next Step</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1. </a:t>
            </a:r>
            <a:r>
              <a:rPr lang="en-US" altLang="zh-CN" dirty="0" smtClean="0"/>
              <a:t>Background</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59" name="矩形 8">
            <a:extLst>
              <a:ext uri="{FF2B5EF4-FFF2-40B4-BE49-F238E27FC236}">
                <a16:creationId xmlns="" xmlns:a16="http://schemas.microsoft.com/office/drawing/2014/main" id="{2771E5DB-3CD1-4F7F-8A65-3E0620FB60F9}"/>
              </a:ext>
            </a:extLst>
          </p:cNvPr>
          <p:cNvSpPr/>
          <p:nvPr/>
        </p:nvSpPr>
        <p:spPr>
          <a:xfrm>
            <a:off x="580010" y="914399"/>
            <a:ext cx="11002390" cy="1465419"/>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1" name="文本框 60">
            <a:extLst>
              <a:ext uri="{FF2B5EF4-FFF2-40B4-BE49-F238E27FC236}">
                <a16:creationId xmlns="" xmlns:a16="http://schemas.microsoft.com/office/drawing/2014/main" id="{D19FE3F4-E91D-475F-8021-3E647CE575F6}"/>
              </a:ext>
            </a:extLst>
          </p:cNvPr>
          <p:cNvSpPr txBox="1"/>
          <p:nvPr/>
        </p:nvSpPr>
        <p:spPr>
          <a:xfrm>
            <a:off x="580010" y="899882"/>
            <a:ext cx="8534493" cy="923330"/>
          </a:xfrm>
          <a:prstGeom prst="rect">
            <a:avLst/>
          </a:prstGeom>
          <a:noFill/>
        </p:spPr>
        <p:txBody>
          <a:bodyPr wrap="square" rtlCol="0">
            <a:spAutoFit/>
          </a:bodyPr>
          <a:lstStyle/>
          <a:p>
            <a:pPr hangingPunct="1">
              <a:defRPr/>
            </a:pPr>
            <a:r>
              <a:rPr kumimoji="0" lang="en-US" altLang="zh-CN" sz="2400" b="1" i="0" u="none" strike="noStrike" kern="1200" cap="none" spc="0" normalizeH="0" baseline="0" noProof="0" dirty="0" smtClean="0">
                <a:ln>
                  <a:noFill/>
                </a:ln>
                <a:solidFill>
                  <a:srgbClr val="06748C"/>
                </a:solidFill>
                <a:effectLst/>
                <a:uLnTx/>
                <a:uFillTx/>
                <a:cs typeface="+mn-ea"/>
                <a:sym typeface="+mn-lt"/>
              </a:rPr>
              <a:t>Purpose</a:t>
            </a:r>
            <a:r>
              <a:rPr kumimoji="0" lang="zh-CN" altLang="en-US" sz="2400" b="1" i="0" u="none" strike="noStrike" kern="1200" cap="none" spc="0" normalizeH="0" baseline="0" noProof="0" dirty="0" smtClean="0">
                <a:ln>
                  <a:noFill/>
                </a:ln>
                <a:solidFill>
                  <a:srgbClr val="06748C"/>
                </a:solidFill>
                <a:effectLst/>
                <a:uLnTx/>
                <a:uFillTx/>
                <a:cs typeface="+mn-ea"/>
                <a:sym typeface="+mn-lt"/>
              </a:rPr>
              <a:t>：</a:t>
            </a:r>
            <a:r>
              <a:rPr lang="en-US" altLang="zh-CN" sz="2400" b="1" kern="1200" dirty="0" smtClean="0">
                <a:solidFill>
                  <a:srgbClr val="06748C"/>
                </a:solidFill>
                <a:cs typeface="+mn-ea"/>
                <a:sym typeface="+mn-lt"/>
              </a:rPr>
              <a:t>price optimization</a:t>
            </a:r>
          </a:p>
          <a:p>
            <a:pPr marL="342900" indent="-342900" hangingPunct="1">
              <a:lnSpc>
                <a:spcPct val="150000"/>
              </a:lnSpc>
              <a:buFont typeface="Arial" panose="020B0604020202020204" pitchFamily="34" charset="0"/>
              <a:buChar char="•"/>
              <a:defRPr/>
            </a:pPr>
            <a:r>
              <a:rPr lang="en-US" altLang="zh-CN" sz="2000" dirty="0" smtClean="0"/>
              <a:t>to </a:t>
            </a:r>
            <a:r>
              <a:rPr lang="en-US" altLang="zh-CN" sz="2000" dirty="0"/>
              <a:t>increase new business quote conversion rate to increase the </a:t>
            </a:r>
            <a:r>
              <a:rPr lang="en-US" altLang="zh-CN" sz="2000" dirty="0" smtClean="0"/>
              <a:t>profit</a:t>
            </a:r>
            <a:endParaRPr lang="en-US" altLang="zh-CN" sz="2000" dirty="0"/>
          </a:p>
        </p:txBody>
      </p:sp>
      <p:grpSp>
        <p:nvGrpSpPr>
          <p:cNvPr id="74" name="Group 9">
            <a:extLst>
              <a:ext uri="{FF2B5EF4-FFF2-40B4-BE49-F238E27FC236}">
                <a16:creationId xmlns:a16="http://schemas.microsoft.com/office/drawing/2014/main" xmlns="" id="{118B4451-14C5-440F-BBEC-9AFBD1C0E796}"/>
              </a:ext>
            </a:extLst>
          </p:cNvPr>
          <p:cNvGrpSpPr/>
          <p:nvPr/>
        </p:nvGrpSpPr>
        <p:grpSpPr>
          <a:xfrm>
            <a:off x="508000" y="2532219"/>
            <a:ext cx="6241934" cy="3822292"/>
            <a:chOff x="352903" y="1522779"/>
            <a:chExt cx="4175030" cy="3250440"/>
          </a:xfrm>
        </p:grpSpPr>
        <p:cxnSp>
          <p:nvCxnSpPr>
            <p:cNvPr id="75" name="Straight Connector 10">
              <a:extLst>
                <a:ext uri="{FF2B5EF4-FFF2-40B4-BE49-F238E27FC236}">
                  <a16:creationId xmlns:a16="http://schemas.microsoft.com/office/drawing/2014/main" xmlns="" id="{1C57FC28-7989-4F02-84EF-FBC10634EA81}"/>
                </a:ext>
              </a:extLst>
            </p:cNvPr>
            <p:cNvCxnSpPr>
              <a:cxnSpLocks/>
            </p:cNvCxnSpPr>
            <p:nvPr/>
          </p:nvCxnSpPr>
          <p:spPr>
            <a:xfrm>
              <a:off x="1421176" y="1522779"/>
              <a:ext cx="0" cy="296108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11">
              <a:extLst>
                <a:ext uri="{FF2B5EF4-FFF2-40B4-BE49-F238E27FC236}">
                  <a16:creationId xmlns:a16="http://schemas.microsoft.com/office/drawing/2014/main" xmlns="" id="{3A9A05FE-A4B5-4411-95FB-F73DB14B6EEB}"/>
                </a:ext>
              </a:extLst>
            </p:cNvPr>
            <p:cNvCxnSpPr>
              <a:cxnSpLocks/>
            </p:cNvCxnSpPr>
            <p:nvPr/>
          </p:nvCxnSpPr>
          <p:spPr>
            <a:xfrm flipH="1">
              <a:off x="1421175" y="4483865"/>
              <a:ext cx="310675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12">
              <a:extLst>
                <a:ext uri="{FF2B5EF4-FFF2-40B4-BE49-F238E27FC236}">
                  <a16:creationId xmlns:a16="http://schemas.microsoft.com/office/drawing/2014/main" xmlns="" id="{1C8D7387-5A3B-436D-8498-DA930F8BF89C}"/>
                </a:ext>
              </a:extLst>
            </p:cNvPr>
            <p:cNvSpPr txBox="1"/>
            <p:nvPr/>
          </p:nvSpPr>
          <p:spPr>
            <a:xfrm>
              <a:off x="2660655" y="4511488"/>
              <a:ext cx="1346399" cy="261731"/>
            </a:xfrm>
            <a:prstGeom prst="rect">
              <a:avLst/>
            </a:prstGeom>
            <a:noFill/>
          </p:spPr>
          <p:txBody>
            <a:bodyPr wrap="square" rtlCol="0">
              <a:spAutoFit/>
            </a:bodyPr>
            <a:lstStyle/>
            <a:p>
              <a:r>
                <a:rPr lang="en-US" sz="1400" dirty="0" smtClean="0"/>
                <a:t>Price</a:t>
              </a:r>
              <a:endParaRPr lang="en-US" sz="1400" dirty="0"/>
            </a:p>
          </p:txBody>
        </p:sp>
        <p:sp>
          <p:nvSpPr>
            <p:cNvPr id="78" name="TextBox 13">
              <a:extLst>
                <a:ext uri="{FF2B5EF4-FFF2-40B4-BE49-F238E27FC236}">
                  <a16:creationId xmlns:a16="http://schemas.microsoft.com/office/drawing/2014/main" xmlns="" id="{6678468B-182C-4AB9-A564-EF9257E45534}"/>
                </a:ext>
              </a:extLst>
            </p:cNvPr>
            <p:cNvSpPr txBox="1"/>
            <p:nvPr/>
          </p:nvSpPr>
          <p:spPr>
            <a:xfrm>
              <a:off x="352903" y="2727654"/>
              <a:ext cx="1015585" cy="261731"/>
            </a:xfrm>
            <a:prstGeom prst="rect">
              <a:avLst/>
            </a:prstGeom>
            <a:noFill/>
          </p:spPr>
          <p:txBody>
            <a:bodyPr wrap="none" rtlCol="0">
              <a:spAutoFit/>
            </a:bodyPr>
            <a:lstStyle/>
            <a:p>
              <a:r>
                <a:rPr lang="en-US" altLang="zh-CN" sz="1400" dirty="0" smtClean="0"/>
                <a:t>Conversion Rate</a:t>
              </a:r>
              <a:endParaRPr lang="en-US" sz="1400" dirty="0"/>
            </a:p>
          </p:txBody>
        </p:sp>
        <p:cxnSp>
          <p:nvCxnSpPr>
            <p:cNvPr id="79" name="Straight Connector 14">
              <a:extLst>
                <a:ext uri="{FF2B5EF4-FFF2-40B4-BE49-F238E27FC236}">
                  <a16:creationId xmlns:a16="http://schemas.microsoft.com/office/drawing/2014/main" xmlns="" id="{A5507D9E-7488-40DF-AD8C-939D48AD06B8}"/>
                </a:ext>
              </a:extLst>
            </p:cNvPr>
            <p:cNvCxnSpPr>
              <a:cxnSpLocks/>
            </p:cNvCxnSpPr>
            <p:nvPr/>
          </p:nvCxnSpPr>
          <p:spPr>
            <a:xfrm>
              <a:off x="2258441" y="2608952"/>
              <a:ext cx="1839834" cy="49913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15">
              <a:extLst>
                <a:ext uri="{FF2B5EF4-FFF2-40B4-BE49-F238E27FC236}">
                  <a16:creationId xmlns:a16="http://schemas.microsoft.com/office/drawing/2014/main" xmlns="" id="{D4916E7F-B32B-4D30-9D03-4355F7FDB37F}"/>
                </a:ext>
              </a:extLst>
            </p:cNvPr>
            <p:cNvCxnSpPr>
              <a:cxnSpLocks/>
            </p:cNvCxnSpPr>
            <p:nvPr/>
          </p:nvCxnSpPr>
          <p:spPr>
            <a:xfrm>
              <a:off x="2258458" y="2157929"/>
              <a:ext cx="1839817" cy="143632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3" name="TextBox 16">
            <a:extLst>
              <a:ext uri="{FF2B5EF4-FFF2-40B4-BE49-F238E27FC236}">
                <a16:creationId xmlns:a16="http://schemas.microsoft.com/office/drawing/2014/main" xmlns="" id="{50B5051F-7779-4894-9024-7348B501AE74}"/>
              </a:ext>
            </a:extLst>
          </p:cNvPr>
          <p:cNvSpPr txBox="1"/>
          <p:nvPr/>
        </p:nvSpPr>
        <p:spPr>
          <a:xfrm>
            <a:off x="6279683" y="4165300"/>
            <a:ext cx="4963218" cy="369332"/>
          </a:xfrm>
          <a:prstGeom prst="rect">
            <a:avLst/>
          </a:prstGeom>
          <a:noFill/>
        </p:spPr>
        <p:txBody>
          <a:bodyPr wrap="none" rtlCol="0">
            <a:spAutoFit/>
          </a:bodyPr>
          <a:lstStyle/>
          <a:p>
            <a:r>
              <a:rPr lang="en-US" altLang="zh-CN" dirty="0" smtClean="0"/>
              <a:t>Customer A </a:t>
            </a:r>
            <a:r>
              <a:rPr lang="en-US" altLang="zh-CN" dirty="0"/>
              <a:t>– </a:t>
            </a:r>
            <a:r>
              <a:rPr lang="en-US" altLang="zh-CN" b="1" dirty="0" smtClean="0"/>
              <a:t>Low elasticity </a:t>
            </a:r>
            <a:r>
              <a:rPr lang="en-US" altLang="zh-CN" dirty="0" smtClean="0">
                <a:sym typeface="Wingdings" panose="05000000000000000000" pitchFamily="2" charset="2"/>
              </a:rPr>
              <a:t> </a:t>
            </a:r>
            <a:r>
              <a:rPr lang="en-US" altLang="zh-CN" dirty="0" smtClean="0"/>
              <a:t>increase price</a:t>
            </a:r>
            <a:endParaRPr lang="en-US" dirty="0"/>
          </a:p>
        </p:txBody>
      </p:sp>
      <p:sp>
        <p:nvSpPr>
          <p:cNvPr id="84" name="TextBox 17">
            <a:extLst>
              <a:ext uri="{FF2B5EF4-FFF2-40B4-BE49-F238E27FC236}">
                <a16:creationId xmlns:a16="http://schemas.microsoft.com/office/drawing/2014/main" xmlns="" id="{F566365F-603B-4863-82AF-49EBB1071250}"/>
              </a:ext>
            </a:extLst>
          </p:cNvPr>
          <p:cNvSpPr txBox="1"/>
          <p:nvPr/>
        </p:nvSpPr>
        <p:spPr>
          <a:xfrm>
            <a:off x="6279683" y="4783461"/>
            <a:ext cx="5091458" cy="369332"/>
          </a:xfrm>
          <a:prstGeom prst="rect">
            <a:avLst/>
          </a:prstGeom>
          <a:noFill/>
        </p:spPr>
        <p:txBody>
          <a:bodyPr wrap="none" rtlCol="0">
            <a:spAutoFit/>
          </a:bodyPr>
          <a:lstStyle/>
          <a:p>
            <a:r>
              <a:rPr lang="en-US" altLang="zh-CN" dirty="0"/>
              <a:t>Customer </a:t>
            </a:r>
            <a:r>
              <a:rPr lang="en-US" altLang="zh-CN" dirty="0" smtClean="0"/>
              <a:t>B </a:t>
            </a:r>
            <a:r>
              <a:rPr lang="en-US" altLang="zh-CN" dirty="0"/>
              <a:t>– </a:t>
            </a:r>
            <a:r>
              <a:rPr lang="en-US" altLang="zh-CN" b="1" dirty="0" smtClean="0"/>
              <a:t>High elasticity </a:t>
            </a:r>
            <a:r>
              <a:rPr lang="en-US" altLang="zh-CN" dirty="0" smtClean="0">
                <a:sym typeface="Wingdings" panose="05000000000000000000" pitchFamily="2" charset="2"/>
              </a:rPr>
              <a:t></a:t>
            </a:r>
            <a:r>
              <a:rPr lang="zh-CN" altLang="en-US" dirty="0" smtClean="0"/>
              <a:t> </a:t>
            </a:r>
            <a:r>
              <a:rPr lang="en-US" altLang="zh-CN" dirty="0" smtClean="0"/>
              <a:t>decrease </a:t>
            </a:r>
            <a:r>
              <a:rPr lang="en-US" altLang="zh-CN" dirty="0"/>
              <a:t>price</a:t>
            </a:r>
            <a:endParaRPr lang="en-US" dirty="0"/>
          </a:p>
        </p:txBody>
      </p:sp>
      <p:sp>
        <p:nvSpPr>
          <p:cNvPr id="15" name="文本框 14">
            <a:extLst>
              <a:ext uri="{FF2B5EF4-FFF2-40B4-BE49-F238E27FC236}">
                <a16:creationId xmlns="" xmlns:a16="http://schemas.microsoft.com/office/drawing/2014/main" id="{D19FE3F4-E91D-475F-8021-3E647CE575F6}"/>
              </a:ext>
            </a:extLst>
          </p:cNvPr>
          <p:cNvSpPr txBox="1"/>
          <p:nvPr/>
        </p:nvSpPr>
        <p:spPr>
          <a:xfrm>
            <a:off x="580009" y="1840715"/>
            <a:ext cx="8534493" cy="461665"/>
          </a:xfrm>
          <a:prstGeom prst="rect">
            <a:avLst/>
          </a:prstGeom>
          <a:noFill/>
        </p:spPr>
        <p:txBody>
          <a:bodyPr wrap="square" rtlCol="0">
            <a:spAutoFit/>
          </a:bodyPr>
          <a:lstStyle/>
          <a:p>
            <a:pPr hangingPunct="1">
              <a:defRPr/>
            </a:pPr>
            <a:r>
              <a:rPr kumimoji="0" lang="en-US" altLang="zh-CN" sz="2400" b="1" i="0" u="none" strike="noStrike" kern="1200" cap="none" spc="0" normalizeH="0" baseline="0" noProof="0" dirty="0" smtClean="0">
                <a:ln>
                  <a:noFill/>
                </a:ln>
                <a:solidFill>
                  <a:srgbClr val="06748C"/>
                </a:solidFill>
                <a:effectLst/>
                <a:uLnTx/>
                <a:uFillTx/>
                <a:cs typeface="+mn-ea"/>
                <a:sym typeface="+mn-lt"/>
              </a:rPr>
              <a:t>Elasticity</a:t>
            </a:r>
            <a:r>
              <a:rPr kumimoji="0" lang="zh-CN" altLang="en-US" sz="2400" b="1" i="0" u="none" strike="noStrike" kern="1200" cap="none" spc="0" normalizeH="0" baseline="0" noProof="0" dirty="0" smtClean="0">
                <a:ln>
                  <a:noFill/>
                </a:ln>
                <a:solidFill>
                  <a:srgbClr val="06748C"/>
                </a:solidFill>
                <a:effectLst/>
                <a:uLnTx/>
                <a:uFillTx/>
                <a:cs typeface="+mn-ea"/>
                <a:sym typeface="+mn-lt"/>
              </a:rPr>
              <a:t>：</a:t>
            </a:r>
            <a:r>
              <a:rPr lang="en-US" altLang="zh-CN" sz="2400" b="1" kern="1200" noProof="0" dirty="0" smtClean="0">
                <a:solidFill>
                  <a:srgbClr val="06748C"/>
                </a:solidFill>
                <a:cs typeface="+mn-ea"/>
                <a:sym typeface="+mn-lt"/>
              </a:rPr>
              <a:t>how sensitive users are to the price change</a:t>
            </a:r>
            <a:endParaRPr lang="en-US" altLang="zh-CN" sz="2400" b="1" kern="1200" dirty="0" smtClean="0">
              <a:solidFill>
                <a:srgbClr val="06748C"/>
              </a:solidFill>
              <a:cs typeface="+mn-ea"/>
              <a:sym typeface="+mn-lt"/>
            </a:endParaRPr>
          </a:p>
        </p:txBody>
      </p:sp>
    </p:spTree>
    <p:custDataLst>
      <p:tags r:id="rId1"/>
    </p:custDataLst>
    <p:extLst>
      <p:ext uri="{BB962C8B-B14F-4D97-AF65-F5344CB8AC3E}">
        <p14:creationId xmlns:p14="http://schemas.microsoft.com/office/powerpoint/2010/main" val="396739369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fontScale="90000"/>
          </a:bodyPr>
          <a:lstStyle/>
          <a:p>
            <a:r>
              <a:rPr lang="en-US" altLang="zh-CN" dirty="0" smtClean="0"/>
              <a:t>Contents</a:t>
            </a:r>
            <a:endParaRPr lang="zh-CN" altLang="en-US" dirty="0"/>
          </a:p>
        </p:txBody>
      </p:sp>
      <p:sp>
        <p:nvSpPr>
          <p:cNvPr id="92" name="灯片编号占位符 2"/>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smtClean="0"/>
              <a:t>4</a:t>
            </a:fld>
            <a:endParaRPr/>
          </a:p>
        </p:txBody>
      </p:sp>
      <p:sp>
        <p:nvSpPr>
          <p:cNvPr id="6" name="圆角矩形 1"/>
          <p:cNvSpPr/>
          <p:nvPr/>
        </p:nvSpPr>
        <p:spPr>
          <a:xfrm>
            <a:off x="508000" y="1809108"/>
            <a:ext cx="10826750" cy="431801"/>
          </a:xfrm>
          <a:prstGeom prst="roundRect">
            <a:avLst>
              <a:gd name="adj" fmla="val 13754"/>
            </a:avLst>
          </a:prstGeom>
          <a:solidFill>
            <a:srgbClr val="FFD000">
              <a:alpha val="80000"/>
            </a:srgbClr>
          </a:solidFill>
          <a:ln w="12700">
            <a:miter lim="400000"/>
          </a:ln>
        </p:spPr>
        <p:txBody>
          <a:bodyPr lIns="45719" rIns="45719" anchor="ctr"/>
          <a:lstStyle/>
          <a:p>
            <a:pPr algn="ctr">
              <a:defRPr>
                <a:solidFill>
                  <a:srgbClr val="FFFFFF"/>
                </a:solidFill>
              </a:defRPr>
            </a:pPr>
            <a:endParaRPr/>
          </a:p>
        </p:txBody>
      </p:sp>
      <p:sp>
        <p:nvSpPr>
          <p:cNvPr id="7" name="文本占位符 4"/>
          <p:cNvSpPr txBox="1">
            <a:spLocks/>
          </p:cNvSpPr>
          <p:nvPr/>
        </p:nvSpPr>
        <p:spPr>
          <a:xfrm>
            <a:off x="508000" y="1070379"/>
            <a:ext cx="10510838" cy="467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685782" marR="0" indent="-685782" algn="l" defTabSz="1219169" rtl="0" latinLnBrk="0">
              <a:lnSpc>
                <a:spcPct val="100000"/>
              </a:lnSpc>
              <a:spcBef>
                <a:spcPts val="700"/>
              </a:spcBef>
              <a:spcAft>
                <a:spcPts val="0"/>
              </a:spcAft>
              <a:buClrTx/>
              <a:buSzPct val="100000"/>
              <a:buFontTx/>
              <a:buAutoNum type="arabicPeriod"/>
              <a:tabLst/>
              <a:defRPr sz="3200" b="0" i="0" u="none" strike="noStrike" cap="none" spc="0" baseline="0">
                <a:ln>
                  <a:noFill/>
                </a:ln>
                <a:solidFill>
                  <a:srgbClr val="343741">
                    <a:alpha val="99000"/>
                  </a:srgbClr>
                </a:solidFill>
                <a:uFillTx/>
                <a:latin typeface="Arial"/>
                <a:ea typeface="Arial"/>
                <a:cs typeface="Arial"/>
                <a:sym typeface="Arial"/>
              </a:defRPr>
            </a:lvl1pPr>
            <a:lvl2pPr marL="1166254" marR="0" indent="-448722" algn="l" defTabSz="1219169" rtl="0" latinLnBrk="0">
              <a:lnSpc>
                <a:spcPct val="100000"/>
              </a:lnSpc>
              <a:spcBef>
                <a:spcPts val="700"/>
              </a:spcBef>
              <a:spcAft>
                <a:spcPts val="0"/>
              </a:spcAft>
              <a:buClrTx/>
              <a:buSzPct val="100000"/>
              <a:buFontTx/>
              <a:buAutoNum type="arabicParenR"/>
              <a:tabLst/>
              <a:defRPr sz="3200" b="0" i="0" u="none" strike="noStrike" cap="none" spc="0" baseline="0">
                <a:ln>
                  <a:noFill/>
                </a:ln>
                <a:solidFill>
                  <a:srgbClr val="343741">
                    <a:alpha val="99000"/>
                  </a:srgbClr>
                </a:solidFill>
                <a:uFillTx/>
                <a:latin typeface="Arial"/>
                <a:ea typeface="Arial"/>
                <a:cs typeface="Arial"/>
                <a:sym typeface="Arial"/>
              </a:defRPr>
            </a:lvl2pPr>
            <a:lvl3pPr marL="1523962" marR="0" indent="-304792"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3pPr>
            <a:lvl4pPr marL="2203883"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4pPr>
            <a:lvl5pPr marL="281346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5pPr>
            <a:lvl6pPr marL="342305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6pPr>
            <a:lvl7pPr marL="403263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7pPr>
            <a:lvl8pPr marL="464222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8pPr>
            <a:lvl9pPr marL="5251806"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9pPr>
          </a:lstStyle>
          <a:p>
            <a:pPr hangingPunct="1">
              <a:lnSpc>
                <a:spcPct val="150000"/>
              </a:lnSpc>
              <a:spcBef>
                <a:spcPts val="500"/>
              </a:spcBef>
              <a:defRPr sz="2400"/>
            </a:pPr>
            <a:r>
              <a:rPr lang="en-US" altLang="zh-CN" sz="2400" dirty="0" smtClean="0"/>
              <a:t>Background</a:t>
            </a:r>
          </a:p>
          <a:p>
            <a:pPr hangingPunct="1">
              <a:lnSpc>
                <a:spcPct val="150000"/>
              </a:lnSpc>
              <a:spcBef>
                <a:spcPts val="500"/>
              </a:spcBef>
              <a:defRPr sz="2400"/>
            </a:pPr>
            <a:r>
              <a:rPr lang="en-US" sz="2400" dirty="0" smtClean="0">
                <a:latin typeface="微软雅黑"/>
                <a:ea typeface="微软雅黑"/>
                <a:cs typeface="微软雅黑"/>
                <a:sym typeface="微软雅黑"/>
              </a:rPr>
              <a:t>Algorithm Details</a:t>
            </a:r>
          </a:p>
          <a:p>
            <a:pPr hangingPunct="1">
              <a:lnSpc>
                <a:spcPct val="150000"/>
              </a:lnSpc>
              <a:spcBef>
                <a:spcPts val="500"/>
              </a:spcBef>
              <a:defRPr sz="2400">
                <a:latin typeface="微软雅黑"/>
                <a:ea typeface="微软雅黑"/>
                <a:cs typeface="微软雅黑"/>
                <a:sym typeface="微软雅黑"/>
              </a:defRPr>
            </a:pPr>
            <a:r>
              <a:rPr lang="en-US" altLang="zh-CN" sz="2400" dirty="0">
                <a:latin typeface="微软雅黑"/>
                <a:ea typeface="微软雅黑"/>
                <a:cs typeface="微软雅黑"/>
                <a:sym typeface="微软雅黑"/>
              </a:rPr>
              <a:t>Current Progress &amp; Next </a:t>
            </a:r>
            <a:r>
              <a:rPr lang="en-US" altLang="zh-CN" sz="2400" dirty="0" smtClean="0">
                <a:latin typeface="微软雅黑"/>
                <a:ea typeface="微软雅黑"/>
                <a:cs typeface="微软雅黑"/>
                <a:sym typeface="微软雅黑"/>
              </a:rPr>
              <a:t>Step</a:t>
            </a:r>
            <a:endParaRPr lang="en-US" altLang="zh-CN" sz="2400" dirty="0">
              <a:latin typeface="微软雅黑"/>
              <a:ea typeface="微软雅黑"/>
              <a:cs typeface="微软雅黑"/>
              <a:sym typeface="微软雅黑"/>
            </a:endParaRPr>
          </a:p>
        </p:txBody>
      </p:sp>
    </p:spTree>
    <p:extLst>
      <p:ext uri="{BB962C8B-B14F-4D97-AF65-F5344CB8AC3E}">
        <p14:creationId xmlns:p14="http://schemas.microsoft.com/office/powerpoint/2010/main" val="3683365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2.0. Brief</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33" name="circle round shape">
            <a:extLst>
              <a:ext uri="{FF2B5EF4-FFF2-40B4-BE49-F238E27FC236}">
                <a16:creationId xmlns:a16="http://schemas.microsoft.com/office/drawing/2014/main" xmlns="" id="{4B8EE87F-AB60-443D-8EB1-DB95D2D1B9B1}"/>
              </a:ext>
            </a:extLst>
          </p:cNvPr>
          <p:cNvSpPr/>
          <p:nvPr/>
        </p:nvSpPr>
        <p:spPr>
          <a:xfrm>
            <a:off x="7642771" y="1569653"/>
            <a:ext cx="3723669" cy="3723664"/>
          </a:xfrm>
          <a:prstGeom prst="ellipse">
            <a:avLst/>
          </a:prstGeom>
          <a:solidFill>
            <a:srgbClr val="0075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sp>
        <p:nvSpPr>
          <p:cNvPr id="252" name="文本框 251">
            <a:extLst>
              <a:ext uri="{FF2B5EF4-FFF2-40B4-BE49-F238E27FC236}">
                <a16:creationId xmlns:a16="http://schemas.microsoft.com/office/drawing/2014/main" xmlns="" id="{C544D1E4-DE77-4B20-AAEC-3A2B3C935AB2}"/>
              </a:ext>
            </a:extLst>
          </p:cNvPr>
          <p:cNvSpPr txBox="1"/>
          <p:nvPr/>
        </p:nvSpPr>
        <p:spPr>
          <a:xfrm>
            <a:off x="8258108" y="3848833"/>
            <a:ext cx="2492990" cy="461665"/>
          </a:xfrm>
          <a:prstGeom prst="rect">
            <a:avLst/>
          </a:prstGeom>
          <a:noFill/>
        </p:spPr>
        <p:txBody>
          <a:bodyPr wrap="none">
            <a:spAutoFit/>
          </a:bodyPr>
          <a:lstStyle>
            <a:defPPr>
              <a:defRPr lang="zh-CN"/>
            </a:defPPr>
            <a:lvl1pPr>
              <a:defRPr sz="1600">
                <a:latin typeface="OPPOSans M" panose="00020600040101010101" pitchFamily="18" charset="-122"/>
                <a:ea typeface="OPPOSans M" panose="00020600040101010101" pitchFamily="18" charset="-122"/>
                <a:cs typeface="OPPOSans M" panose="00020600040101010101" pitchFamily="18" charset="-122"/>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white"/>
                </a:solidFill>
                <a:effectLst/>
                <a:uLnTx/>
                <a:uFillTx/>
                <a:latin typeface="思源黑体 CN Regular"/>
                <a:ea typeface="思源黑体 CN Regular"/>
              </a:rPr>
              <a:t>Conversion Rate</a:t>
            </a:r>
            <a:endParaRPr kumimoji="0" lang="zh-CN" altLang="en-US" sz="2400" b="1" i="0" u="none" strike="noStrike" kern="1200" cap="none" spc="0" normalizeH="0" baseline="0" noProof="0" dirty="0">
              <a:ln>
                <a:noFill/>
              </a:ln>
              <a:solidFill>
                <a:prstClr val="white"/>
              </a:solidFill>
              <a:effectLst/>
              <a:uLnTx/>
              <a:uFillTx/>
              <a:latin typeface="思源宋体 CN Heavy"/>
              <a:ea typeface="思源宋体 CN Heavy"/>
              <a:cs typeface="OPPOSans B" panose="00020600040101010101" pitchFamily="18" charset="-122"/>
            </a:endParaRPr>
          </a:p>
        </p:txBody>
      </p:sp>
      <p:sp>
        <p:nvSpPr>
          <p:cNvPr id="253" name="椭圆 252">
            <a:extLst>
              <a:ext uri="{FF2B5EF4-FFF2-40B4-BE49-F238E27FC236}">
                <a16:creationId xmlns:a16="http://schemas.microsoft.com/office/drawing/2014/main" xmlns="" id="{61E7C4C7-ADE6-4C4B-9EFF-9F9EE13E8595}"/>
              </a:ext>
            </a:extLst>
          </p:cNvPr>
          <p:cNvSpPr/>
          <p:nvPr/>
        </p:nvSpPr>
        <p:spPr>
          <a:xfrm>
            <a:off x="7726606" y="5374552"/>
            <a:ext cx="3555998" cy="280730"/>
          </a:xfrm>
          <a:prstGeom prst="ellipse">
            <a:avLst/>
          </a:prstGeom>
          <a:gradFill flip="none" rotWithShape="1">
            <a:gsLst>
              <a:gs pos="0">
                <a:srgbClr val="00758B">
                  <a:alpha val="64000"/>
                  <a:lumMod val="78000"/>
                </a:srgbClr>
              </a:gs>
              <a:gs pos="93000">
                <a:srgbClr val="5D88A8">
                  <a:lumMod val="20000"/>
                  <a:lumOff val="80000"/>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04" name="iconfont-1054-809941">
            <a:extLst>
              <a:ext uri="{FF2B5EF4-FFF2-40B4-BE49-F238E27FC236}">
                <a16:creationId xmlns:a16="http://schemas.microsoft.com/office/drawing/2014/main" xmlns:p14="http://schemas.microsoft.com/office/powerpoint/2010/main" xmlns="" id="{54405246-CCE2-4201-BBB1-D3F3EB6E740D}"/>
              </a:ext>
            </a:extLst>
          </p:cNvPr>
          <p:cNvSpPr/>
          <p:nvPr/>
        </p:nvSpPr>
        <p:spPr>
          <a:xfrm>
            <a:off x="8783052" y="2196716"/>
            <a:ext cx="1443101" cy="1318004"/>
          </a:xfrm>
          <a:custGeom>
            <a:avLst/>
            <a:gdLst>
              <a:gd name="T0" fmla="*/ 1501 w 3458"/>
              <a:gd name="T1" fmla="*/ 2583 h 3516"/>
              <a:gd name="T2" fmla="*/ 1644 w 3458"/>
              <a:gd name="T3" fmla="*/ 2441 h 3516"/>
              <a:gd name="T4" fmla="*/ 1786 w 3458"/>
              <a:gd name="T5" fmla="*/ 2583 h 3516"/>
              <a:gd name="T6" fmla="*/ 1644 w 3458"/>
              <a:gd name="T7" fmla="*/ 2725 h 3516"/>
              <a:gd name="T8" fmla="*/ 1501 w 3458"/>
              <a:gd name="T9" fmla="*/ 2583 h 3516"/>
              <a:gd name="T10" fmla="*/ 1710 w 3458"/>
              <a:gd name="T11" fmla="*/ 1009 h 3516"/>
              <a:gd name="T12" fmla="*/ 1661 w 3458"/>
              <a:gd name="T13" fmla="*/ 905 h 3516"/>
              <a:gd name="T14" fmla="*/ 1798 w 3458"/>
              <a:gd name="T15" fmla="*/ 768 h 3516"/>
              <a:gd name="T16" fmla="*/ 1846 w 3458"/>
              <a:gd name="T17" fmla="*/ 777 h 3516"/>
              <a:gd name="T18" fmla="*/ 1935 w 3458"/>
              <a:gd name="T19" fmla="*/ 905 h 3516"/>
              <a:gd name="T20" fmla="*/ 1798 w 3458"/>
              <a:gd name="T21" fmla="*/ 1041 h 3516"/>
              <a:gd name="T22" fmla="*/ 1710 w 3458"/>
              <a:gd name="T23" fmla="*/ 1009 h 3516"/>
              <a:gd name="T24" fmla="*/ 2027 w 3458"/>
              <a:gd name="T25" fmla="*/ 2034 h 3516"/>
              <a:gd name="T26" fmla="*/ 1886 w 3458"/>
              <a:gd name="T27" fmla="*/ 2273 h 3516"/>
              <a:gd name="T28" fmla="*/ 1431 w 3458"/>
              <a:gd name="T29" fmla="*/ 1482 h 3516"/>
              <a:gd name="T30" fmla="*/ 1572 w 3458"/>
              <a:gd name="T31" fmla="*/ 1243 h 3516"/>
              <a:gd name="T32" fmla="*/ 2027 w 3458"/>
              <a:gd name="T33" fmla="*/ 2034 h 3516"/>
              <a:gd name="T34" fmla="*/ 1954 w 3458"/>
              <a:gd name="T35" fmla="*/ 2392 h 3516"/>
              <a:gd name="T36" fmla="*/ 2095 w 3458"/>
              <a:gd name="T37" fmla="*/ 2152 h 3516"/>
              <a:gd name="T38" fmla="*/ 2742 w 3458"/>
              <a:gd name="T39" fmla="*/ 3277 h 3516"/>
              <a:gd name="T40" fmla="*/ 3233 w 3458"/>
              <a:gd name="T41" fmla="*/ 3416 h 3516"/>
              <a:gd name="T42" fmla="*/ 3356 w 3458"/>
              <a:gd name="T43" fmla="*/ 2915 h 3516"/>
              <a:gd name="T44" fmla="*/ 2511 w 3458"/>
              <a:gd name="T45" fmla="*/ 1446 h 3516"/>
              <a:gd name="T46" fmla="*/ 2919 w 3458"/>
              <a:gd name="T47" fmla="*/ 752 h 3516"/>
              <a:gd name="T48" fmla="*/ 3356 w 3458"/>
              <a:gd name="T49" fmla="*/ 594 h 3516"/>
              <a:gd name="T50" fmla="*/ 3233 w 3458"/>
              <a:gd name="T51" fmla="*/ 100 h 3516"/>
              <a:gd name="T52" fmla="*/ 2742 w 3458"/>
              <a:gd name="T53" fmla="*/ 232 h 3516"/>
              <a:gd name="T54" fmla="*/ 2816 w 3458"/>
              <a:gd name="T55" fmla="*/ 692 h 3516"/>
              <a:gd name="T56" fmla="*/ 2442 w 3458"/>
              <a:gd name="T57" fmla="*/ 1327 h 3516"/>
              <a:gd name="T58" fmla="*/ 2128 w 3458"/>
              <a:gd name="T59" fmla="*/ 781 h 3516"/>
              <a:gd name="T60" fmla="*/ 1637 w 3458"/>
              <a:gd name="T61" fmla="*/ 642 h 3516"/>
              <a:gd name="T62" fmla="*/ 1504 w 3458"/>
              <a:gd name="T63" fmla="*/ 1124 h 3516"/>
              <a:gd name="T64" fmla="*/ 1363 w 3458"/>
              <a:gd name="T65" fmla="*/ 1364 h 3516"/>
              <a:gd name="T66" fmla="*/ 716 w 3458"/>
              <a:gd name="T67" fmla="*/ 239 h 3516"/>
              <a:gd name="T68" fmla="*/ 225 w 3458"/>
              <a:gd name="T69" fmla="*/ 100 h 3516"/>
              <a:gd name="T70" fmla="*/ 102 w 3458"/>
              <a:gd name="T71" fmla="*/ 601 h 3516"/>
              <a:gd name="T72" fmla="*/ 947 w 3458"/>
              <a:gd name="T73" fmla="*/ 2071 h 3516"/>
              <a:gd name="T74" fmla="*/ 539 w 3458"/>
              <a:gd name="T75" fmla="*/ 2765 h 3516"/>
              <a:gd name="T76" fmla="*/ 101 w 3458"/>
              <a:gd name="T77" fmla="*/ 2922 h 3516"/>
              <a:gd name="T78" fmla="*/ 224 w 3458"/>
              <a:gd name="T79" fmla="*/ 3416 h 3516"/>
              <a:gd name="T80" fmla="*/ 716 w 3458"/>
              <a:gd name="T81" fmla="*/ 3284 h 3516"/>
              <a:gd name="T82" fmla="*/ 641 w 3458"/>
              <a:gd name="T83" fmla="*/ 2825 h 3516"/>
              <a:gd name="T84" fmla="*/ 1015 w 3458"/>
              <a:gd name="T85" fmla="*/ 2189 h 3516"/>
              <a:gd name="T86" fmla="*/ 1330 w 3458"/>
              <a:gd name="T87" fmla="*/ 2735 h 3516"/>
              <a:gd name="T88" fmla="*/ 1821 w 3458"/>
              <a:gd name="T89" fmla="*/ 2874 h 3516"/>
              <a:gd name="T90" fmla="*/ 1954 w 3458"/>
              <a:gd name="T91" fmla="*/ 2392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8" h="3516">
                <a:moveTo>
                  <a:pt x="1501" y="2583"/>
                </a:moveTo>
                <a:cubicBezTo>
                  <a:pt x="1501" y="2504"/>
                  <a:pt x="1565" y="2441"/>
                  <a:pt x="1644" y="2441"/>
                </a:cubicBezTo>
                <a:cubicBezTo>
                  <a:pt x="1722" y="2441"/>
                  <a:pt x="1786" y="2504"/>
                  <a:pt x="1786" y="2583"/>
                </a:cubicBezTo>
                <a:cubicBezTo>
                  <a:pt x="1786" y="2662"/>
                  <a:pt x="1722" y="2725"/>
                  <a:pt x="1644" y="2725"/>
                </a:cubicBezTo>
                <a:cubicBezTo>
                  <a:pt x="1565" y="2725"/>
                  <a:pt x="1501" y="2661"/>
                  <a:pt x="1501" y="2583"/>
                </a:cubicBezTo>
                <a:close/>
                <a:moveTo>
                  <a:pt x="1710" y="1009"/>
                </a:moveTo>
                <a:cubicBezTo>
                  <a:pt x="1680" y="984"/>
                  <a:pt x="1661" y="947"/>
                  <a:pt x="1661" y="905"/>
                </a:cubicBezTo>
                <a:cubicBezTo>
                  <a:pt x="1661" y="829"/>
                  <a:pt x="1722" y="768"/>
                  <a:pt x="1798" y="768"/>
                </a:cubicBezTo>
                <a:cubicBezTo>
                  <a:pt x="1815" y="768"/>
                  <a:pt x="1831" y="771"/>
                  <a:pt x="1846" y="777"/>
                </a:cubicBezTo>
                <a:cubicBezTo>
                  <a:pt x="1898" y="796"/>
                  <a:pt x="1935" y="846"/>
                  <a:pt x="1935" y="905"/>
                </a:cubicBezTo>
                <a:cubicBezTo>
                  <a:pt x="1935" y="980"/>
                  <a:pt x="1873" y="1041"/>
                  <a:pt x="1798" y="1041"/>
                </a:cubicBezTo>
                <a:cubicBezTo>
                  <a:pt x="1764" y="1041"/>
                  <a:pt x="1733" y="1029"/>
                  <a:pt x="1710" y="1009"/>
                </a:cubicBezTo>
                <a:close/>
                <a:moveTo>
                  <a:pt x="2027" y="2034"/>
                </a:moveTo>
                <a:lnTo>
                  <a:pt x="1886" y="2273"/>
                </a:lnTo>
                <a:lnTo>
                  <a:pt x="1431" y="1482"/>
                </a:lnTo>
                <a:lnTo>
                  <a:pt x="1572" y="1243"/>
                </a:lnTo>
                <a:lnTo>
                  <a:pt x="2027" y="2034"/>
                </a:lnTo>
                <a:close/>
                <a:moveTo>
                  <a:pt x="1954" y="2392"/>
                </a:moveTo>
                <a:lnTo>
                  <a:pt x="2095" y="2152"/>
                </a:lnTo>
                <a:lnTo>
                  <a:pt x="2742" y="3277"/>
                </a:lnTo>
                <a:cubicBezTo>
                  <a:pt x="2844" y="3454"/>
                  <a:pt x="3064" y="3516"/>
                  <a:pt x="3233" y="3416"/>
                </a:cubicBezTo>
                <a:cubicBezTo>
                  <a:pt x="3403" y="3316"/>
                  <a:pt x="3458" y="3092"/>
                  <a:pt x="3356" y="2915"/>
                </a:cubicBezTo>
                <a:lnTo>
                  <a:pt x="2511" y="1446"/>
                </a:lnTo>
                <a:lnTo>
                  <a:pt x="2919" y="752"/>
                </a:lnTo>
                <a:cubicBezTo>
                  <a:pt x="3079" y="813"/>
                  <a:pt x="3265" y="749"/>
                  <a:pt x="3356" y="594"/>
                </a:cubicBezTo>
                <a:cubicBezTo>
                  <a:pt x="3458" y="421"/>
                  <a:pt x="3403" y="200"/>
                  <a:pt x="3233" y="100"/>
                </a:cubicBezTo>
                <a:cubicBezTo>
                  <a:pt x="3064" y="0"/>
                  <a:pt x="2844" y="59"/>
                  <a:pt x="2742" y="232"/>
                </a:cubicBezTo>
                <a:cubicBezTo>
                  <a:pt x="2651" y="387"/>
                  <a:pt x="2686" y="581"/>
                  <a:pt x="2816" y="692"/>
                </a:cubicBezTo>
                <a:lnTo>
                  <a:pt x="2442" y="1327"/>
                </a:lnTo>
                <a:lnTo>
                  <a:pt x="2128" y="781"/>
                </a:lnTo>
                <a:cubicBezTo>
                  <a:pt x="2026" y="604"/>
                  <a:pt x="1806" y="542"/>
                  <a:pt x="1637" y="642"/>
                </a:cubicBezTo>
                <a:cubicBezTo>
                  <a:pt x="1473" y="738"/>
                  <a:pt x="1416" y="951"/>
                  <a:pt x="1504" y="1124"/>
                </a:cubicBezTo>
                <a:lnTo>
                  <a:pt x="1363" y="1364"/>
                </a:lnTo>
                <a:lnTo>
                  <a:pt x="716" y="239"/>
                </a:lnTo>
                <a:cubicBezTo>
                  <a:pt x="614" y="62"/>
                  <a:pt x="394" y="0"/>
                  <a:pt x="225" y="100"/>
                </a:cubicBezTo>
                <a:cubicBezTo>
                  <a:pt x="55" y="200"/>
                  <a:pt x="0" y="424"/>
                  <a:pt x="102" y="601"/>
                </a:cubicBezTo>
                <a:lnTo>
                  <a:pt x="947" y="2071"/>
                </a:lnTo>
                <a:lnTo>
                  <a:pt x="539" y="2765"/>
                </a:lnTo>
                <a:cubicBezTo>
                  <a:pt x="379" y="2704"/>
                  <a:pt x="193" y="2767"/>
                  <a:pt x="101" y="2922"/>
                </a:cubicBezTo>
                <a:cubicBezTo>
                  <a:pt x="0" y="3095"/>
                  <a:pt x="55" y="3317"/>
                  <a:pt x="224" y="3416"/>
                </a:cubicBezTo>
                <a:cubicBezTo>
                  <a:pt x="394" y="3516"/>
                  <a:pt x="614" y="3457"/>
                  <a:pt x="716" y="3284"/>
                </a:cubicBezTo>
                <a:cubicBezTo>
                  <a:pt x="807" y="3129"/>
                  <a:pt x="772" y="2935"/>
                  <a:pt x="641" y="2825"/>
                </a:cubicBezTo>
                <a:lnTo>
                  <a:pt x="1015" y="2189"/>
                </a:lnTo>
                <a:lnTo>
                  <a:pt x="1330" y="2735"/>
                </a:lnTo>
                <a:cubicBezTo>
                  <a:pt x="1432" y="2912"/>
                  <a:pt x="1652" y="2974"/>
                  <a:pt x="1821" y="2874"/>
                </a:cubicBezTo>
                <a:cubicBezTo>
                  <a:pt x="1985" y="2778"/>
                  <a:pt x="2042" y="2566"/>
                  <a:pt x="1954" y="239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5" name="直接连接符 304">
            <a:extLst>
              <a:ext uri="{FF2B5EF4-FFF2-40B4-BE49-F238E27FC236}">
                <a16:creationId xmlns:a16="http://schemas.microsoft.com/office/drawing/2014/main" xmlns="" id="{2CA20C1E-E430-40F6-8B4D-20D3FB5E6FB9}"/>
              </a:ext>
            </a:extLst>
          </p:cNvPr>
          <p:cNvCxnSpPr>
            <a:cxnSpLocks/>
          </p:cNvCxnSpPr>
          <p:nvPr/>
        </p:nvCxnSpPr>
        <p:spPr>
          <a:xfrm>
            <a:off x="6767306" y="3550204"/>
            <a:ext cx="830197" cy="0"/>
          </a:xfrm>
          <a:prstGeom prst="line">
            <a:avLst/>
          </a:prstGeom>
          <a:noFill/>
          <a:ln w="22225" cap="flat" cmpd="sng" algn="ctr">
            <a:gradFill flip="none" rotWithShape="1">
              <a:gsLst>
                <a:gs pos="0">
                  <a:srgbClr val="8BBAD4">
                    <a:alpha val="0"/>
                  </a:srgbClr>
                </a:gs>
                <a:gs pos="71000">
                  <a:srgbClr val="8BBAD4"/>
                </a:gs>
              </a:gsLst>
              <a:lin ang="0" scaled="1"/>
              <a:tileRect/>
            </a:gradFill>
            <a:prstDash val="solid"/>
            <a:miter lim="800000"/>
          </a:ln>
          <a:effectLst/>
        </p:spPr>
      </p:cxnSp>
      <p:sp>
        <p:nvSpPr>
          <p:cNvPr id="306" name="矩形: 圆角 129">
            <a:extLst>
              <a:ext uri="{FF2B5EF4-FFF2-40B4-BE49-F238E27FC236}">
                <a16:creationId xmlns:a16="http://schemas.microsoft.com/office/drawing/2014/main" xmlns="" id="{E53C1923-06A6-4AF5-A28F-1DC99717F34D}"/>
              </a:ext>
            </a:extLst>
          </p:cNvPr>
          <p:cNvSpPr/>
          <p:nvPr/>
        </p:nvSpPr>
        <p:spPr>
          <a:xfrm>
            <a:off x="721653" y="3019167"/>
            <a:ext cx="2921958" cy="1062074"/>
          </a:xfrm>
          <a:prstGeom prst="roundRect">
            <a:avLst>
              <a:gd name="adj" fmla="val 50000"/>
            </a:avLst>
          </a:prstGeom>
          <a:solidFill>
            <a:srgbClr val="5D88A8">
              <a:lumMod val="20000"/>
              <a:lumOff val="80000"/>
            </a:srgbClr>
          </a:solidFill>
          <a:ln w="12700" cap="flat" cmpd="sng" algn="ctr">
            <a:noFill/>
            <a:prstDash val="solid"/>
            <a:miter lim="800000"/>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08" name="椭圆 307">
            <a:extLst>
              <a:ext uri="{FF2B5EF4-FFF2-40B4-BE49-F238E27FC236}">
                <a16:creationId xmlns:a16="http://schemas.microsoft.com/office/drawing/2014/main" xmlns="" id="{B2520691-D030-4B79-9379-5D717E3A8ABD}"/>
              </a:ext>
            </a:extLst>
          </p:cNvPr>
          <p:cNvSpPr/>
          <p:nvPr/>
        </p:nvSpPr>
        <p:spPr>
          <a:xfrm>
            <a:off x="866004" y="3163521"/>
            <a:ext cx="773371" cy="773368"/>
          </a:xfrm>
          <a:prstGeom prst="ellipse">
            <a:avLst/>
          </a:prstGeom>
          <a:solidFill>
            <a:srgbClr val="0075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09" name="矩形: 圆角 132">
            <a:extLst>
              <a:ext uri="{FF2B5EF4-FFF2-40B4-BE49-F238E27FC236}">
                <a16:creationId xmlns:a16="http://schemas.microsoft.com/office/drawing/2014/main" xmlns="" id="{93708862-4403-4813-9DD4-BABF8016E64D}"/>
              </a:ext>
            </a:extLst>
          </p:cNvPr>
          <p:cNvSpPr/>
          <p:nvPr/>
        </p:nvSpPr>
        <p:spPr>
          <a:xfrm>
            <a:off x="721653" y="4368793"/>
            <a:ext cx="2921958" cy="1062074"/>
          </a:xfrm>
          <a:prstGeom prst="roundRect">
            <a:avLst>
              <a:gd name="adj" fmla="val 50000"/>
            </a:avLst>
          </a:prstGeom>
          <a:solidFill>
            <a:srgbClr val="5D88A8">
              <a:lumMod val="20000"/>
              <a:lumOff val="80000"/>
            </a:srgbClr>
          </a:solidFill>
          <a:ln w="12700" cap="flat" cmpd="sng" algn="ctr">
            <a:noFill/>
            <a:prstDash val="solid"/>
            <a:miter lim="800000"/>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cxnSp>
        <p:nvCxnSpPr>
          <p:cNvPr id="312" name="直接连接符 311">
            <a:extLst>
              <a:ext uri="{FF2B5EF4-FFF2-40B4-BE49-F238E27FC236}">
                <a16:creationId xmlns:a16="http://schemas.microsoft.com/office/drawing/2014/main" xmlns="" id="{10727785-D484-4314-A5FE-758BC3C6E5ED}"/>
              </a:ext>
            </a:extLst>
          </p:cNvPr>
          <p:cNvCxnSpPr>
            <a:cxnSpLocks/>
          </p:cNvCxnSpPr>
          <p:nvPr/>
        </p:nvCxnSpPr>
        <p:spPr>
          <a:xfrm>
            <a:off x="3646825" y="3550205"/>
            <a:ext cx="1518506" cy="0"/>
          </a:xfrm>
          <a:prstGeom prst="line">
            <a:avLst/>
          </a:prstGeom>
          <a:noFill/>
          <a:ln w="22225" cap="flat" cmpd="sng" algn="ctr">
            <a:gradFill flip="none" rotWithShape="1">
              <a:gsLst>
                <a:gs pos="100000">
                  <a:srgbClr val="8BBAD4">
                    <a:alpha val="0"/>
                  </a:srgbClr>
                </a:gs>
                <a:gs pos="22000">
                  <a:srgbClr val="8BBAD4"/>
                </a:gs>
                <a:gs pos="0">
                  <a:srgbClr val="8BBAD4">
                    <a:alpha val="0"/>
                  </a:srgbClr>
                </a:gs>
                <a:gs pos="66000">
                  <a:srgbClr val="8BBAD4"/>
                </a:gs>
              </a:gsLst>
              <a:lin ang="0" scaled="1"/>
              <a:tileRect/>
            </a:gradFill>
            <a:prstDash val="solid"/>
            <a:miter lim="800000"/>
          </a:ln>
          <a:effectLst/>
        </p:spPr>
      </p:cxnSp>
      <p:sp>
        <p:nvSpPr>
          <p:cNvPr id="313" name="任意多边形: 形状 136">
            <a:extLst>
              <a:ext uri="{FF2B5EF4-FFF2-40B4-BE49-F238E27FC236}">
                <a16:creationId xmlns:a16="http://schemas.microsoft.com/office/drawing/2014/main" xmlns="" id="{BDC835C0-672E-4198-B511-6ABF3BA498AA}"/>
              </a:ext>
            </a:extLst>
          </p:cNvPr>
          <p:cNvSpPr/>
          <p:nvPr/>
        </p:nvSpPr>
        <p:spPr>
          <a:xfrm>
            <a:off x="3643611" y="2246750"/>
            <a:ext cx="1493498" cy="1303455"/>
          </a:xfrm>
          <a:custGeom>
            <a:avLst/>
            <a:gdLst>
              <a:gd name="connsiteX0" fmla="*/ 0 w 2628900"/>
              <a:gd name="connsiteY0" fmla="*/ 0 h 323850"/>
              <a:gd name="connsiteX1" fmla="*/ 831850 w 2628900"/>
              <a:gd name="connsiteY1" fmla="*/ 50800 h 323850"/>
              <a:gd name="connsiteX2" fmla="*/ 1562100 w 2628900"/>
              <a:gd name="connsiteY2" fmla="*/ 266700 h 323850"/>
              <a:gd name="connsiteX3" fmla="*/ 2628900 w 26289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2628900" h="323850">
                <a:moveTo>
                  <a:pt x="0" y="0"/>
                </a:moveTo>
                <a:cubicBezTo>
                  <a:pt x="285750" y="3175"/>
                  <a:pt x="571500" y="6350"/>
                  <a:pt x="831850" y="50800"/>
                </a:cubicBezTo>
                <a:cubicBezTo>
                  <a:pt x="1092200" y="95250"/>
                  <a:pt x="1262592" y="221192"/>
                  <a:pt x="1562100" y="266700"/>
                </a:cubicBezTo>
                <a:cubicBezTo>
                  <a:pt x="1861608" y="312208"/>
                  <a:pt x="2245254" y="318029"/>
                  <a:pt x="2628900" y="323850"/>
                </a:cubicBezTo>
              </a:path>
            </a:pathLst>
          </a:custGeom>
          <a:noFill/>
          <a:ln w="22225" cap="flat" cmpd="sng" algn="ctr">
            <a:gradFill flip="none" rotWithShape="1">
              <a:gsLst>
                <a:gs pos="100000">
                  <a:srgbClr val="8BBAD4">
                    <a:alpha val="0"/>
                  </a:srgbClr>
                </a:gs>
                <a:gs pos="22000">
                  <a:srgbClr val="8BBAD4"/>
                </a:gs>
                <a:gs pos="0">
                  <a:srgbClr val="8BBAD4">
                    <a:alpha val="0"/>
                  </a:srgbClr>
                </a:gs>
                <a:gs pos="66000">
                  <a:srgbClr val="8BBAD4"/>
                </a:gs>
              </a:gsLst>
              <a:lin ang="0" scaled="1"/>
              <a:tileRect/>
            </a:gra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14" name="任意多边形: 形状 137">
            <a:extLst>
              <a:ext uri="{FF2B5EF4-FFF2-40B4-BE49-F238E27FC236}">
                <a16:creationId xmlns:a16="http://schemas.microsoft.com/office/drawing/2014/main" xmlns="" id="{3F0ACE64-4009-42A7-B654-3D0C1482F54C}"/>
              </a:ext>
            </a:extLst>
          </p:cNvPr>
          <p:cNvSpPr/>
          <p:nvPr/>
        </p:nvSpPr>
        <p:spPr>
          <a:xfrm flipV="1">
            <a:off x="3643611" y="3550205"/>
            <a:ext cx="1493498" cy="1303455"/>
          </a:xfrm>
          <a:custGeom>
            <a:avLst/>
            <a:gdLst>
              <a:gd name="connsiteX0" fmla="*/ 0 w 2628900"/>
              <a:gd name="connsiteY0" fmla="*/ 0 h 323850"/>
              <a:gd name="connsiteX1" fmla="*/ 831850 w 2628900"/>
              <a:gd name="connsiteY1" fmla="*/ 50800 h 323850"/>
              <a:gd name="connsiteX2" fmla="*/ 1562100 w 2628900"/>
              <a:gd name="connsiteY2" fmla="*/ 266700 h 323850"/>
              <a:gd name="connsiteX3" fmla="*/ 2628900 w 2628900"/>
              <a:gd name="connsiteY3" fmla="*/ 323850 h 323850"/>
            </a:gdLst>
            <a:ahLst/>
            <a:cxnLst>
              <a:cxn ang="0">
                <a:pos x="connsiteX0" y="connsiteY0"/>
              </a:cxn>
              <a:cxn ang="0">
                <a:pos x="connsiteX1" y="connsiteY1"/>
              </a:cxn>
              <a:cxn ang="0">
                <a:pos x="connsiteX2" y="connsiteY2"/>
              </a:cxn>
              <a:cxn ang="0">
                <a:pos x="connsiteX3" y="connsiteY3"/>
              </a:cxn>
            </a:cxnLst>
            <a:rect l="l" t="t" r="r" b="b"/>
            <a:pathLst>
              <a:path w="2628900" h="323850">
                <a:moveTo>
                  <a:pt x="0" y="0"/>
                </a:moveTo>
                <a:cubicBezTo>
                  <a:pt x="285750" y="3175"/>
                  <a:pt x="571500" y="6350"/>
                  <a:pt x="831850" y="50800"/>
                </a:cubicBezTo>
                <a:cubicBezTo>
                  <a:pt x="1092200" y="95250"/>
                  <a:pt x="1262592" y="221192"/>
                  <a:pt x="1562100" y="266700"/>
                </a:cubicBezTo>
                <a:cubicBezTo>
                  <a:pt x="1861608" y="312208"/>
                  <a:pt x="2245254" y="318029"/>
                  <a:pt x="2628900" y="323850"/>
                </a:cubicBezTo>
              </a:path>
            </a:pathLst>
          </a:custGeom>
          <a:noFill/>
          <a:ln w="22225" cap="flat" cmpd="sng" algn="ctr">
            <a:gradFill flip="none" rotWithShape="1">
              <a:gsLst>
                <a:gs pos="100000">
                  <a:srgbClr val="8BBAD4">
                    <a:alpha val="0"/>
                  </a:srgbClr>
                </a:gs>
                <a:gs pos="22000">
                  <a:srgbClr val="8BBAD4"/>
                </a:gs>
                <a:gs pos="0">
                  <a:srgbClr val="8BBAD4">
                    <a:alpha val="0"/>
                  </a:srgbClr>
                </a:gs>
                <a:gs pos="66000">
                  <a:srgbClr val="8BBAD4"/>
                </a:gs>
              </a:gsLst>
              <a:lin ang="0" scaled="1"/>
              <a:tileRect/>
            </a:gra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16" name="矩形: 圆角 139">
            <a:extLst>
              <a:ext uri="{FF2B5EF4-FFF2-40B4-BE49-F238E27FC236}">
                <a16:creationId xmlns:a16="http://schemas.microsoft.com/office/drawing/2014/main" xmlns="" id="{B3B445DD-3417-4A52-B25F-C5EF013C1715}"/>
              </a:ext>
            </a:extLst>
          </p:cNvPr>
          <p:cNvSpPr/>
          <p:nvPr/>
        </p:nvSpPr>
        <p:spPr>
          <a:xfrm>
            <a:off x="5143386" y="3293166"/>
            <a:ext cx="1658942" cy="513441"/>
          </a:xfrm>
          <a:prstGeom prst="roundRect">
            <a:avLst/>
          </a:prstGeom>
          <a:solidFill>
            <a:srgbClr val="00758B"/>
          </a:solidFill>
          <a:ln w="12700" cap="flat" cmpd="sng" algn="ctr">
            <a:noFill/>
            <a:prstDash val="solid"/>
            <a:miter lim="800000"/>
          </a:ln>
          <a:effectLst>
            <a:outerShdw blurRad="381000" dist="127000" dir="5400000" algn="t" rotWithShape="0">
              <a:srgbClr val="5D88A8">
                <a:alpha val="40000"/>
              </a:srgbClr>
            </a:outerShdw>
          </a:effectLst>
        </p:spPr>
        <p:txBody>
          <a:bodyPr lIns="0" tIns="0" rIns="0" bIns="0"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Roboto Bold"/>
              <a:ea typeface="思源黑体 CN Regular"/>
              <a:cs typeface="+mn-cs"/>
            </a:endParaRPr>
          </a:p>
        </p:txBody>
      </p:sp>
      <p:sp>
        <p:nvSpPr>
          <p:cNvPr id="317" name="文本框 316">
            <a:extLst>
              <a:ext uri="{FF2B5EF4-FFF2-40B4-BE49-F238E27FC236}">
                <a16:creationId xmlns:a16="http://schemas.microsoft.com/office/drawing/2014/main" xmlns="" id="{8660ADB0-0F90-41E0-84CB-A9DD35D3ED10}"/>
              </a:ext>
            </a:extLst>
          </p:cNvPr>
          <p:cNvSpPr txBox="1"/>
          <p:nvPr/>
        </p:nvSpPr>
        <p:spPr>
          <a:xfrm>
            <a:off x="5510231" y="3374714"/>
            <a:ext cx="925253" cy="338554"/>
          </a:xfrm>
          <a:prstGeom prst="rect">
            <a:avLst/>
          </a:prstGeom>
          <a:noFill/>
        </p:spPr>
        <p:txBody>
          <a:bodyPr wrap="none">
            <a:spAutoFit/>
          </a:bodyPr>
          <a:lstStyle>
            <a:defPPr>
              <a:defRPr lang="zh-CN"/>
            </a:defPPr>
            <a:lvl1pPr algn="ctr">
              <a:defRPr sz="1600">
                <a:solidFill>
                  <a:schemeClr val="tx1">
                    <a:alpha val="70000"/>
                  </a:schemeClr>
                </a:solidFill>
                <a:latin typeface="OPPOSans M" panose="00020600040101010101" pitchFamily="18" charset="-122"/>
                <a:ea typeface="OPPOSans M" panose="00020600040101010101" pitchFamily="18" charset="-122"/>
                <a:cs typeface="OPPOSans M" panose="00020600040101010101" pitchFamily="18"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white"/>
                </a:solidFill>
                <a:effectLst/>
                <a:uLnTx/>
                <a:uFillTx/>
                <a:latin typeface="OPPOSans B" panose="00020600040101010101" pitchFamily="18" charset="-122"/>
                <a:ea typeface="OPPOSans B" panose="00020600040101010101" pitchFamily="18" charset="-122"/>
                <a:cs typeface="OPPOSans B" panose="00020600040101010101" pitchFamily="18" charset="-122"/>
              </a:rPr>
              <a:t>affect</a:t>
            </a:r>
            <a:endParaRPr kumimoji="0" lang="zh-CN" altLang="en-US" sz="1600" b="0" i="0" u="none" strike="noStrike" kern="0" cap="none" spc="0" normalizeH="0" baseline="0" noProof="0" dirty="0">
              <a:ln>
                <a:noFill/>
              </a:ln>
              <a:solidFill>
                <a:prstClr val="white"/>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318" name="箭头: V 形 141">
            <a:extLst>
              <a:ext uri="{FF2B5EF4-FFF2-40B4-BE49-F238E27FC236}">
                <a16:creationId xmlns:a16="http://schemas.microsoft.com/office/drawing/2014/main" xmlns="" id="{1802FEFC-A287-4DC5-88B0-01063F2B7793}"/>
              </a:ext>
            </a:extLst>
          </p:cNvPr>
          <p:cNvSpPr/>
          <p:nvPr/>
        </p:nvSpPr>
        <p:spPr>
          <a:xfrm>
            <a:off x="7508666" y="3483153"/>
            <a:ext cx="134102" cy="134102"/>
          </a:xfrm>
          <a:prstGeom prst="chevron">
            <a:avLst/>
          </a:prstGeom>
          <a:solidFill>
            <a:srgbClr val="8BBAD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nvGrpSpPr>
          <p:cNvPr id="352" name="组合 351">
            <a:extLst>
              <a:ext uri="{FF2B5EF4-FFF2-40B4-BE49-F238E27FC236}">
                <a16:creationId xmlns:a16="http://schemas.microsoft.com/office/drawing/2014/main" xmlns="" id="{08FC95B0-5603-44A9-ADB3-4945ABFAD038}"/>
              </a:ext>
            </a:extLst>
          </p:cNvPr>
          <p:cNvGrpSpPr/>
          <p:nvPr/>
        </p:nvGrpSpPr>
        <p:grpSpPr>
          <a:xfrm>
            <a:off x="721653" y="1669542"/>
            <a:ext cx="2921958" cy="1062074"/>
            <a:chOff x="725809" y="2152113"/>
            <a:chExt cx="2921958" cy="1062074"/>
          </a:xfrm>
        </p:grpSpPr>
        <p:sp>
          <p:nvSpPr>
            <p:cNvPr id="353" name="矩形: 圆角 176">
              <a:extLst>
                <a:ext uri="{FF2B5EF4-FFF2-40B4-BE49-F238E27FC236}">
                  <a16:creationId xmlns:a16="http://schemas.microsoft.com/office/drawing/2014/main" xmlns="" id="{F1F3123C-F70E-4933-8E3D-C9BF88128111}"/>
                </a:ext>
              </a:extLst>
            </p:cNvPr>
            <p:cNvSpPr/>
            <p:nvPr/>
          </p:nvSpPr>
          <p:spPr>
            <a:xfrm>
              <a:off x="725809" y="2152113"/>
              <a:ext cx="2921958" cy="1062074"/>
            </a:xfrm>
            <a:prstGeom prst="roundRect">
              <a:avLst>
                <a:gd name="adj" fmla="val 50000"/>
              </a:avLst>
            </a:prstGeom>
            <a:solidFill>
              <a:srgbClr val="5D88A8">
                <a:lumMod val="20000"/>
                <a:lumOff val="80000"/>
              </a:srgbClr>
            </a:solidFill>
            <a:ln w="12700" cap="flat" cmpd="sng" algn="ctr">
              <a:noFill/>
              <a:prstDash val="solid"/>
              <a:miter lim="800000"/>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54" name="文本框 353">
              <a:extLst>
                <a:ext uri="{FF2B5EF4-FFF2-40B4-BE49-F238E27FC236}">
                  <a16:creationId xmlns:a16="http://schemas.microsoft.com/office/drawing/2014/main" xmlns="" id="{C93E5260-EDBC-4114-B2DB-0011A4893B49}"/>
                </a:ext>
              </a:extLst>
            </p:cNvPr>
            <p:cNvSpPr txBox="1"/>
            <p:nvPr/>
          </p:nvSpPr>
          <p:spPr>
            <a:xfrm>
              <a:off x="1670418" y="2328299"/>
              <a:ext cx="1826141"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00758B"/>
                  </a:solidFill>
                  <a:effectLst/>
                  <a:uLnTx/>
                  <a:uFillTx/>
                  <a:latin typeface="思源宋体 CN Heavy"/>
                  <a:ea typeface="思源宋体 CN Heavy"/>
                  <a:cs typeface="OPPOSans B" panose="00020600040101010101" pitchFamily="18" charset="-122"/>
                </a:rPr>
                <a:t>Customer</a:t>
              </a:r>
              <a:endParaRPr kumimoji="0" lang="zh-CN" altLang="en-US" sz="3200" b="0" i="0" u="none" strike="noStrike" kern="0" cap="none" spc="0" normalizeH="0" baseline="0" noProof="0" dirty="0">
                <a:ln>
                  <a:noFill/>
                </a:ln>
                <a:solidFill>
                  <a:srgbClr val="00758B"/>
                </a:solidFill>
                <a:effectLst/>
                <a:uLnTx/>
                <a:uFillTx/>
                <a:latin typeface="思源宋体 CN Heavy"/>
                <a:ea typeface="思源宋体 CN Heavy"/>
                <a:cs typeface="OPPOSans B" panose="00020600040101010101" pitchFamily="18" charset="-122"/>
              </a:endParaRPr>
            </a:p>
          </p:txBody>
        </p:sp>
        <p:sp>
          <p:nvSpPr>
            <p:cNvPr id="355" name="椭圆 354">
              <a:extLst>
                <a:ext uri="{FF2B5EF4-FFF2-40B4-BE49-F238E27FC236}">
                  <a16:creationId xmlns:a16="http://schemas.microsoft.com/office/drawing/2014/main" xmlns="" id="{37B95EE1-4F29-4065-9DEE-61A45CF9C879}"/>
                </a:ext>
              </a:extLst>
            </p:cNvPr>
            <p:cNvSpPr/>
            <p:nvPr/>
          </p:nvSpPr>
          <p:spPr>
            <a:xfrm>
              <a:off x="870160" y="2296466"/>
              <a:ext cx="773371" cy="773368"/>
            </a:xfrm>
            <a:prstGeom prst="ellipse">
              <a:avLst/>
            </a:prstGeom>
            <a:solidFill>
              <a:srgbClr val="0075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grpSp>
          <p:nvGrpSpPr>
            <p:cNvPr id="356" name="组合 355">
              <a:extLst>
                <a:ext uri="{FF2B5EF4-FFF2-40B4-BE49-F238E27FC236}">
                  <a16:creationId xmlns:a16="http://schemas.microsoft.com/office/drawing/2014/main" xmlns="" id="{D1EA4ACA-A4A4-4C08-BF62-3D73B811C7FD}"/>
                </a:ext>
              </a:extLst>
            </p:cNvPr>
            <p:cNvGrpSpPr/>
            <p:nvPr/>
          </p:nvGrpSpPr>
          <p:grpSpPr>
            <a:xfrm>
              <a:off x="1027638" y="2453227"/>
              <a:ext cx="458416" cy="459847"/>
              <a:chOff x="-1738313" y="5116513"/>
              <a:chExt cx="2543176" cy="2551112"/>
            </a:xfrm>
            <a:solidFill>
              <a:sysClr val="window" lastClr="FFFFFF"/>
            </a:solidFill>
          </p:grpSpPr>
          <p:sp>
            <p:nvSpPr>
              <p:cNvPr id="357" name="Freeform 5">
                <a:extLst>
                  <a:ext uri="{FF2B5EF4-FFF2-40B4-BE49-F238E27FC236}">
                    <a16:creationId xmlns:a16="http://schemas.microsoft.com/office/drawing/2014/main" xmlns="" id="{89BE12EA-E0E4-420D-8EAE-26EEEE8C57D7}"/>
                  </a:ext>
                </a:extLst>
              </p:cNvPr>
              <p:cNvSpPr>
                <a:spLocks/>
              </p:cNvSpPr>
              <p:nvPr/>
            </p:nvSpPr>
            <p:spPr bwMode="auto">
              <a:xfrm>
                <a:off x="-1738313" y="6934200"/>
                <a:ext cx="1136650" cy="733425"/>
              </a:xfrm>
              <a:custGeom>
                <a:avLst/>
                <a:gdLst>
                  <a:gd name="T0" fmla="*/ 218 w 301"/>
                  <a:gd name="T1" fmla="*/ 14 h 194"/>
                  <a:gd name="T2" fmla="*/ 182 w 301"/>
                  <a:gd name="T3" fmla="*/ 23 h 194"/>
                  <a:gd name="T4" fmla="*/ 129 w 301"/>
                  <a:gd name="T5" fmla="*/ 113 h 194"/>
                  <a:gd name="T6" fmla="*/ 139 w 301"/>
                  <a:gd name="T7" fmla="*/ 114 h 194"/>
                  <a:gd name="T8" fmla="*/ 151 w 301"/>
                  <a:gd name="T9" fmla="*/ 114 h 194"/>
                  <a:gd name="T10" fmla="*/ 151 w 301"/>
                  <a:gd name="T11" fmla="*/ 102 h 194"/>
                  <a:gd name="T12" fmla="*/ 197 w 301"/>
                  <a:gd name="T13" fmla="*/ 43 h 194"/>
                  <a:gd name="T14" fmla="*/ 204 w 301"/>
                  <a:gd name="T15" fmla="*/ 41 h 194"/>
                  <a:gd name="T16" fmla="*/ 257 w 301"/>
                  <a:gd name="T17" fmla="*/ 29 h 194"/>
                  <a:gd name="T18" fmla="*/ 271 w 301"/>
                  <a:gd name="T19" fmla="*/ 97 h 194"/>
                  <a:gd name="T20" fmla="*/ 295 w 301"/>
                  <a:gd name="T21" fmla="*/ 83 h 194"/>
                  <a:gd name="T22" fmla="*/ 301 w 301"/>
                  <a:gd name="T23" fmla="*/ 105 h 194"/>
                  <a:gd name="T24" fmla="*/ 292 w 301"/>
                  <a:gd name="T25" fmla="*/ 194 h 194"/>
                  <a:gd name="T26" fmla="*/ 232 w 301"/>
                  <a:gd name="T27" fmla="*/ 194 h 194"/>
                  <a:gd name="T28" fmla="*/ 232 w 301"/>
                  <a:gd name="T29" fmla="*/ 103 h 194"/>
                  <a:gd name="T30" fmla="*/ 209 w 301"/>
                  <a:gd name="T31" fmla="*/ 103 h 194"/>
                  <a:gd name="T32" fmla="*/ 209 w 301"/>
                  <a:gd name="T33" fmla="*/ 194 h 194"/>
                  <a:gd name="T34" fmla="*/ 151 w 301"/>
                  <a:gd name="T35" fmla="*/ 194 h 194"/>
                  <a:gd name="T36" fmla="*/ 151 w 301"/>
                  <a:gd name="T37" fmla="*/ 174 h 194"/>
                  <a:gd name="T38" fmla="*/ 113 w 301"/>
                  <a:gd name="T39" fmla="*/ 137 h 194"/>
                  <a:gd name="T40" fmla="*/ 70 w 301"/>
                  <a:gd name="T41" fmla="*/ 137 h 194"/>
                  <a:gd name="T42" fmla="*/ 70 w 301"/>
                  <a:gd name="T43" fmla="*/ 56 h 194"/>
                  <a:gd name="T44" fmla="*/ 47 w 301"/>
                  <a:gd name="T45" fmla="*/ 56 h 194"/>
                  <a:gd name="T46" fmla="*/ 47 w 301"/>
                  <a:gd name="T47" fmla="*/ 136 h 194"/>
                  <a:gd name="T48" fmla="*/ 1 w 301"/>
                  <a:gd name="T49" fmla="*/ 136 h 194"/>
                  <a:gd name="T50" fmla="*/ 1 w 301"/>
                  <a:gd name="T51" fmla="*/ 129 h 194"/>
                  <a:gd name="T52" fmla="*/ 1 w 301"/>
                  <a:gd name="T53" fmla="*/ 58 h 194"/>
                  <a:gd name="T54" fmla="*/ 27 w 301"/>
                  <a:gd name="T55" fmla="*/ 22 h 194"/>
                  <a:gd name="T56" fmla="*/ 93 w 301"/>
                  <a:gd name="T57" fmla="*/ 2 h 194"/>
                  <a:gd name="T58" fmla="*/ 104 w 301"/>
                  <a:gd name="T59" fmla="*/ 5 h 194"/>
                  <a:gd name="T60" fmla="*/ 174 w 301"/>
                  <a:gd name="T61" fmla="*/ 6 h 194"/>
                  <a:gd name="T62" fmla="*/ 188 w 301"/>
                  <a:gd name="T63" fmla="*/ 3 h 194"/>
                  <a:gd name="T64" fmla="*/ 219 w 301"/>
                  <a:gd name="T65" fmla="*/ 12 h 194"/>
                  <a:gd name="T66" fmla="*/ 218 w 301"/>
                  <a:gd name="T67" fmla="*/ 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1" h="194">
                    <a:moveTo>
                      <a:pt x="218" y="14"/>
                    </a:moveTo>
                    <a:cubicBezTo>
                      <a:pt x="206" y="17"/>
                      <a:pt x="194" y="19"/>
                      <a:pt x="182" y="23"/>
                    </a:cubicBezTo>
                    <a:cubicBezTo>
                      <a:pt x="145" y="36"/>
                      <a:pt x="123" y="74"/>
                      <a:pt x="129" y="113"/>
                    </a:cubicBezTo>
                    <a:cubicBezTo>
                      <a:pt x="133" y="113"/>
                      <a:pt x="136" y="114"/>
                      <a:pt x="139" y="114"/>
                    </a:cubicBezTo>
                    <a:cubicBezTo>
                      <a:pt x="143" y="114"/>
                      <a:pt x="146" y="114"/>
                      <a:pt x="151" y="114"/>
                    </a:cubicBezTo>
                    <a:cubicBezTo>
                      <a:pt x="151" y="109"/>
                      <a:pt x="151" y="106"/>
                      <a:pt x="151" y="102"/>
                    </a:cubicBezTo>
                    <a:cubicBezTo>
                      <a:pt x="152" y="72"/>
                      <a:pt x="168" y="51"/>
                      <a:pt x="197" y="43"/>
                    </a:cubicBezTo>
                    <a:cubicBezTo>
                      <a:pt x="199" y="42"/>
                      <a:pt x="201" y="42"/>
                      <a:pt x="204" y="41"/>
                    </a:cubicBezTo>
                    <a:cubicBezTo>
                      <a:pt x="221" y="37"/>
                      <a:pt x="238" y="33"/>
                      <a:pt x="257" y="29"/>
                    </a:cubicBezTo>
                    <a:cubicBezTo>
                      <a:pt x="262" y="52"/>
                      <a:pt x="266" y="74"/>
                      <a:pt x="271" y="97"/>
                    </a:cubicBezTo>
                    <a:cubicBezTo>
                      <a:pt x="279" y="92"/>
                      <a:pt x="286" y="88"/>
                      <a:pt x="295" y="83"/>
                    </a:cubicBezTo>
                    <a:cubicBezTo>
                      <a:pt x="297" y="91"/>
                      <a:pt x="301" y="98"/>
                      <a:pt x="301" y="105"/>
                    </a:cubicBezTo>
                    <a:cubicBezTo>
                      <a:pt x="299" y="134"/>
                      <a:pt x="295" y="164"/>
                      <a:pt x="292" y="194"/>
                    </a:cubicBezTo>
                    <a:cubicBezTo>
                      <a:pt x="272" y="194"/>
                      <a:pt x="253" y="194"/>
                      <a:pt x="232" y="194"/>
                    </a:cubicBezTo>
                    <a:cubicBezTo>
                      <a:pt x="232" y="164"/>
                      <a:pt x="232" y="134"/>
                      <a:pt x="232" y="103"/>
                    </a:cubicBezTo>
                    <a:cubicBezTo>
                      <a:pt x="224" y="103"/>
                      <a:pt x="217" y="103"/>
                      <a:pt x="209" y="103"/>
                    </a:cubicBezTo>
                    <a:cubicBezTo>
                      <a:pt x="209" y="133"/>
                      <a:pt x="209" y="163"/>
                      <a:pt x="209" y="194"/>
                    </a:cubicBezTo>
                    <a:cubicBezTo>
                      <a:pt x="190" y="194"/>
                      <a:pt x="171" y="194"/>
                      <a:pt x="151" y="194"/>
                    </a:cubicBezTo>
                    <a:cubicBezTo>
                      <a:pt x="151" y="187"/>
                      <a:pt x="151" y="181"/>
                      <a:pt x="151" y="174"/>
                    </a:cubicBezTo>
                    <a:cubicBezTo>
                      <a:pt x="151" y="151"/>
                      <a:pt x="137" y="137"/>
                      <a:pt x="113" y="137"/>
                    </a:cubicBezTo>
                    <a:cubicBezTo>
                      <a:pt x="99" y="137"/>
                      <a:pt x="85" y="137"/>
                      <a:pt x="70" y="137"/>
                    </a:cubicBezTo>
                    <a:cubicBezTo>
                      <a:pt x="70" y="110"/>
                      <a:pt x="70" y="83"/>
                      <a:pt x="70" y="56"/>
                    </a:cubicBezTo>
                    <a:cubicBezTo>
                      <a:pt x="62" y="56"/>
                      <a:pt x="55" y="56"/>
                      <a:pt x="47" y="56"/>
                    </a:cubicBezTo>
                    <a:cubicBezTo>
                      <a:pt x="47" y="83"/>
                      <a:pt x="47" y="109"/>
                      <a:pt x="47" y="136"/>
                    </a:cubicBezTo>
                    <a:cubicBezTo>
                      <a:pt x="32" y="136"/>
                      <a:pt x="17" y="136"/>
                      <a:pt x="1" y="136"/>
                    </a:cubicBezTo>
                    <a:cubicBezTo>
                      <a:pt x="1" y="134"/>
                      <a:pt x="1" y="131"/>
                      <a:pt x="1" y="129"/>
                    </a:cubicBezTo>
                    <a:cubicBezTo>
                      <a:pt x="0" y="105"/>
                      <a:pt x="0" y="82"/>
                      <a:pt x="1" y="58"/>
                    </a:cubicBezTo>
                    <a:cubicBezTo>
                      <a:pt x="1" y="40"/>
                      <a:pt x="9" y="28"/>
                      <a:pt x="27" y="22"/>
                    </a:cubicBezTo>
                    <a:cubicBezTo>
                      <a:pt x="49" y="15"/>
                      <a:pt x="71" y="8"/>
                      <a:pt x="93" y="2"/>
                    </a:cubicBezTo>
                    <a:cubicBezTo>
                      <a:pt x="97" y="1"/>
                      <a:pt x="102" y="3"/>
                      <a:pt x="104" y="5"/>
                    </a:cubicBezTo>
                    <a:cubicBezTo>
                      <a:pt x="125" y="26"/>
                      <a:pt x="153" y="26"/>
                      <a:pt x="174" y="6"/>
                    </a:cubicBezTo>
                    <a:cubicBezTo>
                      <a:pt x="178" y="1"/>
                      <a:pt x="182" y="0"/>
                      <a:pt x="188" y="3"/>
                    </a:cubicBezTo>
                    <a:cubicBezTo>
                      <a:pt x="198" y="6"/>
                      <a:pt x="208" y="9"/>
                      <a:pt x="219" y="12"/>
                    </a:cubicBezTo>
                    <a:cubicBezTo>
                      <a:pt x="219" y="12"/>
                      <a:pt x="218" y="13"/>
                      <a:pt x="2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58" name="Freeform 6">
                <a:extLst>
                  <a:ext uri="{FF2B5EF4-FFF2-40B4-BE49-F238E27FC236}">
                    <a16:creationId xmlns:a16="http://schemas.microsoft.com/office/drawing/2014/main" xmlns="" id="{1E045F32-6C01-43D4-9642-C911DF2401B5}"/>
                  </a:ext>
                </a:extLst>
              </p:cNvPr>
              <p:cNvSpPr>
                <a:spLocks/>
              </p:cNvSpPr>
              <p:nvPr/>
            </p:nvSpPr>
            <p:spPr bwMode="auto">
              <a:xfrm>
                <a:off x="-333375" y="6934200"/>
                <a:ext cx="1138238" cy="733425"/>
              </a:xfrm>
              <a:custGeom>
                <a:avLst/>
                <a:gdLst>
                  <a:gd name="T0" fmla="*/ 150 w 301"/>
                  <a:gd name="T1" fmla="*/ 113 h 194"/>
                  <a:gd name="T2" fmla="*/ 172 w 301"/>
                  <a:gd name="T3" fmla="*/ 113 h 194"/>
                  <a:gd name="T4" fmla="*/ 150 w 301"/>
                  <a:gd name="T5" fmla="*/ 43 h 194"/>
                  <a:gd name="T6" fmla="*/ 82 w 301"/>
                  <a:gd name="T7" fmla="*/ 12 h 194"/>
                  <a:gd name="T8" fmla="*/ 121 w 301"/>
                  <a:gd name="T9" fmla="*/ 1 h 194"/>
                  <a:gd name="T10" fmla="*/ 126 w 301"/>
                  <a:gd name="T11" fmla="*/ 4 h 194"/>
                  <a:gd name="T12" fmla="*/ 196 w 301"/>
                  <a:gd name="T13" fmla="*/ 5 h 194"/>
                  <a:gd name="T14" fmla="*/ 210 w 301"/>
                  <a:gd name="T15" fmla="*/ 2 h 194"/>
                  <a:gd name="T16" fmla="*/ 273 w 301"/>
                  <a:gd name="T17" fmla="*/ 21 h 194"/>
                  <a:gd name="T18" fmla="*/ 301 w 301"/>
                  <a:gd name="T19" fmla="*/ 60 h 194"/>
                  <a:gd name="T20" fmla="*/ 301 w 301"/>
                  <a:gd name="T21" fmla="*/ 136 h 194"/>
                  <a:gd name="T22" fmla="*/ 255 w 301"/>
                  <a:gd name="T23" fmla="*/ 136 h 194"/>
                  <a:gd name="T24" fmla="*/ 255 w 301"/>
                  <a:gd name="T25" fmla="*/ 56 h 194"/>
                  <a:gd name="T26" fmla="*/ 232 w 301"/>
                  <a:gd name="T27" fmla="*/ 56 h 194"/>
                  <a:gd name="T28" fmla="*/ 232 w 301"/>
                  <a:gd name="T29" fmla="*/ 137 h 194"/>
                  <a:gd name="T30" fmla="*/ 187 w 301"/>
                  <a:gd name="T31" fmla="*/ 137 h 194"/>
                  <a:gd name="T32" fmla="*/ 154 w 301"/>
                  <a:gd name="T33" fmla="*/ 157 h 194"/>
                  <a:gd name="T34" fmla="*/ 151 w 301"/>
                  <a:gd name="T35" fmla="*/ 175 h 194"/>
                  <a:gd name="T36" fmla="*/ 150 w 301"/>
                  <a:gd name="T37" fmla="*/ 194 h 194"/>
                  <a:gd name="T38" fmla="*/ 93 w 301"/>
                  <a:gd name="T39" fmla="*/ 194 h 194"/>
                  <a:gd name="T40" fmla="*/ 93 w 301"/>
                  <a:gd name="T41" fmla="*/ 103 h 194"/>
                  <a:gd name="T42" fmla="*/ 69 w 301"/>
                  <a:gd name="T43" fmla="*/ 103 h 194"/>
                  <a:gd name="T44" fmla="*/ 69 w 301"/>
                  <a:gd name="T45" fmla="*/ 194 h 194"/>
                  <a:gd name="T46" fmla="*/ 10 w 301"/>
                  <a:gd name="T47" fmla="*/ 194 h 194"/>
                  <a:gd name="T48" fmla="*/ 1 w 301"/>
                  <a:gd name="T49" fmla="*/ 121 h 194"/>
                  <a:gd name="T50" fmla="*/ 7 w 301"/>
                  <a:gd name="T51" fmla="*/ 84 h 194"/>
                  <a:gd name="T52" fmla="*/ 31 w 301"/>
                  <a:gd name="T53" fmla="*/ 97 h 194"/>
                  <a:gd name="T54" fmla="*/ 44 w 301"/>
                  <a:gd name="T55" fmla="*/ 29 h 194"/>
                  <a:gd name="T56" fmla="*/ 106 w 301"/>
                  <a:gd name="T57" fmla="*/ 43 h 194"/>
                  <a:gd name="T58" fmla="*/ 150 w 301"/>
                  <a:gd name="T59" fmla="*/ 101 h 194"/>
                  <a:gd name="T60" fmla="*/ 150 w 301"/>
                  <a:gd name="T61" fmla="*/ 11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1" h="194">
                    <a:moveTo>
                      <a:pt x="150" y="113"/>
                    </a:moveTo>
                    <a:cubicBezTo>
                      <a:pt x="159" y="113"/>
                      <a:pt x="165" y="113"/>
                      <a:pt x="172" y="113"/>
                    </a:cubicBezTo>
                    <a:cubicBezTo>
                      <a:pt x="175" y="86"/>
                      <a:pt x="169" y="63"/>
                      <a:pt x="150" y="43"/>
                    </a:cubicBezTo>
                    <a:cubicBezTo>
                      <a:pt x="132" y="24"/>
                      <a:pt x="107" y="19"/>
                      <a:pt x="82" y="12"/>
                    </a:cubicBezTo>
                    <a:cubicBezTo>
                      <a:pt x="95" y="8"/>
                      <a:pt x="108" y="4"/>
                      <a:pt x="121" y="1"/>
                    </a:cubicBezTo>
                    <a:cubicBezTo>
                      <a:pt x="122" y="0"/>
                      <a:pt x="125" y="3"/>
                      <a:pt x="126" y="4"/>
                    </a:cubicBezTo>
                    <a:cubicBezTo>
                      <a:pt x="148" y="26"/>
                      <a:pt x="175" y="27"/>
                      <a:pt x="196" y="5"/>
                    </a:cubicBezTo>
                    <a:cubicBezTo>
                      <a:pt x="201" y="1"/>
                      <a:pt x="204" y="1"/>
                      <a:pt x="210" y="2"/>
                    </a:cubicBezTo>
                    <a:cubicBezTo>
                      <a:pt x="230" y="9"/>
                      <a:pt x="252" y="15"/>
                      <a:pt x="273" y="21"/>
                    </a:cubicBezTo>
                    <a:cubicBezTo>
                      <a:pt x="292" y="27"/>
                      <a:pt x="301" y="39"/>
                      <a:pt x="301" y="60"/>
                    </a:cubicBezTo>
                    <a:cubicBezTo>
                      <a:pt x="301" y="85"/>
                      <a:pt x="301" y="110"/>
                      <a:pt x="301" y="136"/>
                    </a:cubicBezTo>
                    <a:cubicBezTo>
                      <a:pt x="285" y="136"/>
                      <a:pt x="271" y="136"/>
                      <a:pt x="255" y="136"/>
                    </a:cubicBezTo>
                    <a:cubicBezTo>
                      <a:pt x="255" y="110"/>
                      <a:pt x="255" y="83"/>
                      <a:pt x="255" y="56"/>
                    </a:cubicBezTo>
                    <a:cubicBezTo>
                      <a:pt x="246" y="56"/>
                      <a:pt x="239" y="56"/>
                      <a:pt x="232" y="56"/>
                    </a:cubicBezTo>
                    <a:cubicBezTo>
                      <a:pt x="232" y="83"/>
                      <a:pt x="232" y="109"/>
                      <a:pt x="232" y="137"/>
                    </a:cubicBezTo>
                    <a:cubicBezTo>
                      <a:pt x="216" y="137"/>
                      <a:pt x="202" y="137"/>
                      <a:pt x="187" y="137"/>
                    </a:cubicBezTo>
                    <a:cubicBezTo>
                      <a:pt x="172" y="137"/>
                      <a:pt x="160" y="143"/>
                      <a:pt x="154" y="157"/>
                    </a:cubicBezTo>
                    <a:cubicBezTo>
                      <a:pt x="152" y="162"/>
                      <a:pt x="151" y="169"/>
                      <a:pt x="151" y="175"/>
                    </a:cubicBezTo>
                    <a:cubicBezTo>
                      <a:pt x="150" y="181"/>
                      <a:pt x="150" y="188"/>
                      <a:pt x="150" y="194"/>
                    </a:cubicBezTo>
                    <a:cubicBezTo>
                      <a:pt x="131" y="194"/>
                      <a:pt x="112" y="194"/>
                      <a:pt x="93" y="194"/>
                    </a:cubicBezTo>
                    <a:cubicBezTo>
                      <a:pt x="93" y="164"/>
                      <a:pt x="93" y="134"/>
                      <a:pt x="93" y="103"/>
                    </a:cubicBezTo>
                    <a:cubicBezTo>
                      <a:pt x="84" y="103"/>
                      <a:pt x="77" y="103"/>
                      <a:pt x="69" y="103"/>
                    </a:cubicBezTo>
                    <a:cubicBezTo>
                      <a:pt x="69" y="134"/>
                      <a:pt x="69" y="164"/>
                      <a:pt x="69" y="194"/>
                    </a:cubicBezTo>
                    <a:cubicBezTo>
                      <a:pt x="49" y="194"/>
                      <a:pt x="30" y="194"/>
                      <a:pt x="10" y="194"/>
                    </a:cubicBezTo>
                    <a:cubicBezTo>
                      <a:pt x="7" y="170"/>
                      <a:pt x="5" y="145"/>
                      <a:pt x="1" y="121"/>
                    </a:cubicBezTo>
                    <a:cubicBezTo>
                      <a:pt x="0" y="108"/>
                      <a:pt x="0" y="96"/>
                      <a:pt x="7" y="84"/>
                    </a:cubicBezTo>
                    <a:cubicBezTo>
                      <a:pt x="15" y="88"/>
                      <a:pt x="22" y="92"/>
                      <a:pt x="31" y="97"/>
                    </a:cubicBezTo>
                    <a:cubicBezTo>
                      <a:pt x="35" y="74"/>
                      <a:pt x="40" y="52"/>
                      <a:pt x="44" y="29"/>
                    </a:cubicBezTo>
                    <a:cubicBezTo>
                      <a:pt x="66" y="34"/>
                      <a:pt x="86" y="38"/>
                      <a:pt x="106" y="43"/>
                    </a:cubicBezTo>
                    <a:cubicBezTo>
                      <a:pt x="134" y="51"/>
                      <a:pt x="149" y="72"/>
                      <a:pt x="150" y="101"/>
                    </a:cubicBezTo>
                    <a:cubicBezTo>
                      <a:pt x="151" y="105"/>
                      <a:pt x="150" y="109"/>
                      <a:pt x="150"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59" name="Freeform 7">
                <a:extLst>
                  <a:ext uri="{FF2B5EF4-FFF2-40B4-BE49-F238E27FC236}">
                    <a16:creationId xmlns:a16="http://schemas.microsoft.com/office/drawing/2014/main" xmlns="" id="{B2438FD3-8FA7-4022-942B-F200318C457C}"/>
                  </a:ext>
                </a:extLst>
              </p:cNvPr>
              <p:cNvSpPr>
                <a:spLocks/>
              </p:cNvSpPr>
              <p:nvPr/>
            </p:nvSpPr>
            <p:spPr bwMode="auto">
              <a:xfrm>
                <a:off x="-938213" y="5826125"/>
                <a:ext cx="911225" cy="492125"/>
              </a:xfrm>
              <a:custGeom>
                <a:avLst/>
                <a:gdLst>
                  <a:gd name="T0" fmla="*/ 10 w 241"/>
                  <a:gd name="T1" fmla="*/ 129 h 130"/>
                  <a:gd name="T2" fmla="*/ 113 w 241"/>
                  <a:gd name="T3" fmla="*/ 2 h 130"/>
                  <a:gd name="T4" fmla="*/ 202 w 241"/>
                  <a:gd name="T5" fmla="*/ 37 h 130"/>
                  <a:gd name="T6" fmla="*/ 218 w 241"/>
                  <a:gd name="T7" fmla="*/ 48 h 130"/>
                  <a:gd name="T8" fmla="*/ 240 w 241"/>
                  <a:gd name="T9" fmla="*/ 81 h 130"/>
                  <a:gd name="T10" fmla="*/ 241 w 241"/>
                  <a:gd name="T11" fmla="*/ 130 h 130"/>
                  <a:gd name="T12" fmla="*/ 193 w 241"/>
                  <a:gd name="T13" fmla="*/ 117 h 130"/>
                  <a:gd name="T14" fmla="*/ 187 w 241"/>
                  <a:gd name="T15" fmla="*/ 112 h 130"/>
                  <a:gd name="T16" fmla="*/ 176 w 241"/>
                  <a:gd name="T17" fmla="*/ 89 h 130"/>
                  <a:gd name="T18" fmla="*/ 156 w 241"/>
                  <a:gd name="T19" fmla="*/ 100 h 130"/>
                  <a:gd name="T20" fmla="*/ 90 w 241"/>
                  <a:gd name="T21" fmla="*/ 117 h 130"/>
                  <a:gd name="T22" fmla="*/ 61 w 241"/>
                  <a:gd name="T23" fmla="*/ 117 h 130"/>
                  <a:gd name="T24" fmla="*/ 10 w 241"/>
                  <a:gd name="T25"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30">
                    <a:moveTo>
                      <a:pt x="10" y="129"/>
                    </a:moveTo>
                    <a:cubicBezTo>
                      <a:pt x="0" y="66"/>
                      <a:pt x="51" y="4"/>
                      <a:pt x="113" y="2"/>
                    </a:cubicBezTo>
                    <a:cubicBezTo>
                      <a:pt x="148" y="0"/>
                      <a:pt x="178" y="12"/>
                      <a:pt x="202" y="37"/>
                    </a:cubicBezTo>
                    <a:cubicBezTo>
                      <a:pt x="207" y="42"/>
                      <a:pt x="212" y="45"/>
                      <a:pt x="218" y="48"/>
                    </a:cubicBezTo>
                    <a:cubicBezTo>
                      <a:pt x="231" y="56"/>
                      <a:pt x="239" y="66"/>
                      <a:pt x="240" y="81"/>
                    </a:cubicBezTo>
                    <a:cubicBezTo>
                      <a:pt x="241" y="96"/>
                      <a:pt x="241" y="112"/>
                      <a:pt x="241" y="130"/>
                    </a:cubicBezTo>
                    <a:cubicBezTo>
                      <a:pt x="226" y="118"/>
                      <a:pt x="209" y="117"/>
                      <a:pt x="193" y="117"/>
                    </a:cubicBezTo>
                    <a:cubicBezTo>
                      <a:pt x="191" y="117"/>
                      <a:pt x="188" y="114"/>
                      <a:pt x="187" y="112"/>
                    </a:cubicBezTo>
                    <a:cubicBezTo>
                      <a:pt x="183" y="104"/>
                      <a:pt x="180" y="97"/>
                      <a:pt x="176" y="89"/>
                    </a:cubicBezTo>
                    <a:cubicBezTo>
                      <a:pt x="169" y="93"/>
                      <a:pt x="163" y="97"/>
                      <a:pt x="156" y="100"/>
                    </a:cubicBezTo>
                    <a:cubicBezTo>
                      <a:pt x="136" y="113"/>
                      <a:pt x="114" y="117"/>
                      <a:pt x="90" y="117"/>
                    </a:cubicBezTo>
                    <a:cubicBezTo>
                      <a:pt x="81" y="117"/>
                      <a:pt x="71" y="117"/>
                      <a:pt x="61" y="117"/>
                    </a:cubicBezTo>
                    <a:cubicBezTo>
                      <a:pt x="43" y="116"/>
                      <a:pt x="25" y="117"/>
                      <a:pt x="1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0" name="Freeform 8">
                <a:extLst>
                  <a:ext uri="{FF2B5EF4-FFF2-40B4-BE49-F238E27FC236}">
                    <a16:creationId xmlns:a16="http://schemas.microsoft.com/office/drawing/2014/main" xmlns="" id="{EB4CE763-DF58-4C70-BF78-EFB665012A80}"/>
                  </a:ext>
                </a:extLst>
              </p:cNvPr>
              <p:cNvSpPr>
                <a:spLocks/>
              </p:cNvSpPr>
              <p:nvPr/>
            </p:nvSpPr>
            <p:spPr bwMode="auto">
              <a:xfrm>
                <a:off x="-730250" y="6288088"/>
                <a:ext cx="533400" cy="558800"/>
              </a:xfrm>
              <a:custGeom>
                <a:avLst/>
                <a:gdLst>
                  <a:gd name="T0" fmla="*/ 1 w 141"/>
                  <a:gd name="T1" fmla="*/ 18 h 148"/>
                  <a:gd name="T2" fmla="*/ 111 w 141"/>
                  <a:gd name="T3" fmla="*/ 0 h 148"/>
                  <a:gd name="T4" fmla="*/ 141 w 141"/>
                  <a:gd name="T5" fmla="*/ 16 h 148"/>
                  <a:gd name="T6" fmla="*/ 135 w 141"/>
                  <a:gd name="T7" fmla="*/ 96 h 148"/>
                  <a:gd name="T8" fmla="*/ 65 w 141"/>
                  <a:gd name="T9" fmla="*/ 146 h 148"/>
                  <a:gd name="T10" fmla="*/ 2 w 141"/>
                  <a:gd name="T11" fmla="*/ 85 h 148"/>
                  <a:gd name="T12" fmla="*/ 1 w 141"/>
                  <a:gd name="T13" fmla="*/ 18 h 148"/>
                </a:gdLst>
                <a:ahLst/>
                <a:cxnLst>
                  <a:cxn ang="0">
                    <a:pos x="T0" y="T1"/>
                  </a:cxn>
                  <a:cxn ang="0">
                    <a:pos x="T2" y="T3"/>
                  </a:cxn>
                  <a:cxn ang="0">
                    <a:pos x="T4" y="T5"/>
                  </a:cxn>
                  <a:cxn ang="0">
                    <a:pos x="T6" y="T7"/>
                  </a:cxn>
                  <a:cxn ang="0">
                    <a:pos x="T8" y="T9"/>
                  </a:cxn>
                  <a:cxn ang="0">
                    <a:pos x="T10" y="T11"/>
                  </a:cxn>
                  <a:cxn ang="0">
                    <a:pos x="T12" y="T13"/>
                  </a:cxn>
                </a:cxnLst>
                <a:rect l="0" t="0" r="r" b="b"/>
                <a:pathLst>
                  <a:path w="141" h="148">
                    <a:moveTo>
                      <a:pt x="1" y="18"/>
                    </a:moveTo>
                    <a:cubicBezTo>
                      <a:pt x="39" y="19"/>
                      <a:pt x="76" y="19"/>
                      <a:pt x="111" y="0"/>
                    </a:cubicBezTo>
                    <a:cubicBezTo>
                      <a:pt x="117" y="11"/>
                      <a:pt x="121" y="25"/>
                      <a:pt x="141" y="16"/>
                    </a:cubicBezTo>
                    <a:cubicBezTo>
                      <a:pt x="139" y="45"/>
                      <a:pt x="140" y="71"/>
                      <a:pt x="135" y="96"/>
                    </a:cubicBezTo>
                    <a:cubicBezTo>
                      <a:pt x="129" y="127"/>
                      <a:pt x="96" y="148"/>
                      <a:pt x="65" y="146"/>
                    </a:cubicBezTo>
                    <a:cubicBezTo>
                      <a:pt x="31" y="143"/>
                      <a:pt x="4" y="118"/>
                      <a:pt x="2" y="85"/>
                    </a:cubicBezTo>
                    <a:cubicBezTo>
                      <a:pt x="0" y="63"/>
                      <a:pt x="1" y="41"/>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1" name="Freeform 9">
                <a:extLst>
                  <a:ext uri="{FF2B5EF4-FFF2-40B4-BE49-F238E27FC236}">
                    <a16:creationId xmlns:a16="http://schemas.microsoft.com/office/drawing/2014/main" xmlns="" id="{6373396F-E612-4A8E-A297-BD7E2B416C77}"/>
                  </a:ext>
                </a:extLst>
              </p:cNvPr>
              <p:cNvSpPr>
                <a:spLocks/>
              </p:cNvSpPr>
              <p:nvPr/>
            </p:nvSpPr>
            <p:spPr bwMode="auto">
              <a:xfrm>
                <a:off x="-1738313" y="5883275"/>
                <a:ext cx="846138" cy="514350"/>
              </a:xfrm>
              <a:custGeom>
                <a:avLst/>
                <a:gdLst>
                  <a:gd name="T0" fmla="*/ 224 w 224"/>
                  <a:gd name="T1" fmla="*/ 13 h 136"/>
                  <a:gd name="T2" fmla="*/ 196 w 224"/>
                  <a:gd name="T3" fmla="*/ 78 h 136"/>
                  <a:gd name="T4" fmla="*/ 58 w 224"/>
                  <a:gd name="T5" fmla="*/ 136 h 136"/>
                  <a:gd name="T6" fmla="*/ 1 w 224"/>
                  <a:gd name="T7" fmla="*/ 136 h 136"/>
                  <a:gd name="T8" fmla="*/ 1 w 224"/>
                  <a:gd name="T9" fmla="*/ 129 h 136"/>
                  <a:gd name="T10" fmla="*/ 1 w 224"/>
                  <a:gd name="T11" fmla="*/ 58 h 136"/>
                  <a:gd name="T12" fmla="*/ 26 w 224"/>
                  <a:gd name="T13" fmla="*/ 22 h 136"/>
                  <a:gd name="T14" fmla="*/ 93 w 224"/>
                  <a:gd name="T15" fmla="*/ 2 h 136"/>
                  <a:gd name="T16" fmla="*/ 104 w 224"/>
                  <a:gd name="T17" fmla="*/ 5 h 136"/>
                  <a:gd name="T18" fmla="*/ 174 w 224"/>
                  <a:gd name="T19" fmla="*/ 6 h 136"/>
                  <a:gd name="T20" fmla="*/ 188 w 224"/>
                  <a:gd name="T21" fmla="*/ 2 h 136"/>
                  <a:gd name="T22" fmla="*/ 224 w 224"/>
                  <a:gd name="T23"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36">
                    <a:moveTo>
                      <a:pt x="224" y="13"/>
                    </a:moveTo>
                    <a:cubicBezTo>
                      <a:pt x="214" y="35"/>
                      <a:pt x="205" y="57"/>
                      <a:pt x="196" y="78"/>
                    </a:cubicBezTo>
                    <a:cubicBezTo>
                      <a:pt x="142" y="28"/>
                      <a:pt x="61" y="67"/>
                      <a:pt x="58" y="136"/>
                    </a:cubicBezTo>
                    <a:cubicBezTo>
                      <a:pt x="40" y="136"/>
                      <a:pt x="21" y="136"/>
                      <a:pt x="1" y="136"/>
                    </a:cubicBezTo>
                    <a:cubicBezTo>
                      <a:pt x="1" y="134"/>
                      <a:pt x="1" y="131"/>
                      <a:pt x="1" y="129"/>
                    </a:cubicBezTo>
                    <a:cubicBezTo>
                      <a:pt x="0" y="105"/>
                      <a:pt x="0" y="82"/>
                      <a:pt x="1" y="58"/>
                    </a:cubicBezTo>
                    <a:cubicBezTo>
                      <a:pt x="1" y="39"/>
                      <a:pt x="9" y="28"/>
                      <a:pt x="26" y="22"/>
                    </a:cubicBezTo>
                    <a:cubicBezTo>
                      <a:pt x="49" y="15"/>
                      <a:pt x="71" y="8"/>
                      <a:pt x="93" y="2"/>
                    </a:cubicBezTo>
                    <a:cubicBezTo>
                      <a:pt x="96" y="1"/>
                      <a:pt x="102" y="3"/>
                      <a:pt x="104" y="5"/>
                    </a:cubicBezTo>
                    <a:cubicBezTo>
                      <a:pt x="125" y="25"/>
                      <a:pt x="153" y="26"/>
                      <a:pt x="174" y="6"/>
                    </a:cubicBezTo>
                    <a:cubicBezTo>
                      <a:pt x="178" y="1"/>
                      <a:pt x="182" y="0"/>
                      <a:pt x="188" y="2"/>
                    </a:cubicBezTo>
                    <a:cubicBezTo>
                      <a:pt x="200" y="7"/>
                      <a:pt x="213" y="10"/>
                      <a:pt x="2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2" name="Freeform 10">
                <a:extLst>
                  <a:ext uri="{FF2B5EF4-FFF2-40B4-BE49-F238E27FC236}">
                    <a16:creationId xmlns:a16="http://schemas.microsoft.com/office/drawing/2014/main" xmlns="" id="{1D7964A4-AAE4-4907-BDE2-4302BCD288DD}"/>
                  </a:ext>
                </a:extLst>
              </p:cNvPr>
              <p:cNvSpPr>
                <a:spLocks/>
              </p:cNvSpPr>
              <p:nvPr/>
            </p:nvSpPr>
            <p:spPr bwMode="auto">
              <a:xfrm>
                <a:off x="-57150" y="5883275"/>
                <a:ext cx="862013" cy="514350"/>
              </a:xfrm>
              <a:custGeom>
                <a:avLst/>
                <a:gdLst>
                  <a:gd name="T0" fmla="*/ 31 w 228"/>
                  <a:gd name="T1" fmla="*/ 79 h 136"/>
                  <a:gd name="T2" fmla="*/ 0 w 228"/>
                  <a:gd name="T3" fmla="*/ 14 h 136"/>
                  <a:gd name="T4" fmla="*/ 47 w 228"/>
                  <a:gd name="T5" fmla="*/ 1 h 136"/>
                  <a:gd name="T6" fmla="*/ 53 w 228"/>
                  <a:gd name="T7" fmla="*/ 4 h 136"/>
                  <a:gd name="T8" fmla="*/ 123 w 228"/>
                  <a:gd name="T9" fmla="*/ 5 h 136"/>
                  <a:gd name="T10" fmla="*/ 136 w 228"/>
                  <a:gd name="T11" fmla="*/ 2 h 136"/>
                  <a:gd name="T12" fmla="*/ 202 w 228"/>
                  <a:gd name="T13" fmla="*/ 22 h 136"/>
                  <a:gd name="T14" fmla="*/ 228 w 228"/>
                  <a:gd name="T15" fmla="*/ 57 h 136"/>
                  <a:gd name="T16" fmla="*/ 228 w 228"/>
                  <a:gd name="T17" fmla="*/ 136 h 136"/>
                  <a:gd name="T18" fmla="*/ 171 w 228"/>
                  <a:gd name="T19" fmla="*/ 136 h 136"/>
                  <a:gd name="T20" fmla="*/ 31 w 228"/>
                  <a:gd name="T21"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36">
                    <a:moveTo>
                      <a:pt x="31" y="79"/>
                    </a:moveTo>
                    <a:cubicBezTo>
                      <a:pt x="28" y="42"/>
                      <a:pt x="25" y="35"/>
                      <a:pt x="0" y="14"/>
                    </a:cubicBezTo>
                    <a:cubicBezTo>
                      <a:pt x="16" y="10"/>
                      <a:pt x="31" y="5"/>
                      <a:pt x="47" y="1"/>
                    </a:cubicBezTo>
                    <a:cubicBezTo>
                      <a:pt x="49" y="0"/>
                      <a:pt x="52" y="3"/>
                      <a:pt x="53" y="4"/>
                    </a:cubicBezTo>
                    <a:cubicBezTo>
                      <a:pt x="74" y="26"/>
                      <a:pt x="102" y="26"/>
                      <a:pt x="123" y="5"/>
                    </a:cubicBezTo>
                    <a:cubicBezTo>
                      <a:pt x="127" y="1"/>
                      <a:pt x="130" y="0"/>
                      <a:pt x="136" y="2"/>
                    </a:cubicBezTo>
                    <a:cubicBezTo>
                      <a:pt x="158" y="9"/>
                      <a:pt x="180" y="15"/>
                      <a:pt x="202" y="22"/>
                    </a:cubicBezTo>
                    <a:cubicBezTo>
                      <a:pt x="219" y="27"/>
                      <a:pt x="228" y="39"/>
                      <a:pt x="228" y="57"/>
                    </a:cubicBezTo>
                    <a:cubicBezTo>
                      <a:pt x="228" y="83"/>
                      <a:pt x="228" y="109"/>
                      <a:pt x="228" y="136"/>
                    </a:cubicBezTo>
                    <a:cubicBezTo>
                      <a:pt x="208" y="136"/>
                      <a:pt x="189" y="136"/>
                      <a:pt x="171" y="136"/>
                    </a:cubicBezTo>
                    <a:cubicBezTo>
                      <a:pt x="165" y="60"/>
                      <a:pt x="82" y="32"/>
                      <a:pt x="31"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3" name="Freeform 11">
                <a:extLst>
                  <a:ext uri="{FF2B5EF4-FFF2-40B4-BE49-F238E27FC236}">
                    <a16:creationId xmlns:a16="http://schemas.microsoft.com/office/drawing/2014/main" xmlns="" id="{E6819258-5504-4EAD-9078-04B99E3E979D}"/>
                  </a:ext>
                </a:extLst>
              </p:cNvPr>
              <p:cNvSpPr>
                <a:spLocks/>
              </p:cNvSpPr>
              <p:nvPr/>
            </p:nvSpPr>
            <p:spPr bwMode="auto">
              <a:xfrm>
                <a:off x="-1436688" y="6461125"/>
                <a:ext cx="454025" cy="303213"/>
              </a:xfrm>
              <a:custGeom>
                <a:avLst/>
                <a:gdLst>
                  <a:gd name="T0" fmla="*/ 117 w 120"/>
                  <a:gd name="T1" fmla="*/ 9 h 80"/>
                  <a:gd name="T2" fmla="*/ 90 w 120"/>
                  <a:gd name="T3" fmla="*/ 67 h 80"/>
                  <a:gd name="T4" fmla="*/ 28 w 120"/>
                  <a:gd name="T5" fmla="*/ 67 h 80"/>
                  <a:gd name="T6" fmla="*/ 2 w 120"/>
                  <a:gd name="T7" fmla="*/ 7 h 80"/>
                  <a:gd name="T8" fmla="*/ 40 w 120"/>
                  <a:gd name="T9" fmla="*/ 7 h 80"/>
                  <a:gd name="T10" fmla="*/ 80 w 120"/>
                  <a:gd name="T11" fmla="*/ 0 h 80"/>
                  <a:gd name="T12" fmla="*/ 85 w 120"/>
                  <a:gd name="T13" fmla="*/ 0 h 80"/>
                  <a:gd name="T14" fmla="*/ 117 w 120"/>
                  <a:gd name="T15" fmla="*/ 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80">
                    <a:moveTo>
                      <a:pt x="117" y="9"/>
                    </a:moveTo>
                    <a:cubicBezTo>
                      <a:pt x="120" y="33"/>
                      <a:pt x="111" y="54"/>
                      <a:pt x="90" y="67"/>
                    </a:cubicBezTo>
                    <a:cubicBezTo>
                      <a:pt x="70" y="80"/>
                      <a:pt x="48" y="80"/>
                      <a:pt x="28" y="67"/>
                    </a:cubicBezTo>
                    <a:cubicBezTo>
                      <a:pt x="7" y="53"/>
                      <a:pt x="0" y="33"/>
                      <a:pt x="2" y="7"/>
                    </a:cubicBezTo>
                    <a:cubicBezTo>
                      <a:pt x="15" y="7"/>
                      <a:pt x="27" y="8"/>
                      <a:pt x="40" y="7"/>
                    </a:cubicBezTo>
                    <a:cubicBezTo>
                      <a:pt x="53" y="5"/>
                      <a:pt x="66" y="2"/>
                      <a:pt x="80" y="0"/>
                    </a:cubicBezTo>
                    <a:cubicBezTo>
                      <a:pt x="82" y="0"/>
                      <a:pt x="84" y="0"/>
                      <a:pt x="85" y="0"/>
                    </a:cubicBezTo>
                    <a:cubicBezTo>
                      <a:pt x="96" y="3"/>
                      <a:pt x="106" y="6"/>
                      <a:pt x="1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4" name="Freeform 12">
                <a:extLst>
                  <a:ext uri="{FF2B5EF4-FFF2-40B4-BE49-F238E27FC236}">
                    <a16:creationId xmlns:a16="http://schemas.microsoft.com/office/drawing/2014/main" xmlns="" id="{1E3A5CE4-6E08-4592-8A23-B084C6107121}"/>
                  </a:ext>
                </a:extLst>
              </p:cNvPr>
              <p:cNvSpPr>
                <a:spLocks/>
              </p:cNvSpPr>
              <p:nvPr/>
            </p:nvSpPr>
            <p:spPr bwMode="auto">
              <a:xfrm>
                <a:off x="57150" y="6461125"/>
                <a:ext cx="449263" cy="303213"/>
              </a:xfrm>
              <a:custGeom>
                <a:avLst/>
                <a:gdLst>
                  <a:gd name="T0" fmla="*/ 116 w 119"/>
                  <a:gd name="T1" fmla="*/ 7 h 80"/>
                  <a:gd name="T2" fmla="*/ 91 w 119"/>
                  <a:gd name="T3" fmla="*/ 66 h 80"/>
                  <a:gd name="T4" fmla="*/ 28 w 119"/>
                  <a:gd name="T5" fmla="*/ 68 h 80"/>
                  <a:gd name="T6" fmla="*/ 1 w 119"/>
                  <a:gd name="T7" fmla="*/ 13 h 80"/>
                  <a:gd name="T8" fmla="*/ 7 w 119"/>
                  <a:gd name="T9" fmla="*/ 7 h 80"/>
                  <a:gd name="T10" fmla="*/ 32 w 119"/>
                  <a:gd name="T11" fmla="*/ 1 h 80"/>
                  <a:gd name="T12" fmla="*/ 38 w 119"/>
                  <a:gd name="T13" fmla="*/ 0 h 80"/>
                  <a:gd name="T14" fmla="*/ 83 w 119"/>
                  <a:gd name="T15" fmla="*/ 7 h 80"/>
                  <a:gd name="T16" fmla="*/ 116 w 119"/>
                  <a:gd name="T17" fmla="*/ 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80">
                    <a:moveTo>
                      <a:pt x="116" y="7"/>
                    </a:moveTo>
                    <a:cubicBezTo>
                      <a:pt x="119" y="32"/>
                      <a:pt x="112" y="52"/>
                      <a:pt x="91" y="66"/>
                    </a:cubicBezTo>
                    <a:cubicBezTo>
                      <a:pt x="71" y="80"/>
                      <a:pt x="49" y="80"/>
                      <a:pt x="28" y="68"/>
                    </a:cubicBezTo>
                    <a:cubicBezTo>
                      <a:pt x="8" y="55"/>
                      <a:pt x="0" y="36"/>
                      <a:pt x="1" y="13"/>
                    </a:cubicBezTo>
                    <a:cubicBezTo>
                      <a:pt x="1" y="11"/>
                      <a:pt x="4" y="8"/>
                      <a:pt x="7" y="7"/>
                    </a:cubicBezTo>
                    <a:cubicBezTo>
                      <a:pt x="15" y="4"/>
                      <a:pt x="24" y="2"/>
                      <a:pt x="32" y="1"/>
                    </a:cubicBezTo>
                    <a:cubicBezTo>
                      <a:pt x="34" y="0"/>
                      <a:pt x="37" y="0"/>
                      <a:pt x="38" y="0"/>
                    </a:cubicBezTo>
                    <a:cubicBezTo>
                      <a:pt x="52" y="8"/>
                      <a:pt x="68" y="7"/>
                      <a:pt x="83" y="7"/>
                    </a:cubicBezTo>
                    <a:cubicBezTo>
                      <a:pt x="94" y="7"/>
                      <a:pt x="104" y="7"/>
                      <a:pt x="1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5" name="Freeform 13">
                <a:extLst>
                  <a:ext uri="{FF2B5EF4-FFF2-40B4-BE49-F238E27FC236}">
                    <a16:creationId xmlns:a16="http://schemas.microsoft.com/office/drawing/2014/main" xmlns="" id="{2C77A84C-F207-4961-BF48-139D43184D55}"/>
                  </a:ext>
                </a:extLst>
              </p:cNvPr>
              <p:cNvSpPr>
                <a:spLocks/>
              </p:cNvSpPr>
              <p:nvPr/>
            </p:nvSpPr>
            <p:spPr bwMode="auto">
              <a:xfrm>
                <a:off x="-1439863" y="5410200"/>
                <a:ext cx="460375" cy="303213"/>
              </a:xfrm>
              <a:custGeom>
                <a:avLst/>
                <a:gdLst>
                  <a:gd name="T0" fmla="*/ 3 w 122"/>
                  <a:gd name="T1" fmla="*/ 9 h 80"/>
                  <a:gd name="T2" fmla="*/ 34 w 122"/>
                  <a:gd name="T3" fmla="*/ 1 h 80"/>
                  <a:gd name="T4" fmla="*/ 41 w 122"/>
                  <a:gd name="T5" fmla="*/ 1 h 80"/>
                  <a:gd name="T6" fmla="*/ 82 w 122"/>
                  <a:gd name="T7" fmla="*/ 6 h 80"/>
                  <a:gd name="T8" fmla="*/ 117 w 122"/>
                  <a:gd name="T9" fmla="*/ 7 h 80"/>
                  <a:gd name="T10" fmla="*/ 94 w 122"/>
                  <a:gd name="T11" fmla="*/ 66 h 80"/>
                  <a:gd name="T12" fmla="*/ 30 w 122"/>
                  <a:gd name="T13" fmla="*/ 67 h 80"/>
                  <a:gd name="T14" fmla="*/ 3 w 122"/>
                  <a:gd name="T15" fmla="*/ 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0">
                    <a:moveTo>
                      <a:pt x="3" y="9"/>
                    </a:moveTo>
                    <a:cubicBezTo>
                      <a:pt x="14" y="6"/>
                      <a:pt x="24" y="3"/>
                      <a:pt x="34" y="1"/>
                    </a:cubicBezTo>
                    <a:cubicBezTo>
                      <a:pt x="36" y="0"/>
                      <a:pt x="39" y="0"/>
                      <a:pt x="41" y="1"/>
                    </a:cubicBezTo>
                    <a:cubicBezTo>
                      <a:pt x="54" y="3"/>
                      <a:pt x="68" y="5"/>
                      <a:pt x="82" y="6"/>
                    </a:cubicBezTo>
                    <a:cubicBezTo>
                      <a:pt x="93" y="7"/>
                      <a:pt x="105" y="7"/>
                      <a:pt x="117" y="7"/>
                    </a:cubicBezTo>
                    <a:cubicBezTo>
                      <a:pt x="122" y="29"/>
                      <a:pt x="112" y="53"/>
                      <a:pt x="94" y="66"/>
                    </a:cubicBezTo>
                    <a:cubicBezTo>
                      <a:pt x="75" y="79"/>
                      <a:pt x="49" y="80"/>
                      <a:pt x="30" y="67"/>
                    </a:cubicBezTo>
                    <a:cubicBezTo>
                      <a:pt x="10" y="55"/>
                      <a:pt x="0" y="32"/>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6" name="Freeform 14">
                <a:extLst>
                  <a:ext uri="{FF2B5EF4-FFF2-40B4-BE49-F238E27FC236}">
                    <a16:creationId xmlns:a16="http://schemas.microsoft.com/office/drawing/2014/main" xmlns="" id="{90B48B9C-5721-4853-9389-7A983EE5D26F}"/>
                  </a:ext>
                </a:extLst>
              </p:cNvPr>
              <p:cNvSpPr>
                <a:spLocks/>
              </p:cNvSpPr>
              <p:nvPr/>
            </p:nvSpPr>
            <p:spPr bwMode="auto">
              <a:xfrm>
                <a:off x="44450" y="5410200"/>
                <a:ext cx="469900" cy="303213"/>
              </a:xfrm>
              <a:custGeom>
                <a:avLst/>
                <a:gdLst>
                  <a:gd name="T0" fmla="*/ 5 w 124"/>
                  <a:gd name="T1" fmla="*/ 7 h 80"/>
                  <a:gd name="T2" fmla="*/ 51 w 124"/>
                  <a:gd name="T3" fmla="*/ 6 h 80"/>
                  <a:gd name="T4" fmla="*/ 81 w 124"/>
                  <a:gd name="T5" fmla="*/ 1 h 80"/>
                  <a:gd name="T6" fmla="*/ 88 w 124"/>
                  <a:gd name="T7" fmla="*/ 1 h 80"/>
                  <a:gd name="T8" fmla="*/ 118 w 124"/>
                  <a:gd name="T9" fmla="*/ 9 h 80"/>
                  <a:gd name="T10" fmla="*/ 97 w 124"/>
                  <a:gd name="T11" fmla="*/ 64 h 80"/>
                  <a:gd name="T12" fmla="*/ 31 w 124"/>
                  <a:gd name="T13" fmla="*/ 67 h 80"/>
                  <a:gd name="T14" fmla="*/ 5 w 124"/>
                  <a:gd name="T15" fmla="*/ 7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80">
                    <a:moveTo>
                      <a:pt x="5" y="7"/>
                    </a:moveTo>
                    <a:cubicBezTo>
                      <a:pt x="20" y="7"/>
                      <a:pt x="35" y="7"/>
                      <a:pt x="51" y="6"/>
                    </a:cubicBezTo>
                    <a:cubicBezTo>
                      <a:pt x="61" y="6"/>
                      <a:pt x="71" y="3"/>
                      <a:pt x="81" y="1"/>
                    </a:cubicBezTo>
                    <a:cubicBezTo>
                      <a:pt x="83" y="0"/>
                      <a:pt x="86" y="0"/>
                      <a:pt x="88" y="1"/>
                    </a:cubicBezTo>
                    <a:cubicBezTo>
                      <a:pt x="98" y="3"/>
                      <a:pt x="108" y="6"/>
                      <a:pt x="118" y="9"/>
                    </a:cubicBezTo>
                    <a:cubicBezTo>
                      <a:pt x="124" y="25"/>
                      <a:pt x="115" y="50"/>
                      <a:pt x="97" y="64"/>
                    </a:cubicBezTo>
                    <a:cubicBezTo>
                      <a:pt x="78" y="79"/>
                      <a:pt x="52" y="80"/>
                      <a:pt x="31" y="67"/>
                    </a:cubicBezTo>
                    <a:cubicBezTo>
                      <a:pt x="11" y="55"/>
                      <a:pt x="0" y="31"/>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7" name="Freeform 15">
                <a:extLst>
                  <a:ext uri="{FF2B5EF4-FFF2-40B4-BE49-F238E27FC236}">
                    <a16:creationId xmlns:a16="http://schemas.microsoft.com/office/drawing/2014/main" xmlns="" id="{71CCBA5A-82A5-4DD7-BC0C-01BE07996243}"/>
                  </a:ext>
                </a:extLst>
              </p:cNvPr>
              <p:cNvSpPr>
                <a:spLocks/>
              </p:cNvSpPr>
              <p:nvPr/>
            </p:nvSpPr>
            <p:spPr bwMode="auto">
              <a:xfrm>
                <a:off x="-1428750" y="6181725"/>
                <a:ext cx="434975" cy="227013"/>
              </a:xfrm>
              <a:custGeom>
                <a:avLst/>
                <a:gdLst>
                  <a:gd name="T0" fmla="*/ 115 w 115"/>
                  <a:gd name="T1" fmla="*/ 57 h 60"/>
                  <a:gd name="T2" fmla="*/ 78 w 115"/>
                  <a:gd name="T3" fmla="*/ 39 h 60"/>
                  <a:gd name="T4" fmla="*/ 73 w 115"/>
                  <a:gd name="T5" fmla="*/ 48 h 60"/>
                  <a:gd name="T6" fmla="*/ 57 w 115"/>
                  <a:gd name="T7" fmla="*/ 57 h 60"/>
                  <a:gd name="T8" fmla="*/ 1 w 115"/>
                  <a:gd name="T9" fmla="*/ 57 h 60"/>
                  <a:gd name="T10" fmla="*/ 57 w 115"/>
                  <a:gd name="T11" fmla="*/ 0 h 60"/>
                  <a:gd name="T12" fmla="*/ 115 w 115"/>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115" h="60">
                    <a:moveTo>
                      <a:pt x="115" y="57"/>
                    </a:moveTo>
                    <a:cubicBezTo>
                      <a:pt x="100" y="60"/>
                      <a:pt x="90" y="52"/>
                      <a:pt x="78" y="39"/>
                    </a:cubicBezTo>
                    <a:cubicBezTo>
                      <a:pt x="77" y="43"/>
                      <a:pt x="76" y="47"/>
                      <a:pt x="73" y="48"/>
                    </a:cubicBezTo>
                    <a:cubicBezTo>
                      <a:pt x="69" y="52"/>
                      <a:pt x="63" y="57"/>
                      <a:pt x="57" y="57"/>
                    </a:cubicBezTo>
                    <a:cubicBezTo>
                      <a:pt x="38" y="58"/>
                      <a:pt x="20" y="57"/>
                      <a:pt x="1" y="57"/>
                    </a:cubicBezTo>
                    <a:cubicBezTo>
                      <a:pt x="0" y="26"/>
                      <a:pt x="26" y="0"/>
                      <a:pt x="57" y="0"/>
                    </a:cubicBezTo>
                    <a:cubicBezTo>
                      <a:pt x="89" y="0"/>
                      <a:pt x="115" y="25"/>
                      <a:pt x="11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8" name="Freeform 16">
                <a:extLst>
                  <a:ext uri="{FF2B5EF4-FFF2-40B4-BE49-F238E27FC236}">
                    <a16:creationId xmlns:a16="http://schemas.microsoft.com/office/drawing/2014/main" xmlns="" id="{00F5C001-E93D-406E-B90B-FAB8BD81D869}"/>
                  </a:ext>
                </a:extLst>
              </p:cNvPr>
              <p:cNvSpPr>
                <a:spLocks/>
              </p:cNvSpPr>
              <p:nvPr/>
            </p:nvSpPr>
            <p:spPr bwMode="auto">
              <a:xfrm>
                <a:off x="60325" y="6178550"/>
                <a:ext cx="438150" cy="230188"/>
              </a:xfrm>
              <a:custGeom>
                <a:avLst/>
                <a:gdLst>
                  <a:gd name="T0" fmla="*/ 0 w 116"/>
                  <a:gd name="T1" fmla="*/ 58 h 61"/>
                  <a:gd name="T2" fmla="*/ 59 w 116"/>
                  <a:gd name="T3" fmla="*/ 1 h 61"/>
                  <a:gd name="T4" fmla="*/ 114 w 116"/>
                  <a:gd name="T5" fmla="*/ 58 h 61"/>
                  <a:gd name="T6" fmla="*/ 58 w 116"/>
                  <a:gd name="T7" fmla="*/ 58 h 61"/>
                  <a:gd name="T8" fmla="*/ 33 w 116"/>
                  <a:gd name="T9" fmla="*/ 44 h 61"/>
                  <a:gd name="T10" fmla="*/ 0 w 116"/>
                  <a:gd name="T11" fmla="*/ 58 h 61"/>
                </a:gdLst>
                <a:ahLst/>
                <a:cxnLst>
                  <a:cxn ang="0">
                    <a:pos x="T0" y="T1"/>
                  </a:cxn>
                  <a:cxn ang="0">
                    <a:pos x="T2" y="T3"/>
                  </a:cxn>
                  <a:cxn ang="0">
                    <a:pos x="T4" y="T5"/>
                  </a:cxn>
                  <a:cxn ang="0">
                    <a:pos x="T6" y="T7"/>
                  </a:cxn>
                  <a:cxn ang="0">
                    <a:pos x="T8" y="T9"/>
                  </a:cxn>
                  <a:cxn ang="0">
                    <a:pos x="T10" y="T11"/>
                  </a:cxn>
                </a:cxnLst>
                <a:rect l="0" t="0" r="r" b="b"/>
                <a:pathLst>
                  <a:path w="116" h="61">
                    <a:moveTo>
                      <a:pt x="0" y="58"/>
                    </a:moveTo>
                    <a:cubicBezTo>
                      <a:pt x="1" y="25"/>
                      <a:pt x="27" y="0"/>
                      <a:pt x="59" y="1"/>
                    </a:cubicBezTo>
                    <a:cubicBezTo>
                      <a:pt x="90" y="2"/>
                      <a:pt x="116" y="28"/>
                      <a:pt x="114" y="58"/>
                    </a:cubicBezTo>
                    <a:cubicBezTo>
                      <a:pt x="96" y="58"/>
                      <a:pt x="77" y="60"/>
                      <a:pt x="58" y="58"/>
                    </a:cubicBezTo>
                    <a:cubicBezTo>
                      <a:pt x="50" y="57"/>
                      <a:pt x="42" y="49"/>
                      <a:pt x="33" y="44"/>
                    </a:cubicBezTo>
                    <a:cubicBezTo>
                      <a:pt x="25" y="53"/>
                      <a:pt x="16" y="61"/>
                      <a:pt x="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9" name="Freeform 17">
                <a:extLst>
                  <a:ext uri="{FF2B5EF4-FFF2-40B4-BE49-F238E27FC236}">
                    <a16:creationId xmlns:a16="http://schemas.microsoft.com/office/drawing/2014/main" xmlns="" id="{74CAD98B-D297-495D-9DCD-5488C73927E9}"/>
                  </a:ext>
                </a:extLst>
              </p:cNvPr>
              <p:cNvSpPr>
                <a:spLocks/>
              </p:cNvSpPr>
              <p:nvPr/>
            </p:nvSpPr>
            <p:spPr bwMode="auto">
              <a:xfrm>
                <a:off x="-1428750" y="5116513"/>
                <a:ext cx="434975" cy="241300"/>
              </a:xfrm>
              <a:custGeom>
                <a:avLst/>
                <a:gdLst>
                  <a:gd name="T0" fmla="*/ 33 w 115"/>
                  <a:gd name="T1" fmla="*/ 47 h 64"/>
                  <a:gd name="T2" fmla="*/ 0 w 115"/>
                  <a:gd name="T3" fmla="*/ 61 h 64"/>
                  <a:gd name="T4" fmla="*/ 25 w 115"/>
                  <a:gd name="T5" fmla="*/ 14 h 64"/>
                  <a:gd name="T6" fmla="*/ 83 w 115"/>
                  <a:gd name="T7" fmla="*/ 10 h 64"/>
                  <a:gd name="T8" fmla="*/ 115 w 115"/>
                  <a:gd name="T9" fmla="*/ 61 h 64"/>
                  <a:gd name="T10" fmla="*/ 56 w 115"/>
                  <a:gd name="T11" fmla="*/ 61 h 64"/>
                  <a:gd name="T12" fmla="*/ 33 w 115"/>
                  <a:gd name="T13" fmla="*/ 47 h 64"/>
                </a:gdLst>
                <a:ahLst/>
                <a:cxnLst>
                  <a:cxn ang="0">
                    <a:pos x="T0" y="T1"/>
                  </a:cxn>
                  <a:cxn ang="0">
                    <a:pos x="T2" y="T3"/>
                  </a:cxn>
                  <a:cxn ang="0">
                    <a:pos x="T4" y="T5"/>
                  </a:cxn>
                  <a:cxn ang="0">
                    <a:pos x="T6" y="T7"/>
                  </a:cxn>
                  <a:cxn ang="0">
                    <a:pos x="T8" y="T9"/>
                  </a:cxn>
                  <a:cxn ang="0">
                    <a:pos x="T10" y="T11"/>
                  </a:cxn>
                  <a:cxn ang="0">
                    <a:pos x="T12" y="T13"/>
                  </a:cxn>
                </a:cxnLst>
                <a:rect l="0" t="0" r="r" b="b"/>
                <a:pathLst>
                  <a:path w="115" h="64">
                    <a:moveTo>
                      <a:pt x="33" y="47"/>
                    </a:moveTo>
                    <a:cubicBezTo>
                      <a:pt x="25" y="54"/>
                      <a:pt x="16" y="64"/>
                      <a:pt x="0" y="61"/>
                    </a:cubicBezTo>
                    <a:cubicBezTo>
                      <a:pt x="0" y="41"/>
                      <a:pt x="8" y="25"/>
                      <a:pt x="25" y="14"/>
                    </a:cubicBezTo>
                    <a:cubicBezTo>
                      <a:pt x="43" y="2"/>
                      <a:pt x="63" y="0"/>
                      <a:pt x="83" y="10"/>
                    </a:cubicBezTo>
                    <a:cubicBezTo>
                      <a:pt x="104" y="20"/>
                      <a:pt x="114" y="37"/>
                      <a:pt x="115" y="61"/>
                    </a:cubicBezTo>
                    <a:cubicBezTo>
                      <a:pt x="95" y="61"/>
                      <a:pt x="76" y="62"/>
                      <a:pt x="56" y="61"/>
                    </a:cubicBezTo>
                    <a:cubicBezTo>
                      <a:pt x="49" y="60"/>
                      <a:pt x="42" y="52"/>
                      <a:pt x="3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0" name="Freeform 18">
                <a:extLst>
                  <a:ext uri="{FF2B5EF4-FFF2-40B4-BE49-F238E27FC236}">
                    <a16:creationId xmlns:a16="http://schemas.microsoft.com/office/drawing/2014/main" xmlns="" id="{160EE126-E004-415C-990A-87AFB31A4761}"/>
                  </a:ext>
                </a:extLst>
              </p:cNvPr>
              <p:cNvSpPr>
                <a:spLocks/>
              </p:cNvSpPr>
              <p:nvPr/>
            </p:nvSpPr>
            <p:spPr bwMode="auto">
              <a:xfrm>
                <a:off x="57150" y="5127625"/>
                <a:ext cx="441325" cy="263525"/>
              </a:xfrm>
              <a:custGeom>
                <a:avLst/>
                <a:gdLst>
                  <a:gd name="T0" fmla="*/ 2 w 117"/>
                  <a:gd name="T1" fmla="*/ 60 h 70"/>
                  <a:gd name="T2" fmla="*/ 57 w 117"/>
                  <a:gd name="T3" fmla="*/ 1 h 70"/>
                  <a:gd name="T4" fmla="*/ 115 w 117"/>
                  <a:gd name="T5" fmla="*/ 58 h 70"/>
                  <a:gd name="T6" fmla="*/ 81 w 117"/>
                  <a:gd name="T7" fmla="*/ 43 h 70"/>
                  <a:gd name="T8" fmla="*/ 2 w 117"/>
                  <a:gd name="T9" fmla="*/ 60 h 70"/>
                </a:gdLst>
                <a:ahLst/>
                <a:cxnLst>
                  <a:cxn ang="0">
                    <a:pos x="T0" y="T1"/>
                  </a:cxn>
                  <a:cxn ang="0">
                    <a:pos x="T2" y="T3"/>
                  </a:cxn>
                  <a:cxn ang="0">
                    <a:pos x="T4" y="T5"/>
                  </a:cxn>
                  <a:cxn ang="0">
                    <a:pos x="T6" y="T7"/>
                  </a:cxn>
                  <a:cxn ang="0">
                    <a:pos x="T8" y="T9"/>
                  </a:cxn>
                </a:cxnLst>
                <a:rect l="0" t="0" r="r" b="b"/>
                <a:pathLst>
                  <a:path w="117" h="70">
                    <a:moveTo>
                      <a:pt x="2" y="60"/>
                    </a:moveTo>
                    <a:cubicBezTo>
                      <a:pt x="0" y="29"/>
                      <a:pt x="26" y="2"/>
                      <a:pt x="57" y="1"/>
                    </a:cubicBezTo>
                    <a:cubicBezTo>
                      <a:pt x="90" y="0"/>
                      <a:pt x="117" y="26"/>
                      <a:pt x="115" y="58"/>
                    </a:cubicBezTo>
                    <a:cubicBezTo>
                      <a:pt x="104" y="60"/>
                      <a:pt x="104" y="60"/>
                      <a:pt x="81" y="43"/>
                    </a:cubicBezTo>
                    <a:cubicBezTo>
                      <a:pt x="59" y="70"/>
                      <a:pt x="29" y="54"/>
                      <a:pt x="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1" name="Freeform 19">
                <a:extLst>
                  <a:ext uri="{FF2B5EF4-FFF2-40B4-BE49-F238E27FC236}">
                    <a16:creationId xmlns:a16="http://schemas.microsoft.com/office/drawing/2014/main" xmlns="" id="{FEBCEA65-57F6-4C61-8CBA-A46A79CDB173}"/>
                  </a:ext>
                </a:extLst>
              </p:cNvPr>
              <p:cNvSpPr>
                <a:spLocks/>
              </p:cNvSpPr>
              <p:nvPr/>
            </p:nvSpPr>
            <p:spPr bwMode="auto">
              <a:xfrm>
                <a:off x="-547688" y="7356475"/>
                <a:ext cx="161925" cy="311150"/>
              </a:xfrm>
              <a:custGeom>
                <a:avLst/>
                <a:gdLst>
                  <a:gd name="T0" fmla="*/ 43 w 43"/>
                  <a:gd name="T1" fmla="*/ 82 h 82"/>
                  <a:gd name="T2" fmla="*/ 0 w 43"/>
                  <a:gd name="T3" fmla="*/ 82 h 82"/>
                  <a:gd name="T4" fmla="*/ 8 w 43"/>
                  <a:gd name="T5" fmla="*/ 9 h 82"/>
                  <a:gd name="T6" fmla="*/ 15 w 43"/>
                  <a:gd name="T7" fmla="*/ 2 h 82"/>
                  <a:gd name="T8" fmla="*/ 36 w 43"/>
                  <a:gd name="T9" fmla="*/ 19 h 82"/>
                  <a:gd name="T10" fmla="*/ 43 w 43"/>
                  <a:gd name="T11" fmla="*/ 82 h 82"/>
                </a:gdLst>
                <a:ahLst/>
                <a:cxnLst>
                  <a:cxn ang="0">
                    <a:pos x="T0" y="T1"/>
                  </a:cxn>
                  <a:cxn ang="0">
                    <a:pos x="T2" y="T3"/>
                  </a:cxn>
                  <a:cxn ang="0">
                    <a:pos x="T4" y="T5"/>
                  </a:cxn>
                  <a:cxn ang="0">
                    <a:pos x="T6" y="T7"/>
                  </a:cxn>
                  <a:cxn ang="0">
                    <a:pos x="T8" y="T9"/>
                  </a:cxn>
                  <a:cxn ang="0">
                    <a:pos x="T10" y="T11"/>
                  </a:cxn>
                </a:cxnLst>
                <a:rect l="0" t="0" r="r" b="b"/>
                <a:pathLst>
                  <a:path w="43" h="82">
                    <a:moveTo>
                      <a:pt x="43" y="82"/>
                    </a:moveTo>
                    <a:cubicBezTo>
                      <a:pt x="29" y="82"/>
                      <a:pt x="14" y="82"/>
                      <a:pt x="0" y="82"/>
                    </a:cubicBezTo>
                    <a:cubicBezTo>
                      <a:pt x="3" y="57"/>
                      <a:pt x="5" y="33"/>
                      <a:pt x="8" y="9"/>
                    </a:cubicBezTo>
                    <a:cubicBezTo>
                      <a:pt x="9" y="6"/>
                      <a:pt x="13" y="2"/>
                      <a:pt x="15" y="2"/>
                    </a:cubicBezTo>
                    <a:cubicBezTo>
                      <a:pt x="34" y="0"/>
                      <a:pt x="34" y="0"/>
                      <a:pt x="36" y="19"/>
                    </a:cubicBezTo>
                    <a:cubicBezTo>
                      <a:pt x="39" y="40"/>
                      <a:pt x="41" y="61"/>
                      <a:pt x="4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2" name="Freeform 20">
                <a:extLst>
                  <a:ext uri="{FF2B5EF4-FFF2-40B4-BE49-F238E27FC236}">
                    <a16:creationId xmlns:a16="http://schemas.microsoft.com/office/drawing/2014/main" xmlns="" id="{10895F8E-641D-4D25-A2A2-346A2D7F1AA3}"/>
                  </a:ext>
                </a:extLst>
              </p:cNvPr>
              <p:cNvSpPr>
                <a:spLocks/>
              </p:cNvSpPr>
              <p:nvPr/>
            </p:nvSpPr>
            <p:spPr bwMode="auto">
              <a:xfrm>
                <a:off x="-812800" y="5308600"/>
                <a:ext cx="79375" cy="430213"/>
              </a:xfrm>
              <a:custGeom>
                <a:avLst/>
                <a:gdLst>
                  <a:gd name="T0" fmla="*/ 0 w 21"/>
                  <a:gd name="T1" fmla="*/ 114 h 114"/>
                  <a:gd name="T2" fmla="*/ 0 w 21"/>
                  <a:gd name="T3" fmla="*/ 0 h 114"/>
                  <a:gd name="T4" fmla="*/ 21 w 21"/>
                  <a:gd name="T5" fmla="*/ 0 h 114"/>
                  <a:gd name="T6" fmla="*/ 21 w 21"/>
                  <a:gd name="T7" fmla="*/ 114 h 114"/>
                  <a:gd name="T8" fmla="*/ 0 w 21"/>
                  <a:gd name="T9" fmla="*/ 114 h 114"/>
                </a:gdLst>
                <a:ahLst/>
                <a:cxnLst>
                  <a:cxn ang="0">
                    <a:pos x="T0" y="T1"/>
                  </a:cxn>
                  <a:cxn ang="0">
                    <a:pos x="T2" y="T3"/>
                  </a:cxn>
                  <a:cxn ang="0">
                    <a:pos x="T4" y="T5"/>
                  </a:cxn>
                  <a:cxn ang="0">
                    <a:pos x="T6" y="T7"/>
                  </a:cxn>
                  <a:cxn ang="0">
                    <a:pos x="T8" y="T9"/>
                  </a:cxn>
                </a:cxnLst>
                <a:rect l="0" t="0" r="r" b="b"/>
                <a:pathLst>
                  <a:path w="21" h="114">
                    <a:moveTo>
                      <a:pt x="0" y="114"/>
                    </a:moveTo>
                    <a:cubicBezTo>
                      <a:pt x="0" y="76"/>
                      <a:pt x="0" y="38"/>
                      <a:pt x="0" y="0"/>
                    </a:cubicBezTo>
                    <a:cubicBezTo>
                      <a:pt x="7" y="0"/>
                      <a:pt x="14" y="0"/>
                      <a:pt x="21" y="0"/>
                    </a:cubicBezTo>
                    <a:cubicBezTo>
                      <a:pt x="21" y="38"/>
                      <a:pt x="21" y="76"/>
                      <a:pt x="21" y="114"/>
                    </a:cubicBezTo>
                    <a:cubicBezTo>
                      <a:pt x="14" y="114"/>
                      <a:pt x="7" y="114"/>
                      <a:pt x="0"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3" name="Freeform 21">
                <a:extLst>
                  <a:ext uri="{FF2B5EF4-FFF2-40B4-BE49-F238E27FC236}">
                    <a16:creationId xmlns:a16="http://schemas.microsoft.com/office/drawing/2014/main" xmlns="" id="{C5A0EB3E-DD20-4C68-8BDA-DFC16748D44B}"/>
                  </a:ext>
                </a:extLst>
              </p:cNvPr>
              <p:cNvSpPr>
                <a:spLocks/>
              </p:cNvSpPr>
              <p:nvPr/>
            </p:nvSpPr>
            <p:spPr bwMode="auto">
              <a:xfrm>
                <a:off x="-200025" y="5305425"/>
                <a:ext cx="79375" cy="433388"/>
              </a:xfrm>
              <a:custGeom>
                <a:avLst/>
                <a:gdLst>
                  <a:gd name="T0" fmla="*/ 0 w 21"/>
                  <a:gd name="T1" fmla="*/ 0 h 115"/>
                  <a:gd name="T2" fmla="*/ 21 w 21"/>
                  <a:gd name="T3" fmla="*/ 0 h 115"/>
                  <a:gd name="T4" fmla="*/ 21 w 21"/>
                  <a:gd name="T5" fmla="*/ 115 h 115"/>
                  <a:gd name="T6" fmla="*/ 0 w 21"/>
                  <a:gd name="T7" fmla="*/ 115 h 115"/>
                  <a:gd name="T8" fmla="*/ 0 w 21"/>
                  <a:gd name="T9" fmla="*/ 0 h 115"/>
                </a:gdLst>
                <a:ahLst/>
                <a:cxnLst>
                  <a:cxn ang="0">
                    <a:pos x="T0" y="T1"/>
                  </a:cxn>
                  <a:cxn ang="0">
                    <a:pos x="T2" y="T3"/>
                  </a:cxn>
                  <a:cxn ang="0">
                    <a:pos x="T4" y="T5"/>
                  </a:cxn>
                  <a:cxn ang="0">
                    <a:pos x="T6" y="T7"/>
                  </a:cxn>
                  <a:cxn ang="0">
                    <a:pos x="T8" y="T9"/>
                  </a:cxn>
                </a:cxnLst>
                <a:rect l="0" t="0" r="r" b="b"/>
                <a:pathLst>
                  <a:path w="21" h="115">
                    <a:moveTo>
                      <a:pt x="0" y="0"/>
                    </a:moveTo>
                    <a:cubicBezTo>
                      <a:pt x="8" y="0"/>
                      <a:pt x="14" y="0"/>
                      <a:pt x="21" y="0"/>
                    </a:cubicBezTo>
                    <a:cubicBezTo>
                      <a:pt x="21" y="39"/>
                      <a:pt x="21" y="77"/>
                      <a:pt x="21" y="115"/>
                    </a:cubicBezTo>
                    <a:cubicBezTo>
                      <a:pt x="14" y="115"/>
                      <a:pt x="8" y="115"/>
                      <a:pt x="0" y="115"/>
                    </a:cubicBezTo>
                    <a:cubicBezTo>
                      <a:pt x="0" y="77"/>
                      <a:pt x="0" y="3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4" name="Freeform 22">
                <a:extLst>
                  <a:ext uri="{FF2B5EF4-FFF2-40B4-BE49-F238E27FC236}">
                    <a16:creationId xmlns:a16="http://schemas.microsoft.com/office/drawing/2014/main" xmlns="" id="{3B34FA6F-58A3-448E-9431-E2F65650C811}"/>
                  </a:ext>
                </a:extLst>
              </p:cNvPr>
              <p:cNvSpPr>
                <a:spLocks/>
              </p:cNvSpPr>
              <p:nvPr/>
            </p:nvSpPr>
            <p:spPr bwMode="auto">
              <a:xfrm>
                <a:off x="-639763" y="5308600"/>
                <a:ext cx="84138" cy="257175"/>
              </a:xfrm>
              <a:custGeom>
                <a:avLst/>
                <a:gdLst>
                  <a:gd name="T0" fmla="*/ 22 w 22"/>
                  <a:gd name="T1" fmla="*/ 0 h 68"/>
                  <a:gd name="T2" fmla="*/ 22 w 22"/>
                  <a:gd name="T3" fmla="*/ 68 h 68"/>
                  <a:gd name="T4" fmla="*/ 0 w 22"/>
                  <a:gd name="T5" fmla="*/ 68 h 68"/>
                  <a:gd name="T6" fmla="*/ 0 w 22"/>
                  <a:gd name="T7" fmla="*/ 0 h 68"/>
                  <a:gd name="T8" fmla="*/ 22 w 22"/>
                  <a:gd name="T9" fmla="*/ 0 h 68"/>
                </a:gdLst>
                <a:ahLst/>
                <a:cxnLst>
                  <a:cxn ang="0">
                    <a:pos x="T0" y="T1"/>
                  </a:cxn>
                  <a:cxn ang="0">
                    <a:pos x="T2" y="T3"/>
                  </a:cxn>
                  <a:cxn ang="0">
                    <a:pos x="T4" y="T5"/>
                  </a:cxn>
                  <a:cxn ang="0">
                    <a:pos x="T6" y="T7"/>
                  </a:cxn>
                  <a:cxn ang="0">
                    <a:pos x="T8" y="T9"/>
                  </a:cxn>
                </a:cxnLst>
                <a:rect l="0" t="0" r="r" b="b"/>
                <a:pathLst>
                  <a:path w="22" h="68">
                    <a:moveTo>
                      <a:pt x="22" y="0"/>
                    </a:moveTo>
                    <a:cubicBezTo>
                      <a:pt x="22" y="23"/>
                      <a:pt x="22" y="45"/>
                      <a:pt x="22" y="68"/>
                    </a:cubicBezTo>
                    <a:cubicBezTo>
                      <a:pt x="15" y="68"/>
                      <a:pt x="8" y="68"/>
                      <a:pt x="0" y="68"/>
                    </a:cubicBezTo>
                    <a:cubicBezTo>
                      <a:pt x="0" y="46"/>
                      <a:pt x="0" y="23"/>
                      <a:pt x="0" y="0"/>
                    </a:cubicBezTo>
                    <a:cubicBezTo>
                      <a:pt x="7" y="0"/>
                      <a:pt x="14"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5" name="Freeform 23">
                <a:extLst>
                  <a:ext uri="{FF2B5EF4-FFF2-40B4-BE49-F238E27FC236}">
                    <a16:creationId xmlns:a16="http://schemas.microsoft.com/office/drawing/2014/main" xmlns="" id="{254CD8E0-C6CF-426F-8DD8-AF8675DC2335}"/>
                  </a:ext>
                </a:extLst>
              </p:cNvPr>
              <p:cNvSpPr>
                <a:spLocks/>
              </p:cNvSpPr>
              <p:nvPr/>
            </p:nvSpPr>
            <p:spPr bwMode="auto">
              <a:xfrm>
                <a:off x="-374650" y="5308600"/>
                <a:ext cx="79375" cy="257175"/>
              </a:xfrm>
              <a:custGeom>
                <a:avLst/>
                <a:gdLst>
                  <a:gd name="T0" fmla="*/ 21 w 21"/>
                  <a:gd name="T1" fmla="*/ 68 h 68"/>
                  <a:gd name="T2" fmla="*/ 0 w 21"/>
                  <a:gd name="T3" fmla="*/ 68 h 68"/>
                  <a:gd name="T4" fmla="*/ 0 w 21"/>
                  <a:gd name="T5" fmla="*/ 0 h 68"/>
                  <a:gd name="T6" fmla="*/ 21 w 21"/>
                  <a:gd name="T7" fmla="*/ 0 h 68"/>
                  <a:gd name="T8" fmla="*/ 21 w 21"/>
                  <a:gd name="T9" fmla="*/ 68 h 68"/>
                </a:gdLst>
                <a:ahLst/>
                <a:cxnLst>
                  <a:cxn ang="0">
                    <a:pos x="T0" y="T1"/>
                  </a:cxn>
                  <a:cxn ang="0">
                    <a:pos x="T2" y="T3"/>
                  </a:cxn>
                  <a:cxn ang="0">
                    <a:pos x="T4" y="T5"/>
                  </a:cxn>
                  <a:cxn ang="0">
                    <a:pos x="T6" y="T7"/>
                  </a:cxn>
                  <a:cxn ang="0">
                    <a:pos x="T8" y="T9"/>
                  </a:cxn>
                </a:cxnLst>
                <a:rect l="0" t="0" r="r" b="b"/>
                <a:pathLst>
                  <a:path w="21" h="68">
                    <a:moveTo>
                      <a:pt x="21" y="68"/>
                    </a:moveTo>
                    <a:cubicBezTo>
                      <a:pt x="14" y="68"/>
                      <a:pt x="7" y="68"/>
                      <a:pt x="0" y="68"/>
                    </a:cubicBezTo>
                    <a:cubicBezTo>
                      <a:pt x="0" y="45"/>
                      <a:pt x="0" y="23"/>
                      <a:pt x="0" y="0"/>
                    </a:cubicBezTo>
                    <a:cubicBezTo>
                      <a:pt x="7" y="0"/>
                      <a:pt x="13" y="0"/>
                      <a:pt x="21" y="0"/>
                    </a:cubicBezTo>
                    <a:cubicBezTo>
                      <a:pt x="21" y="22"/>
                      <a:pt x="21" y="45"/>
                      <a:pt x="21"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6" name="Freeform 24">
                <a:extLst>
                  <a:ext uri="{FF2B5EF4-FFF2-40B4-BE49-F238E27FC236}">
                    <a16:creationId xmlns:a16="http://schemas.microsoft.com/office/drawing/2014/main" xmlns="" id="{F21CA872-8DEC-4421-9BD9-77B7C0D9ED16}"/>
                  </a:ext>
                </a:extLst>
              </p:cNvPr>
              <p:cNvSpPr>
                <a:spLocks/>
              </p:cNvSpPr>
              <p:nvPr/>
            </p:nvSpPr>
            <p:spPr bwMode="auto">
              <a:xfrm>
                <a:off x="-604838" y="6904038"/>
                <a:ext cx="276225" cy="131763"/>
              </a:xfrm>
              <a:custGeom>
                <a:avLst/>
                <a:gdLst>
                  <a:gd name="T0" fmla="*/ 3 w 73"/>
                  <a:gd name="T1" fmla="*/ 0 h 35"/>
                  <a:gd name="T2" fmla="*/ 70 w 73"/>
                  <a:gd name="T3" fmla="*/ 0 h 35"/>
                  <a:gd name="T4" fmla="*/ 65 w 73"/>
                  <a:gd name="T5" fmla="*/ 16 h 35"/>
                  <a:gd name="T6" fmla="*/ 42 w 73"/>
                  <a:gd name="T7" fmla="*/ 34 h 35"/>
                  <a:gd name="T8" fmla="*/ 32 w 73"/>
                  <a:gd name="T9" fmla="*/ 34 h 35"/>
                  <a:gd name="T10" fmla="*/ 6 w 73"/>
                  <a:gd name="T11" fmla="*/ 15 h 35"/>
                  <a:gd name="T12" fmla="*/ 0 w 73"/>
                  <a:gd name="T13" fmla="*/ 2 h 35"/>
                  <a:gd name="T14" fmla="*/ 3 w 73"/>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5">
                    <a:moveTo>
                      <a:pt x="3" y="0"/>
                    </a:moveTo>
                    <a:cubicBezTo>
                      <a:pt x="26" y="8"/>
                      <a:pt x="48" y="8"/>
                      <a:pt x="70" y="0"/>
                    </a:cubicBezTo>
                    <a:cubicBezTo>
                      <a:pt x="73" y="7"/>
                      <a:pt x="72" y="12"/>
                      <a:pt x="65" y="16"/>
                    </a:cubicBezTo>
                    <a:cubicBezTo>
                      <a:pt x="57" y="22"/>
                      <a:pt x="50" y="28"/>
                      <a:pt x="42" y="34"/>
                    </a:cubicBezTo>
                    <a:cubicBezTo>
                      <a:pt x="39" y="35"/>
                      <a:pt x="34" y="35"/>
                      <a:pt x="32" y="34"/>
                    </a:cubicBezTo>
                    <a:cubicBezTo>
                      <a:pt x="23" y="28"/>
                      <a:pt x="14" y="22"/>
                      <a:pt x="6" y="15"/>
                    </a:cubicBezTo>
                    <a:cubicBezTo>
                      <a:pt x="3" y="12"/>
                      <a:pt x="2" y="6"/>
                      <a:pt x="0" y="2"/>
                    </a:cubicBezTo>
                    <a:cubicBezTo>
                      <a:pt x="1"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7" name="Freeform 25">
                <a:extLst>
                  <a:ext uri="{FF2B5EF4-FFF2-40B4-BE49-F238E27FC236}">
                    <a16:creationId xmlns:a16="http://schemas.microsoft.com/office/drawing/2014/main" xmlns="" id="{D4BD5BAC-0B50-49EA-96D8-4B4E63352888}"/>
                  </a:ext>
                </a:extLst>
              </p:cNvPr>
              <p:cNvSpPr>
                <a:spLocks/>
              </p:cNvSpPr>
              <p:nvPr/>
            </p:nvSpPr>
            <p:spPr bwMode="auto">
              <a:xfrm>
                <a:off x="-903288" y="6370638"/>
                <a:ext cx="87313" cy="234950"/>
              </a:xfrm>
              <a:custGeom>
                <a:avLst/>
                <a:gdLst>
                  <a:gd name="T0" fmla="*/ 23 w 23"/>
                  <a:gd name="T1" fmla="*/ 62 h 62"/>
                  <a:gd name="T2" fmla="*/ 0 w 23"/>
                  <a:gd name="T3" fmla="*/ 31 h 62"/>
                  <a:gd name="T4" fmla="*/ 23 w 23"/>
                  <a:gd name="T5" fmla="*/ 0 h 62"/>
                  <a:gd name="T6" fmla="*/ 23 w 23"/>
                  <a:gd name="T7" fmla="*/ 62 h 62"/>
                </a:gdLst>
                <a:ahLst/>
                <a:cxnLst>
                  <a:cxn ang="0">
                    <a:pos x="T0" y="T1"/>
                  </a:cxn>
                  <a:cxn ang="0">
                    <a:pos x="T2" y="T3"/>
                  </a:cxn>
                  <a:cxn ang="0">
                    <a:pos x="T4" y="T5"/>
                  </a:cxn>
                  <a:cxn ang="0">
                    <a:pos x="T6" y="T7"/>
                  </a:cxn>
                </a:cxnLst>
                <a:rect l="0" t="0" r="r" b="b"/>
                <a:pathLst>
                  <a:path w="23" h="62">
                    <a:moveTo>
                      <a:pt x="23" y="62"/>
                    </a:moveTo>
                    <a:cubicBezTo>
                      <a:pt x="9" y="58"/>
                      <a:pt x="0" y="46"/>
                      <a:pt x="0" y="31"/>
                    </a:cubicBezTo>
                    <a:cubicBezTo>
                      <a:pt x="0" y="16"/>
                      <a:pt x="8" y="5"/>
                      <a:pt x="23" y="0"/>
                    </a:cubicBezTo>
                    <a:cubicBezTo>
                      <a:pt x="23" y="21"/>
                      <a:pt x="23" y="41"/>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8" name="Freeform 26">
                <a:extLst>
                  <a:ext uri="{FF2B5EF4-FFF2-40B4-BE49-F238E27FC236}">
                    <a16:creationId xmlns:a16="http://schemas.microsoft.com/office/drawing/2014/main" xmlns="" id="{93D2D409-EFBA-4E89-AA11-26BA4F767659}"/>
                  </a:ext>
                </a:extLst>
              </p:cNvPr>
              <p:cNvSpPr>
                <a:spLocks/>
              </p:cNvSpPr>
              <p:nvPr/>
            </p:nvSpPr>
            <p:spPr bwMode="auto">
              <a:xfrm>
                <a:off x="-117475" y="6373813"/>
                <a:ext cx="95250" cy="231775"/>
              </a:xfrm>
              <a:custGeom>
                <a:avLst/>
                <a:gdLst>
                  <a:gd name="T0" fmla="*/ 0 w 25"/>
                  <a:gd name="T1" fmla="*/ 61 h 61"/>
                  <a:gd name="T2" fmla="*/ 0 w 25"/>
                  <a:gd name="T3" fmla="*/ 0 h 61"/>
                  <a:gd name="T4" fmla="*/ 23 w 25"/>
                  <a:gd name="T5" fmla="*/ 26 h 61"/>
                  <a:gd name="T6" fmla="*/ 0 w 25"/>
                  <a:gd name="T7" fmla="*/ 61 h 61"/>
                </a:gdLst>
                <a:ahLst/>
                <a:cxnLst>
                  <a:cxn ang="0">
                    <a:pos x="T0" y="T1"/>
                  </a:cxn>
                  <a:cxn ang="0">
                    <a:pos x="T2" y="T3"/>
                  </a:cxn>
                  <a:cxn ang="0">
                    <a:pos x="T4" y="T5"/>
                  </a:cxn>
                  <a:cxn ang="0">
                    <a:pos x="T6" y="T7"/>
                  </a:cxn>
                </a:cxnLst>
                <a:rect l="0" t="0" r="r" b="b"/>
                <a:pathLst>
                  <a:path w="25" h="61">
                    <a:moveTo>
                      <a:pt x="0" y="61"/>
                    </a:moveTo>
                    <a:cubicBezTo>
                      <a:pt x="0" y="40"/>
                      <a:pt x="0" y="20"/>
                      <a:pt x="0" y="0"/>
                    </a:cubicBezTo>
                    <a:cubicBezTo>
                      <a:pt x="11" y="1"/>
                      <a:pt x="22" y="13"/>
                      <a:pt x="23" y="26"/>
                    </a:cubicBezTo>
                    <a:cubicBezTo>
                      <a:pt x="25" y="42"/>
                      <a:pt x="16" y="56"/>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9" name="Freeform 27">
                <a:extLst>
                  <a:ext uri="{FF2B5EF4-FFF2-40B4-BE49-F238E27FC236}">
                    <a16:creationId xmlns:a16="http://schemas.microsoft.com/office/drawing/2014/main" xmlns="" id="{17692A9B-2217-45C8-B00F-CA793A9F01B2}"/>
                  </a:ext>
                </a:extLst>
              </p:cNvPr>
              <p:cNvSpPr>
                <a:spLocks/>
              </p:cNvSpPr>
              <p:nvPr/>
            </p:nvSpPr>
            <p:spPr bwMode="auto">
              <a:xfrm>
                <a:off x="-552450" y="7156450"/>
                <a:ext cx="169863" cy="120650"/>
              </a:xfrm>
              <a:custGeom>
                <a:avLst/>
                <a:gdLst>
                  <a:gd name="T0" fmla="*/ 22 w 45"/>
                  <a:gd name="T1" fmla="*/ 32 h 32"/>
                  <a:gd name="T2" fmla="*/ 3 w 45"/>
                  <a:gd name="T3" fmla="*/ 15 h 32"/>
                  <a:gd name="T4" fmla="*/ 23 w 45"/>
                  <a:gd name="T5" fmla="*/ 1 h 32"/>
                  <a:gd name="T6" fmla="*/ 42 w 45"/>
                  <a:gd name="T7" fmla="*/ 14 h 32"/>
                  <a:gd name="T8" fmla="*/ 22 w 45"/>
                  <a:gd name="T9" fmla="*/ 32 h 32"/>
                </a:gdLst>
                <a:ahLst/>
                <a:cxnLst>
                  <a:cxn ang="0">
                    <a:pos x="T0" y="T1"/>
                  </a:cxn>
                  <a:cxn ang="0">
                    <a:pos x="T2" y="T3"/>
                  </a:cxn>
                  <a:cxn ang="0">
                    <a:pos x="T4" y="T5"/>
                  </a:cxn>
                  <a:cxn ang="0">
                    <a:pos x="T6" y="T7"/>
                  </a:cxn>
                  <a:cxn ang="0">
                    <a:pos x="T8" y="T9"/>
                  </a:cxn>
                </a:cxnLst>
                <a:rect l="0" t="0" r="r" b="b"/>
                <a:pathLst>
                  <a:path w="45" h="32">
                    <a:moveTo>
                      <a:pt x="22" y="32"/>
                    </a:moveTo>
                    <a:cubicBezTo>
                      <a:pt x="9" y="32"/>
                      <a:pt x="0" y="26"/>
                      <a:pt x="3" y="15"/>
                    </a:cubicBezTo>
                    <a:cubicBezTo>
                      <a:pt x="5" y="8"/>
                      <a:pt x="16" y="1"/>
                      <a:pt x="23" y="1"/>
                    </a:cubicBezTo>
                    <a:cubicBezTo>
                      <a:pt x="30" y="0"/>
                      <a:pt x="40" y="8"/>
                      <a:pt x="42" y="14"/>
                    </a:cubicBezTo>
                    <a:cubicBezTo>
                      <a:pt x="45" y="25"/>
                      <a:pt x="37" y="32"/>
                      <a:pt x="2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0" name="Freeform 28">
                <a:extLst>
                  <a:ext uri="{FF2B5EF4-FFF2-40B4-BE49-F238E27FC236}">
                    <a16:creationId xmlns:a16="http://schemas.microsoft.com/office/drawing/2014/main" xmlns="" id="{39F61B39-DFC4-4111-934D-51E6A22F4D87}"/>
                  </a:ext>
                </a:extLst>
              </p:cNvPr>
              <p:cNvSpPr>
                <a:spLocks/>
              </p:cNvSpPr>
              <p:nvPr/>
            </p:nvSpPr>
            <p:spPr bwMode="auto">
              <a:xfrm>
                <a:off x="180975" y="5781675"/>
                <a:ext cx="196850" cy="96838"/>
              </a:xfrm>
              <a:custGeom>
                <a:avLst/>
                <a:gdLst>
                  <a:gd name="T0" fmla="*/ 3 w 52"/>
                  <a:gd name="T1" fmla="*/ 0 h 26"/>
                  <a:gd name="T2" fmla="*/ 48 w 52"/>
                  <a:gd name="T3" fmla="*/ 0 h 26"/>
                  <a:gd name="T4" fmla="*/ 40 w 52"/>
                  <a:gd name="T5" fmla="*/ 20 h 26"/>
                  <a:gd name="T6" fmla="*/ 14 w 52"/>
                  <a:gd name="T7" fmla="*/ 21 h 26"/>
                  <a:gd name="T8" fmla="*/ 3 w 52"/>
                  <a:gd name="T9" fmla="*/ 0 h 26"/>
                </a:gdLst>
                <a:ahLst/>
                <a:cxnLst>
                  <a:cxn ang="0">
                    <a:pos x="T0" y="T1"/>
                  </a:cxn>
                  <a:cxn ang="0">
                    <a:pos x="T2" y="T3"/>
                  </a:cxn>
                  <a:cxn ang="0">
                    <a:pos x="T4" y="T5"/>
                  </a:cxn>
                  <a:cxn ang="0">
                    <a:pos x="T6" y="T7"/>
                  </a:cxn>
                  <a:cxn ang="0">
                    <a:pos x="T8" y="T9"/>
                  </a:cxn>
                </a:cxnLst>
                <a:rect l="0" t="0" r="r" b="b"/>
                <a:pathLst>
                  <a:path w="52" h="26">
                    <a:moveTo>
                      <a:pt x="3" y="0"/>
                    </a:moveTo>
                    <a:cubicBezTo>
                      <a:pt x="18" y="0"/>
                      <a:pt x="33" y="0"/>
                      <a:pt x="48" y="0"/>
                    </a:cubicBezTo>
                    <a:cubicBezTo>
                      <a:pt x="52" y="8"/>
                      <a:pt x="47" y="15"/>
                      <a:pt x="40" y="20"/>
                    </a:cubicBezTo>
                    <a:cubicBezTo>
                      <a:pt x="32" y="26"/>
                      <a:pt x="23" y="26"/>
                      <a:pt x="14" y="21"/>
                    </a:cubicBezTo>
                    <a:cubicBezTo>
                      <a:pt x="6" y="17"/>
                      <a:pt x="0" y="1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1" name="Freeform 29">
                <a:extLst>
                  <a:ext uri="{FF2B5EF4-FFF2-40B4-BE49-F238E27FC236}">
                    <a16:creationId xmlns:a16="http://schemas.microsoft.com/office/drawing/2014/main" xmlns="" id="{97C4C80D-4C14-44F1-B76C-547F2221A1F3}"/>
                  </a:ext>
                </a:extLst>
              </p:cNvPr>
              <p:cNvSpPr>
                <a:spLocks/>
              </p:cNvSpPr>
              <p:nvPr/>
            </p:nvSpPr>
            <p:spPr bwMode="auto">
              <a:xfrm>
                <a:off x="-1308100" y="5781675"/>
                <a:ext cx="192088" cy="96838"/>
              </a:xfrm>
              <a:custGeom>
                <a:avLst/>
                <a:gdLst>
                  <a:gd name="T0" fmla="*/ 3 w 51"/>
                  <a:gd name="T1" fmla="*/ 0 h 26"/>
                  <a:gd name="T2" fmla="*/ 48 w 51"/>
                  <a:gd name="T3" fmla="*/ 0 h 26"/>
                  <a:gd name="T4" fmla="*/ 39 w 51"/>
                  <a:gd name="T5" fmla="*/ 20 h 26"/>
                  <a:gd name="T6" fmla="*/ 14 w 51"/>
                  <a:gd name="T7" fmla="*/ 21 h 26"/>
                  <a:gd name="T8" fmla="*/ 3 w 51"/>
                  <a:gd name="T9" fmla="*/ 0 h 26"/>
                </a:gdLst>
                <a:ahLst/>
                <a:cxnLst>
                  <a:cxn ang="0">
                    <a:pos x="T0" y="T1"/>
                  </a:cxn>
                  <a:cxn ang="0">
                    <a:pos x="T2" y="T3"/>
                  </a:cxn>
                  <a:cxn ang="0">
                    <a:pos x="T4" y="T5"/>
                  </a:cxn>
                  <a:cxn ang="0">
                    <a:pos x="T6" y="T7"/>
                  </a:cxn>
                  <a:cxn ang="0">
                    <a:pos x="T8" y="T9"/>
                  </a:cxn>
                </a:cxnLst>
                <a:rect l="0" t="0" r="r" b="b"/>
                <a:pathLst>
                  <a:path w="51" h="26">
                    <a:moveTo>
                      <a:pt x="3" y="0"/>
                    </a:moveTo>
                    <a:cubicBezTo>
                      <a:pt x="18" y="0"/>
                      <a:pt x="33" y="0"/>
                      <a:pt x="48" y="0"/>
                    </a:cubicBezTo>
                    <a:cubicBezTo>
                      <a:pt x="51" y="8"/>
                      <a:pt x="47" y="15"/>
                      <a:pt x="39" y="20"/>
                    </a:cubicBezTo>
                    <a:cubicBezTo>
                      <a:pt x="31" y="26"/>
                      <a:pt x="23" y="26"/>
                      <a:pt x="14" y="21"/>
                    </a:cubicBezTo>
                    <a:cubicBezTo>
                      <a:pt x="6" y="17"/>
                      <a:pt x="0" y="1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2" name="Freeform 30">
                <a:extLst>
                  <a:ext uri="{FF2B5EF4-FFF2-40B4-BE49-F238E27FC236}">
                    <a16:creationId xmlns:a16="http://schemas.microsoft.com/office/drawing/2014/main" xmlns="" id="{3DDCB007-888C-41AC-8D23-225C1F0469B9}"/>
                  </a:ext>
                </a:extLst>
              </p:cNvPr>
              <p:cNvSpPr>
                <a:spLocks/>
              </p:cNvSpPr>
              <p:nvPr/>
            </p:nvSpPr>
            <p:spPr bwMode="auto">
              <a:xfrm>
                <a:off x="-1308100" y="6831013"/>
                <a:ext cx="192088" cy="98425"/>
              </a:xfrm>
              <a:custGeom>
                <a:avLst/>
                <a:gdLst>
                  <a:gd name="T0" fmla="*/ 48 w 51"/>
                  <a:gd name="T1" fmla="*/ 0 h 26"/>
                  <a:gd name="T2" fmla="*/ 39 w 51"/>
                  <a:gd name="T3" fmla="*/ 20 h 26"/>
                  <a:gd name="T4" fmla="*/ 14 w 51"/>
                  <a:gd name="T5" fmla="*/ 21 h 26"/>
                  <a:gd name="T6" fmla="*/ 3 w 51"/>
                  <a:gd name="T7" fmla="*/ 0 h 26"/>
                  <a:gd name="T8" fmla="*/ 48 w 51"/>
                  <a:gd name="T9" fmla="*/ 0 h 26"/>
                </a:gdLst>
                <a:ahLst/>
                <a:cxnLst>
                  <a:cxn ang="0">
                    <a:pos x="T0" y="T1"/>
                  </a:cxn>
                  <a:cxn ang="0">
                    <a:pos x="T2" y="T3"/>
                  </a:cxn>
                  <a:cxn ang="0">
                    <a:pos x="T4" y="T5"/>
                  </a:cxn>
                  <a:cxn ang="0">
                    <a:pos x="T6" y="T7"/>
                  </a:cxn>
                  <a:cxn ang="0">
                    <a:pos x="T8" y="T9"/>
                  </a:cxn>
                </a:cxnLst>
                <a:rect l="0" t="0" r="r" b="b"/>
                <a:pathLst>
                  <a:path w="51" h="26">
                    <a:moveTo>
                      <a:pt x="48" y="0"/>
                    </a:moveTo>
                    <a:cubicBezTo>
                      <a:pt x="51" y="9"/>
                      <a:pt x="46" y="15"/>
                      <a:pt x="39" y="20"/>
                    </a:cubicBezTo>
                    <a:cubicBezTo>
                      <a:pt x="31" y="26"/>
                      <a:pt x="22" y="26"/>
                      <a:pt x="14" y="21"/>
                    </a:cubicBezTo>
                    <a:cubicBezTo>
                      <a:pt x="6" y="17"/>
                      <a:pt x="0" y="11"/>
                      <a:pt x="3" y="0"/>
                    </a:cubicBezTo>
                    <a:cubicBezTo>
                      <a:pt x="18" y="0"/>
                      <a:pt x="33"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3" name="Freeform 31">
                <a:extLst>
                  <a:ext uri="{FF2B5EF4-FFF2-40B4-BE49-F238E27FC236}">
                    <a16:creationId xmlns:a16="http://schemas.microsoft.com/office/drawing/2014/main" xmlns="" id="{F6F7693D-D367-42C3-AD71-3BD5FC0520F3}"/>
                  </a:ext>
                </a:extLst>
              </p:cNvPr>
              <p:cNvSpPr>
                <a:spLocks/>
              </p:cNvSpPr>
              <p:nvPr/>
            </p:nvSpPr>
            <p:spPr bwMode="auto">
              <a:xfrm>
                <a:off x="180975" y="6831013"/>
                <a:ext cx="196850" cy="98425"/>
              </a:xfrm>
              <a:custGeom>
                <a:avLst/>
                <a:gdLst>
                  <a:gd name="T0" fmla="*/ 3 w 52"/>
                  <a:gd name="T1" fmla="*/ 0 h 26"/>
                  <a:gd name="T2" fmla="*/ 48 w 52"/>
                  <a:gd name="T3" fmla="*/ 0 h 26"/>
                  <a:gd name="T4" fmla="*/ 38 w 52"/>
                  <a:gd name="T5" fmla="*/ 21 h 26"/>
                  <a:gd name="T6" fmla="*/ 13 w 52"/>
                  <a:gd name="T7" fmla="*/ 21 h 26"/>
                  <a:gd name="T8" fmla="*/ 3 w 52"/>
                  <a:gd name="T9" fmla="*/ 0 h 26"/>
                </a:gdLst>
                <a:ahLst/>
                <a:cxnLst>
                  <a:cxn ang="0">
                    <a:pos x="T0" y="T1"/>
                  </a:cxn>
                  <a:cxn ang="0">
                    <a:pos x="T2" y="T3"/>
                  </a:cxn>
                  <a:cxn ang="0">
                    <a:pos x="T4" y="T5"/>
                  </a:cxn>
                  <a:cxn ang="0">
                    <a:pos x="T6" y="T7"/>
                  </a:cxn>
                  <a:cxn ang="0">
                    <a:pos x="T8" y="T9"/>
                  </a:cxn>
                </a:cxnLst>
                <a:rect l="0" t="0" r="r" b="b"/>
                <a:pathLst>
                  <a:path w="52" h="26">
                    <a:moveTo>
                      <a:pt x="3" y="0"/>
                    </a:moveTo>
                    <a:cubicBezTo>
                      <a:pt x="18" y="0"/>
                      <a:pt x="33" y="0"/>
                      <a:pt x="48" y="0"/>
                    </a:cubicBezTo>
                    <a:cubicBezTo>
                      <a:pt x="52" y="10"/>
                      <a:pt x="46" y="16"/>
                      <a:pt x="38" y="21"/>
                    </a:cubicBezTo>
                    <a:cubicBezTo>
                      <a:pt x="30" y="26"/>
                      <a:pt x="21" y="26"/>
                      <a:pt x="13" y="21"/>
                    </a:cubicBezTo>
                    <a:cubicBezTo>
                      <a:pt x="5" y="16"/>
                      <a:pt x="0" y="1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4" name="Freeform 32">
                <a:extLst>
                  <a:ext uri="{FF2B5EF4-FFF2-40B4-BE49-F238E27FC236}">
                    <a16:creationId xmlns:a16="http://schemas.microsoft.com/office/drawing/2014/main" xmlns="" id="{C82997C3-DE5F-4E2F-9131-3D6FE8F0ADB7}"/>
                  </a:ext>
                </a:extLst>
              </p:cNvPr>
              <p:cNvSpPr>
                <a:spLocks/>
              </p:cNvSpPr>
              <p:nvPr/>
            </p:nvSpPr>
            <p:spPr bwMode="auto">
              <a:xfrm>
                <a:off x="-684213" y="7016750"/>
                <a:ext cx="142875" cy="147638"/>
              </a:xfrm>
              <a:custGeom>
                <a:avLst/>
                <a:gdLst>
                  <a:gd name="T0" fmla="*/ 38 w 38"/>
                  <a:gd name="T1" fmla="*/ 21 h 39"/>
                  <a:gd name="T2" fmla="*/ 8 w 38"/>
                  <a:gd name="T3" fmla="*/ 39 h 39"/>
                  <a:gd name="T4" fmla="*/ 0 w 38"/>
                  <a:gd name="T5" fmla="*/ 1 h 39"/>
                  <a:gd name="T6" fmla="*/ 38 w 38"/>
                  <a:gd name="T7" fmla="*/ 21 h 39"/>
                </a:gdLst>
                <a:ahLst/>
                <a:cxnLst>
                  <a:cxn ang="0">
                    <a:pos x="T0" y="T1"/>
                  </a:cxn>
                  <a:cxn ang="0">
                    <a:pos x="T2" y="T3"/>
                  </a:cxn>
                  <a:cxn ang="0">
                    <a:pos x="T4" y="T5"/>
                  </a:cxn>
                  <a:cxn ang="0">
                    <a:pos x="T6" y="T7"/>
                  </a:cxn>
                </a:cxnLst>
                <a:rect l="0" t="0" r="r" b="b"/>
                <a:pathLst>
                  <a:path w="38" h="39">
                    <a:moveTo>
                      <a:pt x="38" y="21"/>
                    </a:moveTo>
                    <a:cubicBezTo>
                      <a:pt x="27" y="27"/>
                      <a:pt x="18" y="33"/>
                      <a:pt x="8" y="39"/>
                    </a:cubicBezTo>
                    <a:cubicBezTo>
                      <a:pt x="5" y="26"/>
                      <a:pt x="3" y="15"/>
                      <a:pt x="0" y="1"/>
                    </a:cubicBezTo>
                    <a:cubicBezTo>
                      <a:pt x="17" y="0"/>
                      <a:pt x="24" y="15"/>
                      <a:pt x="3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5" name="Freeform 33">
                <a:extLst>
                  <a:ext uri="{FF2B5EF4-FFF2-40B4-BE49-F238E27FC236}">
                    <a16:creationId xmlns:a16="http://schemas.microsoft.com/office/drawing/2014/main" xmlns="" id="{906F7465-C24C-42EE-9DA1-38F81CBAFA31}"/>
                  </a:ext>
                </a:extLst>
              </p:cNvPr>
              <p:cNvSpPr>
                <a:spLocks/>
              </p:cNvSpPr>
              <p:nvPr/>
            </p:nvSpPr>
            <p:spPr bwMode="auto">
              <a:xfrm>
                <a:off x="-388937" y="7021513"/>
                <a:ext cx="139700" cy="139700"/>
              </a:xfrm>
              <a:custGeom>
                <a:avLst/>
                <a:gdLst>
                  <a:gd name="T0" fmla="*/ 29 w 37"/>
                  <a:gd name="T1" fmla="*/ 37 h 37"/>
                  <a:gd name="T2" fmla="*/ 0 w 37"/>
                  <a:gd name="T3" fmla="*/ 20 h 37"/>
                  <a:gd name="T4" fmla="*/ 37 w 37"/>
                  <a:gd name="T5" fmla="*/ 0 h 37"/>
                  <a:gd name="T6" fmla="*/ 29 w 37"/>
                  <a:gd name="T7" fmla="*/ 37 h 37"/>
                </a:gdLst>
                <a:ahLst/>
                <a:cxnLst>
                  <a:cxn ang="0">
                    <a:pos x="T0" y="T1"/>
                  </a:cxn>
                  <a:cxn ang="0">
                    <a:pos x="T2" y="T3"/>
                  </a:cxn>
                  <a:cxn ang="0">
                    <a:pos x="T4" y="T5"/>
                  </a:cxn>
                  <a:cxn ang="0">
                    <a:pos x="T6" y="T7"/>
                  </a:cxn>
                </a:cxnLst>
                <a:rect l="0" t="0" r="r" b="b"/>
                <a:pathLst>
                  <a:path w="37" h="37">
                    <a:moveTo>
                      <a:pt x="29" y="37"/>
                    </a:moveTo>
                    <a:cubicBezTo>
                      <a:pt x="20" y="32"/>
                      <a:pt x="11" y="26"/>
                      <a:pt x="0" y="20"/>
                    </a:cubicBezTo>
                    <a:cubicBezTo>
                      <a:pt x="13" y="13"/>
                      <a:pt x="20" y="0"/>
                      <a:pt x="37" y="0"/>
                    </a:cubicBezTo>
                    <a:cubicBezTo>
                      <a:pt x="34" y="13"/>
                      <a:pt x="32" y="25"/>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6" name="Freeform 34">
                <a:extLst>
                  <a:ext uri="{FF2B5EF4-FFF2-40B4-BE49-F238E27FC236}">
                    <a16:creationId xmlns:a16="http://schemas.microsoft.com/office/drawing/2014/main" xmlns="" id="{29FF4A2D-51BD-4A46-89EE-932CF09388C3}"/>
                  </a:ext>
                </a:extLst>
              </p:cNvPr>
              <p:cNvSpPr>
                <a:spLocks/>
              </p:cNvSpPr>
              <p:nvPr/>
            </p:nvSpPr>
            <p:spPr bwMode="auto">
              <a:xfrm>
                <a:off x="-374650" y="5656263"/>
                <a:ext cx="79375" cy="82550"/>
              </a:xfrm>
              <a:custGeom>
                <a:avLst/>
                <a:gdLst>
                  <a:gd name="T0" fmla="*/ 0 w 21"/>
                  <a:gd name="T1" fmla="*/ 0 h 22"/>
                  <a:gd name="T2" fmla="*/ 21 w 21"/>
                  <a:gd name="T3" fmla="*/ 0 h 22"/>
                  <a:gd name="T4" fmla="*/ 21 w 21"/>
                  <a:gd name="T5" fmla="*/ 22 h 22"/>
                  <a:gd name="T6" fmla="*/ 0 w 21"/>
                  <a:gd name="T7" fmla="*/ 22 h 22"/>
                  <a:gd name="T8" fmla="*/ 0 w 21"/>
                  <a:gd name="T9" fmla="*/ 0 h 22"/>
                </a:gdLst>
                <a:ahLst/>
                <a:cxnLst>
                  <a:cxn ang="0">
                    <a:pos x="T0" y="T1"/>
                  </a:cxn>
                  <a:cxn ang="0">
                    <a:pos x="T2" y="T3"/>
                  </a:cxn>
                  <a:cxn ang="0">
                    <a:pos x="T4" y="T5"/>
                  </a:cxn>
                  <a:cxn ang="0">
                    <a:pos x="T6" y="T7"/>
                  </a:cxn>
                  <a:cxn ang="0">
                    <a:pos x="T8" y="T9"/>
                  </a:cxn>
                </a:cxnLst>
                <a:rect l="0" t="0" r="r" b="b"/>
                <a:pathLst>
                  <a:path w="21" h="22">
                    <a:moveTo>
                      <a:pt x="0" y="0"/>
                    </a:moveTo>
                    <a:cubicBezTo>
                      <a:pt x="7" y="0"/>
                      <a:pt x="14" y="0"/>
                      <a:pt x="21" y="0"/>
                    </a:cubicBezTo>
                    <a:cubicBezTo>
                      <a:pt x="21" y="8"/>
                      <a:pt x="21" y="14"/>
                      <a:pt x="21" y="22"/>
                    </a:cubicBezTo>
                    <a:cubicBezTo>
                      <a:pt x="14" y="22"/>
                      <a:pt x="7" y="22"/>
                      <a:pt x="0" y="22"/>
                    </a:cubicBezTo>
                    <a:cubicBezTo>
                      <a:pt x="0" y="15"/>
                      <a:pt x="0" y="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7" name="Freeform 35">
                <a:extLst>
                  <a:ext uri="{FF2B5EF4-FFF2-40B4-BE49-F238E27FC236}">
                    <a16:creationId xmlns:a16="http://schemas.microsoft.com/office/drawing/2014/main" xmlns="" id="{B7BBD418-0D1F-4ADC-A505-EBAFF937D539}"/>
                  </a:ext>
                </a:extLst>
              </p:cNvPr>
              <p:cNvSpPr>
                <a:spLocks/>
              </p:cNvSpPr>
              <p:nvPr/>
            </p:nvSpPr>
            <p:spPr bwMode="auto">
              <a:xfrm>
                <a:off x="-639763" y="5659438"/>
                <a:ext cx="84138" cy="79375"/>
              </a:xfrm>
              <a:custGeom>
                <a:avLst/>
                <a:gdLst>
                  <a:gd name="T0" fmla="*/ 22 w 22"/>
                  <a:gd name="T1" fmla="*/ 0 h 21"/>
                  <a:gd name="T2" fmla="*/ 22 w 22"/>
                  <a:gd name="T3" fmla="*/ 21 h 21"/>
                  <a:gd name="T4" fmla="*/ 0 w 22"/>
                  <a:gd name="T5" fmla="*/ 21 h 21"/>
                  <a:gd name="T6" fmla="*/ 0 w 22"/>
                  <a:gd name="T7" fmla="*/ 0 h 21"/>
                  <a:gd name="T8" fmla="*/ 22 w 22"/>
                  <a:gd name="T9" fmla="*/ 0 h 21"/>
                </a:gdLst>
                <a:ahLst/>
                <a:cxnLst>
                  <a:cxn ang="0">
                    <a:pos x="T0" y="T1"/>
                  </a:cxn>
                  <a:cxn ang="0">
                    <a:pos x="T2" y="T3"/>
                  </a:cxn>
                  <a:cxn ang="0">
                    <a:pos x="T4" y="T5"/>
                  </a:cxn>
                  <a:cxn ang="0">
                    <a:pos x="T6" y="T7"/>
                  </a:cxn>
                  <a:cxn ang="0">
                    <a:pos x="T8" y="T9"/>
                  </a:cxn>
                </a:cxnLst>
                <a:rect l="0" t="0" r="r" b="b"/>
                <a:pathLst>
                  <a:path w="22" h="21">
                    <a:moveTo>
                      <a:pt x="22" y="0"/>
                    </a:moveTo>
                    <a:cubicBezTo>
                      <a:pt x="22" y="7"/>
                      <a:pt x="22" y="14"/>
                      <a:pt x="22" y="21"/>
                    </a:cubicBezTo>
                    <a:cubicBezTo>
                      <a:pt x="15" y="21"/>
                      <a:pt x="8" y="21"/>
                      <a:pt x="0" y="21"/>
                    </a:cubicBezTo>
                    <a:cubicBezTo>
                      <a:pt x="0" y="14"/>
                      <a:pt x="0" y="7"/>
                      <a:pt x="0" y="0"/>
                    </a:cubicBezTo>
                    <a:cubicBezTo>
                      <a:pt x="7" y="0"/>
                      <a:pt x="14"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grpSp>
      <p:sp>
        <p:nvSpPr>
          <p:cNvPr id="398" name="文本框 397">
            <a:extLst>
              <a:ext uri="{FF2B5EF4-FFF2-40B4-BE49-F238E27FC236}">
                <a16:creationId xmlns:a16="http://schemas.microsoft.com/office/drawing/2014/main" xmlns="" id="{C93E5260-EDBC-4114-B2DB-0011A4893B49}"/>
              </a:ext>
            </a:extLst>
          </p:cNvPr>
          <p:cNvSpPr txBox="1"/>
          <p:nvPr/>
        </p:nvSpPr>
        <p:spPr>
          <a:xfrm>
            <a:off x="1700449" y="3200041"/>
            <a:ext cx="1415772"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00758B"/>
                </a:solidFill>
                <a:effectLst/>
                <a:uLnTx/>
                <a:uFillTx/>
                <a:latin typeface="思源宋体 CN Heavy"/>
                <a:ea typeface="思源宋体 CN Heavy"/>
                <a:cs typeface="OPPOSans B" panose="00020600040101010101" pitchFamily="18" charset="-122"/>
              </a:rPr>
              <a:t>Policy</a:t>
            </a:r>
            <a:endParaRPr kumimoji="0" lang="zh-CN" altLang="en-US" sz="3200" b="0" i="0" u="none" strike="noStrike" kern="0" cap="none" spc="0" normalizeH="0" baseline="0" noProof="0" dirty="0">
              <a:ln>
                <a:noFill/>
              </a:ln>
              <a:solidFill>
                <a:srgbClr val="00758B"/>
              </a:solidFill>
              <a:effectLst/>
              <a:uLnTx/>
              <a:uFillTx/>
              <a:latin typeface="思源宋体 CN Heavy"/>
              <a:ea typeface="思源宋体 CN Heavy"/>
              <a:cs typeface="OPPOSans B" panose="00020600040101010101" pitchFamily="18" charset="-122"/>
            </a:endParaRPr>
          </a:p>
        </p:txBody>
      </p:sp>
      <p:sp>
        <p:nvSpPr>
          <p:cNvPr id="433" name="iconfont-11145-7055657">
            <a:extLst>
              <a:ext uri="{FF2B5EF4-FFF2-40B4-BE49-F238E27FC236}">
                <a16:creationId xmlns:a16="http://schemas.microsoft.com/office/drawing/2014/main" xmlns:p14="http://schemas.microsoft.com/office/powerpoint/2010/main" xmlns="" id="{54405246-CCE2-4201-BBB1-D3F3EB6E740D}"/>
              </a:ext>
            </a:extLst>
          </p:cNvPr>
          <p:cNvSpPr/>
          <p:nvPr/>
        </p:nvSpPr>
        <p:spPr>
          <a:xfrm>
            <a:off x="955818" y="3239148"/>
            <a:ext cx="609685" cy="609685"/>
          </a:xfrm>
          <a:custGeom>
            <a:avLst/>
            <a:gdLst>
              <a:gd name="T0" fmla="*/ 5600 w 11200"/>
              <a:gd name="T1" fmla="*/ 11200 h 11200"/>
              <a:gd name="T2" fmla="*/ 0 w 11200"/>
              <a:gd name="T3" fmla="*/ 5600 h 11200"/>
              <a:gd name="T4" fmla="*/ 5600 w 11200"/>
              <a:gd name="T5" fmla="*/ 0 h 11200"/>
              <a:gd name="T6" fmla="*/ 11200 w 11200"/>
              <a:gd name="T7" fmla="*/ 5600 h 11200"/>
              <a:gd name="T8" fmla="*/ 5600 w 11200"/>
              <a:gd name="T9" fmla="*/ 11200 h 11200"/>
              <a:gd name="T10" fmla="*/ 5600 w 11200"/>
              <a:gd name="T11" fmla="*/ 10400 h 11200"/>
              <a:gd name="T12" fmla="*/ 10400 w 11200"/>
              <a:gd name="T13" fmla="*/ 5600 h 11200"/>
              <a:gd name="T14" fmla="*/ 5600 w 11200"/>
              <a:gd name="T15" fmla="*/ 800 h 11200"/>
              <a:gd name="T16" fmla="*/ 800 w 11200"/>
              <a:gd name="T17" fmla="*/ 5600 h 11200"/>
              <a:gd name="T18" fmla="*/ 5600 w 11200"/>
              <a:gd name="T19" fmla="*/ 10400 h 11200"/>
              <a:gd name="T20" fmla="*/ 5994 w 11200"/>
              <a:gd name="T21" fmla="*/ 5207 h 11200"/>
              <a:gd name="T22" fmla="*/ 5994 w 11200"/>
              <a:gd name="T23" fmla="*/ 6007 h 11200"/>
              <a:gd name="T24" fmla="*/ 7557 w 11200"/>
              <a:gd name="T25" fmla="*/ 6007 h 11200"/>
              <a:gd name="T26" fmla="*/ 7957 w 11200"/>
              <a:gd name="T27" fmla="*/ 6407 h 11200"/>
              <a:gd name="T28" fmla="*/ 7557 w 11200"/>
              <a:gd name="T29" fmla="*/ 6807 h 11200"/>
              <a:gd name="T30" fmla="*/ 5994 w 11200"/>
              <a:gd name="T31" fmla="*/ 6807 h 11200"/>
              <a:gd name="T32" fmla="*/ 5994 w 11200"/>
              <a:gd name="T33" fmla="*/ 8644 h 11200"/>
              <a:gd name="T34" fmla="*/ 5594 w 11200"/>
              <a:gd name="T35" fmla="*/ 9044 h 11200"/>
              <a:gd name="T36" fmla="*/ 5194 w 11200"/>
              <a:gd name="T37" fmla="*/ 8644 h 11200"/>
              <a:gd name="T38" fmla="*/ 5194 w 11200"/>
              <a:gd name="T39" fmla="*/ 6807 h 11200"/>
              <a:gd name="T40" fmla="*/ 3632 w 11200"/>
              <a:gd name="T41" fmla="*/ 6807 h 11200"/>
              <a:gd name="T42" fmla="*/ 3232 w 11200"/>
              <a:gd name="T43" fmla="*/ 6407 h 11200"/>
              <a:gd name="T44" fmla="*/ 3632 w 11200"/>
              <a:gd name="T45" fmla="*/ 6007 h 11200"/>
              <a:gd name="T46" fmla="*/ 5194 w 11200"/>
              <a:gd name="T47" fmla="*/ 6007 h 11200"/>
              <a:gd name="T48" fmla="*/ 5194 w 11200"/>
              <a:gd name="T49" fmla="*/ 5207 h 11200"/>
              <a:gd name="T50" fmla="*/ 3632 w 11200"/>
              <a:gd name="T51" fmla="*/ 5207 h 11200"/>
              <a:gd name="T52" fmla="*/ 3232 w 11200"/>
              <a:gd name="T53" fmla="*/ 4807 h 11200"/>
              <a:gd name="T54" fmla="*/ 3632 w 11200"/>
              <a:gd name="T55" fmla="*/ 4407 h 11200"/>
              <a:gd name="T56" fmla="*/ 4679 w 11200"/>
              <a:gd name="T57" fmla="*/ 4407 h 11200"/>
              <a:gd name="T58" fmla="*/ 3105 w 11200"/>
              <a:gd name="T59" fmla="*/ 2833 h 11200"/>
              <a:gd name="T60" fmla="*/ 3105 w 11200"/>
              <a:gd name="T61" fmla="*/ 2267 h 11200"/>
              <a:gd name="T62" fmla="*/ 3670 w 11200"/>
              <a:gd name="T63" fmla="*/ 2267 h 11200"/>
              <a:gd name="T64" fmla="*/ 5594 w 11200"/>
              <a:gd name="T65" fmla="*/ 4191 h 11200"/>
              <a:gd name="T66" fmla="*/ 7518 w 11200"/>
              <a:gd name="T67" fmla="*/ 2267 h 11200"/>
              <a:gd name="T68" fmla="*/ 8084 w 11200"/>
              <a:gd name="T69" fmla="*/ 2267 h 11200"/>
              <a:gd name="T70" fmla="*/ 8084 w 11200"/>
              <a:gd name="T71" fmla="*/ 2833 h 11200"/>
              <a:gd name="T72" fmla="*/ 6510 w 11200"/>
              <a:gd name="T73" fmla="*/ 4407 h 11200"/>
              <a:gd name="T74" fmla="*/ 7557 w 11200"/>
              <a:gd name="T75" fmla="*/ 4407 h 11200"/>
              <a:gd name="T76" fmla="*/ 7957 w 11200"/>
              <a:gd name="T77" fmla="*/ 4807 h 11200"/>
              <a:gd name="T78" fmla="*/ 7557 w 11200"/>
              <a:gd name="T79" fmla="*/ 5207 h 11200"/>
              <a:gd name="T80" fmla="*/ 5994 w 11200"/>
              <a:gd name="T81" fmla="*/ 5207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00" h="11200">
                <a:moveTo>
                  <a:pt x="5600" y="11200"/>
                </a:moveTo>
                <a:cubicBezTo>
                  <a:pt x="2507" y="11200"/>
                  <a:pt x="0" y="8693"/>
                  <a:pt x="0" y="5600"/>
                </a:cubicBezTo>
                <a:cubicBezTo>
                  <a:pt x="0" y="2507"/>
                  <a:pt x="2507" y="0"/>
                  <a:pt x="5600" y="0"/>
                </a:cubicBezTo>
                <a:cubicBezTo>
                  <a:pt x="8693" y="0"/>
                  <a:pt x="11200" y="2507"/>
                  <a:pt x="11200" y="5600"/>
                </a:cubicBezTo>
                <a:cubicBezTo>
                  <a:pt x="11200" y="8693"/>
                  <a:pt x="8693" y="11200"/>
                  <a:pt x="5600" y="11200"/>
                </a:cubicBezTo>
                <a:close/>
                <a:moveTo>
                  <a:pt x="5600" y="10400"/>
                </a:moveTo>
                <a:cubicBezTo>
                  <a:pt x="8251" y="10400"/>
                  <a:pt x="10400" y="8251"/>
                  <a:pt x="10400" y="5600"/>
                </a:cubicBezTo>
                <a:cubicBezTo>
                  <a:pt x="10400" y="2949"/>
                  <a:pt x="8251" y="800"/>
                  <a:pt x="5600" y="800"/>
                </a:cubicBezTo>
                <a:cubicBezTo>
                  <a:pt x="2949" y="800"/>
                  <a:pt x="800" y="2949"/>
                  <a:pt x="800" y="5600"/>
                </a:cubicBezTo>
                <a:cubicBezTo>
                  <a:pt x="800" y="8251"/>
                  <a:pt x="2949" y="10400"/>
                  <a:pt x="5600" y="10400"/>
                </a:cubicBezTo>
                <a:close/>
                <a:moveTo>
                  <a:pt x="5994" y="5207"/>
                </a:moveTo>
                <a:lnTo>
                  <a:pt x="5994" y="6007"/>
                </a:lnTo>
                <a:lnTo>
                  <a:pt x="7557" y="6007"/>
                </a:lnTo>
                <a:cubicBezTo>
                  <a:pt x="7778" y="6007"/>
                  <a:pt x="7957" y="6186"/>
                  <a:pt x="7957" y="6407"/>
                </a:cubicBezTo>
                <a:cubicBezTo>
                  <a:pt x="7957" y="6628"/>
                  <a:pt x="7778" y="6807"/>
                  <a:pt x="7557" y="6807"/>
                </a:cubicBezTo>
                <a:lnTo>
                  <a:pt x="5994" y="6807"/>
                </a:lnTo>
                <a:lnTo>
                  <a:pt x="5994" y="8644"/>
                </a:lnTo>
                <a:cubicBezTo>
                  <a:pt x="5994" y="8865"/>
                  <a:pt x="5815" y="9044"/>
                  <a:pt x="5594" y="9044"/>
                </a:cubicBezTo>
                <a:cubicBezTo>
                  <a:pt x="5373" y="9044"/>
                  <a:pt x="5194" y="8865"/>
                  <a:pt x="5194" y="8644"/>
                </a:cubicBezTo>
                <a:lnTo>
                  <a:pt x="5194" y="6807"/>
                </a:lnTo>
                <a:lnTo>
                  <a:pt x="3632" y="6807"/>
                </a:lnTo>
                <a:cubicBezTo>
                  <a:pt x="3411" y="6807"/>
                  <a:pt x="3232" y="6628"/>
                  <a:pt x="3232" y="6407"/>
                </a:cubicBezTo>
                <a:cubicBezTo>
                  <a:pt x="3232" y="6186"/>
                  <a:pt x="3411" y="6007"/>
                  <a:pt x="3632" y="6007"/>
                </a:cubicBezTo>
                <a:lnTo>
                  <a:pt x="5194" y="6007"/>
                </a:lnTo>
                <a:lnTo>
                  <a:pt x="5194" y="5207"/>
                </a:lnTo>
                <a:lnTo>
                  <a:pt x="3632" y="5207"/>
                </a:lnTo>
                <a:cubicBezTo>
                  <a:pt x="3411" y="5207"/>
                  <a:pt x="3232" y="5028"/>
                  <a:pt x="3232" y="4807"/>
                </a:cubicBezTo>
                <a:cubicBezTo>
                  <a:pt x="3232" y="4586"/>
                  <a:pt x="3411" y="4407"/>
                  <a:pt x="3632" y="4407"/>
                </a:cubicBezTo>
                <a:lnTo>
                  <a:pt x="4679" y="4407"/>
                </a:lnTo>
                <a:lnTo>
                  <a:pt x="3105" y="2833"/>
                </a:lnTo>
                <a:cubicBezTo>
                  <a:pt x="2948" y="2677"/>
                  <a:pt x="2948" y="2423"/>
                  <a:pt x="3105" y="2267"/>
                </a:cubicBezTo>
                <a:cubicBezTo>
                  <a:pt x="3261" y="2111"/>
                  <a:pt x="3514" y="2111"/>
                  <a:pt x="3670" y="2267"/>
                </a:cubicBezTo>
                <a:lnTo>
                  <a:pt x="5594" y="4191"/>
                </a:lnTo>
                <a:lnTo>
                  <a:pt x="7518" y="2267"/>
                </a:lnTo>
                <a:cubicBezTo>
                  <a:pt x="7674" y="2111"/>
                  <a:pt x="7928" y="2111"/>
                  <a:pt x="8084" y="2267"/>
                </a:cubicBezTo>
                <a:cubicBezTo>
                  <a:pt x="8240" y="2423"/>
                  <a:pt x="8240" y="2677"/>
                  <a:pt x="8084" y="2833"/>
                </a:cubicBezTo>
                <a:lnTo>
                  <a:pt x="6510" y="4407"/>
                </a:lnTo>
                <a:lnTo>
                  <a:pt x="7557" y="4407"/>
                </a:lnTo>
                <a:cubicBezTo>
                  <a:pt x="7778" y="4407"/>
                  <a:pt x="7957" y="4586"/>
                  <a:pt x="7957" y="4807"/>
                </a:cubicBezTo>
                <a:cubicBezTo>
                  <a:pt x="7957" y="5028"/>
                  <a:pt x="7778" y="5207"/>
                  <a:pt x="7557" y="5207"/>
                </a:cubicBezTo>
                <a:lnTo>
                  <a:pt x="5994" y="5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椭圆 433">
            <a:extLst>
              <a:ext uri="{FF2B5EF4-FFF2-40B4-BE49-F238E27FC236}">
                <a16:creationId xmlns:a16="http://schemas.microsoft.com/office/drawing/2014/main" xmlns="" id="{B2520691-D030-4B79-9379-5D717E3A8ABD}"/>
              </a:ext>
            </a:extLst>
          </p:cNvPr>
          <p:cNvSpPr/>
          <p:nvPr/>
        </p:nvSpPr>
        <p:spPr>
          <a:xfrm>
            <a:off x="901151" y="4524752"/>
            <a:ext cx="773371" cy="773368"/>
          </a:xfrm>
          <a:prstGeom prst="ellipse">
            <a:avLst/>
          </a:prstGeom>
          <a:solidFill>
            <a:srgbClr val="0075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435" name="文本框 434">
            <a:extLst>
              <a:ext uri="{FF2B5EF4-FFF2-40B4-BE49-F238E27FC236}">
                <a16:creationId xmlns:a16="http://schemas.microsoft.com/office/drawing/2014/main" xmlns="" id="{C93E5260-EDBC-4114-B2DB-0011A4893B49}"/>
              </a:ext>
            </a:extLst>
          </p:cNvPr>
          <p:cNvSpPr txBox="1"/>
          <p:nvPr/>
        </p:nvSpPr>
        <p:spPr>
          <a:xfrm>
            <a:off x="1735596" y="4561272"/>
            <a:ext cx="162095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rgbClr val="00758B"/>
                </a:solidFill>
                <a:effectLst/>
                <a:uLnTx/>
                <a:uFillTx/>
                <a:latin typeface="思源宋体 CN Heavy"/>
                <a:ea typeface="思源宋体 CN Heavy"/>
                <a:cs typeface="OPPOSans B" panose="00020600040101010101" pitchFamily="18" charset="-122"/>
              </a:rPr>
              <a:t>Vehicle</a:t>
            </a:r>
            <a:endParaRPr kumimoji="0" lang="zh-CN" altLang="en-US" sz="3200" b="0" i="0" u="none" strike="noStrike" kern="0" cap="none" spc="0" normalizeH="0" baseline="0" noProof="0" dirty="0">
              <a:ln>
                <a:noFill/>
              </a:ln>
              <a:solidFill>
                <a:srgbClr val="00758B"/>
              </a:solidFill>
              <a:effectLst/>
              <a:uLnTx/>
              <a:uFillTx/>
              <a:latin typeface="思源宋体 CN Heavy"/>
              <a:ea typeface="思源宋体 CN Heavy"/>
              <a:cs typeface="OPPOSans B" panose="00020600040101010101" pitchFamily="18" charset="-122"/>
            </a:endParaRPr>
          </a:p>
        </p:txBody>
      </p:sp>
      <p:sp>
        <p:nvSpPr>
          <p:cNvPr id="439" name="iconfont-11145-7055657">
            <a:extLst>
              <a:ext uri="{FF2B5EF4-FFF2-40B4-BE49-F238E27FC236}">
                <a16:creationId xmlns:p14="http://schemas.microsoft.com/office/powerpoint/2010/main" xmlns:a16="http://schemas.microsoft.com/office/drawing/2014/main" xmlns:lc="http://schemas.openxmlformats.org/drawingml/2006/lockedCanvas" xmlns="" id="{54405246-CCE2-4201-BBB1-D3F3EB6E740D}"/>
              </a:ext>
            </a:extLst>
          </p:cNvPr>
          <p:cNvSpPr/>
          <p:nvPr/>
        </p:nvSpPr>
        <p:spPr>
          <a:xfrm>
            <a:off x="990965" y="4617062"/>
            <a:ext cx="609685" cy="576320"/>
          </a:xfrm>
          <a:custGeom>
            <a:avLst/>
            <a:gdLst>
              <a:gd name="connsiteX0" fmla="*/ 489636 w 604745"/>
              <a:gd name="connsiteY0" fmla="*/ 467081 h 571651"/>
              <a:gd name="connsiteX1" fmla="*/ 489636 w 604745"/>
              <a:gd name="connsiteY1" fmla="*/ 522640 h 571651"/>
              <a:gd name="connsiteX2" fmla="*/ 504660 w 604745"/>
              <a:gd name="connsiteY2" fmla="*/ 537850 h 571651"/>
              <a:gd name="connsiteX3" fmla="*/ 510796 w 604745"/>
              <a:gd name="connsiteY3" fmla="*/ 537850 h 571651"/>
              <a:gd name="connsiteX4" fmla="*/ 526031 w 604745"/>
              <a:gd name="connsiteY4" fmla="*/ 522640 h 571651"/>
              <a:gd name="connsiteX5" fmla="*/ 526031 w 604745"/>
              <a:gd name="connsiteY5" fmla="*/ 467081 h 571651"/>
              <a:gd name="connsiteX6" fmla="*/ 78714 w 604745"/>
              <a:gd name="connsiteY6" fmla="*/ 467081 h 571651"/>
              <a:gd name="connsiteX7" fmla="*/ 78714 w 604745"/>
              <a:gd name="connsiteY7" fmla="*/ 522640 h 571651"/>
              <a:gd name="connsiteX8" fmla="*/ 93949 w 604745"/>
              <a:gd name="connsiteY8" fmla="*/ 537850 h 571651"/>
              <a:gd name="connsiteX9" fmla="*/ 100086 w 604745"/>
              <a:gd name="connsiteY9" fmla="*/ 537850 h 571651"/>
              <a:gd name="connsiteX10" fmla="*/ 115321 w 604745"/>
              <a:gd name="connsiteY10" fmla="*/ 522640 h 571651"/>
              <a:gd name="connsiteX11" fmla="*/ 115321 w 604745"/>
              <a:gd name="connsiteY11" fmla="*/ 467081 h 571651"/>
              <a:gd name="connsiteX12" fmla="*/ 479668 w 604745"/>
              <a:gd name="connsiteY12" fmla="*/ 346255 h 571651"/>
              <a:gd name="connsiteX13" fmla="*/ 468880 w 604745"/>
              <a:gd name="connsiteY13" fmla="*/ 357026 h 571651"/>
              <a:gd name="connsiteX14" fmla="*/ 479668 w 604745"/>
              <a:gd name="connsiteY14" fmla="*/ 367797 h 571651"/>
              <a:gd name="connsiteX15" fmla="*/ 490455 w 604745"/>
              <a:gd name="connsiteY15" fmla="*/ 357026 h 571651"/>
              <a:gd name="connsiteX16" fmla="*/ 479668 w 604745"/>
              <a:gd name="connsiteY16" fmla="*/ 346255 h 571651"/>
              <a:gd name="connsiteX17" fmla="*/ 125042 w 604745"/>
              <a:gd name="connsiteY17" fmla="*/ 346255 h 571651"/>
              <a:gd name="connsiteX18" fmla="*/ 114245 w 604745"/>
              <a:gd name="connsiteY18" fmla="*/ 357026 h 571651"/>
              <a:gd name="connsiteX19" fmla="*/ 125042 w 604745"/>
              <a:gd name="connsiteY19" fmla="*/ 367797 h 571651"/>
              <a:gd name="connsiteX20" fmla="*/ 136050 w 604745"/>
              <a:gd name="connsiteY20" fmla="*/ 357026 h 571651"/>
              <a:gd name="connsiteX21" fmla="*/ 125042 w 604745"/>
              <a:gd name="connsiteY21" fmla="*/ 346255 h 571651"/>
              <a:gd name="connsiteX22" fmla="*/ 479668 w 604745"/>
              <a:gd name="connsiteY22" fmla="*/ 312464 h 571651"/>
              <a:gd name="connsiteX23" fmla="*/ 524300 w 604745"/>
              <a:gd name="connsiteY23" fmla="*/ 357026 h 571651"/>
              <a:gd name="connsiteX24" fmla="*/ 479668 w 604745"/>
              <a:gd name="connsiteY24" fmla="*/ 401588 h 571651"/>
              <a:gd name="connsiteX25" fmla="*/ 435035 w 604745"/>
              <a:gd name="connsiteY25" fmla="*/ 357026 h 571651"/>
              <a:gd name="connsiteX26" fmla="*/ 479668 w 604745"/>
              <a:gd name="connsiteY26" fmla="*/ 312464 h 571651"/>
              <a:gd name="connsiteX27" fmla="*/ 125042 w 604745"/>
              <a:gd name="connsiteY27" fmla="*/ 312464 h 571651"/>
              <a:gd name="connsiteX28" fmla="*/ 169921 w 604745"/>
              <a:gd name="connsiteY28" fmla="*/ 357026 h 571651"/>
              <a:gd name="connsiteX29" fmla="*/ 125042 w 604745"/>
              <a:gd name="connsiteY29" fmla="*/ 401588 h 571651"/>
              <a:gd name="connsiteX30" fmla="*/ 80374 w 604745"/>
              <a:gd name="connsiteY30" fmla="*/ 357026 h 571651"/>
              <a:gd name="connsiteX31" fmla="*/ 125042 w 604745"/>
              <a:gd name="connsiteY31" fmla="*/ 312464 h 571651"/>
              <a:gd name="connsiteX32" fmla="*/ 93103 w 604745"/>
              <a:gd name="connsiteY32" fmla="*/ 280755 h 571651"/>
              <a:gd name="connsiteX33" fmla="*/ 33856 w 604745"/>
              <a:gd name="connsiteY33" fmla="*/ 339906 h 571651"/>
              <a:gd name="connsiteX34" fmla="*/ 33856 w 604745"/>
              <a:gd name="connsiteY34" fmla="*/ 433280 h 571651"/>
              <a:gd name="connsiteX35" fmla="*/ 570889 w 604745"/>
              <a:gd name="connsiteY35" fmla="*/ 433280 h 571651"/>
              <a:gd name="connsiteX36" fmla="*/ 570889 w 604745"/>
              <a:gd name="connsiteY36" fmla="*/ 339906 h 571651"/>
              <a:gd name="connsiteX37" fmla="*/ 511642 w 604745"/>
              <a:gd name="connsiteY37" fmla="*/ 280755 h 571651"/>
              <a:gd name="connsiteX38" fmla="*/ 136692 w 604745"/>
              <a:gd name="connsiteY38" fmla="*/ 144286 h 571651"/>
              <a:gd name="connsiteX39" fmla="*/ 115955 w 604745"/>
              <a:gd name="connsiteY39" fmla="*/ 246955 h 571651"/>
              <a:gd name="connsiteX40" fmla="*/ 488790 w 604745"/>
              <a:gd name="connsiteY40" fmla="*/ 246955 h 571651"/>
              <a:gd name="connsiteX41" fmla="*/ 468053 w 604745"/>
              <a:gd name="connsiteY41" fmla="*/ 144286 h 571651"/>
              <a:gd name="connsiteX42" fmla="*/ 192765 w 604745"/>
              <a:gd name="connsiteY42" fmla="*/ 91050 h 571651"/>
              <a:gd name="connsiteX43" fmla="*/ 150869 w 604745"/>
              <a:gd name="connsiteY43" fmla="*/ 110485 h 571651"/>
              <a:gd name="connsiteX44" fmla="*/ 453876 w 604745"/>
              <a:gd name="connsiteY44" fmla="*/ 110485 h 571651"/>
              <a:gd name="connsiteX45" fmla="*/ 411980 w 604745"/>
              <a:gd name="connsiteY45" fmla="*/ 91050 h 571651"/>
              <a:gd name="connsiteX46" fmla="*/ 267247 w 604745"/>
              <a:gd name="connsiteY46" fmla="*/ 33801 h 571651"/>
              <a:gd name="connsiteX47" fmla="*/ 267247 w 604745"/>
              <a:gd name="connsiteY47" fmla="*/ 57250 h 571651"/>
              <a:gd name="connsiteX48" fmla="*/ 337498 w 604745"/>
              <a:gd name="connsiteY48" fmla="*/ 57250 h 571651"/>
              <a:gd name="connsiteX49" fmla="*/ 337498 w 604745"/>
              <a:gd name="connsiteY49" fmla="*/ 33801 h 571651"/>
              <a:gd name="connsiteX50" fmla="*/ 250320 w 604745"/>
              <a:gd name="connsiteY50" fmla="*/ 0 h 571651"/>
              <a:gd name="connsiteX51" fmla="*/ 354425 w 604745"/>
              <a:gd name="connsiteY51" fmla="*/ 0 h 571651"/>
              <a:gd name="connsiteX52" fmla="*/ 371353 w 604745"/>
              <a:gd name="connsiteY52" fmla="*/ 16900 h 571651"/>
              <a:gd name="connsiteX53" fmla="*/ 371353 w 604745"/>
              <a:gd name="connsiteY53" fmla="*/ 57250 h 571651"/>
              <a:gd name="connsiteX54" fmla="*/ 411980 w 604745"/>
              <a:gd name="connsiteY54" fmla="*/ 57250 h 571651"/>
              <a:gd name="connsiteX55" fmla="*/ 499370 w 604745"/>
              <a:gd name="connsiteY55" fmla="*/ 128653 h 571651"/>
              <a:gd name="connsiteX56" fmla="*/ 523492 w 604745"/>
              <a:gd name="connsiteY56" fmla="*/ 247589 h 571651"/>
              <a:gd name="connsiteX57" fmla="*/ 604745 w 604745"/>
              <a:gd name="connsiteY57" fmla="*/ 339906 h 571651"/>
              <a:gd name="connsiteX58" fmla="*/ 604745 w 604745"/>
              <a:gd name="connsiteY58" fmla="*/ 450180 h 571651"/>
              <a:gd name="connsiteX59" fmla="*/ 587817 w 604745"/>
              <a:gd name="connsiteY59" fmla="*/ 467081 h 571651"/>
              <a:gd name="connsiteX60" fmla="*/ 559886 w 604745"/>
              <a:gd name="connsiteY60" fmla="*/ 467081 h 571651"/>
              <a:gd name="connsiteX61" fmla="*/ 559886 w 604745"/>
              <a:gd name="connsiteY61" fmla="*/ 522640 h 571651"/>
              <a:gd name="connsiteX62" fmla="*/ 510796 w 604745"/>
              <a:gd name="connsiteY62" fmla="*/ 571651 h 571651"/>
              <a:gd name="connsiteX63" fmla="*/ 504660 w 604745"/>
              <a:gd name="connsiteY63" fmla="*/ 571651 h 571651"/>
              <a:gd name="connsiteX64" fmla="*/ 455569 w 604745"/>
              <a:gd name="connsiteY64" fmla="*/ 522640 h 571651"/>
              <a:gd name="connsiteX65" fmla="*/ 455569 w 604745"/>
              <a:gd name="connsiteY65" fmla="*/ 467081 h 571651"/>
              <a:gd name="connsiteX66" fmla="*/ 149176 w 604745"/>
              <a:gd name="connsiteY66" fmla="*/ 467081 h 571651"/>
              <a:gd name="connsiteX67" fmla="*/ 149176 w 604745"/>
              <a:gd name="connsiteY67" fmla="*/ 522640 h 571651"/>
              <a:gd name="connsiteX68" fmla="*/ 100086 w 604745"/>
              <a:gd name="connsiteY68" fmla="*/ 571651 h 571651"/>
              <a:gd name="connsiteX69" fmla="*/ 93949 w 604745"/>
              <a:gd name="connsiteY69" fmla="*/ 571651 h 571651"/>
              <a:gd name="connsiteX70" fmla="*/ 44859 w 604745"/>
              <a:gd name="connsiteY70" fmla="*/ 522640 h 571651"/>
              <a:gd name="connsiteX71" fmla="*/ 44859 w 604745"/>
              <a:gd name="connsiteY71" fmla="*/ 467081 h 571651"/>
              <a:gd name="connsiteX72" fmla="*/ 16928 w 604745"/>
              <a:gd name="connsiteY72" fmla="*/ 467081 h 571651"/>
              <a:gd name="connsiteX73" fmla="*/ 0 w 604745"/>
              <a:gd name="connsiteY73" fmla="*/ 450180 h 571651"/>
              <a:gd name="connsiteX74" fmla="*/ 0 w 604745"/>
              <a:gd name="connsiteY74" fmla="*/ 339906 h 571651"/>
              <a:gd name="connsiteX75" fmla="*/ 81253 w 604745"/>
              <a:gd name="connsiteY75" fmla="*/ 247589 h 571651"/>
              <a:gd name="connsiteX76" fmla="*/ 105375 w 604745"/>
              <a:gd name="connsiteY76" fmla="*/ 128653 h 571651"/>
              <a:gd name="connsiteX77" fmla="*/ 192765 w 604745"/>
              <a:gd name="connsiteY77" fmla="*/ 57250 h 571651"/>
              <a:gd name="connsiteX78" fmla="*/ 233392 w 604745"/>
              <a:gd name="connsiteY78" fmla="*/ 57250 h 571651"/>
              <a:gd name="connsiteX79" fmla="*/ 233392 w 604745"/>
              <a:gd name="connsiteY79" fmla="*/ 16900 h 571651"/>
              <a:gd name="connsiteX80" fmla="*/ 250320 w 604745"/>
              <a:gd name="connsiteY80" fmla="*/ 0 h 57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4745" h="571651">
                <a:moveTo>
                  <a:pt x="489636" y="467081"/>
                </a:moveTo>
                <a:lnTo>
                  <a:pt x="489636" y="522640"/>
                </a:lnTo>
                <a:cubicBezTo>
                  <a:pt x="489636" y="531090"/>
                  <a:pt x="496407" y="537850"/>
                  <a:pt x="504660" y="537850"/>
                </a:cubicBezTo>
                <a:lnTo>
                  <a:pt x="510796" y="537850"/>
                </a:lnTo>
                <a:cubicBezTo>
                  <a:pt x="519260" y="537850"/>
                  <a:pt x="526031" y="531090"/>
                  <a:pt x="526031" y="522640"/>
                </a:cubicBezTo>
                <a:lnTo>
                  <a:pt x="526031" y="467081"/>
                </a:lnTo>
                <a:close/>
                <a:moveTo>
                  <a:pt x="78714" y="467081"/>
                </a:moveTo>
                <a:lnTo>
                  <a:pt x="78714" y="522640"/>
                </a:lnTo>
                <a:cubicBezTo>
                  <a:pt x="78714" y="531090"/>
                  <a:pt x="85485" y="537850"/>
                  <a:pt x="93949" y="537850"/>
                </a:cubicBezTo>
                <a:lnTo>
                  <a:pt x="100086" y="537850"/>
                </a:lnTo>
                <a:cubicBezTo>
                  <a:pt x="108338" y="537850"/>
                  <a:pt x="115321" y="531090"/>
                  <a:pt x="115321" y="522640"/>
                </a:cubicBezTo>
                <a:lnTo>
                  <a:pt x="115321" y="467081"/>
                </a:lnTo>
                <a:close/>
                <a:moveTo>
                  <a:pt x="479668" y="346255"/>
                </a:moveTo>
                <a:cubicBezTo>
                  <a:pt x="473745" y="346255"/>
                  <a:pt x="468880" y="351113"/>
                  <a:pt x="468880" y="357026"/>
                </a:cubicBezTo>
                <a:cubicBezTo>
                  <a:pt x="468880" y="362939"/>
                  <a:pt x="473745" y="367797"/>
                  <a:pt x="479668" y="367797"/>
                </a:cubicBezTo>
                <a:cubicBezTo>
                  <a:pt x="485590" y="367797"/>
                  <a:pt x="490455" y="362939"/>
                  <a:pt x="490455" y="357026"/>
                </a:cubicBezTo>
                <a:cubicBezTo>
                  <a:pt x="490455" y="351113"/>
                  <a:pt x="485590" y="346255"/>
                  <a:pt x="479668" y="346255"/>
                </a:cubicBezTo>
                <a:close/>
                <a:moveTo>
                  <a:pt x="125042" y="346255"/>
                </a:moveTo>
                <a:cubicBezTo>
                  <a:pt x="119114" y="346255"/>
                  <a:pt x="114245" y="351113"/>
                  <a:pt x="114245" y="357026"/>
                </a:cubicBezTo>
                <a:cubicBezTo>
                  <a:pt x="114245" y="362939"/>
                  <a:pt x="119114" y="367797"/>
                  <a:pt x="125042" y="367797"/>
                </a:cubicBezTo>
                <a:cubicBezTo>
                  <a:pt x="131181" y="367797"/>
                  <a:pt x="136050" y="362939"/>
                  <a:pt x="136050" y="357026"/>
                </a:cubicBezTo>
                <a:cubicBezTo>
                  <a:pt x="136050" y="351113"/>
                  <a:pt x="131181" y="346255"/>
                  <a:pt x="125042" y="346255"/>
                </a:cubicBezTo>
                <a:close/>
                <a:moveTo>
                  <a:pt x="479668" y="312464"/>
                </a:moveTo>
                <a:cubicBezTo>
                  <a:pt x="504205" y="312464"/>
                  <a:pt x="524300" y="332316"/>
                  <a:pt x="524300" y="357026"/>
                </a:cubicBezTo>
                <a:cubicBezTo>
                  <a:pt x="524300" y="381736"/>
                  <a:pt x="504205" y="401588"/>
                  <a:pt x="479668" y="401588"/>
                </a:cubicBezTo>
                <a:cubicBezTo>
                  <a:pt x="454919" y="401588"/>
                  <a:pt x="435035" y="381736"/>
                  <a:pt x="435035" y="357026"/>
                </a:cubicBezTo>
                <a:cubicBezTo>
                  <a:pt x="435035" y="332316"/>
                  <a:pt x="454919" y="312464"/>
                  <a:pt x="479668" y="312464"/>
                </a:cubicBezTo>
                <a:close/>
                <a:moveTo>
                  <a:pt x="125042" y="312464"/>
                </a:moveTo>
                <a:cubicBezTo>
                  <a:pt x="149810" y="312464"/>
                  <a:pt x="169921" y="332316"/>
                  <a:pt x="169921" y="357026"/>
                </a:cubicBezTo>
                <a:cubicBezTo>
                  <a:pt x="169921" y="381736"/>
                  <a:pt x="149810" y="401588"/>
                  <a:pt x="125042" y="401588"/>
                </a:cubicBezTo>
                <a:cubicBezTo>
                  <a:pt x="100485" y="401588"/>
                  <a:pt x="80374" y="381736"/>
                  <a:pt x="80374" y="357026"/>
                </a:cubicBezTo>
                <a:cubicBezTo>
                  <a:pt x="80374" y="332316"/>
                  <a:pt x="100485" y="312464"/>
                  <a:pt x="125042" y="312464"/>
                </a:cubicBezTo>
                <a:close/>
                <a:moveTo>
                  <a:pt x="93103" y="280755"/>
                </a:moveTo>
                <a:cubicBezTo>
                  <a:pt x="60517" y="280755"/>
                  <a:pt x="33856" y="307162"/>
                  <a:pt x="33856" y="339906"/>
                </a:cubicBezTo>
                <a:lnTo>
                  <a:pt x="33856" y="433280"/>
                </a:lnTo>
                <a:lnTo>
                  <a:pt x="570889" y="433280"/>
                </a:lnTo>
                <a:lnTo>
                  <a:pt x="570889" y="339906"/>
                </a:lnTo>
                <a:cubicBezTo>
                  <a:pt x="570889" y="307162"/>
                  <a:pt x="544228" y="280755"/>
                  <a:pt x="511642" y="280755"/>
                </a:cubicBezTo>
                <a:close/>
                <a:moveTo>
                  <a:pt x="136692" y="144286"/>
                </a:moveTo>
                <a:lnTo>
                  <a:pt x="115955" y="246955"/>
                </a:lnTo>
                <a:lnTo>
                  <a:pt x="488790" y="246955"/>
                </a:lnTo>
                <a:lnTo>
                  <a:pt x="468053" y="144286"/>
                </a:lnTo>
                <a:close/>
                <a:moveTo>
                  <a:pt x="192765" y="91050"/>
                </a:moveTo>
                <a:cubicBezTo>
                  <a:pt x="176261" y="91050"/>
                  <a:pt x="161026" y="98444"/>
                  <a:pt x="150869" y="110485"/>
                </a:cubicBezTo>
                <a:lnTo>
                  <a:pt x="453876" y="110485"/>
                </a:lnTo>
                <a:cubicBezTo>
                  <a:pt x="443719" y="98444"/>
                  <a:pt x="428484" y="91050"/>
                  <a:pt x="411980" y="91050"/>
                </a:cubicBezTo>
                <a:close/>
                <a:moveTo>
                  <a:pt x="267247" y="33801"/>
                </a:moveTo>
                <a:lnTo>
                  <a:pt x="267247" y="57250"/>
                </a:lnTo>
                <a:lnTo>
                  <a:pt x="337498" y="57250"/>
                </a:lnTo>
                <a:lnTo>
                  <a:pt x="337498" y="33801"/>
                </a:lnTo>
                <a:close/>
                <a:moveTo>
                  <a:pt x="250320" y="0"/>
                </a:moveTo>
                <a:lnTo>
                  <a:pt x="354425" y="0"/>
                </a:lnTo>
                <a:cubicBezTo>
                  <a:pt x="363947" y="0"/>
                  <a:pt x="371353" y="7605"/>
                  <a:pt x="371353" y="16900"/>
                </a:cubicBezTo>
                <a:lnTo>
                  <a:pt x="371353" y="57250"/>
                </a:lnTo>
                <a:lnTo>
                  <a:pt x="411980" y="57250"/>
                </a:lnTo>
                <a:cubicBezTo>
                  <a:pt x="454299" y="57250"/>
                  <a:pt x="490906" y="87248"/>
                  <a:pt x="499370" y="128653"/>
                </a:cubicBezTo>
                <a:lnTo>
                  <a:pt x="523492" y="247589"/>
                </a:lnTo>
                <a:cubicBezTo>
                  <a:pt x="569197" y="253504"/>
                  <a:pt x="604745" y="292586"/>
                  <a:pt x="604745" y="339906"/>
                </a:cubicBezTo>
                <a:lnTo>
                  <a:pt x="604745" y="450180"/>
                </a:lnTo>
                <a:cubicBezTo>
                  <a:pt x="604745" y="459687"/>
                  <a:pt x="597128" y="467081"/>
                  <a:pt x="587817" y="467081"/>
                </a:cubicBezTo>
                <a:lnTo>
                  <a:pt x="559886" y="467081"/>
                </a:lnTo>
                <a:lnTo>
                  <a:pt x="559886" y="522640"/>
                </a:lnTo>
                <a:cubicBezTo>
                  <a:pt x="559886" y="549681"/>
                  <a:pt x="537880" y="571651"/>
                  <a:pt x="510796" y="571651"/>
                </a:cubicBezTo>
                <a:lnTo>
                  <a:pt x="504660" y="571651"/>
                </a:lnTo>
                <a:cubicBezTo>
                  <a:pt x="477787" y="571651"/>
                  <a:pt x="455569" y="549681"/>
                  <a:pt x="455569" y="522640"/>
                </a:cubicBezTo>
                <a:lnTo>
                  <a:pt x="455569" y="467081"/>
                </a:lnTo>
                <a:lnTo>
                  <a:pt x="149176" y="467081"/>
                </a:lnTo>
                <a:lnTo>
                  <a:pt x="149176" y="522640"/>
                </a:lnTo>
                <a:cubicBezTo>
                  <a:pt x="149176" y="549681"/>
                  <a:pt x="127170" y="571651"/>
                  <a:pt x="100086" y="571651"/>
                </a:cubicBezTo>
                <a:lnTo>
                  <a:pt x="93949" y="571651"/>
                </a:lnTo>
                <a:cubicBezTo>
                  <a:pt x="66865" y="571651"/>
                  <a:pt x="44859" y="549681"/>
                  <a:pt x="44859" y="522640"/>
                </a:cubicBezTo>
                <a:lnTo>
                  <a:pt x="44859" y="467081"/>
                </a:lnTo>
                <a:lnTo>
                  <a:pt x="16928" y="467081"/>
                </a:lnTo>
                <a:cubicBezTo>
                  <a:pt x="7618" y="467081"/>
                  <a:pt x="0" y="459687"/>
                  <a:pt x="0" y="450180"/>
                </a:cubicBezTo>
                <a:lnTo>
                  <a:pt x="0" y="339906"/>
                </a:lnTo>
                <a:cubicBezTo>
                  <a:pt x="0" y="292586"/>
                  <a:pt x="35548" y="253504"/>
                  <a:pt x="81253" y="247589"/>
                </a:cubicBezTo>
                <a:lnTo>
                  <a:pt x="105375" y="128653"/>
                </a:lnTo>
                <a:cubicBezTo>
                  <a:pt x="113839" y="87248"/>
                  <a:pt x="150446" y="57250"/>
                  <a:pt x="192765" y="57250"/>
                </a:cubicBezTo>
                <a:lnTo>
                  <a:pt x="233392" y="57250"/>
                </a:lnTo>
                <a:lnTo>
                  <a:pt x="233392" y="16900"/>
                </a:lnTo>
                <a:cubicBezTo>
                  <a:pt x="233392" y="7605"/>
                  <a:pt x="240798" y="0"/>
                  <a:pt x="250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lt1"/>
                </a:solidFill>
                <a:effectLst/>
                <a:uFillTx/>
                <a:latin typeface="+mn-lt"/>
                <a:ea typeface="+mn-ea"/>
                <a:cs typeface="+mn-cs"/>
                <a:sym typeface="Arial"/>
              </a:defRPr>
            </a:lvl9pPr>
          </a:lstStyle>
          <a:p>
            <a:pPr algn="ctr"/>
            <a:endParaRPr lang="en-US"/>
          </a:p>
        </p:txBody>
      </p:sp>
    </p:spTree>
    <p:custDataLst>
      <p:tags r:id="rId1"/>
    </p:custData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2.1 Data &amp; Features</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70" name="图示 69"/>
          <p:cNvGraphicFramePr/>
          <p:nvPr>
            <p:extLst>
              <p:ext uri="{D42A27DB-BD31-4B8C-83A1-F6EECF244321}">
                <p14:modId xmlns:p14="http://schemas.microsoft.com/office/powerpoint/2010/main" val="2347734715"/>
              </p:ext>
            </p:extLst>
          </p:nvPr>
        </p:nvGraphicFramePr>
        <p:xfrm>
          <a:off x="1428122" y="832753"/>
          <a:ext cx="9234153" cy="55802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1" name="椭圆 140"/>
          <p:cNvSpPr/>
          <p:nvPr/>
        </p:nvSpPr>
        <p:spPr>
          <a:xfrm>
            <a:off x="5229941" y="2950845"/>
            <a:ext cx="1607533" cy="1596814"/>
          </a:xfrm>
          <a:prstGeom prst="ellipse">
            <a:avLst/>
          </a:prstGeom>
          <a:solidFill>
            <a:srgbClr val="3B88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smtClean="0">
              <a:solidFill>
                <a:schemeClr val="tx2"/>
              </a:solidFill>
            </a:endParaRPr>
          </a:p>
        </p:txBody>
      </p:sp>
      <p:sp>
        <p:nvSpPr>
          <p:cNvPr id="142" name="文本框 141"/>
          <p:cNvSpPr txBox="1"/>
          <p:nvPr/>
        </p:nvSpPr>
        <p:spPr>
          <a:xfrm>
            <a:off x="5273774" y="3333753"/>
            <a:ext cx="1499230" cy="830997"/>
          </a:xfrm>
          <a:prstGeom prst="rect">
            <a:avLst/>
          </a:prstGeom>
          <a:noFill/>
        </p:spPr>
        <p:txBody>
          <a:bodyPr wrap="square" rtlCol="0">
            <a:spAutoFit/>
          </a:bodyPr>
          <a:lstStyle/>
          <a:p>
            <a:pPr algn="ctr"/>
            <a:r>
              <a:rPr lang="en-US" altLang="zh-CN" sz="2400" dirty="0" smtClean="0">
                <a:solidFill>
                  <a:schemeClr val="bg1"/>
                </a:solidFill>
              </a:rPr>
              <a:t>Data Module</a:t>
            </a:r>
            <a:endParaRPr lang="zh-CN" altLang="en-US" sz="2400" dirty="0">
              <a:solidFill>
                <a:schemeClr val="bg1"/>
              </a:solidFill>
            </a:endParaRPr>
          </a:p>
        </p:txBody>
      </p:sp>
      <p:sp>
        <p:nvSpPr>
          <p:cNvPr id="143" name="文本框 142"/>
          <p:cNvSpPr txBox="1"/>
          <p:nvPr/>
        </p:nvSpPr>
        <p:spPr>
          <a:xfrm>
            <a:off x="5625999" y="1890908"/>
            <a:ext cx="1106887"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Policy</a:t>
            </a:r>
            <a:endParaRPr lang="zh-CN" altLang="en-US" sz="2000" dirty="0">
              <a:solidFill>
                <a:srgbClr val="06748C"/>
              </a:solidFill>
            </a:endParaRPr>
          </a:p>
        </p:txBody>
      </p:sp>
      <p:sp>
        <p:nvSpPr>
          <p:cNvPr id="144" name="文本框 143"/>
          <p:cNvSpPr txBox="1"/>
          <p:nvPr/>
        </p:nvSpPr>
        <p:spPr>
          <a:xfrm>
            <a:off x="4034341" y="2726177"/>
            <a:ext cx="1106887"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Claim</a:t>
            </a:r>
            <a:endParaRPr lang="zh-CN" altLang="en-US" sz="2000" dirty="0">
              <a:solidFill>
                <a:srgbClr val="06748C"/>
              </a:solidFill>
            </a:endParaRPr>
          </a:p>
        </p:txBody>
      </p:sp>
      <p:sp>
        <p:nvSpPr>
          <p:cNvPr id="145" name="文本框 144"/>
          <p:cNvSpPr txBox="1"/>
          <p:nvPr/>
        </p:nvSpPr>
        <p:spPr>
          <a:xfrm>
            <a:off x="3550661" y="4420307"/>
            <a:ext cx="1106887"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Service</a:t>
            </a:r>
          </a:p>
        </p:txBody>
      </p:sp>
      <p:sp>
        <p:nvSpPr>
          <p:cNvPr id="146" name="文本框 145"/>
          <p:cNvSpPr txBox="1"/>
          <p:nvPr/>
        </p:nvSpPr>
        <p:spPr>
          <a:xfrm>
            <a:off x="4604048" y="5883696"/>
            <a:ext cx="1276275"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Discount</a:t>
            </a:r>
            <a:endParaRPr lang="zh-CN" altLang="en-US" sz="2000" dirty="0">
              <a:solidFill>
                <a:srgbClr val="06748C"/>
              </a:solidFill>
            </a:endParaRPr>
          </a:p>
        </p:txBody>
      </p:sp>
      <p:sp>
        <p:nvSpPr>
          <p:cNvPr id="147" name="文本框 146"/>
          <p:cNvSpPr txBox="1"/>
          <p:nvPr/>
        </p:nvSpPr>
        <p:spPr>
          <a:xfrm>
            <a:off x="6366996" y="5888347"/>
            <a:ext cx="1254381"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Channel</a:t>
            </a:r>
            <a:endParaRPr lang="zh-CN" altLang="en-US" sz="2000" dirty="0">
              <a:solidFill>
                <a:srgbClr val="06748C"/>
              </a:solidFill>
            </a:endParaRPr>
          </a:p>
        </p:txBody>
      </p:sp>
      <p:sp>
        <p:nvSpPr>
          <p:cNvPr id="148" name="文本框 147"/>
          <p:cNvSpPr txBox="1"/>
          <p:nvPr/>
        </p:nvSpPr>
        <p:spPr>
          <a:xfrm>
            <a:off x="7555811" y="4500373"/>
            <a:ext cx="1106887"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Vehicle</a:t>
            </a:r>
            <a:endParaRPr lang="zh-CN" altLang="en-US" sz="2000" dirty="0">
              <a:solidFill>
                <a:srgbClr val="06748C"/>
              </a:solidFill>
            </a:endParaRPr>
          </a:p>
        </p:txBody>
      </p:sp>
      <p:sp>
        <p:nvSpPr>
          <p:cNvPr id="149" name="文本框 148"/>
          <p:cNvSpPr txBox="1"/>
          <p:nvPr/>
        </p:nvSpPr>
        <p:spPr>
          <a:xfrm>
            <a:off x="7014899" y="2699618"/>
            <a:ext cx="1358357" cy="348813"/>
          </a:xfrm>
          <a:prstGeom prst="rect">
            <a:avLst/>
          </a:prstGeom>
          <a:noFill/>
        </p:spPr>
        <p:txBody>
          <a:bodyPr wrap="square" rtlCol="0">
            <a:spAutoFit/>
          </a:bodyPr>
          <a:lstStyle/>
          <a:p>
            <a:pPr lvl="0">
              <a:lnSpc>
                <a:spcPts val="2000"/>
              </a:lnSpc>
              <a:spcAft>
                <a:spcPts val="0"/>
              </a:spcAft>
            </a:pPr>
            <a:r>
              <a:rPr lang="en-US" altLang="zh-CN" sz="2000" dirty="0" smtClean="0">
                <a:solidFill>
                  <a:srgbClr val="06748C"/>
                </a:solidFill>
              </a:rPr>
              <a:t>Customer</a:t>
            </a:r>
            <a:endParaRPr lang="zh-CN" altLang="en-US" sz="2000" dirty="0">
              <a:solidFill>
                <a:srgbClr val="06748C"/>
              </a:solidFill>
            </a:endParaRPr>
          </a:p>
        </p:txBody>
      </p:sp>
      <p:pic>
        <p:nvPicPr>
          <p:cNvPr id="150" name="图片 1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48122" y="5043174"/>
            <a:ext cx="731051" cy="731051"/>
          </a:xfrm>
          <a:prstGeom prst="rect">
            <a:avLst/>
          </a:prstGeom>
        </p:spPr>
      </p:pic>
      <p:pic>
        <p:nvPicPr>
          <p:cNvPr id="151" name="图片 1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61158" y="3674444"/>
            <a:ext cx="731051" cy="731051"/>
          </a:xfrm>
          <a:prstGeom prst="rect">
            <a:avLst/>
          </a:prstGeom>
        </p:spPr>
      </p:pic>
      <p:pic>
        <p:nvPicPr>
          <p:cNvPr id="152" name="图片 1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55852" y="1906084"/>
            <a:ext cx="731051" cy="731051"/>
          </a:xfrm>
          <a:prstGeom prst="rect">
            <a:avLst/>
          </a:prstGeom>
        </p:spPr>
      </p:pic>
      <p:pic>
        <p:nvPicPr>
          <p:cNvPr id="153" name="图片 1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70230" y="1093688"/>
            <a:ext cx="731824" cy="731824"/>
          </a:xfrm>
          <a:prstGeom prst="rect">
            <a:avLst/>
          </a:prstGeom>
        </p:spPr>
      </p:pic>
      <p:pic>
        <p:nvPicPr>
          <p:cNvPr id="154" name="图片 1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51017" y="1923136"/>
            <a:ext cx="731051" cy="731051"/>
          </a:xfrm>
          <a:prstGeom prst="rect">
            <a:avLst/>
          </a:prstGeom>
        </p:spPr>
      </p:pic>
      <p:pic>
        <p:nvPicPr>
          <p:cNvPr id="155" name="图片 1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685492" y="3649233"/>
            <a:ext cx="731051" cy="731051"/>
          </a:xfrm>
          <a:prstGeom prst="rect">
            <a:avLst/>
          </a:prstGeom>
        </p:spPr>
      </p:pic>
      <p:pic>
        <p:nvPicPr>
          <p:cNvPr id="156" name="图片 15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87533" y="5082212"/>
            <a:ext cx="731051" cy="727414"/>
          </a:xfrm>
          <a:prstGeom prst="rect">
            <a:avLst/>
          </a:prstGeom>
        </p:spPr>
      </p:pic>
      <p:sp>
        <p:nvSpPr>
          <p:cNvPr id="158" name="文本框 157"/>
          <p:cNvSpPr txBox="1"/>
          <p:nvPr/>
        </p:nvSpPr>
        <p:spPr>
          <a:xfrm>
            <a:off x="531927" y="1015364"/>
            <a:ext cx="2725232"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smtClean="0">
                <a:solidFill>
                  <a:srgbClr val="06748C"/>
                </a:solidFill>
              </a:rPr>
              <a:t>7 modules</a:t>
            </a:r>
          </a:p>
          <a:p>
            <a:pPr marL="342900" indent="-342900">
              <a:lnSpc>
                <a:spcPct val="150000"/>
              </a:lnSpc>
              <a:buFont typeface="Arial" panose="020B0604020202020204" pitchFamily="34" charset="0"/>
              <a:buChar char="•"/>
            </a:pPr>
            <a:r>
              <a:rPr lang="en-US" altLang="zh-CN" sz="2400" dirty="0" smtClean="0">
                <a:solidFill>
                  <a:srgbClr val="06748C"/>
                </a:solidFill>
              </a:rPr>
              <a:t>70+ features</a:t>
            </a:r>
          </a:p>
        </p:txBody>
      </p:sp>
      <p:sp>
        <p:nvSpPr>
          <p:cNvPr id="159" name="Shape 287"/>
          <p:cNvSpPr txBox="1"/>
          <p:nvPr/>
        </p:nvSpPr>
        <p:spPr>
          <a:xfrm>
            <a:off x="9183356" y="858288"/>
            <a:ext cx="2201137"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nSpc>
                <a:spcPct val="150000"/>
              </a:lnSpc>
              <a:buSzPct val="50000"/>
              <a:buFont typeface="Wingdings" panose="05000000000000000000" pitchFamily="2" charset="2"/>
              <a:buChar char="l"/>
              <a:defRPr sz="1200">
                <a:solidFill>
                  <a:srgbClr val="000000"/>
                </a:solidFill>
              </a:defRPr>
            </a:pPr>
            <a:r>
              <a:rPr sz="1600" dirty="0" smtClean="0">
                <a:solidFill>
                  <a:srgbClr val="00758B"/>
                </a:solidFill>
              </a:rPr>
              <a:t>Policy </a:t>
            </a:r>
            <a:r>
              <a:rPr lang="en-US" sz="1600" dirty="0" smtClean="0">
                <a:solidFill>
                  <a:srgbClr val="00758B"/>
                </a:solidFill>
              </a:rPr>
              <a:t>p</a:t>
            </a:r>
            <a:r>
              <a:rPr sz="1600" dirty="0" smtClean="0">
                <a:solidFill>
                  <a:srgbClr val="00758B"/>
                </a:solidFill>
              </a:rPr>
              <a:t>remium</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sz="1600" dirty="0" smtClean="0">
                <a:solidFill>
                  <a:srgbClr val="00758B"/>
                </a:solidFill>
              </a:rPr>
              <a:t>Policy </a:t>
            </a:r>
            <a:r>
              <a:rPr lang="en-US" altLang="zh-CN" sz="1600" dirty="0" smtClean="0">
                <a:solidFill>
                  <a:srgbClr val="00758B"/>
                </a:solidFill>
              </a:rPr>
              <a:t>a</a:t>
            </a:r>
            <a:r>
              <a:rPr sz="1600" dirty="0" smtClean="0">
                <a:solidFill>
                  <a:srgbClr val="00758B"/>
                </a:solidFill>
              </a:rPr>
              <a:t>mount</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NCD coefficient</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Quote date</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Business </a:t>
            </a:r>
            <a:r>
              <a:rPr lang="en-US" sz="1600" dirty="0" smtClean="0">
                <a:solidFill>
                  <a:srgbClr val="00758B"/>
                </a:solidFill>
              </a:rPr>
              <a:t>portfolio</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Agent performance</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Customer sex</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Customer age</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Vehicle </a:t>
            </a:r>
            <a:r>
              <a:rPr lang="en-US" sz="1600" dirty="0" smtClean="0">
                <a:solidFill>
                  <a:srgbClr val="00758B"/>
                </a:solidFill>
              </a:rPr>
              <a:t>origin</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Seat number (Vehicle)</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Purchase price of new </a:t>
            </a:r>
            <a:r>
              <a:rPr lang="en-US" sz="1600" dirty="0" smtClean="0">
                <a:solidFill>
                  <a:srgbClr val="00758B"/>
                </a:solidFill>
              </a:rPr>
              <a:t>car</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Policy source</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sz="1600" dirty="0">
                <a:solidFill>
                  <a:srgbClr val="00758B"/>
                </a:solidFill>
              </a:rPr>
              <a:t>……</a:t>
            </a:r>
          </a:p>
        </p:txBody>
      </p:sp>
      <p:sp>
        <p:nvSpPr>
          <p:cNvPr id="160" name="Shape 287"/>
          <p:cNvSpPr txBox="1"/>
          <p:nvPr/>
        </p:nvSpPr>
        <p:spPr>
          <a:xfrm>
            <a:off x="531927" y="2786113"/>
            <a:ext cx="2201137"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lnSpc>
                <a:spcPct val="150000"/>
              </a:lnSpc>
              <a:buSzPct val="50000"/>
              <a:defRPr sz="1200">
                <a:solidFill>
                  <a:srgbClr val="000000"/>
                </a:solidFill>
              </a:defRPr>
            </a:pPr>
            <a:r>
              <a:rPr lang="en-US" sz="1600" dirty="0" smtClean="0">
                <a:solidFill>
                  <a:srgbClr val="00758B"/>
                </a:solidFill>
              </a:rPr>
              <a:t>Claim number</a:t>
            </a:r>
          </a:p>
          <a:p>
            <a:pPr algn="r">
              <a:lnSpc>
                <a:spcPct val="150000"/>
              </a:lnSpc>
              <a:buSzPct val="50000"/>
              <a:defRPr sz="1200">
                <a:solidFill>
                  <a:srgbClr val="000000"/>
                </a:solidFill>
              </a:defRPr>
            </a:pPr>
            <a:r>
              <a:rPr lang="en-US" altLang="zh-CN" sz="1600" dirty="0" smtClean="0">
                <a:solidFill>
                  <a:srgbClr val="00758B"/>
                </a:solidFill>
              </a:rPr>
              <a:t>Claim amount</a:t>
            </a:r>
            <a:endParaRPr sz="1600" dirty="0">
              <a:solidFill>
                <a:srgbClr val="00758B"/>
              </a:solidFill>
            </a:endParaRPr>
          </a:p>
          <a:p>
            <a:pPr algn="r">
              <a:lnSpc>
                <a:spcPct val="150000"/>
              </a:lnSpc>
              <a:buSzPct val="50000"/>
              <a:defRPr sz="1200">
                <a:solidFill>
                  <a:srgbClr val="000000"/>
                </a:solidFill>
              </a:defRPr>
            </a:pPr>
            <a:r>
              <a:rPr lang="en-US" sz="1600" dirty="0" smtClean="0">
                <a:solidFill>
                  <a:srgbClr val="00758B"/>
                </a:solidFill>
              </a:rPr>
              <a:t>Service </a:t>
            </a:r>
            <a:r>
              <a:rPr lang="en-US" altLang="zh-CN" sz="1600" dirty="0" smtClean="0">
                <a:solidFill>
                  <a:srgbClr val="00758B"/>
                </a:solidFill>
              </a:rPr>
              <a:t>use number</a:t>
            </a:r>
            <a:endParaRPr sz="1600" dirty="0">
              <a:solidFill>
                <a:srgbClr val="00758B"/>
              </a:solidFill>
            </a:endParaRPr>
          </a:p>
          <a:p>
            <a:pPr algn="r">
              <a:lnSpc>
                <a:spcPct val="150000"/>
              </a:lnSpc>
              <a:buSzPct val="50000"/>
              <a:defRPr sz="1200">
                <a:solidFill>
                  <a:srgbClr val="000000"/>
                </a:solidFill>
              </a:defRPr>
            </a:pPr>
            <a:r>
              <a:rPr lang="en-US" altLang="zh-CN" sz="1600" dirty="0" smtClean="0">
                <a:solidFill>
                  <a:srgbClr val="00758B"/>
                </a:solidFill>
              </a:rPr>
              <a:t>Service score</a:t>
            </a:r>
          </a:p>
          <a:p>
            <a:pPr algn="r">
              <a:lnSpc>
                <a:spcPct val="150000"/>
              </a:lnSpc>
              <a:buSzPct val="50000"/>
              <a:defRPr sz="1200">
                <a:solidFill>
                  <a:srgbClr val="000000"/>
                </a:solidFill>
              </a:defRPr>
            </a:pPr>
            <a:r>
              <a:rPr lang="en-US" altLang="zh-CN" sz="1600" dirty="0" smtClean="0">
                <a:solidFill>
                  <a:srgbClr val="00758B"/>
                </a:solidFill>
              </a:rPr>
              <a:t>Policy discount</a:t>
            </a:r>
            <a:endParaRPr sz="1600" dirty="0">
              <a:solidFill>
                <a:srgbClr val="00758B"/>
              </a:solidFill>
            </a:endParaRPr>
          </a:p>
          <a:p>
            <a:pPr algn="r">
              <a:lnSpc>
                <a:spcPct val="150000"/>
              </a:lnSpc>
              <a:buSzPct val="50000"/>
              <a:defRPr sz="1200">
                <a:solidFill>
                  <a:srgbClr val="000000"/>
                </a:solidFill>
              </a:defRPr>
            </a:pPr>
            <a:r>
              <a:rPr sz="1600" dirty="0">
                <a:solidFill>
                  <a:srgbClr val="00758B"/>
                </a:solidFill>
              </a:rPr>
              <a:t>……</a:t>
            </a:r>
          </a:p>
        </p:txBody>
      </p:sp>
      <p:sp>
        <p:nvSpPr>
          <p:cNvPr id="161" name="Shape 287"/>
          <p:cNvSpPr txBox="1"/>
          <p:nvPr/>
        </p:nvSpPr>
        <p:spPr>
          <a:xfrm>
            <a:off x="2814291" y="2771301"/>
            <a:ext cx="1019678"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 </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 </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 </a:t>
            </a:r>
            <a:endParaRPr lang="en-US" sz="1600" dirty="0" smtClean="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 </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 </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 </a:t>
            </a:r>
            <a:endParaRPr sz="1600" dirty="0">
              <a:solidFill>
                <a:srgbClr val="00758B"/>
              </a:solidFill>
            </a:endParaRPr>
          </a:p>
        </p:txBody>
      </p:sp>
    </p:spTree>
    <p:custDataLst>
      <p:tags r:id="rId1"/>
    </p:custDataLst>
    <p:extLst>
      <p:ext uri="{BB962C8B-B14F-4D97-AF65-F5344CB8AC3E}">
        <p14:creationId xmlns:p14="http://schemas.microsoft.com/office/powerpoint/2010/main" val="370749679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2.1 Data &amp; Features</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pSp>
        <p:nvGrpSpPr>
          <p:cNvPr id="25" name="iSlide™ 版权声明  COPYRIGHT NOTICE3d705346-32c3-45e0-bd04-00c4efb274e7"/>
          <p:cNvGrpSpPr/>
          <p:nvPr/>
        </p:nvGrpSpPr>
        <p:grpSpPr>
          <a:xfrm>
            <a:off x="911302" y="1288381"/>
            <a:ext cx="10369398" cy="3650950"/>
            <a:chOff x="963591" y="-161405"/>
            <a:chExt cx="10369396" cy="3650949"/>
          </a:xfrm>
        </p:grpSpPr>
        <p:sp>
          <p:nvSpPr>
            <p:cNvPr id="26" name="íṣḷîḑe"/>
            <p:cNvSpPr/>
            <p:nvPr/>
          </p:nvSpPr>
          <p:spPr>
            <a:xfrm>
              <a:off x="963591" y="1681093"/>
              <a:ext cx="10369396" cy="405055"/>
            </a:xfrm>
            <a:prstGeom prst="rect">
              <a:avLst/>
            </a:prstGeom>
            <a:solidFill>
              <a:srgbClr val="00758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直接连接符 7"/>
            <p:cNvSpPr/>
            <p:nvPr/>
          </p:nvSpPr>
          <p:spPr>
            <a:xfrm flipH="1">
              <a:off x="4256931" y="269872"/>
              <a:ext cx="1" cy="3219672"/>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pPr>
                <a:defRPr>
                  <a:solidFill>
                    <a:srgbClr val="000000"/>
                  </a:solidFill>
                </a:defRPr>
              </a:pPr>
              <a:endParaRPr/>
            </a:p>
          </p:txBody>
        </p:sp>
        <p:sp>
          <p:nvSpPr>
            <p:cNvPr id="28" name="直接连接符 8"/>
            <p:cNvSpPr/>
            <p:nvPr/>
          </p:nvSpPr>
          <p:spPr>
            <a:xfrm>
              <a:off x="7752689" y="269872"/>
              <a:ext cx="1" cy="3219672"/>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pPr>
                <a:defRPr>
                  <a:solidFill>
                    <a:srgbClr val="000000"/>
                  </a:solidFill>
                </a:defRPr>
              </a:pPr>
              <a:endParaRPr/>
            </a:p>
          </p:txBody>
        </p:sp>
        <p:sp>
          <p:nvSpPr>
            <p:cNvPr id="29" name="íṡ1îdê"/>
            <p:cNvSpPr txBox="1"/>
            <p:nvPr/>
          </p:nvSpPr>
          <p:spPr>
            <a:xfrm>
              <a:off x="2192736" y="1673268"/>
              <a:ext cx="792325"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ctr" defTabSz="914377">
                <a:defRPr b="1">
                  <a:solidFill>
                    <a:srgbClr val="FFFFFF"/>
                  </a:solidFill>
                </a:defRPr>
              </a:lvl1pPr>
            </a:lstStyle>
            <a:p>
              <a:r>
                <a:rPr lang="en-US" dirty="0" smtClean="0"/>
                <a:t>Features</a:t>
              </a:r>
              <a:endParaRPr dirty="0"/>
            </a:p>
          </p:txBody>
        </p:sp>
        <p:sp>
          <p:nvSpPr>
            <p:cNvPr id="30" name="îŝliḍe"/>
            <p:cNvSpPr txBox="1"/>
            <p:nvPr/>
          </p:nvSpPr>
          <p:spPr>
            <a:xfrm>
              <a:off x="5701326" y="1707874"/>
              <a:ext cx="792324"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ctr" defTabSz="914377">
                <a:defRPr b="1">
                  <a:solidFill>
                    <a:srgbClr val="FFFFFF"/>
                  </a:solidFill>
                </a:defRPr>
              </a:lvl1pPr>
            </a:lstStyle>
            <a:p>
              <a:r>
                <a:rPr lang="en-US" altLang="zh-CN" dirty="0"/>
                <a:t>Features</a:t>
              </a:r>
            </a:p>
          </p:txBody>
        </p:sp>
        <p:sp>
          <p:nvSpPr>
            <p:cNvPr id="31" name="işḻiḍé"/>
            <p:cNvSpPr txBox="1"/>
            <p:nvPr/>
          </p:nvSpPr>
          <p:spPr>
            <a:xfrm>
              <a:off x="9181177" y="1707874"/>
              <a:ext cx="792325"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ctr" defTabSz="914377">
                <a:defRPr b="1">
                  <a:solidFill>
                    <a:srgbClr val="FFFFFF"/>
                  </a:solidFill>
                </a:defRPr>
              </a:lvl1pPr>
            </a:lstStyle>
            <a:p>
              <a:r>
                <a:rPr lang="en-US" altLang="zh-CN" dirty="0"/>
                <a:t>Features</a:t>
              </a:r>
            </a:p>
          </p:txBody>
        </p:sp>
        <p:sp>
          <p:nvSpPr>
            <p:cNvPr id="32" name="圆形"/>
            <p:cNvSpPr/>
            <p:nvPr/>
          </p:nvSpPr>
          <p:spPr>
            <a:xfrm>
              <a:off x="5362645" y="-161405"/>
              <a:ext cx="1571035" cy="1580462"/>
            </a:xfrm>
            <a:prstGeom prst="ellipse">
              <a:avLst/>
            </a:prstGeom>
            <a:solidFill>
              <a:srgbClr val="FFFFFF"/>
            </a:solidFill>
            <a:ln w="28575" cap="flat">
              <a:solidFill>
                <a:srgbClr val="00758E"/>
              </a:solidFill>
              <a:prstDash val="solid"/>
              <a:miter lim="800000"/>
            </a:ln>
            <a:effectLst/>
          </p:spPr>
          <p:txBody>
            <a:bodyPr wrap="square" lIns="45719" tIns="45719" rIns="45719" bIns="45719" numCol="1" anchor="ctr">
              <a:noAutofit/>
            </a:bodyPr>
            <a:lstStyle/>
            <a:p>
              <a:pPr marL="225425" indent="-225425" algn="ctr">
                <a:defRPr sz="1000" b="1">
                  <a:solidFill>
                    <a:srgbClr val="000000"/>
                  </a:solidFill>
                </a:defRPr>
              </a:pPr>
              <a:endParaRPr/>
            </a:p>
          </p:txBody>
        </p:sp>
        <p:sp>
          <p:nvSpPr>
            <p:cNvPr id="33" name="Data…"/>
            <p:cNvSpPr txBox="1"/>
            <p:nvPr/>
          </p:nvSpPr>
          <p:spPr>
            <a:xfrm>
              <a:off x="5348357" y="184179"/>
              <a:ext cx="1599864" cy="8892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p>
              <a:pPr marL="225425" indent="-225425" algn="ctr">
                <a:defRPr sz="2000" b="1">
                  <a:solidFill>
                    <a:srgbClr val="000000"/>
                  </a:solidFill>
                </a:defRPr>
              </a:pPr>
              <a:r>
                <a:rPr lang="en-US" dirty="0" smtClean="0"/>
                <a:t>Calculated</a:t>
              </a:r>
              <a:endParaRPr dirty="0"/>
            </a:p>
          </p:txBody>
        </p:sp>
        <p:sp>
          <p:nvSpPr>
            <p:cNvPr id="34" name="圆形"/>
            <p:cNvSpPr/>
            <p:nvPr/>
          </p:nvSpPr>
          <p:spPr>
            <a:xfrm>
              <a:off x="8791823" y="-161405"/>
              <a:ext cx="1571035" cy="1580462"/>
            </a:xfrm>
            <a:prstGeom prst="ellipse">
              <a:avLst/>
            </a:prstGeom>
            <a:solidFill>
              <a:srgbClr val="FFFFFF"/>
            </a:solidFill>
            <a:ln w="28575" cap="flat">
              <a:solidFill>
                <a:srgbClr val="00758E"/>
              </a:solidFill>
              <a:prstDash val="solid"/>
              <a:miter lim="800000"/>
            </a:ln>
            <a:effectLst/>
          </p:spPr>
          <p:txBody>
            <a:bodyPr wrap="square" lIns="45719" tIns="45719" rIns="45719" bIns="45719" numCol="1" anchor="ctr">
              <a:noAutofit/>
            </a:bodyPr>
            <a:lstStyle/>
            <a:p>
              <a:pPr marL="225425" indent="-225425" algn="ctr">
                <a:defRPr sz="1000" b="1">
                  <a:solidFill>
                    <a:srgbClr val="000000"/>
                  </a:solidFill>
                </a:defRPr>
              </a:pPr>
              <a:endParaRPr/>
            </a:p>
          </p:txBody>
        </p:sp>
        <p:sp>
          <p:nvSpPr>
            <p:cNvPr id="35" name="Data…"/>
            <p:cNvSpPr txBox="1"/>
            <p:nvPr/>
          </p:nvSpPr>
          <p:spPr>
            <a:xfrm>
              <a:off x="8904349" y="184179"/>
              <a:ext cx="1346235" cy="8892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p>
              <a:pPr marL="225425" indent="-225425" algn="ctr">
                <a:defRPr sz="2000" b="1">
                  <a:solidFill>
                    <a:srgbClr val="000000"/>
                  </a:solidFill>
                </a:defRPr>
              </a:pPr>
              <a:r>
                <a:rPr lang="en-US" dirty="0" smtClean="0"/>
                <a:t>Encoding</a:t>
              </a:r>
              <a:endParaRPr dirty="0"/>
            </a:p>
          </p:txBody>
        </p:sp>
        <p:sp>
          <p:nvSpPr>
            <p:cNvPr id="36" name="圆形"/>
            <p:cNvSpPr/>
            <p:nvPr/>
          </p:nvSpPr>
          <p:spPr>
            <a:xfrm>
              <a:off x="1803254" y="-161405"/>
              <a:ext cx="1571036" cy="1580462"/>
            </a:xfrm>
            <a:prstGeom prst="ellipse">
              <a:avLst/>
            </a:prstGeom>
            <a:solidFill>
              <a:srgbClr val="FFFFFF"/>
            </a:solidFill>
            <a:ln w="28575" cap="flat">
              <a:solidFill>
                <a:srgbClr val="00758E"/>
              </a:solidFill>
              <a:prstDash val="solid"/>
              <a:miter lim="800000"/>
            </a:ln>
            <a:effectLst/>
          </p:spPr>
          <p:txBody>
            <a:bodyPr wrap="square" lIns="45719" tIns="45719" rIns="45719" bIns="45719" numCol="1" anchor="ctr">
              <a:noAutofit/>
            </a:bodyPr>
            <a:lstStyle/>
            <a:p>
              <a:pPr marL="225425" indent="-225425" algn="ctr">
                <a:defRPr sz="1000" b="1">
                  <a:solidFill>
                    <a:srgbClr val="000000"/>
                  </a:solidFill>
                </a:defRPr>
              </a:pPr>
              <a:endParaRPr/>
            </a:p>
          </p:txBody>
        </p:sp>
        <p:sp>
          <p:nvSpPr>
            <p:cNvPr id="37" name="Data Clean"/>
            <p:cNvSpPr txBox="1"/>
            <p:nvPr/>
          </p:nvSpPr>
          <p:spPr>
            <a:xfrm>
              <a:off x="1880434" y="184179"/>
              <a:ext cx="1416929" cy="8892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marL="225425" indent="-225425" algn="ctr">
                <a:defRPr sz="2000" b="1">
                  <a:solidFill>
                    <a:srgbClr val="000000"/>
                  </a:solidFill>
                </a:defRPr>
              </a:lvl1pPr>
            </a:lstStyle>
            <a:p>
              <a:r>
                <a:rPr lang="en-US" dirty="0" smtClean="0"/>
                <a:t>Original</a:t>
              </a:r>
              <a:endParaRPr dirty="0"/>
            </a:p>
          </p:txBody>
        </p:sp>
      </p:grpSp>
      <p:sp>
        <p:nvSpPr>
          <p:cNvPr id="42" name="Shape 287"/>
          <p:cNvSpPr txBox="1"/>
          <p:nvPr/>
        </p:nvSpPr>
        <p:spPr>
          <a:xfrm>
            <a:off x="1562185" y="3663794"/>
            <a:ext cx="2201137"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nSpc>
                <a:spcPct val="150000"/>
              </a:lnSpc>
              <a:buSzPct val="50000"/>
              <a:buFont typeface="Wingdings" panose="05000000000000000000" pitchFamily="2" charset="2"/>
              <a:buChar char="l"/>
              <a:defRPr sz="1200">
                <a:solidFill>
                  <a:srgbClr val="000000"/>
                </a:solidFill>
              </a:defRPr>
            </a:pPr>
            <a:r>
              <a:rPr sz="1600" dirty="0" smtClean="0">
                <a:solidFill>
                  <a:srgbClr val="00758B"/>
                </a:solidFill>
              </a:rPr>
              <a:t>Policy </a:t>
            </a:r>
            <a:r>
              <a:rPr lang="en-US" sz="1600" dirty="0" smtClean="0">
                <a:solidFill>
                  <a:srgbClr val="00758B"/>
                </a:solidFill>
              </a:rPr>
              <a:t>p</a:t>
            </a:r>
            <a:r>
              <a:rPr sz="1600" dirty="0" smtClean="0">
                <a:solidFill>
                  <a:srgbClr val="00758B"/>
                </a:solidFill>
              </a:rPr>
              <a:t>remium</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sz="1600" dirty="0" smtClean="0">
                <a:solidFill>
                  <a:srgbClr val="00758B"/>
                </a:solidFill>
              </a:rPr>
              <a:t>Policy </a:t>
            </a:r>
            <a:r>
              <a:rPr lang="en-US" altLang="zh-CN" sz="1600" dirty="0" smtClean="0">
                <a:solidFill>
                  <a:srgbClr val="00758B"/>
                </a:solidFill>
              </a:rPr>
              <a:t>a</a:t>
            </a:r>
            <a:r>
              <a:rPr sz="1600" dirty="0" smtClean="0">
                <a:solidFill>
                  <a:srgbClr val="00758B"/>
                </a:solidFill>
              </a:rPr>
              <a:t>mount</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NCD coefficient</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Quotation date</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a:t>
            </a:r>
            <a:endParaRPr sz="1600" dirty="0">
              <a:solidFill>
                <a:srgbClr val="00758B"/>
              </a:solidFill>
            </a:endParaRPr>
          </a:p>
        </p:txBody>
      </p:sp>
      <p:sp>
        <p:nvSpPr>
          <p:cNvPr id="43" name="Shape 287"/>
          <p:cNvSpPr txBox="1"/>
          <p:nvPr/>
        </p:nvSpPr>
        <p:spPr>
          <a:xfrm>
            <a:off x="4491345" y="3663794"/>
            <a:ext cx="3006640"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Days from last quotation</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altLang="zh-CN" sz="1600" dirty="0" smtClean="0">
                <a:solidFill>
                  <a:srgbClr val="00758B"/>
                </a:solidFill>
              </a:rPr>
              <a:t>Difference </a:t>
            </a:r>
            <a:r>
              <a:rPr lang="en-US" altLang="zh-CN" sz="1600" dirty="0" smtClean="0">
                <a:solidFill>
                  <a:srgbClr val="00758B"/>
                </a:solidFill>
              </a:rPr>
              <a:t>of NCD </a:t>
            </a:r>
            <a:r>
              <a:rPr lang="en-US" altLang="zh-CN" sz="1600" dirty="0">
                <a:solidFill>
                  <a:srgbClr val="00758B"/>
                </a:solidFill>
              </a:rPr>
              <a:t>coefficient </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Agent performance</a:t>
            </a:r>
          </a:p>
          <a:p>
            <a:pPr marL="285750" indent="-285750">
              <a:lnSpc>
                <a:spcPct val="150000"/>
              </a:lnSpc>
              <a:buSzPct val="50000"/>
              <a:buFont typeface="Wingdings" panose="05000000000000000000" pitchFamily="2" charset="2"/>
              <a:buChar char="l"/>
              <a:defRPr sz="1200">
                <a:solidFill>
                  <a:srgbClr val="000000"/>
                </a:solidFill>
              </a:defRPr>
            </a:pPr>
            <a:r>
              <a:rPr lang="en-US" altLang="zh-CN" sz="1600" dirty="0" smtClean="0">
                <a:solidFill>
                  <a:srgbClr val="00758B"/>
                </a:solidFill>
              </a:rPr>
              <a:t>Depreciation </a:t>
            </a:r>
            <a:r>
              <a:rPr lang="en-US" altLang="zh-CN" sz="1600" dirty="0">
                <a:solidFill>
                  <a:srgbClr val="00758B"/>
                </a:solidFill>
              </a:rPr>
              <a:t>rate of vehicle</a:t>
            </a:r>
            <a:endParaRPr lang="zh-CN" altLang="en-US"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sz="1600" dirty="0">
                <a:solidFill>
                  <a:srgbClr val="00758B"/>
                </a:solidFill>
              </a:rPr>
              <a:t>…</a:t>
            </a:r>
            <a:r>
              <a:rPr lang="en-US" sz="1600" dirty="0" smtClean="0">
                <a:solidFill>
                  <a:srgbClr val="00758B"/>
                </a:solidFill>
              </a:rPr>
              <a:t>…</a:t>
            </a:r>
            <a:endParaRPr sz="1600" dirty="0">
              <a:solidFill>
                <a:srgbClr val="00758B"/>
              </a:solidFill>
            </a:endParaRPr>
          </a:p>
        </p:txBody>
      </p:sp>
      <p:sp>
        <p:nvSpPr>
          <p:cNvPr id="44" name="Shape 287"/>
          <p:cNvSpPr txBox="1"/>
          <p:nvPr/>
        </p:nvSpPr>
        <p:spPr>
          <a:xfrm>
            <a:off x="8504870" y="3663794"/>
            <a:ext cx="3328146"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Customer sex</a:t>
            </a:r>
          </a:p>
          <a:p>
            <a:pPr marL="285750" indent="-285750">
              <a:lnSpc>
                <a:spcPct val="150000"/>
              </a:lnSpc>
              <a:buSzPct val="50000"/>
              <a:buFont typeface="Wingdings" panose="05000000000000000000" pitchFamily="2" charset="2"/>
              <a:buChar char="l"/>
              <a:defRPr sz="1200">
                <a:solidFill>
                  <a:srgbClr val="000000"/>
                </a:solidFill>
              </a:defRPr>
            </a:pPr>
            <a:r>
              <a:rPr lang="en-US" altLang="zh-CN" sz="1600" dirty="0">
                <a:solidFill>
                  <a:srgbClr val="00758B"/>
                </a:solidFill>
              </a:rPr>
              <a:t>Policy </a:t>
            </a:r>
            <a:r>
              <a:rPr lang="en-US" altLang="zh-CN" sz="1600" dirty="0" smtClean="0">
                <a:solidFill>
                  <a:srgbClr val="00758B"/>
                </a:solidFill>
              </a:rPr>
              <a:t>premium</a:t>
            </a:r>
            <a:endParaRPr sz="1600" dirty="0">
              <a:solidFill>
                <a:srgbClr val="00758B"/>
              </a:solidFill>
            </a:endParaRPr>
          </a:p>
          <a:p>
            <a:pPr marL="285750" indent="-285750">
              <a:lnSpc>
                <a:spcPct val="150000"/>
              </a:lnSpc>
              <a:buSzPct val="50000"/>
              <a:buFont typeface="Wingdings" panose="05000000000000000000" pitchFamily="2" charset="2"/>
              <a:buChar char="l"/>
              <a:defRPr sz="1200">
                <a:solidFill>
                  <a:srgbClr val="000000"/>
                </a:solidFill>
              </a:defRPr>
            </a:pPr>
            <a:r>
              <a:rPr lang="en-US" altLang="zh-CN" sz="1600" dirty="0">
                <a:solidFill>
                  <a:srgbClr val="00758B"/>
                </a:solidFill>
              </a:rPr>
              <a:t>Seat number (Vehicle)</a:t>
            </a:r>
          </a:p>
          <a:p>
            <a:pPr marL="285750" indent="-285750">
              <a:lnSpc>
                <a:spcPct val="150000"/>
              </a:lnSpc>
              <a:buSzPct val="50000"/>
              <a:buFont typeface="Wingdings" panose="05000000000000000000" pitchFamily="2" charset="2"/>
              <a:buChar char="l"/>
              <a:defRPr sz="1200">
                <a:solidFill>
                  <a:srgbClr val="000000"/>
                </a:solidFill>
              </a:defRPr>
            </a:pPr>
            <a:r>
              <a:rPr lang="en-US" altLang="zh-CN" sz="1600" dirty="0">
                <a:solidFill>
                  <a:srgbClr val="00758B"/>
                </a:solidFill>
              </a:rPr>
              <a:t>Purchase price of new </a:t>
            </a:r>
            <a:r>
              <a:rPr lang="en-US" altLang="zh-CN" sz="1600" dirty="0" smtClean="0">
                <a:solidFill>
                  <a:srgbClr val="00758B"/>
                </a:solidFill>
              </a:rPr>
              <a:t>car</a:t>
            </a:r>
          </a:p>
          <a:p>
            <a:pPr marL="285750" indent="-285750">
              <a:lnSpc>
                <a:spcPct val="150000"/>
              </a:lnSpc>
              <a:buSzPct val="50000"/>
              <a:buFont typeface="Wingdings" panose="05000000000000000000" pitchFamily="2" charset="2"/>
              <a:buChar char="l"/>
              <a:defRPr sz="1200">
                <a:solidFill>
                  <a:srgbClr val="000000"/>
                </a:solidFill>
              </a:defRPr>
            </a:pPr>
            <a:r>
              <a:rPr lang="en-US" sz="1600" dirty="0" smtClean="0">
                <a:solidFill>
                  <a:srgbClr val="00758B"/>
                </a:solidFill>
              </a:rPr>
              <a:t>……</a:t>
            </a:r>
            <a:endParaRPr sz="1600" dirty="0">
              <a:solidFill>
                <a:srgbClr val="00758B"/>
              </a:solidFill>
            </a:endParaRPr>
          </a:p>
        </p:txBody>
      </p:sp>
    </p:spTree>
    <p:custDataLst>
      <p:tags r:id="rId1"/>
    </p:custDataLst>
    <p:extLst>
      <p:ext uri="{BB962C8B-B14F-4D97-AF65-F5344CB8AC3E}">
        <p14:creationId xmlns:p14="http://schemas.microsoft.com/office/powerpoint/2010/main" val="174939711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1"/>
          <p:cNvSpPr txBox="1">
            <a:spLocks noGrp="1"/>
          </p:cNvSpPr>
          <p:nvPr>
            <p:ph type="title"/>
          </p:nvPr>
        </p:nvSpPr>
        <p:spPr>
          <a:xfrm>
            <a:off x="508000" y="274636"/>
            <a:ext cx="11074400" cy="487364"/>
          </a:xfrm>
          <a:prstGeom prst="rect">
            <a:avLst/>
          </a:prstGeom>
        </p:spPr>
        <p:txBody>
          <a:bodyPr>
            <a:normAutofit fontScale="90000"/>
          </a:bodyPr>
          <a:lstStyle>
            <a:lvl1pPr>
              <a:defRPr sz="2800"/>
            </a:lvl1pPr>
          </a:lstStyle>
          <a:p>
            <a:r>
              <a:rPr lang="en-US" dirty="0" smtClean="0"/>
              <a:t>2.2 Algorithm Principle</a:t>
            </a:r>
            <a:endParaRPr dirty="0"/>
          </a:p>
        </p:txBody>
      </p:sp>
      <p:sp>
        <p:nvSpPr>
          <p:cNvPr id="82" name="灯片编号占位符 2"/>
          <p:cNvSpPr txBox="1">
            <a:spLocks noGrp="1"/>
          </p:cNvSpPr>
          <p:nvPr>
            <p:ph type="sldNum" sz="quarter" idx="2"/>
          </p:nvPr>
        </p:nvSpPr>
        <p:spPr>
          <a:xfrm>
            <a:off x="11873249" y="6482228"/>
            <a:ext cx="217151" cy="31339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pSp>
        <p:nvGrpSpPr>
          <p:cNvPr id="4" name="组合 3"/>
          <p:cNvGrpSpPr/>
          <p:nvPr/>
        </p:nvGrpSpPr>
        <p:grpSpPr>
          <a:xfrm>
            <a:off x="580010" y="939480"/>
            <a:ext cx="10803422" cy="3681893"/>
            <a:chOff x="580010" y="939480"/>
            <a:chExt cx="10803422" cy="3681893"/>
          </a:xfrm>
        </p:grpSpPr>
        <p:sp>
          <p:nvSpPr>
            <p:cNvPr id="5" name="矩形 8">
              <a:extLst>
                <a:ext uri="{FF2B5EF4-FFF2-40B4-BE49-F238E27FC236}">
                  <a16:creationId xmlns:a16="http://schemas.microsoft.com/office/drawing/2014/main" xmlns="" id="{2771E5DB-3CD1-4F7F-8A65-3E0620FB60F9}"/>
                </a:ext>
              </a:extLst>
            </p:cNvPr>
            <p:cNvSpPr/>
            <p:nvPr/>
          </p:nvSpPr>
          <p:spPr>
            <a:xfrm>
              <a:off x="580010" y="939480"/>
              <a:ext cx="10803422" cy="3681893"/>
            </a:xfrm>
            <a:custGeom>
              <a:avLst/>
              <a:gdLst>
                <a:gd name="connsiteX0" fmla="*/ 108000 w 4488623"/>
                <a:gd name="connsiteY0" fmla="*/ 0 h 3447622"/>
                <a:gd name="connsiteX1" fmla="*/ 4380622 w 4488623"/>
                <a:gd name="connsiteY1" fmla="*/ 0 h 3447622"/>
                <a:gd name="connsiteX2" fmla="*/ 4488623 w 4488623"/>
                <a:gd name="connsiteY2" fmla="*/ 108000 h 3447622"/>
                <a:gd name="connsiteX3" fmla="*/ 4488623 w 4488623"/>
                <a:gd name="connsiteY3" fmla="*/ 3339622 h 3447622"/>
                <a:gd name="connsiteX4" fmla="*/ 4380622 w 4488623"/>
                <a:gd name="connsiteY4" fmla="*/ 3447622 h 3447622"/>
                <a:gd name="connsiteX5" fmla="*/ 108000 w 4488623"/>
                <a:gd name="connsiteY5" fmla="*/ 3447622 h 3447622"/>
                <a:gd name="connsiteX6" fmla="*/ 0 w 4488623"/>
                <a:gd name="connsiteY6" fmla="*/ 3339622 h 3447622"/>
                <a:gd name="connsiteX7" fmla="*/ 0 w 4488623"/>
                <a:gd name="connsiteY7" fmla="*/ 108000 h 3447622"/>
                <a:gd name="connsiteX8" fmla="*/ 108000 w 4488623"/>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623" h="3447622">
                  <a:moveTo>
                    <a:pt x="108000" y="0"/>
                  </a:moveTo>
                  <a:lnTo>
                    <a:pt x="4380622" y="0"/>
                  </a:lnTo>
                  <a:cubicBezTo>
                    <a:pt x="4440239" y="0"/>
                    <a:pt x="4488623" y="48384"/>
                    <a:pt x="4488623" y="108000"/>
                  </a:cubicBezTo>
                  <a:lnTo>
                    <a:pt x="4488623" y="3339622"/>
                  </a:lnTo>
                  <a:cubicBezTo>
                    <a:pt x="4488623" y="3399238"/>
                    <a:pt x="4440239" y="3447622"/>
                    <a:pt x="4380622"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文本框 27"/>
            <p:cNvSpPr txBox="1"/>
            <p:nvPr/>
          </p:nvSpPr>
          <p:spPr>
            <a:xfrm>
              <a:off x="708173" y="982595"/>
              <a:ext cx="5097633"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b="1">
                  <a:solidFill>
                    <a:schemeClr val="accent4"/>
                  </a:solidFill>
                </a:defRPr>
              </a:lvl1pPr>
            </a:lstStyle>
            <a:p>
              <a:r>
                <a:rPr lang="en-US" dirty="0" smtClean="0"/>
                <a:t>Double Machine Learning Model</a:t>
              </a:r>
              <a:endParaRPr dirty="0"/>
            </a:p>
          </p:txBody>
        </p:sp>
        <p:sp>
          <p:nvSpPr>
            <p:cNvPr id="7" name="iconfont-11145-7015463"/>
            <p:cNvSpPr/>
            <p:nvPr/>
          </p:nvSpPr>
          <p:spPr>
            <a:xfrm>
              <a:off x="3775077" y="1769572"/>
              <a:ext cx="532175" cy="607729"/>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8" name="iconfont-11145-7015463"/>
            <p:cNvSpPr/>
            <p:nvPr/>
          </p:nvSpPr>
          <p:spPr>
            <a:xfrm>
              <a:off x="3784877" y="2886223"/>
              <a:ext cx="532175" cy="607730"/>
            </a:xfrm>
            <a:custGeom>
              <a:avLst/>
              <a:gdLst/>
              <a:ahLst/>
              <a:cxnLst>
                <a:cxn ang="0">
                  <a:pos x="wd2" y="hd2"/>
                </a:cxn>
                <a:cxn ang="5400000">
                  <a:pos x="wd2" y="hd2"/>
                </a:cxn>
                <a:cxn ang="10800000">
                  <a:pos x="wd2" y="hd2"/>
                </a:cxn>
                <a:cxn ang="16200000">
                  <a:pos x="wd2" y="hd2"/>
                </a:cxn>
              </a:cxnLst>
              <a:rect l="0" t="0" r="r" b="b"/>
              <a:pathLst>
                <a:path w="21600" h="21531" extrusionOk="0">
                  <a:moveTo>
                    <a:pt x="444" y="5098"/>
                  </a:moveTo>
                  <a:lnTo>
                    <a:pt x="10355" y="104"/>
                  </a:lnTo>
                  <a:cubicBezTo>
                    <a:pt x="10629" y="-34"/>
                    <a:pt x="10971" y="-34"/>
                    <a:pt x="11245" y="104"/>
                  </a:cubicBezTo>
                  <a:lnTo>
                    <a:pt x="21154" y="5098"/>
                  </a:lnTo>
                  <a:cubicBezTo>
                    <a:pt x="21430" y="5237"/>
                    <a:pt x="21600" y="5494"/>
                    <a:pt x="21600" y="5771"/>
                  </a:cubicBezTo>
                  <a:lnTo>
                    <a:pt x="21600" y="15759"/>
                  </a:lnTo>
                  <a:cubicBezTo>
                    <a:pt x="21600" y="16038"/>
                    <a:pt x="21430" y="16295"/>
                    <a:pt x="21154" y="16433"/>
                  </a:cubicBezTo>
                  <a:lnTo>
                    <a:pt x="11245" y="21427"/>
                  </a:lnTo>
                  <a:cubicBezTo>
                    <a:pt x="10971" y="21566"/>
                    <a:pt x="10629" y="21566"/>
                    <a:pt x="10355" y="21427"/>
                  </a:cubicBezTo>
                  <a:lnTo>
                    <a:pt x="444" y="16433"/>
                  </a:lnTo>
                  <a:cubicBezTo>
                    <a:pt x="170" y="16295"/>
                    <a:pt x="0" y="16038"/>
                    <a:pt x="0" y="15759"/>
                  </a:cubicBezTo>
                  <a:lnTo>
                    <a:pt x="0" y="5771"/>
                  </a:lnTo>
                  <a:cubicBezTo>
                    <a:pt x="0" y="5494"/>
                    <a:pt x="170" y="5237"/>
                    <a:pt x="444" y="5098"/>
                  </a:cubicBezTo>
                  <a:close/>
                  <a:moveTo>
                    <a:pt x="1896" y="6166"/>
                  </a:moveTo>
                  <a:cubicBezTo>
                    <a:pt x="1826" y="6200"/>
                    <a:pt x="1783" y="6265"/>
                    <a:pt x="1783" y="6334"/>
                  </a:cubicBezTo>
                  <a:lnTo>
                    <a:pt x="1783" y="15198"/>
                  </a:lnTo>
                  <a:cubicBezTo>
                    <a:pt x="1783" y="15266"/>
                    <a:pt x="1826" y="15330"/>
                    <a:pt x="1896" y="15366"/>
                  </a:cubicBezTo>
                  <a:lnTo>
                    <a:pt x="10688" y="19797"/>
                  </a:lnTo>
                  <a:cubicBezTo>
                    <a:pt x="10758" y="19831"/>
                    <a:pt x="10842" y="19831"/>
                    <a:pt x="10912" y="19797"/>
                  </a:cubicBezTo>
                  <a:lnTo>
                    <a:pt x="19704" y="15366"/>
                  </a:lnTo>
                  <a:cubicBezTo>
                    <a:pt x="19774" y="15330"/>
                    <a:pt x="19817" y="15266"/>
                    <a:pt x="19817" y="15198"/>
                  </a:cubicBezTo>
                  <a:lnTo>
                    <a:pt x="19817" y="6334"/>
                  </a:lnTo>
                  <a:cubicBezTo>
                    <a:pt x="19817" y="6265"/>
                    <a:pt x="19774" y="6200"/>
                    <a:pt x="19704" y="6166"/>
                  </a:cubicBezTo>
                  <a:lnTo>
                    <a:pt x="10912" y="1733"/>
                  </a:lnTo>
                  <a:cubicBezTo>
                    <a:pt x="10842" y="1699"/>
                    <a:pt x="10758" y="1699"/>
                    <a:pt x="10688" y="1733"/>
                  </a:cubicBezTo>
                  <a:lnTo>
                    <a:pt x="1896" y="6166"/>
                  </a:lnTo>
                  <a:close/>
                  <a:moveTo>
                    <a:pt x="10791" y="9967"/>
                  </a:moveTo>
                  <a:lnTo>
                    <a:pt x="17650" y="6511"/>
                  </a:lnTo>
                  <a:cubicBezTo>
                    <a:pt x="18075" y="6295"/>
                    <a:pt x="18621" y="6423"/>
                    <a:pt x="18866" y="6795"/>
                  </a:cubicBezTo>
                  <a:cubicBezTo>
                    <a:pt x="19112" y="7168"/>
                    <a:pt x="18966" y="7642"/>
                    <a:pt x="18541" y="7857"/>
                  </a:cubicBezTo>
                  <a:lnTo>
                    <a:pt x="11699" y="11304"/>
                  </a:lnTo>
                  <a:lnTo>
                    <a:pt x="11699" y="18140"/>
                  </a:lnTo>
                  <a:cubicBezTo>
                    <a:pt x="11699" y="18569"/>
                    <a:pt x="11300" y="18918"/>
                    <a:pt x="10809" y="18918"/>
                  </a:cubicBezTo>
                  <a:cubicBezTo>
                    <a:pt x="10318" y="18918"/>
                    <a:pt x="9918" y="18569"/>
                    <a:pt x="9918" y="18140"/>
                  </a:cubicBezTo>
                  <a:lnTo>
                    <a:pt x="9918" y="11323"/>
                  </a:lnTo>
                  <a:lnTo>
                    <a:pt x="3065" y="7870"/>
                  </a:lnTo>
                  <a:cubicBezTo>
                    <a:pt x="2638" y="7654"/>
                    <a:pt x="2494" y="7180"/>
                    <a:pt x="2740" y="6807"/>
                  </a:cubicBezTo>
                  <a:cubicBezTo>
                    <a:pt x="2985" y="6435"/>
                    <a:pt x="3531" y="6307"/>
                    <a:pt x="3956" y="6523"/>
                  </a:cubicBezTo>
                  <a:lnTo>
                    <a:pt x="10791" y="9967"/>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9" name="iconfont-10263-5040016"/>
            <p:cNvSpPr/>
            <p:nvPr/>
          </p:nvSpPr>
          <p:spPr>
            <a:xfrm>
              <a:off x="6234306" y="2127825"/>
              <a:ext cx="615860" cy="660080"/>
            </a:xfrm>
            <a:custGeom>
              <a:avLst/>
              <a:gdLst/>
              <a:ahLst/>
              <a:cxnLst>
                <a:cxn ang="0">
                  <a:pos x="wd2" y="hd2"/>
                </a:cxn>
                <a:cxn ang="5400000">
                  <a:pos x="wd2" y="hd2"/>
                </a:cxn>
                <a:cxn ang="10800000">
                  <a:pos x="wd2" y="hd2"/>
                </a:cxn>
                <a:cxn ang="16200000">
                  <a:pos x="wd2" y="hd2"/>
                </a:cxn>
              </a:cxnLst>
              <a:rect l="0" t="0" r="r" b="b"/>
              <a:pathLst>
                <a:path w="21598" h="21588" extrusionOk="0">
                  <a:moveTo>
                    <a:pt x="9942" y="12595"/>
                  </a:moveTo>
                  <a:cubicBezTo>
                    <a:pt x="9942" y="12592"/>
                    <a:pt x="9937" y="12588"/>
                    <a:pt x="9935" y="12583"/>
                  </a:cubicBezTo>
                  <a:cubicBezTo>
                    <a:pt x="9927" y="12561"/>
                    <a:pt x="9916" y="12541"/>
                    <a:pt x="9901" y="12523"/>
                  </a:cubicBezTo>
                  <a:cubicBezTo>
                    <a:pt x="9897" y="12519"/>
                    <a:pt x="9895" y="12514"/>
                    <a:pt x="9889" y="12509"/>
                  </a:cubicBezTo>
                  <a:cubicBezTo>
                    <a:pt x="9869" y="12489"/>
                    <a:pt x="9844" y="12474"/>
                    <a:pt x="9814" y="12464"/>
                  </a:cubicBezTo>
                  <a:cubicBezTo>
                    <a:pt x="9812" y="12464"/>
                    <a:pt x="9810" y="12460"/>
                    <a:pt x="9808" y="12460"/>
                  </a:cubicBezTo>
                  <a:lnTo>
                    <a:pt x="4084" y="10708"/>
                  </a:lnTo>
                  <a:cubicBezTo>
                    <a:pt x="4011" y="10686"/>
                    <a:pt x="3930" y="10705"/>
                    <a:pt x="3875" y="10753"/>
                  </a:cubicBezTo>
                  <a:lnTo>
                    <a:pt x="58" y="14258"/>
                  </a:lnTo>
                  <a:cubicBezTo>
                    <a:pt x="53" y="14265"/>
                    <a:pt x="49" y="14273"/>
                    <a:pt x="43" y="14282"/>
                  </a:cubicBezTo>
                  <a:cubicBezTo>
                    <a:pt x="32" y="14294"/>
                    <a:pt x="22" y="14309"/>
                    <a:pt x="17" y="14324"/>
                  </a:cubicBezTo>
                  <a:cubicBezTo>
                    <a:pt x="11" y="14337"/>
                    <a:pt x="7" y="14349"/>
                    <a:pt x="6" y="14363"/>
                  </a:cubicBezTo>
                  <a:cubicBezTo>
                    <a:pt x="4" y="14373"/>
                    <a:pt x="0" y="14381"/>
                    <a:pt x="0" y="14391"/>
                  </a:cubicBezTo>
                  <a:lnTo>
                    <a:pt x="0" y="19647"/>
                  </a:lnTo>
                  <a:cubicBezTo>
                    <a:pt x="-2" y="19726"/>
                    <a:pt x="54" y="19799"/>
                    <a:pt x="139" y="19824"/>
                  </a:cubicBezTo>
                  <a:lnTo>
                    <a:pt x="5864" y="21578"/>
                  </a:lnTo>
                  <a:cubicBezTo>
                    <a:pt x="5884" y="21585"/>
                    <a:pt x="5905" y="21588"/>
                    <a:pt x="5928" y="21588"/>
                  </a:cubicBezTo>
                  <a:cubicBezTo>
                    <a:pt x="5965" y="21586"/>
                    <a:pt x="6003" y="21576"/>
                    <a:pt x="6033" y="21556"/>
                  </a:cubicBezTo>
                  <a:cubicBezTo>
                    <a:pt x="6039" y="21554"/>
                    <a:pt x="6042" y="21556"/>
                    <a:pt x="6046" y="21553"/>
                  </a:cubicBezTo>
                  <a:cubicBezTo>
                    <a:pt x="6050" y="21549"/>
                    <a:pt x="6052" y="21546"/>
                    <a:pt x="6056" y="21542"/>
                  </a:cubicBezTo>
                  <a:cubicBezTo>
                    <a:pt x="6061" y="21539"/>
                    <a:pt x="6067" y="21537"/>
                    <a:pt x="6073" y="21532"/>
                  </a:cubicBezTo>
                  <a:lnTo>
                    <a:pt x="9888" y="18028"/>
                  </a:lnTo>
                  <a:cubicBezTo>
                    <a:pt x="9925" y="17992"/>
                    <a:pt x="9948" y="17943"/>
                    <a:pt x="9948" y="17894"/>
                  </a:cubicBezTo>
                  <a:lnTo>
                    <a:pt x="9948" y="12639"/>
                  </a:lnTo>
                  <a:cubicBezTo>
                    <a:pt x="9946" y="12629"/>
                    <a:pt x="9944" y="12620"/>
                    <a:pt x="9940" y="12612"/>
                  </a:cubicBezTo>
                  <a:cubicBezTo>
                    <a:pt x="9940" y="12605"/>
                    <a:pt x="9942" y="12600"/>
                    <a:pt x="9942" y="12595"/>
                  </a:cubicBezTo>
                  <a:close/>
                  <a:moveTo>
                    <a:pt x="5871" y="15928"/>
                  </a:moveTo>
                  <a:lnTo>
                    <a:pt x="4410" y="15481"/>
                  </a:lnTo>
                  <a:lnTo>
                    <a:pt x="582" y="14309"/>
                  </a:lnTo>
                  <a:lnTo>
                    <a:pt x="4075" y="11103"/>
                  </a:lnTo>
                  <a:lnTo>
                    <a:pt x="9364" y="12720"/>
                  </a:lnTo>
                  <a:lnTo>
                    <a:pt x="5871" y="15928"/>
                  </a:lnTo>
                  <a:close/>
                  <a:moveTo>
                    <a:pt x="9537" y="17817"/>
                  </a:moveTo>
                  <a:lnTo>
                    <a:pt x="6131" y="20945"/>
                  </a:lnTo>
                  <a:lnTo>
                    <a:pt x="6131" y="16220"/>
                  </a:lnTo>
                  <a:lnTo>
                    <a:pt x="9537" y="13091"/>
                  </a:lnTo>
                  <a:lnTo>
                    <a:pt x="9537" y="17817"/>
                  </a:lnTo>
                  <a:close/>
                  <a:moveTo>
                    <a:pt x="21592" y="12612"/>
                  </a:moveTo>
                  <a:lnTo>
                    <a:pt x="21592" y="12595"/>
                  </a:lnTo>
                  <a:cubicBezTo>
                    <a:pt x="21592" y="12590"/>
                    <a:pt x="21589" y="12588"/>
                    <a:pt x="21587" y="12583"/>
                  </a:cubicBezTo>
                  <a:cubicBezTo>
                    <a:pt x="21579" y="12561"/>
                    <a:pt x="21568" y="12541"/>
                    <a:pt x="21553" y="12523"/>
                  </a:cubicBezTo>
                  <a:cubicBezTo>
                    <a:pt x="21549" y="12519"/>
                    <a:pt x="21545" y="12514"/>
                    <a:pt x="21542" y="12509"/>
                  </a:cubicBezTo>
                  <a:cubicBezTo>
                    <a:pt x="21521" y="12489"/>
                    <a:pt x="21494" y="12474"/>
                    <a:pt x="21466" y="12464"/>
                  </a:cubicBezTo>
                  <a:cubicBezTo>
                    <a:pt x="21464" y="12464"/>
                    <a:pt x="21462" y="12460"/>
                    <a:pt x="21461" y="12460"/>
                  </a:cubicBezTo>
                  <a:lnTo>
                    <a:pt x="15736" y="10708"/>
                  </a:lnTo>
                  <a:cubicBezTo>
                    <a:pt x="15663" y="10686"/>
                    <a:pt x="15582" y="10705"/>
                    <a:pt x="15527" y="10753"/>
                  </a:cubicBezTo>
                  <a:lnTo>
                    <a:pt x="11710" y="14258"/>
                  </a:lnTo>
                  <a:cubicBezTo>
                    <a:pt x="11705" y="14265"/>
                    <a:pt x="11701" y="14273"/>
                    <a:pt x="11695" y="14282"/>
                  </a:cubicBezTo>
                  <a:cubicBezTo>
                    <a:pt x="11684" y="14294"/>
                    <a:pt x="11675" y="14309"/>
                    <a:pt x="11669" y="14324"/>
                  </a:cubicBezTo>
                  <a:cubicBezTo>
                    <a:pt x="11663" y="14337"/>
                    <a:pt x="11659" y="14349"/>
                    <a:pt x="11658" y="14363"/>
                  </a:cubicBezTo>
                  <a:cubicBezTo>
                    <a:pt x="11654" y="14373"/>
                    <a:pt x="11652" y="14381"/>
                    <a:pt x="11650" y="14391"/>
                  </a:cubicBezTo>
                  <a:lnTo>
                    <a:pt x="11650" y="19647"/>
                  </a:lnTo>
                  <a:cubicBezTo>
                    <a:pt x="11650" y="19726"/>
                    <a:pt x="11707" y="19799"/>
                    <a:pt x="11791" y="19824"/>
                  </a:cubicBezTo>
                  <a:lnTo>
                    <a:pt x="17514" y="21578"/>
                  </a:lnTo>
                  <a:cubicBezTo>
                    <a:pt x="17534" y="21585"/>
                    <a:pt x="17555" y="21586"/>
                    <a:pt x="17578" y="21586"/>
                  </a:cubicBezTo>
                  <a:cubicBezTo>
                    <a:pt x="17615" y="21585"/>
                    <a:pt x="17653" y="21575"/>
                    <a:pt x="17683" y="21554"/>
                  </a:cubicBezTo>
                  <a:cubicBezTo>
                    <a:pt x="17687" y="21553"/>
                    <a:pt x="17693" y="21554"/>
                    <a:pt x="17696" y="21551"/>
                  </a:cubicBezTo>
                  <a:cubicBezTo>
                    <a:pt x="17700" y="21548"/>
                    <a:pt x="17702" y="21544"/>
                    <a:pt x="17706" y="21541"/>
                  </a:cubicBezTo>
                  <a:cubicBezTo>
                    <a:pt x="17710" y="21539"/>
                    <a:pt x="17717" y="21536"/>
                    <a:pt x="17723" y="21531"/>
                  </a:cubicBezTo>
                  <a:lnTo>
                    <a:pt x="21540" y="18028"/>
                  </a:lnTo>
                  <a:cubicBezTo>
                    <a:pt x="21577" y="17992"/>
                    <a:pt x="21598" y="17943"/>
                    <a:pt x="21598" y="17894"/>
                  </a:cubicBezTo>
                  <a:lnTo>
                    <a:pt x="21598" y="12639"/>
                  </a:lnTo>
                  <a:cubicBezTo>
                    <a:pt x="21598" y="12629"/>
                    <a:pt x="21596" y="12620"/>
                    <a:pt x="21592" y="12612"/>
                  </a:cubicBezTo>
                  <a:close/>
                  <a:moveTo>
                    <a:pt x="17523" y="15928"/>
                  </a:moveTo>
                  <a:lnTo>
                    <a:pt x="16062" y="15481"/>
                  </a:lnTo>
                  <a:lnTo>
                    <a:pt x="12234" y="14309"/>
                  </a:lnTo>
                  <a:lnTo>
                    <a:pt x="15725" y="11103"/>
                  </a:lnTo>
                  <a:lnTo>
                    <a:pt x="21016" y="12720"/>
                  </a:lnTo>
                  <a:lnTo>
                    <a:pt x="17523" y="15928"/>
                  </a:lnTo>
                  <a:close/>
                  <a:moveTo>
                    <a:pt x="21189" y="17817"/>
                  </a:moveTo>
                  <a:lnTo>
                    <a:pt x="17783" y="20945"/>
                  </a:lnTo>
                  <a:lnTo>
                    <a:pt x="17783" y="16220"/>
                  </a:lnTo>
                  <a:lnTo>
                    <a:pt x="21189" y="13091"/>
                  </a:lnTo>
                  <a:lnTo>
                    <a:pt x="21189" y="17817"/>
                  </a:lnTo>
                  <a:close/>
                  <a:moveTo>
                    <a:pt x="5965" y="9124"/>
                  </a:moveTo>
                  <a:lnTo>
                    <a:pt x="11688" y="10877"/>
                  </a:lnTo>
                  <a:cubicBezTo>
                    <a:pt x="11708" y="10883"/>
                    <a:pt x="11731" y="10887"/>
                    <a:pt x="11754" y="10887"/>
                  </a:cubicBezTo>
                  <a:cubicBezTo>
                    <a:pt x="11791" y="10885"/>
                    <a:pt x="11827" y="10875"/>
                    <a:pt x="11859" y="10855"/>
                  </a:cubicBezTo>
                  <a:cubicBezTo>
                    <a:pt x="11863" y="10853"/>
                    <a:pt x="11868" y="10855"/>
                    <a:pt x="11872" y="10851"/>
                  </a:cubicBezTo>
                  <a:cubicBezTo>
                    <a:pt x="11876" y="10848"/>
                    <a:pt x="11878" y="10844"/>
                    <a:pt x="11882" y="10841"/>
                  </a:cubicBezTo>
                  <a:cubicBezTo>
                    <a:pt x="11887" y="10838"/>
                    <a:pt x="11893" y="10834"/>
                    <a:pt x="11897" y="10831"/>
                  </a:cubicBezTo>
                  <a:lnTo>
                    <a:pt x="15714" y="7328"/>
                  </a:lnTo>
                  <a:cubicBezTo>
                    <a:pt x="15751" y="7293"/>
                    <a:pt x="15774" y="7244"/>
                    <a:pt x="15774" y="7195"/>
                  </a:cubicBezTo>
                  <a:lnTo>
                    <a:pt x="15774" y="1939"/>
                  </a:lnTo>
                  <a:cubicBezTo>
                    <a:pt x="15772" y="1929"/>
                    <a:pt x="15770" y="1921"/>
                    <a:pt x="15766" y="1912"/>
                  </a:cubicBezTo>
                  <a:cubicBezTo>
                    <a:pt x="15766" y="1906"/>
                    <a:pt x="15768" y="1901"/>
                    <a:pt x="15766" y="1896"/>
                  </a:cubicBezTo>
                  <a:cubicBezTo>
                    <a:pt x="15764" y="1890"/>
                    <a:pt x="15763" y="1889"/>
                    <a:pt x="15761" y="1885"/>
                  </a:cubicBezTo>
                  <a:cubicBezTo>
                    <a:pt x="15753" y="1863"/>
                    <a:pt x="15742" y="1842"/>
                    <a:pt x="15727" y="1825"/>
                  </a:cubicBezTo>
                  <a:cubicBezTo>
                    <a:pt x="15721" y="1820"/>
                    <a:pt x="15719" y="1815"/>
                    <a:pt x="15715" y="1810"/>
                  </a:cubicBezTo>
                  <a:cubicBezTo>
                    <a:pt x="15695" y="1789"/>
                    <a:pt x="15668" y="1774"/>
                    <a:pt x="15638" y="1764"/>
                  </a:cubicBezTo>
                  <a:cubicBezTo>
                    <a:pt x="15636" y="1764"/>
                    <a:pt x="15635" y="1762"/>
                    <a:pt x="15633" y="1761"/>
                  </a:cubicBezTo>
                  <a:lnTo>
                    <a:pt x="9910" y="8"/>
                  </a:lnTo>
                  <a:cubicBezTo>
                    <a:pt x="9837" y="-12"/>
                    <a:pt x="9756" y="5"/>
                    <a:pt x="9701" y="54"/>
                  </a:cubicBezTo>
                  <a:lnTo>
                    <a:pt x="5884" y="3558"/>
                  </a:lnTo>
                  <a:cubicBezTo>
                    <a:pt x="5877" y="3565"/>
                    <a:pt x="5877" y="3574"/>
                    <a:pt x="5869" y="3580"/>
                  </a:cubicBezTo>
                  <a:cubicBezTo>
                    <a:pt x="5858" y="3594"/>
                    <a:pt x="5849" y="3609"/>
                    <a:pt x="5843" y="3624"/>
                  </a:cubicBezTo>
                  <a:cubicBezTo>
                    <a:pt x="5837" y="3638"/>
                    <a:pt x="5833" y="3650"/>
                    <a:pt x="5832" y="3663"/>
                  </a:cubicBezTo>
                  <a:cubicBezTo>
                    <a:pt x="5830" y="3673"/>
                    <a:pt x="5826" y="3682"/>
                    <a:pt x="5824" y="3690"/>
                  </a:cubicBezTo>
                  <a:lnTo>
                    <a:pt x="5824" y="8947"/>
                  </a:lnTo>
                  <a:cubicBezTo>
                    <a:pt x="5824" y="9026"/>
                    <a:pt x="5881" y="9099"/>
                    <a:pt x="5965" y="9124"/>
                  </a:cubicBezTo>
                  <a:close/>
                  <a:moveTo>
                    <a:pt x="15363" y="7117"/>
                  </a:moveTo>
                  <a:lnTo>
                    <a:pt x="11957" y="10246"/>
                  </a:lnTo>
                  <a:lnTo>
                    <a:pt x="11957" y="5520"/>
                  </a:lnTo>
                  <a:lnTo>
                    <a:pt x="15363" y="2391"/>
                  </a:lnTo>
                  <a:lnTo>
                    <a:pt x="15363" y="7117"/>
                  </a:lnTo>
                  <a:close/>
                  <a:moveTo>
                    <a:pt x="9901" y="401"/>
                  </a:moveTo>
                  <a:lnTo>
                    <a:pt x="15190" y="2020"/>
                  </a:lnTo>
                  <a:lnTo>
                    <a:pt x="11697" y="5228"/>
                  </a:lnTo>
                  <a:lnTo>
                    <a:pt x="10236" y="4781"/>
                  </a:lnTo>
                  <a:lnTo>
                    <a:pt x="6408" y="3609"/>
                  </a:lnTo>
                  <a:lnTo>
                    <a:pt x="9901" y="401"/>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mc:AlternateContent xmlns:mc="http://schemas.openxmlformats.org/markup-compatibility/2006" xmlns:a14="http://schemas.microsoft.com/office/drawing/2010/main">
          <mc:Choice Requires="a14">
            <p:sp>
              <p:nvSpPr>
                <p:cNvPr id="10" name="文本框 55"/>
                <p:cNvSpPr txBox="1"/>
                <p:nvPr/>
              </p:nvSpPr>
              <p:spPr>
                <a:xfrm>
                  <a:off x="1531913" y="1910985"/>
                  <a:ext cx="1342361" cy="197511"/>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343741"/>
                            </a:solidFill>
                            <a:latin typeface="Cambria Math" panose="02040503050406030204" pitchFamily="18" charset="0"/>
                          </a:rPr>
                          <m:t>𝑇</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𝑓</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𝑋</m:t>
                        </m:r>
                        <m:r>
                          <a:rPr sz="1800" i="1">
                            <a:solidFill>
                              <a:srgbClr val="343741"/>
                            </a:solidFill>
                            <a:latin typeface="Cambria Math" panose="02040503050406030204" pitchFamily="18" charset="0"/>
                          </a:rPr>
                          <m:t>) +</m:t>
                        </m:r>
                        <m:r>
                          <a:rPr sz="1800" i="1">
                            <a:solidFill>
                              <a:srgbClr val="343741"/>
                            </a:solidFill>
                            <a:latin typeface="Cambria Math" panose="02040503050406030204" pitchFamily="18" charset="0"/>
                          </a:rPr>
                          <m:t>𝜂</m:t>
                        </m:r>
                      </m:oMath>
                    </m:oMathPara>
                  </a14:m>
                  <a:endParaRPr dirty="0">
                    <a:solidFill>
                      <a:srgbClr val="343741"/>
                    </a:solidFill>
                  </a:endParaRPr>
                </a:p>
              </p:txBody>
            </p:sp>
          </mc:Choice>
          <mc:Fallback xmlns="">
            <p:sp>
              <p:nvSpPr>
                <p:cNvPr id="113" name="文本框 55"/>
                <p:cNvSpPr txBox="1">
                  <a:spLocks noRot="1" noChangeAspect="1" noMove="1" noResize="1" noEditPoints="1" noAdjustHandles="1" noChangeArrowheads="1" noChangeShapeType="1" noTextEdit="1"/>
                </p:cNvSpPr>
                <p:nvPr/>
              </p:nvSpPr>
              <p:spPr>
                <a:xfrm>
                  <a:off x="1531913" y="1910985"/>
                  <a:ext cx="1342361" cy="197511"/>
                </a:xfrm>
                <a:prstGeom prst="rect">
                  <a:avLst/>
                </a:prstGeom>
                <a:blipFill rotWithShape="0">
                  <a:blip r:embed="rId4"/>
                  <a:stretch>
                    <a:fillRect l="-5882" r="-7240" b="-87879"/>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56"/>
                <p:cNvSpPr txBox="1"/>
                <p:nvPr/>
              </p:nvSpPr>
              <p:spPr>
                <a:xfrm>
                  <a:off x="1057189" y="3421857"/>
                  <a:ext cx="2325117" cy="197512"/>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343741"/>
                            </a:solidFill>
                            <a:latin typeface="Cambria Math" panose="02040503050406030204" pitchFamily="18" charset="0"/>
                          </a:rPr>
                          <m:t>𝑌</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𝜃</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𝑋</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𝑇</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𝑔</m:t>
                        </m:r>
                        <m:r>
                          <a:rPr sz="1800" i="1">
                            <a:solidFill>
                              <a:srgbClr val="343741"/>
                            </a:solidFill>
                            <a:latin typeface="Cambria Math" panose="02040503050406030204" pitchFamily="18" charset="0"/>
                          </a:rPr>
                          <m:t>(</m:t>
                        </m:r>
                        <m:r>
                          <a:rPr sz="1800" i="1">
                            <a:solidFill>
                              <a:srgbClr val="343741"/>
                            </a:solidFill>
                            <a:latin typeface="Cambria Math" panose="02040503050406030204" pitchFamily="18" charset="0"/>
                          </a:rPr>
                          <m:t>𝑋</m:t>
                        </m:r>
                        <m:r>
                          <a:rPr sz="1800" i="1">
                            <a:solidFill>
                              <a:srgbClr val="343741"/>
                            </a:solidFill>
                            <a:latin typeface="Cambria Math" panose="02040503050406030204" pitchFamily="18" charset="0"/>
                          </a:rPr>
                          <m:t>) +</m:t>
                        </m:r>
                        <m:r>
                          <m:rPr>
                            <m:sty m:val="p"/>
                          </m:rPr>
                          <a:rPr sz="1800" i="1">
                            <a:solidFill>
                              <a:srgbClr val="343741"/>
                            </a:solidFill>
                            <a:latin typeface="Cambria Math" panose="02040503050406030204" pitchFamily="18" charset="0"/>
                          </a:rPr>
                          <m:t>ε</m:t>
                        </m:r>
                      </m:oMath>
                    </m:oMathPara>
                  </a14:m>
                  <a:endParaRPr dirty="0">
                    <a:solidFill>
                      <a:srgbClr val="343741"/>
                    </a:solidFill>
                  </a:endParaRPr>
                </a:p>
              </p:txBody>
            </p:sp>
          </mc:Choice>
          <mc:Fallback xmlns="">
            <p:sp>
              <p:nvSpPr>
                <p:cNvPr id="114" name="文本框 56"/>
                <p:cNvSpPr txBox="1">
                  <a:spLocks noRot="1" noChangeAspect="1" noMove="1" noResize="1" noEditPoints="1" noAdjustHandles="1" noChangeArrowheads="1" noChangeShapeType="1" noTextEdit="1"/>
                </p:cNvSpPr>
                <p:nvPr/>
              </p:nvSpPr>
              <p:spPr>
                <a:xfrm>
                  <a:off x="1057189" y="3421857"/>
                  <a:ext cx="2325117" cy="197512"/>
                </a:xfrm>
                <a:prstGeom prst="rect">
                  <a:avLst/>
                </a:prstGeom>
                <a:blipFill rotWithShape="0">
                  <a:blip r:embed="rId5"/>
                  <a:stretch>
                    <a:fillRect l="-3403" r="-6545" b="-87879"/>
                  </a:stretch>
                </a:blipFill>
                <a:ln w="12700">
                  <a:miter lim="400000"/>
                </a:ln>
              </p:spPr>
              <p:txBody>
                <a:bodyPr/>
                <a:lstStyle/>
                <a:p>
                  <a:r>
                    <a:rPr lang="zh-CN" altLang="en-US">
                      <a:noFill/>
                    </a:rPr>
                    <a:t> </a:t>
                  </a:r>
                </a:p>
              </p:txBody>
            </p:sp>
          </mc:Fallback>
        </mc:AlternateContent>
        <p:sp>
          <p:nvSpPr>
            <p:cNvPr id="12" name="文本框 57"/>
            <p:cNvSpPr txBox="1"/>
            <p:nvPr/>
          </p:nvSpPr>
          <p:spPr>
            <a:xfrm>
              <a:off x="979052" y="1586525"/>
              <a:ext cx="687026"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400"/>
              </a:pPr>
              <a:r>
                <a:rPr dirty="0"/>
                <a:t>Price</a:t>
              </a:r>
              <a:r>
                <a:rPr dirty="0">
                  <a:latin typeface="微软雅黑"/>
                  <a:ea typeface="微软雅黑"/>
                  <a:cs typeface="微软雅黑"/>
                  <a:sym typeface="微软雅黑"/>
                </a:rPr>
                <a:t>：</a:t>
              </a:r>
            </a:p>
          </p:txBody>
        </p:sp>
        <p:sp>
          <p:nvSpPr>
            <p:cNvPr id="13" name="文本框 58"/>
            <p:cNvSpPr txBox="1"/>
            <p:nvPr/>
          </p:nvSpPr>
          <p:spPr>
            <a:xfrm>
              <a:off x="979052" y="3027285"/>
              <a:ext cx="204318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400"/>
              </a:pPr>
              <a:r>
                <a:rPr lang="en-US" smtClean="0"/>
                <a:t>Conversion</a:t>
              </a:r>
              <a:r>
                <a:rPr smtClean="0"/>
                <a:t> </a:t>
              </a:r>
              <a:r>
                <a:rPr dirty="0"/>
                <a:t>probability</a:t>
              </a:r>
              <a:r>
                <a:rPr dirty="0">
                  <a:latin typeface="微软雅黑"/>
                  <a:ea typeface="微软雅黑"/>
                  <a:cs typeface="微软雅黑"/>
                  <a:sym typeface="微软雅黑"/>
                </a:rPr>
                <a:t>：</a:t>
              </a:r>
            </a:p>
          </p:txBody>
        </p:sp>
        <p:sp>
          <p:nvSpPr>
            <p:cNvPr id="14" name="直接箭头连接符 65"/>
            <p:cNvSpPr/>
            <p:nvPr/>
          </p:nvSpPr>
          <p:spPr>
            <a:xfrm>
              <a:off x="4956186" y="2082630"/>
              <a:ext cx="825597" cy="253513"/>
            </a:xfrm>
            <a:prstGeom prst="line">
              <a:avLst/>
            </a:prstGeom>
            <a:ln>
              <a:solidFill>
                <a:schemeClr val="accent1"/>
              </a:solidFill>
              <a:tailEnd type="triangle"/>
            </a:ln>
          </p:spPr>
          <p:txBody>
            <a:bodyPr lIns="45719" rIns="45719"/>
            <a:lstStyle/>
            <a:p>
              <a:endParaRPr/>
            </a:p>
          </p:txBody>
        </p:sp>
        <p:sp>
          <p:nvSpPr>
            <p:cNvPr id="15" name="直接箭头连接符 67"/>
            <p:cNvSpPr/>
            <p:nvPr/>
          </p:nvSpPr>
          <p:spPr>
            <a:xfrm flipV="1">
              <a:off x="4956186" y="2725279"/>
              <a:ext cx="778275" cy="302006"/>
            </a:xfrm>
            <a:prstGeom prst="line">
              <a:avLst/>
            </a:prstGeom>
            <a:ln>
              <a:solidFill>
                <a:schemeClr val="accent1"/>
              </a:solidFill>
              <a:tailEnd type="triangle"/>
            </a:ln>
          </p:spPr>
          <p:txBody>
            <a:bodyPr lIns="45719" rIns="45719"/>
            <a:lstStyle/>
            <a:p>
              <a:endParaRPr/>
            </a:p>
          </p:txBody>
        </p:sp>
        <p:sp>
          <p:nvSpPr>
            <p:cNvPr id="16" name="文本框 74"/>
            <p:cNvSpPr txBox="1"/>
            <p:nvPr/>
          </p:nvSpPr>
          <p:spPr>
            <a:xfrm>
              <a:off x="7350011" y="2025580"/>
              <a:ext cx="2307976"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400"/>
              </a:pPr>
              <a:r>
                <a:rPr dirty="0"/>
                <a:t>Prediction using residuals</a:t>
              </a:r>
              <a:r>
                <a:rPr dirty="0">
                  <a:latin typeface="微软雅黑"/>
                  <a:ea typeface="微软雅黑"/>
                  <a:cs typeface="微软雅黑"/>
                  <a:sym typeface="微软雅黑"/>
                </a:rPr>
                <a:t>：</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xmlns="" id="{A27345B0-9566-0046-A149-40A9F0B738BD}"/>
                    </a:ext>
                  </a:extLst>
                </p:cNvPr>
                <p:cNvSpPr txBox="1"/>
                <p:nvPr/>
              </p:nvSpPr>
              <p:spPr>
                <a:xfrm>
                  <a:off x="7746119" y="2503424"/>
                  <a:ext cx="1765868" cy="374270"/>
                </a:xfrm>
                <a:prstGeom prst="rect">
                  <a:avLst/>
                </a:prstGeom>
                <a:noFill/>
              </p:spPr>
              <p:txBody>
                <a:bodyPr wrap="none" rtlCol="0">
                  <a:spAutoFit/>
                </a:bodyPr>
                <a:lstStyle/>
                <a:p>
                  <a14:m>
                    <m:oMath xmlns:m="http://schemas.openxmlformats.org/officeDocument/2006/math">
                      <m:acc>
                        <m:accPr>
                          <m:chr m:val="̃"/>
                          <m:ctrlPr>
                            <a:rPr kumimoji="1" lang="en-US" altLang="zh-CN" b="0" i="1" smtClean="0">
                              <a:latin typeface="Cambria Math" panose="02040503050406030204" pitchFamily="18" charset="0"/>
                              <a:cs typeface="+mn-ea"/>
                              <a:sym typeface="+mn-lt"/>
                            </a:rPr>
                          </m:ctrlPr>
                        </m:accPr>
                        <m:e>
                          <m:r>
                            <a:rPr kumimoji="1" lang="en-US" altLang="zh-CN" b="0" i="1" smtClean="0">
                              <a:latin typeface="Cambria Math" panose="02040503050406030204" pitchFamily="18" charset="0"/>
                              <a:cs typeface="+mn-ea"/>
                              <a:sym typeface="+mn-lt"/>
                            </a:rPr>
                            <m:t>𝑌</m:t>
                          </m:r>
                        </m:e>
                      </m:acc>
                      <m:r>
                        <a:rPr kumimoji="1" lang="en-US" altLang="zh-CN" b="0" i="1" smtClean="0">
                          <a:latin typeface="Cambria Math" panose="02040503050406030204" pitchFamily="18" charset="0"/>
                          <a:cs typeface="+mn-ea"/>
                          <a:sym typeface="+mn-lt"/>
                        </a:rPr>
                        <m:t>=</m:t>
                      </m:r>
                      <m:r>
                        <a:rPr kumimoji="1" lang="en-US" altLang="zh-CN" i="1">
                          <a:latin typeface="Cambria Math" panose="02040503050406030204" pitchFamily="18" charset="0"/>
                          <a:cs typeface="+mn-ea"/>
                          <a:sym typeface="+mn-lt"/>
                        </a:rPr>
                        <m:t>𝜃</m:t>
                      </m:r>
                      <m:r>
                        <a:rPr kumimoji="1" lang="en-US" altLang="zh-CN" i="1">
                          <a:latin typeface="Cambria Math" panose="02040503050406030204" pitchFamily="18" charset="0"/>
                          <a:cs typeface="+mn-ea"/>
                          <a:sym typeface="+mn-lt"/>
                        </a:rPr>
                        <m:t>(</m:t>
                      </m:r>
                      <m:r>
                        <a:rPr kumimoji="1" lang="en-US" altLang="zh-CN" i="1">
                          <a:latin typeface="Cambria Math" panose="02040503050406030204" pitchFamily="18" charset="0"/>
                          <a:cs typeface="+mn-ea"/>
                          <a:sym typeface="+mn-lt"/>
                        </a:rPr>
                        <m:t>𝑋</m:t>
                      </m:r>
                      <m:r>
                        <a:rPr kumimoji="1" lang="en-US" altLang="zh-CN" i="1">
                          <a:latin typeface="Cambria Math" panose="02040503050406030204" pitchFamily="18" charset="0"/>
                          <a:cs typeface="+mn-ea"/>
                          <a:sym typeface="+mn-lt"/>
                        </a:rPr>
                        <m:t>)∙</m:t>
                      </m:r>
                      <m:acc>
                        <m:accPr>
                          <m:chr m:val="̃"/>
                          <m:ctrlPr>
                            <a:rPr kumimoji="1" lang="en-US" altLang="zh-CN" i="1">
                              <a:latin typeface="Cambria Math" panose="02040503050406030204" pitchFamily="18" charset="0"/>
                              <a:cs typeface="+mn-ea"/>
                              <a:sym typeface="+mn-lt"/>
                            </a:rPr>
                          </m:ctrlPr>
                        </m:accPr>
                        <m:e>
                          <m:r>
                            <a:rPr kumimoji="1" lang="en-US" altLang="zh-CN" b="0" i="1" smtClean="0">
                              <a:latin typeface="Cambria Math" panose="02040503050406030204" pitchFamily="18" charset="0"/>
                              <a:cs typeface="+mn-ea"/>
                              <a:sym typeface="+mn-lt"/>
                            </a:rPr>
                            <m:t>𝑇</m:t>
                          </m:r>
                        </m:e>
                      </m:acc>
                    </m:oMath>
                  </a14:m>
                  <a:r>
                    <a:rPr kumimoji="1" lang="en-US" altLang="zh-CN" dirty="0">
                      <a:cs typeface="+mn-ea"/>
                      <a:sym typeface="+mn-lt"/>
                    </a:rPr>
                    <a:t> </a:t>
                  </a:r>
                  <a14:m>
                    <m:oMath xmlns:m="http://schemas.openxmlformats.org/officeDocument/2006/math">
                      <m:r>
                        <a:rPr kumimoji="1" lang="en-US" altLang="zh-CN">
                          <a:latin typeface="Cambria Math" panose="02040503050406030204" pitchFamily="18" charset="0"/>
                          <a:cs typeface="+mn-ea"/>
                          <a:sym typeface="+mn-lt"/>
                        </a:rPr>
                        <m:t>+</m:t>
                      </m:r>
                      <m:r>
                        <m:rPr>
                          <m:sty m:val="p"/>
                        </m:rPr>
                        <a:rPr kumimoji="1" lang="el-GR" altLang="zh-CN" i="1">
                          <a:latin typeface="Cambria Math" panose="02040503050406030204" pitchFamily="18" charset="0"/>
                          <a:cs typeface="+mn-ea"/>
                          <a:sym typeface="+mn-lt"/>
                        </a:rPr>
                        <m:t>ε</m:t>
                      </m:r>
                    </m:oMath>
                  </a14:m>
                  <a:endParaRPr kumimoji="1" lang="zh-CN" altLang="en-US" dirty="0">
                    <a:cs typeface="+mn-ea"/>
                    <a:sym typeface="+mn-lt"/>
                  </a:endParaRPr>
                </a:p>
              </p:txBody>
            </p:sp>
          </mc:Choice>
          <mc:Fallback xmlns="">
            <p:sp>
              <p:nvSpPr>
                <p:cNvPr id="39" name="文本框 38">
                  <a:extLst>
                    <a:ext uri="{FF2B5EF4-FFF2-40B4-BE49-F238E27FC236}">
                      <a16:creationId xmlns="" xmlns:a16="http://schemas.microsoft.com/office/drawing/2014/main" xmlns:a14="http://schemas.microsoft.com/office/drawing/2010/main" id="{A27345B0-9566-0046-A149-40A9F0B738BD}"/>
                    </a:ext>
                  </a:extLst>
                </p:cNvPr>
                <p:cNvSpPr txBox="1">
                  <a:spLocks noRot="1" noChangeAspect="1" noMove="1" noResize="1" noEditPoints="1" noAdjustHandles="1" noChangeArrowheads="1" noChangeShapeType="1" noTextEdit="1"/>
                </p:cNvSpPr>
                <p:nvPr/>
              </p:nvSpPr>
              <p:spPr>
                <a:xfrm>
                  <a:off x="7746119" y="2503424"/>
                  <a:ext cx="1765868" cy="374270"/>
                </a:xfrm>
                <a:prstGeom prst="rect">
                  <a:avLst/>
                </a:prstGeom>
                <a:blipFill rotWithShape="0">
                  <a:blip r:embed="rId6"/>
                  <a:stretch>
                    <a:fillRect t="-3279" b="-14754"/>
                  </a:stretch>
                </a:blipFill>
              </p:spPr>
              <p:txBody>
                <a:bodyPr/>
                <a:lstStyle/>
                <a:p>
                  <a:r>
                    <a:rPr lang="zh-CN" altLang="en-US">
                      <a:noFill/>
                    </a:rPr>
                    <a:t> </a:t>
                  </a:r>
                </a:p>
              </p:txBody>
            </p:sp>
          </mc:Fallback>
        </mc:AlternateContent>
      </p:grpSp>
      <p:grpSp>
        <p:nvGrpSpPr>
          <p:cNvPr id="18" name="组合 17"/>
          <p:cNvGrpSpPr/>
          <p:nvPr/>
        </p:nvGrpSpPr>
        <p:grpSpPr>
          <a:xfrm>
            <a:off x="3334388" y="4718806"/>
            <a:ext cx="2540286" cy="1299852"/>
            <a:chOff x="580010" y="4735708"/>
            <a:chExt cx="2540286" cy="1299852"/>
          </a:xfrm>
        </p:grpSpPr>
        <p:sp>
          <p:nvSpPr>
            <p:cNvPr id="19" name="矩形 33"/>
            <p:cNvSpPr/>
            <p:nvPr/>
          </p:nvSpPr>
          <p:spPr>
            <a:xfrm>
              <a:off x="580010" y="4735708"/>
              <a:ext cx="2540286" cy="1299852"/>
            </a:xfrm>
            <a:custGeom>
              <a:avLst/>
              <a:gdLst/>
              <a:ahLst/>
              <a:cxnLst>
                <a:cxn ang="0">
                  <a:pos x="wd2" y="hd2"/>
                </a:cxn>
                <a:cxn ang="5400000">
                  <a:pos x="wd2" y="hd2"/>
                </a:cxn>
                <a:cxn ang="10800000">
                  <a:pos x="wd2" y="hd2"/>
                </a:cxn>
                <a:cxn ang="16200000">
                  <a:pos x="wd2" y="hd2"/>
                </a:cxn>
              </a:cxnLst>
              <a:rect l="0" t="0" r="r" b="b"/>
              <a:pathLst>
                <a:path w="21600" h="21600" extrusionOk="0">
                  <a:moveTo>
                    <a:pt x="981" y="0"/>
                  </a:moveTo>
                  <a:lnTo>
                    <a:pt x="20619" y="0"/>
                  </a:lnTo>
                  <a:cubicBezTo>
                    <a:pt x="21161" y="0"/>
                    <a:pt x="21600" y="859"/>
                    <a:pt x="21600" y="1917"/>
                  </a:cubicBezTo>
                  <a:lnTo>
                    <a:pt x="21600" y="19683"/>
                  </a:lnTo>
                  <a:cubicBezTo>
                    <a:pt x="21600" y="20741"/>
                    <a:pt x="21161" y="21600"/>
                    <a:pt x="20619" y="21600"/>
                  </a:cubicBezTo>
                  <a:lnTo>
                    <a:pt x="981" y="21600"/>
                  </a:lnTo>
                  <a:cubicBezTo>
                    <a:pt x="439" y="21600"/>
                    <a:pt x="0" y="20741"/>
                    <a:pt x="0" y="19683"/>
                  </a:cubicBezTo>
                  <a:lnTo>
                    <a:pt x="0" y="1917"/>
                  </a:lnTo>
                  <a:cubicBezTo>
                    <a:pt x="0" y="859"/>
                    <a:pt x="439" y="0"/>
                    <a:pt x="981"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20" name="文本框 33"/>
            <p:cNvSpPr txBox="1"/>
            <p:nvPr/>
          </p:nvSpPr>
          <p:spPr>
            <a:xfrm>
              <a:off x="1480965" y="5088098"/>
              <a:ext cx="1595900"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404040"/>
                  </a:solidFill>
                </a:defRPr>
              </a:lvl1pPr>
            </a:lstStyle>
            <a:p>
              <a:r>
                <a:rPr lang="en-US" dirty="0" smtClean="0"/>
                <a:t>Mean E</a:t>
              </a:r>
              <a:r>
                <a:rPr dirty="0" smtClean="0"/>
                <a:t>lasticity</a:t>
              </a:r>
              <a:endParaRPr dirty="0"/>
            </a:p>
          </p:txBody>
        </p:sp>
        <p:sp>
          <p:nvSpPr>
            <p:cNvPr id="21" name="文本框 34"/>
            <p:cNvSpPr txBox="1"/>
            <p:nvPr/>
          </p:nvSpPr>
          <p:spPr>
            <a:xfrm>
              <a:off x="2578913" y="5253408"/>
              <a:ext cx="375158" cy="437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4"/>
                  </a:solidFill>
                </a:defRPr>
              </a:lvl1pPr>
            </a:lstStyle>
            <a:p>
              <a:r>
                <a:rPr dirty="0"/>
                <a:t>-7</a:t>
              </a:r>
            </a:p>
          </p:txBody>
        </p:sp>
      </p:grpSp>
      <p:grpSp>
        <p:nvGrpSpPr>
          <p:cNvPr id="23" name="组合 22"/>
          <p:cNvGrpSpPr/>
          <p:nvPr/>
        </p:nvGrpSpPr>
        <p:grpSpPr>
          <a:xfrm>
            <a:off x="579206" y="4716393"/>
            <a:ext cx="2526364" cy="1299852"/>
            <a:chOff x="3348311" y="4735708"/>
            <a:chExt cx="2526364" cy="1299852"/>
          </a:xfrm>
        </p:grpSpPr>
        <p:sp>
          <p:nvSpPr>
            <p:cNvPr id="24" name="矩形 34"/>
            <p:cNvSpPr/>
            <p:nvPr/>
          </p:nvSpPr>
          <p:spPr>
            <a:xfrm>
              <a:off x="3348311" y="4735708"/>
              <a:ext cx="2526364" cy="1299852"/>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25" name="文本框 36"/>
            <p:cNvSpPr txBox="1"/>
            <p:nvPr/>
          </p:nvSpPr>
          <p:spPr>
            <a:xfrm>
              <a:off x="4204145" y="5208169"/>
              <a:ext cx="75918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solidFill>
                    <a:srgbClr val="404040"/>
                  </a:solidFill>
                </a:defRPr>
              </a:pPr>
              <a:r>
                <a:rPr dirty="0" smtClean="0"/>
                <a:t>RMSE</a:t>
              </a:r>
              <a:endParaRPr dirty="0"/>
            </a:p>
          </p:txBody>
        </p:sp>
        <p:sp>
          <p:nvSpPr>
            <p:cNvPr id="26" name="文本框 37"/>
            <p:cNvSpPr txBox="1"/>
            <p:nvPr/>
          </p:nvSpPr>
          <p:spPr>
            <a:xfrm>
              <a:off x="4989187" y="5174301"/>
              <a:ext cx="875368" cy="437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4"/>
                  </a:solidFill>
                </a:defRPr>
              </a:lvl1pPr>
            </a:lstStyle>
            <a:p>
              <a:r>
                <a:rPr dirty="0"/>
                <a:t>&lt;0.05</a:t>
              </a:r>
            </a:p>
          </p:txBody>
        </p:sp>
        <p:sp>
          <p:nvSpPr>
            <p:cNvPr id="27" name="iconfont-1142-850429"/>
            <p:cNvSpPr/>
            <p:nvPr/>
          </p:nvSpPr>
          <p:spPr>
            <a:xfrm>
              <a:off x="3453840" y="5080791"/>
              <a:ext cx="609686" cy="609686"/>
            </a:xfrm>
            <a:custGeom>
              <a:avLst/>
              <a:gdLst/>
              <a:ahLst/>
              <a:cxnLst>
                <a:cxn ang="0">
                  <a:pos x="wd2" y="hd2"/>
                </a:cxn>
                <a:cxn ang="5400000">
                  <a:pos x="wd2" y="hd2"/>
                </a:cxn>
                <a:cxn ang="10800000">
                  <a:pos x="wd2" y="hd2"/>
                </a:cxn>
                <a:cxn ang="16200000">
                  <a:pos x="wd2" y="hd2"/>
                </a:cxn>
              </a:cxnLst>
              <a:rect l="0" t="0" r="r" b="b"/>
              <a:pathLst>
                <a:path w="21600" h="21600" extrusionOk="0">
                  <a:moveTo>
                    <a:pt x="10469" y="17629"/>
                  </a:moveTo>
                  <a:lnTo>
                    <a:pt x="3097" y="10019"/>
                  </a:lnTo>
                  <a:lnTo>
                    <a:pt x="4988" y="8479"/>
                  </a:lnTo>
                  <a:lnTo>
                    <a:pt x="9249" y="11874"/>
                  </a:lnTo>
                  <a:cubicBezTo>
                    <a:pt x="10996" y="9765"/>
                    <a:pt x="14872" y="5580"/>
                    <a:pt x="20222" y="2253"/>
                  </a:cubicBezTo>
                  <a:lnTo>
                    <a:pt x="20673" y="3307"/>
                  </a:lnTo>
                  <a:cubicBezTo>
                    <a:pt x="15763" y="7887"/>
                    <a:pt x="11743" y="14334"/>
                    <a:pt x="10469" y="17629"/>
                  </a:cubicBezTo>
                  <a:close/>
                  <a:moveTo>
                    <a:pt x="19774" y="9319"/>
                  </a:moveTo>
                  <a:cubicBezTo>
                    <a:pt x="19853" y="9801"/>
                    <a:pt x="19894" y="10296"/>
                    <a:pt x="19894" y="10800"/>
                  </a:cubicBezTo>
                  <a:cubicBezTo>
                    <a:pt x="19894" y="15822"/>
                    <a:pt x="15824" y="19894"/>
                    <a:pt x="10800" y="19894"/>
                  </a:cubicBezTo>
                  <a:cubicBezTo>
                    <a:pt x="5778" y="19894"/>
                    <a:pt x="1706" y="15822"/>
                    <a:pt x="1706" y="10800"/>
                  </a:cubicBezTo>
                  <a:cubicBezTo>
                    <a:pt x="1706" y="5778"/>
                    <a:pt x="5778" y="1706"/>
                    <a:pt x="10800" y="1706"/>
                  </a:cubicBezTo>
                  <a:cubicBezTo>
                    <a:pt x="12013" y="1706"/>
                    <a:pt x="13170" y="1943"/>
                    <a:pt x="14228" y="2375"/>
                  </a:cubicBezTo>
                  <a:lnTo>
                    <a:pt x="14228" y="556"/>
                  </a:lnTo>
                  <a:cubicBezTo>
                    <a:pt x="13127" y="187"/>
                    <a:pt x="11977" y="0"/>
                    <a:pt x="10800" y="0"/>
                  </a:cubicBezTo>
                  <a:cubicBezTo>
                    <a:pt x="9344" y="0"/>
                    <a:pt x="7928" y="286"/>
                    <a:pt x="6595" y="849"/>
                  </a:cubicBezTo>
                  <a:cubicBezTo>
                    <a:pt x="5310" y="1393"/>
                    <a:pt x="4155" y="2172"/>
                    <a:pt x="3163" y="3163"/>
                  </a:cubicBezTo>
                  <a:cubicBezTo>
                    <a:pt x="2172" y="4155"/>
                    <a:pt x="1393" y="5310"/>
                    <a:pt x="849" y="6595"/>
                  </a:cubicBezTo>
                  <a:cubicBezTo>
                    <a:pt x="286" y="7928"/>
                    <a:pt x="0" y="9344"/>
                    <a:pt x="0" y="10800"/>
                  </a:cubicBezTo>
                  <a:cubicBezTo>
                    <a:pt x="0" y="12256"/>
                    <a:pt x="286" y="13672"/>
                    <a:pt x="849" y="15005"/>
                  </a:cubicBezTo>
                  <a:cubicBezTo>
                    <a:pt x="1393" y="16290"/>
                    <a:pt x="2172" y="17445"/>
                    <a:pt x="3163" y="18437"/>
                  </a:cubicBezTo>
                  <a:cubicBezTo>
                    <a:pt x="4155" y="19428"/>
                    <a:pt x="5310" y="20207"/>
                    <a:pt x="6595" y="20751"/>
                  </a:cubicBezTo>
                  <a:cubicBezTo>
                    <a:pt x="7928" y="21314"/>
                    <a:pt x="9344" y="21600"/>
                    <a:pt x="10800" y="21600"/>
                  </a:cubicBezTo>
                  <a:cubicBezTo>
                    <a:pt x="12256" y="21600"/>
                    <a:pt x="13672" y="21314"/>
                    <a:pt x="15005" y="20751"/>
                  </a:cubicBezTo>
                  <a:cubicBezTo>
                    <a:pt x="16290" y="20207"/>
                    <a:pt x="17445" y="19428"/>
                    <a:pt x="18437" y="18437"/>
                  </a:cubicBezTo>
                  <a:cubicBezTo>
                    <a:pt x="19428" y="17445"/>
                    <a:pt x="20207" y="16290"/>
                    <a:pt x="20751" y="15005"/>
                  </a:cubicBezTo>
                  <a:cubicBezTo>
                    <a:pt x="21314" y="13672"/>
                    <a:pt x="21600" y="12256"/>
                    <a:pt x="21600" y="10800"/>
                  </a:cubicBezTo>
                  <a:cubicBezTo>
                    <a:pt x="21600" y="10300"/>
                    <a:pt x="21566" y="9807"/>
                    <a:pt x="21501" y="9319"/>
                  </a:cubicBezTo>
                  <a:lnTo>
                    <a:pt x="19774" y="9319"/>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grpSp>
      <p:sp>
        <p:nvSpPr>
          <p:cNvPr id="28" name="文本框 59"/>
          <p:cNvSpPr txBox="1"/>
          <p:nvPr/>
        </p:nvSpPr>
        <p:spPr>
          <a:xfrm>
            <a:off x="1414498" y="3816584"/>
            <a:ext cx="94673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lang="en-US" dirty="0" smtClean="0"/>
              <a:t>p</a:t>
            </a:r>
            <a:r>
              <a:rPr dirty="0" smtClean="0"/>
              <a:t>rice factor</a:t>
            </a:r>
            <a:r>
              <a:rPr lang="en-US" dirty="0" smtClean="0"/>
              <a:t>s</a:t>
            </a:r>
            <a:endParaRPr dirty="0"/>
          </a:p>
        </p:txBody>
      </p:sp>
      <p:sp>
        <p:nvSpPr>
          <p:cNvPr id="29" name="文本框 60"/>
          <p:cNvSpPr txBox="1"/>
          <p:nvPr/>
        </p:nvSpPr>
        <p:spPr>
          <a:xfrm>
            <a:off x="2440481" y="3818684"/>
            <a:ext cx="94673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lang="en-US" dirty="0" smtClean="0"/>
              <a:t>o</a:t>
            </a:r>
            <a:r>
              <a:rPr dirty="0" smtClean="0"/>
              <a:t>ther </a:t>
            </a:r>
            <a:r>
              <a:rPr dirty="0"/>
              <a:t>factors</a:t>
            </a:r>
          </a:p>
        </p:txBody>
      </p:sp>
      <p:sp>
        <p:nvSpPr>
          <p:cNvPr id="30" name="文本框 61"/>
          <p:cNvSpPr txBox="1"/>
          <p:nvPr/>
        </p:nvSpPr>
        <p:spPr>
          <a:xfrm>
            <a:off x="4474212" y="2725279"/>
            <a:ext cx="167654" cy="35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 </a:t>
            </a:r>
          </a:p>
        </p:txBody>
      </p:sp>
      <p:grpSp>
        <p:nvGrpSpPr>
          <p:cNvPr id="31" name="组合 30"/>
          <p:cNvGrpSpPr/>
          <p:nvPr/>
        </p:nvGrpSpPr>
        <p:grpSpPr>
          <a:xfrm>
            <a:off x="6102689" y="4735708"/>
            <a:ext cx="2526364" cy="1299852"/>
            <a:chOff x="6102689" y="4735708"/>
            <a:chExt cx="2526364" cy="1299852"/>
          </a:xfrm>
        </p:grpSpPr>
        <p:sp>
          <p:nvSpPr>
            <p:cNvPr id="32" name="矩形 34"/>
            <p:cNvSpPr/>
            <p:nvPr/>
          </p:nvSpPr>
          <p:spPr>
            <a:xfrm>
              <a:off x="6102689" y="4735708"/>
              <a:ext cx="2526364" cy="1299852"/>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33" name="文本框 87"/>
            <p:cNvSpPr txBox="1"/>
            <p:nvPr/>
          </p:nvSpPr>
          <p:spPr>
            <a:xfrm>
              <a:off x="7025237" y="5084701"/>
              <a:ext cx="143885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solidFill>
                    <a:srgbClr val="404040"/>
                  </a:solidFill>
                </a:defRPr>
              </a:pPr>
              <a:r>
                <a:rPr lang="en-US" altLang="zh-CN" dirty="0" smtClean="0"/>
                <a:t>Good</a:t>
              </a:r>
              <a:r>
                <a:rPr lang="en-US" dirty="0" smtClean="0"/>
                <a:t> </a:t>
              </a:r>
            </a:p>
            <a:p>
              <a:pPr>
                <a:defRPr>
                  <a:solidFill>
                    <a:srgbClr val="404040"/>
                  </a:solidFill>
                </a:defRPr>
              </a:pPr>
              <a:r>
                <a:rPr lang="en-US" dirty="0" err="1" smtClean="0"/>
                <a:t>Explainability</a:t>
              </a:r>
              <a:endParaRPr dirty="0"/>
            </a:p>
          </p:txBody>
        </p:sp>
        <p:sp>
          <p:nvSpPr>
            <p:cNvPr id="34" name="iconfont-1142-850429"/>
            <p:cNvSpPr/>
            <p:nvPr/>
          </p:nvSpPr>
          <p:spPr>
            <a:xfrm>
              <a:off x="6342334" y="5103024"/>
              <a:ext cx="512862" cy="609686"/>
            </a:xfrm>
            <a:custGeom>
              <a:avLst/>
              <a:gdLst/>
              <a:ahLst/>
              <a:cxnLst>
                <a:cxn ang="0">
                  <a:pos x="wd2" y="hd2"/>
                </a:cxn>
                <a:cxn ang="5400000">
                  <a:pos x="wd2" y="hd2"/>
                </a:cxn>
                <a:cxn ang="10800000">
                  <a:pos x="wd2" y="hd2"/>
                </a:cxn>
                <a:cxn ang="16200000">
                  <a:pos x="wd2" y="hd2"/>
                </a:cxn>
              </a:cxnLst>
              <a:rect l="0" t="0" r="r" b="b"/>
              <a:pathLst>
                <a:path w="21600" h="21600" extrusionOk="0">
                  <a:moveTo>
                    <a:pt x="16939" y="6327"/>
                  </a:moveTo>
                  <a:lnTo>
                    <a:pt x="21600" y="6327"/>
                  </a:lnTo>
                  <a:lnTo>
                    <a:pt x="14081" y="0"/>
                  </a:lnTo>
                  <a:lnTo>
                    <a:pt x="6550" y="6327"/>
                  </a:lnTo>
                  <a:lnTo>
                    <a:pt x="11272" y="6327"/>
                  </a:lnTo>
                  <a:cubicBezTo>
                    <a:pt x="10614" y="13770"/>
                    <a:pt x="5990" y="19794"/>
                    <a:pt x="0" y="21255"/>
                  </a:cubicBezTo>
                  <a:cubicBezTo>
                    <a:pt x="920" y="21475"/>
                    <a:pt x="1864" y="21600"/>
                    <a:pt x="2834" y="21600"/>
                  </a:cubicBezTo>
                  <a:cubicBezTo>
                    <a:pt x="10141" y="21600"/>
                    <a:pt x="16169" y="14908"/>
                    <a:pt x="16939" y="6327"/>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grpSp>
      <p:grpSp>
        <p:nvGrpSpPr>
          <p:cNvPr id="35" name="组合 34"/>
          <p:cNvGrpSpPr/>
          <p:nvPr/>
        </p:nvGrpSpPr>
        <p:grpSpPr>
          <a:xfrm>
            <a:off x="8857068" y="4735708"/>
            <a:ext cx="2526364" cy="1299852"/>
            <a:chOff x="8857068" y="4735708"/>
            <a:chExt cx="2526364" cy="1299852"/>
          </a:xfrm>
        </p:grpSpPr>
        <p:sp>
          <p:nvSpPr>
            <p:cNvPr id="36" name="矩形 34"/>
            <p:cNvSpPr/>
            <p:nvPr/>
          </p:nvSpPr>
          <p:spPr>
            <a:xfrm>
              <a:off x="8857068" y="4735708"/>
              <a:ext cx="2526364" cy="1299852"/>
            </a:xfrm>
            <a:custGeom>
              <a:avLst/>
              <a:gdLst/>
              <a:ahLst/>
              <a:cxnLst>
                <a:cxn ang="0">
                  <a:pos x="wd2" y="hd2"/>
                </a:cxn>
                <a:cxn ang="5400000">
                  <a:pos x="wd2" y="hd2"/>
                </a:cxn>
                <a:cxn ang="10800000">
                  <a:pos x="wd2" y="hd2"/>
                </a:cxn>
                <a:cxn ang="16200000">
                  <a:pos x="wd2" y="hd2"/>
                </a:cxn>
              </a:cxnLst>
              <a:rect l="0" t="0" r="r" b="b"/>
              <a:pathLst>
                <a:path w="21600" h="21600" extrusionOk="0">
                  <a:moveTo>
                    <a:pt x="986" y="0"/>
                  </a:moveTo>
                  <a:lnTo>
                    <a:pt x="20614" y="0"/>
                  </a:lnTo>
                  <a:cubicBezTo>
                    <a:pt x="21158" y="0"/>
                    <a:pt x="21600" y="859"/>
                    <a:pt x="21600" y="1917"/>
                  </a:cubicBezTo>
                  <a:lnTo>
                    <a:pt x="21600" y="19683"/>
                  </a:lnTo>
                  <a:cubicBezTo>
                    <a:pt x="21600" y="20741"/>
                    <a:pt x="21158" y="21600"/>
                    <a:pt x="20614" y="21600"/>
                  </a:cubicBezTo>
                  <a:lnTo>
                    <a:pt x="986" y="21600"/>
                  </a:lnTo>
                  <a:cubicBezTo>
                    <a:pt x="442" y="21600"/>
                    <a:pt x="0" y="20741"/>
                    <a:pt x="0" y="19683"/>
                  </a:cubicBezTo>
                  <a:lnTo>
                    <a:pt x="0" y="1917"/>
                  </a:lnTo>
                  <a:cubicBezTo>
                    <a:pt x="0" y="859"/>
                    <a:pt x="442" y="0"/>
                    <a:pt x="986" y="0"/>
                  </a:cubicBezTo>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37" name="文本框 92"/>
            <p:cNvSpPr txBox="1"/>
            <p:nvPr/>
          </p:nvSpPr>
          <p:spPr>
            <a:xfrm>
              <a:off x="9756866" y="5091404"/>
              <a:ext cx="1626566"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404040"/>
                  </a:solidFill>
                </a:defRPr>
              </a:lvl1pPr>
            </a:lstStyle>
            <a:p>
              <a:r>
                <a:rPr dirty="0" smtClean="0"/>
                <a:t>High </a:t>
              </a:r>
              <a:r>
                <a:rPr dirty="0"/>
                <a:t>generalization</a:t>
              </a:r>
            </a:p>
          </p:txBody>
        </p:sp>
        <p:sp>
          <p:nvSpPr>
            <p:cNvPr id="38" name="iconfont-1142-850429"/>
            <p:cNvSpPr/>
            <p:nvPr/>
          </p:nvSpPr>
          <p:spPr>
            <a:xfrm>
              <a:off x="9048301" y="5137550"/>
              <a:ext cx="609686" cy="540637"/>
            </a:xfrm>
            <a:custGeom>
              <a:avLst/>
              <a:gdLst/>
              <a:ahLst/>
              <a:cxnLst>
                <a:cxn ang="0">
                  <a:pos x="wd2" y="hd2"/>
                </a:cxn>
                <a:cxn ang="5400000">
                  <a:pos x="wd2" y="hd2"/>
                </a:cxn>
                <a:cxn ang="10800000">
                  <a:pos x="wd2" y="hd2"/>
                </a:cxn>
                <a:cxn ang="16200000">
                  <a:pos x="wd2" y="hd2"/>
                </a:cxn>
              </a:cxnLst>
              <a:rect l="0" t="0" r="r" b="b"/>
              <a:pathLst>
                <a:path w="21361" h="21455" extrusionOk="0">
                  <a:moveTo>
                    <a:pt x="1630" y="8474"/>
                  </a:moveTo>
                  <a:cubicBezTo>
                    <a:pt x="1770" y="8320"/>
                    <a:pt x="1993" y="8320"/>
                    <a:pt x="2133" y="8474"/>
                  </a:cubicBezTo>
                  <a:lnTo>
                    <a:pt x="3657" y="10202"/>
                  </a:lnTo>
                  <a:cubicBezTo>
                    <a:pt x="3883" y="10453"/>
                    <a:pt x="3722" y="10883"/>
                    <a:pt x="3407" y="10883"/>
                  </a:cubicBezTo>
                  <a:lnTo>
                    <a:pt x="2568" y="10883"/>
                  </a:lnTo>
                  <a:cubicBezTo>
                    <a:pt x="2568" y="10926"/>
                    <a:pt x="2568" y="10964"/>
                    <a:pt x="2568" y="11007"/>
                  </a:cubicBezTo>
                  <a:cubicBezTo>
                    <a:pt x="2599" y="12664"/>
                    <a:pt x="3016" y="14233"/>
                    <a:pt x="3814" y="15681"/>
                  </a:cubicBezTo>
                  <a:cubicBezTo>
                    <a:pt x="4886" y="17521"/>
                    <a:pt x="6331" y="18787"/>
                    <a:pt x="8105" y="19441"/>
                  </a:cubicBezTo>
                  <a:cubicBezTo>
                    <a:pt x="10128" y="20169"/>
                    <a:pt x="12234" y="20038"/>
                    <a:pt x="14035" y="19066"/>
                  </a:cubicBezTo>
                  <a:cubicBezTo>
                    <a:pt x="14042" y="19062"/>
                    <a:pt x="14045" y="19058"/>
                    <a:pt x="14052" y="19058"/>
                  </a:cubicBezTo>
                  <a:cubicBezTo>
                    <a:pt x="15192" y="18481"/>
                    <a:pt x="16120" y="17710"/>
                    <a:pt x="16805" y="16762"/>
                  </a:cubicBezTo>
                  <a:cubicBezTo>
                    <a:pt x="16853" y="16696"/>
                    <a:pt x="16897" y="16634"/>
                    <a:pt x="16942" y="16568"/>
                  </a:cubicBezTo>
                  <a:cubicBezTo>
                    <a:pt x="17171" y="16227"/>
                    <a:pt x="17599" y="16161"/>
                    <a:pt x="17901" y="16417"/>
                  </a:cubicBezTo>
                  <a:cubicBezTo>
                    <a:pt x="18202" y="16676"/>
                    <a:pt x="18260" y="17164"/>
                    <a:pt x="18031" y="17505"/>
                  </a:cubicBezTo>
                  <a:cubicBezTo>
                    <a:pt x="17192" y="18752"/>
                    <a:pt x="16045" y="19747"/>
                    <a:pt x="14617" y="20468"/>
                  </a:cubicBezTo>
                  <a:cubicBezTo>
                    <a:pt x="13398" y="21122"/>
                    <a:pt x="12066" y="21455"/>
                    <a:pt x="10703" y="21455"/>
                  </a:cubicBezTo>
                  <a:cubicBezTo>
                    <a:pt x="9700" y="21455"/>
                    <a:pt x="8683" y="21277"/>
                    <a:pt x="7683" y="20917"/>
                  </a:cubicBezTo>
                  <a:cubicBezTo>
                    <a:pt x="5602" y="20146"/>
                    <a:pt x="3914" y="18671"/>
                    <a:pt x="2664" y="16525"/>
                  </a:cubicBezTo>
                  <a:cubicBezTo>
                    <a:pt x="2660" y="16518"/>
                    <a:pt x="2657" y="16514"/>
                    <a:pt x="2657" y="16510"/>
                  </a:cubicBezTo>
                  <a:cubicBezTo>
                    <a:pt x="1698" y="14775"/>
                    <a:pt x="1208" y="12885"/>
                    <a:pt x="1195" y="10883"/>
                  </a:cubicBezTo>
                  <a:lnTo>
                    <a:pt x="356" y="10883"/>
                  </a:lnTo>
                  <a:cubicBezTo>
                    <a:pt x="41" y="10883"/>
                    <a:pt x="-120" y="10453"/>
                    <a:pt x="106" y="10202"/>
                  </a:cubicBezTo>
                  <a:close/>
                  <a:moveTo>
                    <a:pt x="11831" y="80"/>
                  </a:moveTo>
                  <a:cubicBezTo>
                    <a:pt x="13286" y="277"/>
                    <a:pt x="14700" y="866"/>
                    <a:pt x="15923" y="1788"/>
                  </a:cubicBezTo>
                  <a:cubicBezTo>
                    <a:pt x="17124" y="2690"/>
                    <a:pt x="18145" y="3911"/>
                    <a:pt x="18874" y="5321"/>
                  </a:cubicBezTo>
                  <a:cubicBezTo>
                    <a:pt x="19621" y="6765"/>
                    <a:pt x="20059" y="8412"/>
                    <a:pt x="20148" y="10089"/>
                  </a:cubicBezTo>
                  <a:cubicBezTo>
                    <a:pt x="20158" y="10298"/>
                    <a:pt x="20165" y="10515"/>
                    <a:pt x="20165" y="10724"/>
                  </a:cubicBezTo>
                  <a:lnTo>
                    <a:pt x="21007" y="10724"/>
                  </a:lnTo>
                  <a:cubicBezTo>
                    <a:pt x="21323" y="10724"/>
                    <a:pt x="21480" y="11158"/>
                    <a:pt x="21257" y="11410"/>
                  </a:cubicBezTo>
                  <a:lnTo>
                    <a:pt x="19730" y="13137"/>
                  </a:lnTo>
                  <a:cubicBezTo>
                    <a:pt x="19593" y="13292"/>
                    <a:pt x="19367" y="13292"/>
                    <a:pt x="19230" y="13137"/>
                  </a:cubicBezTo>
                  <a:lnTo>
                    <a:pt x="17703" y="11410"/>
                  </a:lnTo>
                  <a:cubicBezTo>
                    <a:pt x="17481" y="11158"/>
                    <a:pt x="17638" y="10724"/>
                    <a:pt x="17953" y="10724"/>
                  </a:cubicBezTo>
                  <a:lnTo>
                    <a:pt x="18795" y="10724"/>
                  </a:lnTo>
                  <a:cubicBezTo>
                    <a:pt x="18795" y="10635"/>
                    <a:pt x="18792" y="10542"/>
                    <a:pt x="18792" y="10453"/>
                  </a:cubicBezTo>
                  <a:cubicBezTo>
                    <a:pt x="18789" y="10360"/>
                    <a:pt x="18785" y="10271"/>
                    <a:pt x="18782" y="10178"/>
                  </a:cubicBezTo>
                  <a:cubicBezTo>
                    <a:pt x="18706" y="8745"/>
                    <a:pt x="18330" y="7339"/>
                    <a:pt x="17689" y="6103"/>
                  </a:cubicBezTo>
                  <a:cubicBezTo>
                    <a:pt x="17066" y="4898"/>
                    <a:pt x="16193" y="3849"/>
                    <a:pt x="15166" y="3078"/>
                  </a:cubicBezTo>
                  <a:cubicBezTo>
                    <a:pt x="14118" y="2291"/>
                    <a:pt x="12909" y="1788"/>
                    <a:pt x="11666" y="1617"/>
                  </a:cubicBezTo>
                  <a:cubicBezTo>
                    <a:pt x="10280" y="1428"/>
                    <a:pt x="8872" y="1641"/>
                    <a:pt x="7595" y="2237"/>
                  </a:cubicBezTo>
                  <a:cubicBezTo>
                    <a:pt x="6414" y="2787"/>
                    <a:pt x="5359" y="3651"/>
                    <a:pt x="4524" y="4747"/>
                  </a:cubicBezTo>
                  <a:cubicBezTo>
                    <a:pt x="4472" y="4817"/>
                    <a:pt x="4421" y="4891"/>
                    <a:pt x="4370" y="4960"/>
                  </a:cubicBezTo>
                  <a:cubicBezTo>
                    <a:pt x="4130" y="5293"/>
                    <a:pt x="3698" y="5344"/>
                    <a:pt x="3404" y="5077"/>
                  </a:cubicBezTo>
                  <a:cubicBezTo>
                    <a:pt x="3109" y="4805"/>
                    <a:pt x="3065" y="4317"/>
                    <a:pt x="3305" y="3988"/>
                  </a:cubicBezTo>
                  <a:cubicBezTo>
                    <a:pt x="4304" y="2586"/>
                    <a:pt x="5609" y="1486"/>
                    <a:pt x="7075" y="804"/>
                  </a:cubicBezTo>
                  <a:cubicBezTo>
                    <a:pt x="8568" y="107"/>
                    <a:pt x="10211" y="-145"/>
                    <a:pt x="11831" y="8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grpSp>
      <p:sp>
        <p:nvSpPr>
          <p:cNvPr id="39" name="文本框 1"/>
          <p:cNvSpPr txBox="1"/>
          <p:nvPr/>
        </p:nvSpPr>
        <p:spPr>
          <a:xfrm>
            <a:off x="536121" y="6111266"/>
            <a:ext cx="364779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200"/>
            </a:pPr>
            <a:r>
              <a:rPr dirty="0" smtClean="0"/>
              <a:t>**</a:t>
            </a:r>
            <a:r>
              <a:rPr lang="en-US" dirty="0" smtClean="0"/>
              <a:t> </a:t>
            </a:r>
            <a:r>
              <a:rPr dirty="0" smtClean="0"/>
              <a:t>The </a:t>
            </a:r>
            <a:r>
              <a:rPr dirty="0"/>
              <a:t>results are based on the model in </a:t>
            </a:r>
            <a:r>
              <a:rPr dirty="0" err="1"/>
              <a:t>ChongQing</a:t>
            </a:r>
            <a:endParaRPr dirty="0"/>
          </a:p>
        </p:txBody>
      </p:sp>
      <p:cxnSp>
        <p:nvCxnSpPr>
          <p:cNvPr id="40" name="直接连接符 39"/>
          <p:cNvCxnSpPr/>
          <p:nvPr/>
        </p:nvCxnSpPr>
        <p:spPr>
          <a:xfrm>
            <a:off x="1414498" y="3763197"/>
            <a:ext cx="623405" cy="0"/>
          </a:xfrm>
          <a:prstGeom prst="line">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cxnSp>
      <p:cxnSp>
        <p:nvCxnSpPr>
          <p:cNvPr id="41" name="直接连接符 40"/>
          <p:cNvCxnSpPr/>
          <p:nvPr/>
        </p:nvCxnSpPr>
        <p:spPr>
          <a:xfrm>
            <a:off x="2517524" y="3763197"/>
            <a:ext cx="623405" cy="0"/>
          </a:xfrm>
          <a:prstGeom prst="line">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 name="矩形 1"/>
              <p:cNvSpPr/>
              <p:nvPr/>
            </p:nvSpPr>
            <p:spPr>
              <a:xfrm>
                <a:off x="7350011" y="3446578"/>
                <a:ext cx="3738524" cy="533544"/>
              </a:xfrm>
              <a:prstGeom prst="rect">
                <a:avLst/>
              </a:prstGeom>
            </p:spPr>
            <p:txBody>
              <a:bodyPr wrap="none">
                <a:spAutoFit/>
              </a:bodyPr>
              <a:lstStyle/>
              <a:p>
                <a:r>
                  <a:rPr lang="en-US" altLang="zh-CN" b="1" dirty="0" smtClean="0"/>
                  <a:t>Elasticity</a:t>
                </a:r>
                <a:r>
                  <a:rPr lang="zh-CN" altLang="en-US" b="1" dirty="0" smtClean="0"/>
                  <a:t> </a:t>
                </a:r>
                <a:r>
                  <a:rPr lang="en-US" altLang="zh-CN" b="1" dirty="0"/>
                  <a:t>= </a:t>
                </a:r>
                <a14:m>
                  <m:oMath xmlns:m="http://schemas.openxmlformats.org/officeDocument/2006/math">
                    <m:f>
                      <m:fPr>
                        <m:ctrlPr>
                          <a:rPr lang="en-US" altLang="zh-CN" b="1" i="1">
                            <a:latin typeface="Cambria Math" panose="02040503050406030204" pitchFamily="18" charset="0"/>
                          </a:rPr>
                        </m:ctrlPr>
                      </m:fPr>
                      <m:num>
                        <m:r>
                          <a:rPr lang="en-US" altLang="zh-CN" b="1" i="1" smtClean="0">
                            <a:latin typeface="Cambria Math" panose="02040503050406030204" pitchFamily="18" charset="0"/>
                          </a:rPr>
                          <m:t>𝒍𝒐𝒈</m:t>
                        </m:r>
                        <m:r>
                          <a:rPr lang="en-US" altLang="zh-CN" b="1" i="1" smtClean="0">
                            <a:latin typeface="Cambria Math" panose="02040503050406030204" pitchFamily="18" charset="0"/>
                          </a:rPr>
                          <m:t> (</m:t>
                        </m:r>
                        <m:r>
                          <a:rPr lang="en-US" altLang="zh-CN" b="1" i="1" smtClean="0">
                            <a:latin typeface="Cambria Math" panose="02040503050406030204" pitchFamily="18" charset="0"/>
                          </a:rPr>
                          <m:t>𝒅𝒆𝒍𝒕𝒂</m:t>
                        </m:r>
                        <m:r>
                          <a:rPr lang="en-US" altLang="zh-CN" b="1" i="1" smtClean="0">
                            <a:latin typeface="Cambria Math" panose="02040503050406030204" pitchFamily="18" charset="0"/>
                          </a:rPr>
                          <m:t> </m:t>
                        </m:r>
                        <m:r>
                          <a:rPr lang="en-US" altLang="zh-CN" b="1" i="1" smtClean="0">
                            <a:latin typeface="Cambria Math" panose="02040503050406030204" pitchFamily="18" charset="0"/>
                          </a:rPr>
                          <m:t>𝒄𝒐𝒏𝒗𝒆𝒓𝒔𝒊𝒐𝒏</m:t>
                        </m:r>
                        <m:r>
                          <a:rPr lang="en-US" altLang="zh-CN" b="1" i="1" smtClean="0">
                            <a:latin typeface="Cambria Math" panose="02040503050406030204" pitchFamily="18" charset="0"/>
                          </a:rPr>
                          <m:t>_</m:t>
                        </m:r>
                        <m:r>
                          <a:rPr lang="en-US" altLang="zh-CN" b="1" i="1" smtClean="0">
                            <a:latin typeface="Cambria Math" panose="02040503050406030204" pitchFamily="18" charset="0"/>
                          </a:rPr>
                          <m:t>𝒓𝒂𝒕𝒆</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𝒍𝒐𝒈</m:t>
                        </m:r>
                        <m:r>
                          <a:rPr lang="en-US" altLang="zh-CN" b="1" i="1" smtClean="0">
                            <a:latin typeface="Cambria Math" panose="02040503050406030204" pitchFamily="18" charset="0"/>
                          </a:rPr>
                          <m:t> (</m:t>
                        </m:r>
                        <m:r>
                          <a:rPr lang="en-US" altLang="zh-CN" b="1" i="1" smtClean="0">
                            <a:latin typeface="Cambria Math" panose="02040503050406030204" pitchFamily="18" charset="0"/>
                          </a:rPr>
                          <m:t>𝒅𝒆𝒍𝒕𝒂</m:t>
                        </m:r>
                        <m:r>
                          <a:rPr lang="en-US" altLang="zh-CN" b="1" i="1" smtClean="0">
                            <a:latin typeface="Cambria Math" panose="02040503050406030204" pitchFamily="18" charset="0"/>
                          </a:rPr>
                          <m:t> </m:t>
                        </m:r>
                        <m:r>
                          <a:rPr lang="en-US" altLang="zh-CN" b="1" i="1" smtClean="0">
                            <a:latin typeface="Cambria Math" panose="02040503050406030204" pitchFamily="18" charset="0"/>
                          </a:rPr>
                          <m:t>𝒅𝒊𝒔𝒄𝒐𝒖𝒏𝒕</m:t>
                        </m:r>
                        <m:r>
                          <a:rPr lang="en-US" altLang="zh-CN" b="1" i="1" smtClean="0">
                            <a:latin typeface="Cambria Math" panose="02040503050406030204" pitchFamily="18" charset="0"/>
                          </a:rPr>
                          <m:t>)</m:t>
                        </m:r>
                      </m:den>
                    </m:f>
                  </m:oMath>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7350011" y="3446578"/>
                <a:ext cx="3738524" cy="533544"/>
              </a:xfrm>
              <a:prstGeom prst="rect">
                <a:avLst/>
              </a:prstGeom>
              <a:blipFill rotWithShape="0">
                <a:blip r:embed="rId7"/>
                <a:stretch>
                  <a:fillRect l="-1468" b="-6818"/>
                </a:stretch>
              </a:blipFill>
            </p:spPr>
            <p:txBody>
              <a:bodyPr/>
              <a:lstStyle/>
              <a:p>
                <a:r>
                  <a:rPr lang="zh-CN" altLang="en-US">
                    <a:noFill/>
                  </a:rPr>
                  <a:t> </a:t>
                </a:r>
              </a:p>
            </p:txBody>
          </p:sp>
        </mc:Fallback>
      </mc:AlternateContent>
      <p:sp>
        <p:nvSpPr>
          <p:cNvPr id="43" name="spiral_67778">
            <a:extLst>
              <a:ext uri="{FF2B5EF4-FFF2-40B4-BE49-F238E27FC236}">
                <a16:creationId xmlns="" xmlns:a16="http://schemas.microsoft.com/office/drawing/2014/main" xmlns:p14="http://schemas.microsoft.com/office/powerpoint/2010/main" id="{54405246-CCE2-4201-BBB1-D3F3EB6E740D}"/>
              </a:ext>
            </a:extLst>
          </p:cNvPr>
          <p:cNvSpPr/>
          <p:nvPr/>
        </p:nvSpPr>
        <p:spPr>
          <a:xfrm>
            <a:off x="3501462" y="5086123"/>
            <a:ext cx="500107" cy="609685"/>
          </a:xfrm>
          <a:custGeom>
            <a:avLst/>
            <a:gdLst>
              <a:gd name="T0" fmla="*/ 2787 w 4570"/>
              <a:gd name="T1" fmla="*/ 2494 h 5580"/>
              <a:gd name="T2" fmla="*/ 2587 w 4570"/>
              <a:gd name="T3" fmla="*/ 2350 h 5580"/>
              <a:gd name="T4" fmla="*/ 2397 w 4570"/>
              <a:gd name="T5" fmla="*/ 2215 h 5580"/>
              <a:gd name="T6" fmla="*/ 2397 w 4570"/>
              <a:gd name="T7" fmla="*/ 2215 h 5580"/>
              <a:gd name="T8" fmla="*/ 2272 w 4570"/>
              <a:gd name="T9" fmla="*/ 2215 h 5580"/>
              <a:gd name="T10" fmla="*/ 2114 w 4570"/>
              <a:gd name="T11" fmla="*/ 2293 h 5580"/>
              <a:gd name="T12" fmla="*/ 2079 w 4570"/>
              <a:gd name="T13" fmla="*/ 2465 h 5580"/>
              <a:gd name="T14" fmla="*/ 2787 w 4570"/>
              <a:gd name="T15" fmla="*/ 3014 h 5580"/>
              <a:gd name="T16" fmla="*/ 3637 w 4570"/>
              <a:gd name="T17" fmla="*/ 2164 h 5580"/>
              <a:gd name="T18" fmla="*/ 2640 w 4570"/>
              <a:gd name="T19" fmla="*/ 1166 h 5580"/>
              <a:gd name="T20" fmla="*/ 1458 w 4570"/>
              <a:gd name="T21" fmla="*/ 2348 h 5580"/>
              <a:gd name="T22" fmla="*/ 2870 w 4570"/>
              <a:gd name="T23" fmla="*/ 3760 h 5580"/>
              <a:gd name="T24" fmla="*/ 4570 w 4570"/>
              <a:gd name="T25" fmla="*/ 2060 h 5580"/>
              <a:gd name="T26" fmla="*/ 3967 w 4570"/>
              <a:gd name="T27" fmla="*/ 603 h 5580"/>
              <a:gd name="T28" fmla="*/ 2510 w 4570"/>
              <a:gd name="T29" fmla="*/ 0 h 5580"/>
              <a:gd name="T30" fmla="*/ 0 w 4570"/>
              <a:gd name="T31" fmla="*/ 2510 h 5580"/>
              <a:gd name="T32" fmla="*/ 900 w 4570"/>
              <a:gd name="T33" fmla="*/ 4683 h 5580"/>
              <a:gd name="T34" fmla="*/ 2930 w 4570"/>
              <a:gd name="T35" fmla="*/ 5580 h 5580"/>
              <a:gd name="T36" fmla="*/ 2939 w 4570"/>
              <a:gd name="T37" fmla="*/ 5580 h 5580"/>
              <a:gd name="T38" fmla="*/ 3077 w 4570"/>
              <a:gd name="T39" fmla="*/ 5525 h 5580"/>
              <a:gd name="T40" fmla="*/ 3139 w 4570"/>
              <a:gd name="T41" fmla="*/ 5380 h 5580"/>
              <a:gd name="T42" fmla="*/ 3139 w 4570"/>
              <a:gd name="T43" fmla="*/ 5260 h 5580"/>
              <a:gd name="T44" fmla="*/ 2949 w 4570"/>
              <a:gd name="T45" fmla="*/ 5060 h 5580"/>
              <a:gd name="T46" fmla="*/ 520 w 4570"/>
              <a:gd name="T47" fmla="*/ 2510 h 5580"/>
              <a:gd name="T48" fmla="*/ 2510 w 4570"/>
              <a:gd name="T49" fmla="*/ 520 h 5580"/>
              <a:gd name="T50" fmla="*/ 3599 w 4570"/>
              <a:gd name="T51" fmla="*/ 971 h 5580"/>
              <a:gd name="T52" fmla="*/ 4050 w 4570"/>
              <a:gd name="T53" fmla="*/ 2060 h 5580"/>
              <a:gd name="T54" fmla="*/ 2870 w 4570"/>
              <a:gd name="T55" fmla="*/ 3240 h 5580"/>
              <a:gd name="T56" fmla="*/ 1978 w 4570"/>
              <a:gd name="T57" fmla="*/ 2348 h 5580"/>
              <a:gd name="T58" fmla="*/ 2640 w 4570"/>
              <a:gd name="T59" fmla="*/ 1687 h 5580"/>
              <a:gd name="T60" fmla="*/ 3117 w 4570"/>
              <a:gd name="T61" fmla="*/ 2164 h 5580"/>
              <a:gd name="T62" fmla="*/ 2787 w 4570"/>
              <a:gd name="T63" fmla="*/ 2494 h 5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70" h="5580">
                <a:moveTo>
                  <a:pt x="2787" y="2494"/>
                </a:moveTo>
                <a:cubicBezTo>
                  <a:pt x="2697" y="2494"/>
                  <a:pt x="2616" y="2436"/>
                  <a:pt x="2587" y="2350"/>
                </a:cubicBezTo>
                <a:cubicBezTo>
                  <a:pt x="2559" y="2269"/>
                  <a:pt x="2483" y="2215"/>
                  <a:pt x="2397" y="2215"/>
                </a:cubicBezTo>
                <a:lnTo>
                  <a:pt x="2397" y="2215"/>
                </a:lnTo>
                <a:lnTo>
                  <a:pt x="2272" y="2215"/>
                </a:lnTo>
                <a:cubicBezTo>
                  <a:pt x="2210" y="2215"/>
                  <a:pt x="2152" y="2244"/>
                  <a:pt x="2114" y="2293"/>
                </a:cubicBezTo>
                <a:cubicBezTo>
                  <a:pt x="2076" y="2342"/>
                  <a:pt x="2063" y="2405"/>
                  <a:pt x="2079" y="2465"/>
                </a:cubicBezTo>
                <a:cubicBezTo>
                  <a:pt x="2162" y="2788"/>
                  <a:pt x="2454" y="3014"/>
                  <a:pt x="2787" y="3014"/>
                </a:cubicBezTo>
                <a:cubicBezTo>
                  <a:pt x="3256" y="3014"/>
                  <a:pt x="3637" y="2632"/>
                  <a:pt x="3637" y="2164"/>
                </a:cubicBezTo>
                <a:cubicBezTo>
                  <a:pt x="3637" y="1614"/>
                  <a:pt x="3189" y="1166"/>
                  <a:pt x="2640" y="1166"/>
                </a:cubicBezTo>
                <a:cubicBezTo>
                  <a:pt x="1988" y="1167"/>
                  <a:pt x="1458" y="1697"/>
                  <a:pt x="1458" y="2348"/>
                </a:cubicBezTo>
                <a:cubicBezTo>
                  <a:pt x="1458" y="3127"/>
                  <a:pt x="2091" y="3760"/>
                  <a:pt x="2870" y="3760"/>
                </a:cubicBezTo>
                <a:cubicBezTo>
                  <a:pt x="3807" y="3760"/>
                  <a:pt x="4570" y="2998"/>
                  <a:pt x="4570" y="2060"/>
                </a:cubicBezTo>
                <a:cubicBezTo>
                  <a:pt x="4570" y="1510"/>
                  <a:pt x="4356" y="993"/>
                  <a:pt x="3967" y="603"/>
                </a:cubicBezTo>
                <a:cubicBezTo>
                  <a:pt x="3578" y="214"/>
                  <a:pt x="3060" y="0"/>
                  <a:pt x="2510" y="0"/>
                </a:cubicBezTo>
                <a:cubicBezTo>
                  <a:pt x="1126" y="0"/>
                  <a:pt x="0" y="1126"/>
                  <a:pt x="0" y="2510"/>
                </a:cubicBezTo>
                <a:cubicBezTo>
                  <a:pt x="0" y="3331"/>
                  <a:pt x="319" y="4103"/>
                  <a:pt x="900" y="4683"/>
                </a:cubicBezTo>
                <a:cubicBezTo>
                  <a:pt x="1443" y="5227"/>
                  <a:pt x="2164" y="5545"/>
                  <a:pt x="2930" y="5580"/>
                </a:cubicBezTo>
                <a:cubicBezTo>
                  <a:pt x="2933" y="5580"/>
                  <a:pt x="2936" y="5580"/>
                  <a:pt x="2939" y="5580"/>
                </a:cubicBezTo>
                <a:cubicBezTo>
                  <a:pt x="2991" y="5580"/>
                  <a:pt x="3040" y="5560"/>
                  <a:pt x="3077" y="5525"/>
                </a:cubicBezTo>
                <a:cubicBezTo>
                  <a:pt x="3117" y="5487"/>
                  <a:pt x="3139" y="5435"/>
                  <a:pt x="3139" y="5380"/>
                </a:cubicBezTo>
                <a:lnTo>
                  <a:pt x="3139" y="5260"/>
                </a:lnTo>
                <a:cubicBezTo>
                  <a:pt x="3139" y="5153"/>
                  <a:pt x="3055" y="5065"/>
                  <a:pt x="2949" y="5060"/>
                </a:cubicBezTo>
                <a:cubicBezTo>
                  <a:pt x="1587" y="4995"/>
                  <a:pt x="520" y="3875"/>
                  <a:pt x="520" y="2510"/>
                </a:cubicBezTo>
                <a:cubicBezTo>
                  <a:pt x="520" y="1413"/>
                  <a:pt x="1413" y="520"/>
                  <a:pt x="2510" y="520"/>
                </a:cubicBezTo>
                <a:cubicBezTo>
                  <a:pt x="2921" y="520"/>
                  <a:pt x="3308" y="680"/>
                  <a:pt x="3599" y="971"/>
                </a:cubicBezTo>
                <a:cubicBezTo>
                  <a:pt x="3890" y="1262"/>
                  <a:pt x="4050" y="1649"/>
                  <a:pt x="4050" y="2060"/>
                </a:cubicBezTo>
                <a:cubicBezTo>
                  <a:pt x="4050" y="2711"/>
                  <a:pt x="3521" y="3240"/>
                  <a:pt x="2870" y="3240"/>
                </a:cubicBezTo>
                <a:cubicBezTo>
                  <a:pt x="2378" y="3240"/>
                  <a:pt x="1978" y="2840"/>
                  <a:pt x="1978" y="2348"/>
                </a:cubicBezTo>
                <a:cubicBezTo>
                  <a:pt x="1978" y="1983"/>
                  <a:pt x="2275" y="1687"/>
                  <a:pt x="2640" y="1687"/>
                </a:cubicBezTo>
                <a:cubicBezTo>
                  <a:pt x="2903" y="1687"/>
                  <a:pt x="3117" y="1901"/>
                  <a:pt x="3117" y="2164"/>
                </a:cubicBezTo>
                <a:cubicBezTo>
                  <a:pt x="3117" y="2346"/>
                  <a:pt x="2969" y="2494"/>
                  <a:pt x="2787" y="24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6200586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fontScale="90000"/>
          </a:bodyPr>
          <a:lstStyle/>
          <a:p>
            <a:r>
              <a:rPr lang="en-US" altLang="zh-CN" dirty="0" smtClean="0"/>
              <a:t>Contents</a:t>
            </a:r>
            <a:endParaRPr lang="zh-CN" altLang="en-US" dirty="0"/>
          </a:p>
        </p:txBody>
      </p:sp>
      <p:sp>
        <p:nvSpPr>
          <p:cNvPr id="92" name="灯片编号占位符 2"/>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smtClean="0"/>
              <a:t>9</a:t>
            </a:fld>
            <a:endParaRPr/>
          </a:p>
        </p:txBody>
      </p:sp>
      <p:sp>
        <p:nvSpPr>
          <p:cNvPr id="6" name="圆角矩形 1"/>
          <p:cNvSpPr/>
          <p:nvPr/>
        </p:nvSpPr>
        <p:spPr>
          <a:xfrm>
            <a:off x="508000" y="2431408"/>
            <a:ext cx="10826750" cy="431801"/>
          </a:xfrm>
          <a:prstGeom prst="roundRect">
            <a:avLst>
              <a:gd name="adj" fmla="val 13754"/>
            </a:avLst>
          </a:prstGeom>
          <a:solidFill>
            <a:srgbClr val="FFD000">
              <a:alpha val="80000"/>
            </a:srgbClr>
          </a:solidFill>
          <a:ln w="12700">
            <a:miter lim="400000"/>
          </a:ln>
        </p:spPr>
        <p:txBody>
          <a:bodyPr lIns="45719" rIns="45719" anchor="ctr"/>
          <a:lstStyle/>
          <a:p>
            <a:pPr algn="ctr">
              <a:defRPr>
                <a:solidFill>
                  <a:srgbClr val="FFFFFF"/>
                </a:solidFill>
              </a:defRPr>
            </a:pPr>
            <a:endParaRPr/>
          </a:p>
        </p:txBody>
      </p:sp>
      <p:sp>
        <p:nvSpPr>
          <p:cNvPr id="7" name="文本占位符 4"/>
          <p:cNvSpPr txBox="1">
            <a:spLocks/>
          </p:cNvSpPr>
          <p:nvPr/>
        </p:nvSpPr>
        <p:spPr>
          <a:xfrm>
            <a:off x="508000" y="1070379"/>
            <a:ext cx="10510838" cy="467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685782" marR="0" indent="-685782" algn="l" defTabSz="1219169" rtl="0" latinLnBrk="0">
              <a:lnSpc>
                <a:spcPct val="100000"/>
              </a:lnSpc>
              <a:spcBef>
                <a:spcPts val="700"/>
              </a:spcBef>
              <a:spcAft>
                <a:spcPts val="0"/>
              </a:spcAft>
              <a:buClrTx/>
              <a:buSzPct val="100000"/>
              <a:buFontTx/>
              <a:buAutoNum type="arabicPeriod"/>
              <a:tabLst/>
              <a:defRPr sz="3200" b="0" i="0" u="none" strike="noStrike" cap="none" spc="0" baseline="0">
                <a:ln>
                  <a:noFill/>
                </a:ln>
                <a:solidFill>
                  <a:srgbClr val="343741">
                    <a:alpha val="99000"/>
                  </a:srgbClr>
                </a:solidFill>
                <a:uFillTx/>
                <a:latin typeface="Arial"/>
                <a:ea typeface="Arial"/>
                <a:cs typeface="Arial"/>
                <a:sym typeface="Arial"/>
              </a:defRPr>
            </a:lvl1pPr>
            <a:lvl2pPr marL="1166254" marR="0" indent="-448722" algn="l" defTabSz="1219169" rtl="0" latinLnBrk="0">
              <a:lnSpc>
                <a:spcPct val="100000"/>
              </a:lnSpc>
              <a:spcBef>
                <a:spcPts val="700"/>
              </a:spcBef>
              <a:spcAft>
                <a:spcPts val="0"/>
              </a:spcAft>
              <a:buClrTx/>
              <a:buSzPct val="100000"/>
              <a:buFontTx/>
              <a:buAutoNum type="arabicParenR"/>
              <a:tabLst/>
              <a:defRPr sz="3200" b="0" i="0" u="none" strike="noStrike" cap="none" spc="0" baseline="0">
                <a:ln>
                  <a:noFill/>
                </a:ln>
                <a:solidFill>
                  <a:srgbClr val="343741">
                    <a:alpha val="99000"/>
                  </a:srgbClr>
                </a:solidFill>
                <a:uFillTx/>
                <a:latin typeface="Arial"/>
                <a:ea typeface="Arial"/>
                <a:cs typeface="Arial"/>
                <a:sym typeface="Arial"/>
              </a:defRPr>
            </a:lvl2pPr>
            <a:lvl3pPr marL="1523962" marR="0" indent="-304792"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3pPr>
            <a:lvl4pPr marL="2203883"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4pPr>
            <a:lvl5pPr marL="281346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5pPr>
            <a:lvl6pPr marL="342305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6pPr>
            <a:lvl7pPr marL="4032637"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7pPr>
            <a:lvl8pPr marL="4642222"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8pPr>
            <a:lvl9pPr marL="5251806" marR="0" indent="-375128" algn="l" defTabSz="1219169" rtl="0" latinLnBrk="0">
              <a:lnSpc>
                <a:spcPct val="100000"/>
              </a:lnSpc>
              <a:spcBef>
                <a:spcPts val="700"/>
              </a:spcBef>
              <a:spcAft>
                <a:spcPts val="0"/>
              </a:spcAft>
              <a:buClrTx/>
              <a:buSzPct val="100000"/>
              <a:buFontTx/>
              <a:buChar char="•"/>
              <a:tabLst/>
              <a:defRPr sz="3200" b="0" i="0" u="none" strike="noStrike" cap="none" spc="0" baseline="0">
                <a:ln>
                  <a:noFill/>
                </a:ln>
                <a:solidFill>
                  <a:srgbClr val="343741">
                    <a:alpha val="99000"/>
                  </a:srgbClr>
                </a:solidFill>
                <a:uFillTx/>
                <a:latin typeface="Arial"/>
                <a:ea typeface="Arial"/>
                <a:cs typeface="Arial"/>
                <a:sym typeface="Arial"/>
              </a:defRPr>
            </a:lvl9pPr>
          </a:lstStyle>
          <a:p>
            <a:pPr hangingPunct="1">
              <a:lnSpc>
                <a:spcPct val="150000"/>
              </a:lnSpc>
              <a:spcBef>
                <a:spcPts val="500"/>
              </a:spcBef>
              <a:defRPr sz="2400"/>
            </a:pPr>
            <a:r>
              <a:rPr lang="en-US" altLang="zh-CN" sz="2400" dirty="0" smtClean="0"/>
              <a:t>Background</a:t>
            </a:r>
          </a:p>
          <a:p>
            <a:pPr hangingPunct="1">
              <a:lnSpc>
                <a:spcPct val="150000"/>
              </a:lnSpc>
              <a:spcBef>
                <a:spcPts val="500"/>
              </a:spcBef>
              <a:defRPr sz="2400"/>
            </a:pPr>
            <a:r>
              <a:rPr lang="en-US" sz="2400" dirty="0" smtClean="0">
                <a:latin typeface="微软雅黑"/>
                <a:ea typeface="微软雅黑"/>
                <a:cs typeface="微软雅黑"/>
                <a:sym typeface="微软雅黑"/>
              </a:rPr>
              <a:t>Algorithm Details</a:t>
            </a:r>
          </a:p>
          <a:p>
            <a:pPr hangingPunct="1">
              <a:lnSpc>
                <a:spcPct val="150000"/>
              </a:lnSpc>
              <a:spcBef>
                <a:spcPts val="500"/>
              </a:spcBef>
              <a:defRPr sz="2400">
                <a:latin typeface="微软雅黑"/>
                <a:ea typeface="微软雅黑"/>
                <a:cs typeface="微软雅黑"/>
                <a:sym typeface="微软雅黑"/>
              </a:defRPr>
            </a:pPr>
            <a:r>
              <a:rPr lang="en-US" altLang="zh-CN" sz="2400" dirty="0">
                <a:latin typeface="微软雅黑"/>
                <a:ea typeface="微软雅黑"/>
                <a:cs typeface="微软雅黑"/>
                <a:sym typeface="微软雅黑"/>
              </a:rPr>
              <a:t>Current Progress &amp; Next </a:t>
            </a:r>
            <a:r>
              <a:rPr lang="en-US" altLang="zh-CN" sz="2400" dirty="0" smtClean="0">
                <a:latin typeface="微软雅黑"/>
                <a:ea typeface="微软雅黑"/>
                <a:cs typeface="微软雅黑"/>
                <a:sym typeface="微软雅黑"/>
              </a:rPr>
              <a:t>Step</a:t>
            </a:r>
            <a:endParaRPr lang="en-US" altLang="zh-CN" sz="2400" dirty="0">
              <a:latin typeface="微软雅黑"/>
              <a:ea typeface="微软雅黑"/>
              <a:cs typeface="微软雅黑"/>
              <a:sym typeface="微软雅黑"/>
            </a:endParaRPr>
          </a:p>
        </p:txBody>
      </p:sp>
    </p:spTree>
    <p:extLst>
      <p:ext uri="{BB962C8B-B14F-4D97-AF65-F5344CB8AC3E}">
        <p14:creationId xmlns:p14="http://schemas.microsoft.com/office/powerpoint/2010/main" val="189797231"/>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173394;#375836;#371777;#375836;#380095;#146213;#43697;#144079;"/>
</p:tagLst>
</file>

<file path=ppt/tags/tag2.xml><?xml version="1.0" encoding="utf-8"?>
<p:tagLst xmlns:a="http://schemas.openxmlformats.org/drawingml/2006/main" xmlns:r="http://schemas.openxmlformats.org/officeDocument/2006/relationships" xmlns:p="http://schemas.openxmlformats.org/presentationml/2006/main">
  <p:tag name="ISLIDE.ICON" val="#173394;#375836;#371777;#375836;#380095;#146213;#43697;#144079;"/>
</p:tagLst>
</file>

<file path=ppt/tags/tag3.xml><?xml version="1.0" encoding="utf-8"?>
<p:tagLst xmlns:a="http://schemas.openxmlformats.org/drawingml/2006/main" xmlns:r="http://schemas.openxmlformats.org/officeDocument/2006/relationships" xmlns:p="http://schemas.openxmlformats.org/presentationml/2006/main">
  <p:tag name="ISLIDE.ICON" val="#173394;"/>
</p:tagLst>
</file>

<file path=ppt/tags/tag4.xml><?xml version="1.0" encoding="utf-8"?>
<p:tagLst xmlns:a="http://schemas.openxmlformats.org/drawingml/2006/main" xmlns:r="http://schemas.openxmlformats.org/officeDocument/2006/relationships" xmlns:p="http://schemas.openxmlformats.org/presentationml/2006/main">
  <p:tag name="ISLIDE.ICON" val="#173394;"/>
</p:tagLst>
</file>

<file path=ppt/tags/tag5.xml><?xml version="1.0" encoding="utf-8"?>
<p:tagLst xmlns:a="http://schemas.openxmlformats.org/drawingml/2006/main" xmlns:r="http://schemas.openxmlformats.org/officeDocument/2006/relationships" xmlns:p="http://schemas.openxmlformats.org/presentationml/2006/main">
  <p:tag name="ISLIDE.ICON" val="#173394;#156739;"/>
</p:tagLst>
</file>

<file path=ppt/tags/tag6.xml><?xml version="1.0" encoding="utf-8"?>
<p:tagLst xmlns:a="http://schemas.openxmlformats.org/drawingml/2006/main" xmlns:r="http://schemas.openxmlformats.org/officeDocument/2006/relationships" xmlns:p="http://schemas.openxmlformats.org/presentationml/2006/main">
  <p:tag name="ISLIDE.ICON" val="#173394;"/>
</p:tagLst>
</file>

<file path=ppt/theme/theme1.xml><?xml version="1.0" encoding="utf-8"?>
<a:theme xmlns:a="http://schemas.openxmlformats.org/drawingml/2006/main" name="1_2017 Global Cover">
  <a:themeElements>
    <a:clrScheme name="1_2017 Global Cover">
      <a:dk1>
        <a:srgbClr val="343741"/>
      </a:dk1>
      <a:lt1>
        <a:srgbClr val="FFFFFF"/>
      </a:lt1>
      <a:dk2>
        <a:srgbClr val="A7A7A7"/>
      </a:dk2>
      <a:lt2>
        <a:srgbClr val="535353"/>
      </a:lt2>
      <a:accent1>
        <a:srgbClr val="FFD000"/>
      </a:accent1>
      <a:accent2>
        <a:srgbClr val="1A1446"/>
      </a:accent2>
      <a:accent3>
        <a:srgbClr val="78E1E1"/>
      </a:accent3>
      <a:accent4>
        <a:srgbClr val="06748C"/>
      </a:accent4>
      <a:accent5>
        <a:srgbClr val="D43900"/>
      </a:accent5>
      <a:accent6>
        <a:srgbClr val="008040"/>
      </a:accent6>
      <a:hlink>
        <a:srgbClr val="0000FF"/>
      </a:hlink>
      <a:folHlink>
        <a:srgbClr val="FF00FF"/>
      </a:folHlink>
    </a:clrScheme>
    <a:fontScheme name="1_2017 Global Cover">
      <a:majorFont>
        <a:latin typeface="Helvetica"/>
        <a:ea typeface="Helvetica"/>
        <a:cs typeface="Helvetica"/>
      </a:majorFont>
      <a:minorFont>
        <a:latin typeface="Calibri"/>
        <a:ea typeface="Calibri"/>
        <a:cs typeface="Calibri"/>
      </a:minorFont>
    </a:fontScheme>
    <a:fmtScheme name="1_2017 Global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2017 Global Cover">
  <a:themeElements>
    <a:clrScheme name="1_2017 Global Cover">
      <a:dk1>
        <a:srgbClr val="000000"/>
      </a:dk1>
      <a:lt1>
        <a:srgbClr val="FFFFFF"/>
      </a:lt1>
      <a:dk2>
        <a:srgbClr val="A7A7A7"/>
      </a:dk2>
      <a:lt2>
        <a:srgbClr val="535353"/>
      </a:lt2>
      <a:accent1>
        <a:srgbClr val="FFD000"/>
      </a:accent1>
      <a:accent2>
        <a:srgbClr val="1A1446"/>
      </a:accent2>
      <a:accent3>
        <a:srgbClr val="78E1E1"/>
      </a:accent3>
      <a:accent4>
        <a:srgbClr val="06748C"/>
      </a:accent4>
      <a:accent5>
        <a:srgbClr val="D43900"/>
      </a:accent5>
      <a:accent6>
        <a:srgbClr val="008040"/>
      </a:accent6>
      <a:hlink>
        <a:srgbClr val="0000FF"/>
      </a:hlink>
      <a:folHlink>
        <a:srgbClr val="FF00FF"/>
      </a:folHlink>
    </a:clrScheme>
    <a:fontScheme name="1_2017 Global Cover">
      <a:majorFont>
        <a:latin typeface="Helvetica"/>
        <a:ea typeface="Helvetica"/>
        <a:cs typeface="Helvetica"/>
      </a:majorFont>
      <a:minorFont>
        <a:latin typeface="Calibri"/>
        <a:ea typeface="Calibri"/>
        <a:cs typeface="Calibri"/>
      </a:minorFont>
    </a:fontScheme>
    <a:fmtScheme name="1_2017 Global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437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11496</TotalTime>
  <Words>982</Words>
  <Application>Microsoft Office PowerPoint</Application>
  <PresentationFormat>宽屏</PresentationFormat>
  <Paragraphs>155</Paragraphs>
  <Slides>11</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OPPOSans B</vt:lpstr>
      <vt:lpstr>OPPOSans M</vt:lpstr>
      <vt:lpstr>思源黑体 CN Regular</vt:lpstr>
      <vt:lpstr>思源宋体 CN Heavy</vt:lpstr>
      <vt:lpstr>微软雅黑</vt:lpstr>
      <vt:lpstr>Arial</vt:lpstr>
      <vt:lpstr>Calibri</vt:lpstr>
      <vt:lpstr>Cambria Math</vt:lpstr>
      <vt:lpstr>Roboto</vt:lpstr>
      <vt:lpstr>Roboto Bold</vt:lpstr>
      <vt:lpstr>Wingdings</vt:lpstr>
      <vt:lpstr>1_2017 Global Cover</vt:lpstr>
      <vt:lpstr>New Business Quote Conversion Model</vt:lpstr>
      <vt:lpstr>Contents</vt:lpstr>
      <vt:lpstr>1. Background</vt:lpstr>
      <vt:lpstr>Contents</vt:lpstr>
      <vt:lpstr>2.0. Brief</vt:lpstr>
      <vt:lpstr>2.1 Data &amp; Features</vt:lpstr>
      <vt:lpstr>2.1 Data &amp; Features</vt:lpstr>
      <vt:lpstr>2.2 Algorithm Principle</vt:lpstr>
      <vt:lpstr>Contents</vt:lpstr>
      <vt:lpstr>3 Current Progress &amp; Next Step</vt:lpstr>
      <vt:lpstr>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Models</dc:title>
  <dc:creator>Liu, Cherry</dc:creator>
  <cp:lastModifiedBy>Liu, Cherry</cp:lastModifiedBy>
  <cp:revision>314</cp:revision>
  <dcterms:modified xsi:type="dcterms:W3CDTF">2022-08-25T06:20:04Z</dcterms:modified>
</cp:coreProperties>
</file>