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1"/>
  </p:notesMasterIdLst>
  <p:sldIdLst>
    <p:sldId id="257" r:id="rId2"/>
    <p:sldId id="260" r:id="rId3"/>
    <p:sldId id="289" r:id="rId4"/>
    <p:sldId id="303" r:id="rId5"/>
    <p:sldId id="299" r:id="rId6"/>
    <p:sldId id="304" r:id="rId7"/>
    <p:sldId id="290" r:id="rId8"/>
    <p:sldId id="305" r:id="rId9"/>
    <p:sldId id="292"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3928" userDrawn="1">
          <p15:clr>
            <a:srgbClr val="A4A3A4"/>
          </p15:clr>
        </p15:guide>
        <p15:guide id="6" orient="horz" pos="3861" userDrawn="1">
          <p15:clr>
            <a:srgbClr val="A4A3A4"/>
          </p15:clr>
        </p15:guide>
        <p15:guide id="7"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1446"/>
    <a:srgbClr val="06748C"/>
    <a:srgbClr val="C00000"/>
    <a:srgbClr val="343741"/>
    <a:srgbClr val="FFD000"/>
    <a:srgbClr val="78E1E1"/>
    <a:srgbClr val="008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81" autoAdjust="0"/>
    <p:restoredTop sz="75601" autoAdjust="0"/>
  </p:normalViewPr>
  <p:slideViewPr>
    <p:cSldViewPr snapToGrid="0" showGuides="1">
      <p:cViewPr varScale="1">
        <p:scale>
          <a:sx n="55" d="100"/>
          <a:sy n="55" d="100"/>
        </p:scale>
        <p:origin x="978" y="72"/>
      </p:cViewPr>
      <p:guideLst>
        <p:guide orient="horz" pos="3928"/>
        <p:guide orient="horz" pos="3861"/>
        <p:guide pos="384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737396-9AAD-4616-BF4D-9B05B8F4E8E6}" type="datetimeFigureOut">
              <a:rPr lang="zh-CN" altLang="en-US" smtClean="0"/>
              <a:t>2022/9/22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AA0F6F-568E-425F-9817-701B5E2C8ABE}" type="slidenum">
              <a:rPr lang="zh-CN" altLang="en-US" smtClean="0"/>
              <a:t>‹#›</a:t>
            </a:fld>
            <a:endParaRPr lang="zh-CN" altLang="en-US"/>
          </a:p>
        </p:txBody>
      </p:sp>
    </p:spTree>
    <p:extLst>
      <p:ext uri="{BB962C8B-B14F-4D97-AF65-F5344CB8AC3E}">
        <p14:creationId xmlns:p14="http://schemas.microsoft.com/office/powerpoint/2010/main" val="146813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2C386A-7ABC-4230-884D-F040FB4B8F62}" type="slidenum">
              <a:rPr lang="en-US" smtClean="0"/>
              <a:t>1</a:t>
            </a:fld>
            <a:endParaRPr lang="en-US"/>
          </a:p>
        </p:txBody>
      </p:sp>
    </p:spTree>
    <p:extLst>
      <p:ext uri="{BB962C8B-B14F-4D97-AF65-F5344CB8AC3E}">
        <p14:creationId xmlns:p14="http://schemas.microsoft.com/office/powerpoint/2010/main" val="945617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My</a:t>
            </a:r>
            <a:r>
              <a:rPr lang="en-US" altLang="zh-CN" baseline="0" dirty="0" smtClean="0"/>
              <a:t> presentation contains 3 parts: background, process and results and next step. </a:t>
            </a:r>
            <a:endParaRPr lang="zh-CN" altLang="en-US" dirty="0"/>
          </a:p>
        </p:txBody>
      </p:sp>
      <p:sp>
        <p:nvSpPr>
          <p:cNvPr id="4" name="灯片编号占位符 3"/>
          <p:cNvSpPr>
            <a:spLocks noGrp="1"/>
          </p:cNvSpPr>
          <p:nvPr>
            <p:ph type="sldNum" sz="quarter" idx="10"/>
          </p:nvPr>
        </p:nvSpPr>
        <p:spPr/>
        <p:txBody>
          <a:bodyPr/>
          <a:lstStyle/>
          <a:p>
            <a:fld id="{442C386A-7ABC-4230-884D-F040FB4B8F62}" type="slidenum">
              <a:rPr lang="en-US" smtClean="0"/>
              <a:t>2</a:t>
            </a:fld>
            <a:endParaRPr lang="en-US"/>
          </a:p>
        </p:txBody>
      </p:sp>
    </p:spTree>
    <p:extLst>
      <p:ext uri="{BB962C8B-B14F-4D97-AF65-F5344CB8AC3E}">
        <p14:creationId xmlns:p14="http://schemas.microsoft.com/office/powerpoint/2010/main" val="1656975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dirty="0" smtClean="0"/>
              <a:t>Firstly, I’m </a:t>
            </a:r>
            <a:r>
              <a:rPr lang="en-US" altLang="zh-CN" dirty="0" err="1" smtClean="0"/>
              <a:t>gonna</a:t>
            </a:r>
            <a:r>
              <a:rPr lang="en-US" altLang="zh-CN" dirty="0" smtClean="0"/>
              <a:t> talk about the background. </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smtClean="0"/>
              <a:t>For claim fraud risks, there are 3 main impacts, cost loss, reputation damage and bad customer experience.</a:t>
            </a:r>
            <a:r>
              <a:rPr lang="en-US" altLang="zh-CN" baseline="0" dirty="0" smtClean="0"/>
              <a:t> T</a:t>
            </a:r>
            <a:r>
              <a:rPr lang="en-US" altLang="zh-CN" dirty="0" smtClean="0"/>
              <a:t>he most direct</a:t>
            </a:r>
            <a:r>
              <a:rPr lang="en-US" altLang="zh-CN" baseline="0" dirty="0" smtClean="0"/>
              <a:t> loss is </a:t>
            </a:r>
            <a:r>
              <a:rPr lang="en-US" altLang="zh-CN" dirty="0" smtClean="0"/>
              <a:t>cost loss, and reputation</a:t>
            </a:r>
            <a:r>
              <a:rPr lang="en-US" altLang="zh-CN" baseline="0" dirty="0" smtClean="0"/>
              <a:t> damage and customer </a:t>
            </a:r>
            <a:r>
              <a:rPr lang="en-US" altLang="zh-CN" baseline="0" dirty="0" smtClean="0"/>
              <a:t>experience are </a:t>
            </a:r>
            <a:r>
              <a:rPr lang="en-US" altLang="zh-CN" baseline="0" dirty="0" smtClean="0"/>
              <a:t>both irreversible losses. So it’s important to detect the fraud and flag the risks.</a:t>
            </a:r>
            <a:r>
              <a:rPr lang="en-US" altLang="zh-CN" dirty="0" smtClean="0"/>
              <a:t>  </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smtClean="0"/>
              <a:t>The</a:t>
            </a:r>
            <a:r>
              <a:rPr lang="en-US" altLang="zh-CN" baseline="0" dirty="0" smtClean="0"/>
              <a:t> whole claim process can be simply divided into 7 steps, report, register, survey, insurance, accounting, adjustment and payment. I won’t talk about the details, just to show u the scene we use the fraud detection model. As u can see, the model will be used after ‘insurance’.</a:t>
            </a:r>
            <a:endParaRPr lang="en-US" altLang="zh-CN"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altLang="zh-CN" baseline="0" dirty="0" smtClean="0"/>
              <a:t>Is there any questions ?</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baseline="0" dirty="0" smtClean="0"/>
              <a:t>Am I making sense ?</a:t>
            </a:r>
          </a:p>
          <a:p>
            <a:endParaRPr lang="zh-CN" altLang="en-US" dirty="0"/>
          </a:p>
        </p:txBody>
      </p:sp>
      <p:sp>
        <p:nvSpPr>
          <p:cNvPr id="4" name="灯片编号占位符 3"/>
          <p:cNvSpPr>
            <a:spLocks noGrp="1"/>
          </p:cNvSpPr>
          <p:nvPr>
            <p:ph type="sldNum" sz="quarter" idx="10"/>
          </p:nvPr>
        </p:nvSpPr>
        <p:spPr/>
        <p:txBody>
          <a:bodyPr/>
          <a:lstStyle/>
          <a:p>
            <a:fld id="{B9AA0F6F-568E-425F-9817-701B5E2C8ABE}" type="slidenum">
              <a:rPr lang="zh-CN" altLang="en-US" smtClean="0"/>
              <a:t>3</a:t>
            </a:fld>
            <a:endParaRPr lang="zh-CN" altLang="en-US"/>
          </a:p>
        </p:txBody>
      </p:sp>
    </p:spTree>
    <p:extLst>
      <p:ext uri="{BB962C8B-B14F-4D97-AF65-F5344CB8AC3E}">
        <p14:creationId xmlns:p14="http://schemas.microsoft.com/office/powerpoint/2010/main" val="1340444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Next, </a:t>
            </a:r>
            <a:r>
              <a:rPr lang="en-US" altLang="zh-CN" dirty="0" smtClean="0"/>
              <a:t> I’d like to move to the</a:t>
            </a:r>
            <a:r>
              <a:rPr lang="en-US" altLang="zh-CN" baseline="0" dirty="0" smtClean="0"/>
              <a:t> second part: process and results.</a:t>
            </a:r>
            <a:endParaRPr lang="zh-CN" altLang="en-US" dirty="0"/>
          </a:p>
        </p:txBody>
      </p:sp>
      <p:sp>
        <p:nvSpPr>
          <p:cNvPr id="4" name="灯片编号占位符 3"/>
          <p:cNvSpPr>
            <a:spLocks noGrp="1"/>
          </p:cNvSpPr>
          <p:nvPr>
            <p:ph type="sldNum" sz="quarter" idx="10"/>
          </p:nvPr>
        </p:nvSpPr>
        <p:spPr/>
        <p:txBody>
          <a:bodyPr/>
          <a:lstStyle/>
          <a:p>
            <a:fld id="{442C386A-7ABC-4230-884D-F040FB4B8F62}" type="slidenum">
              <a:rPr lang="en-US" smtClean="0"/>
              <a:t>4</a:t>
            </a:fld>
            <a:endParaRPr lang="en-US"/>
          </a:p>
        </p:txBody>
      </p:sp>
    </p:spTree>
    <p:extLst>
      <p:ext uri="{BB962C8B-B14F-4D97-AF65-F5344CB8AC3E}">
        <p14:creationId xmlns:p14="http://schemas.microsoft.com/office/powerpoint/2010/main" val="1418749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As u can see,</a:t>
            </a:r>
            <a:r>
              <a:rPr lang="en-US" altLang="zh-CN" baseline="0" dirty="0" smtClean="0"/>
              <a:t> t</a:t>
            </a:r>
            <a:r>
              <a:rPr lang="en-US" altLang="zh-CN" dirty="0" smtClean="0"/>
              <a:t>he whole process mainly consists of three major components: data, </a:t>
            </a:r>
            <a:r>
              <a:rPr lang="en-US" altLang="zh-CN" dirty="0" smtClean="0"/>
              <a:t> feature </a:t>
            </a:r>
            <a:r>
              <a:rPr lang="en-US" altLang="zh-CN" dirty="0" smtClean="0"/>
              <a:t>and model. At first, we extracted basic data about the claim from database,</a:t>
            </a:r>
            <a:r>
              <a:rPr lang="en-US" altLang="zh-CN" baseline="0" dirty="0" smtClean="0"/>
              <a:t> such as </a:t>
            </a:r>
            <a:r>
              <a:rPr lang="zh-CN" altLang="en-US" baseline="0" dirty="0" smtClean="0"/>
              <a:t>‘</a:t>
            </a:r>
            <a:r>
              <a:rPr lang="en-US" altLang="zh-CN" baseline="0" dirty="0" smtClean="0"/>
              <a:t>date of report</a:t>
            </a:r>
            <a:r>
              <a:rPr lang="zh-CN" altLang="en-US" baseline="0" dirty="0" smtClean="0"/>
              <a:t>‘</a:t>
            </a:r>
            <a:r>
              <a:rPr lang="en-US" altLang="zh-CN" baseline="0" dirty="0" smtClean="0"/>
              <a:t>, </a:t>
            </a:r>
            <a:r>
              <a:rPr lang="zh-CN" altLang="en-US" baseline="0" dirty="0" smtClean="0"/>
              <a:t>’</a:t>
            </a:r>
            <a:r>
              <a:rPr lang="en-US" altLang="zh-CN" baseline="0" dirty="0" smtClean="0"/>
              <a:t>date of accident</a:t>
            </a:r>
            <a:r>
              <a:rPr lang="zh-CN" altLang="en-US" baseline="0" dirty="0" smtClean="0"/>
              <a:t>’</a:t>
            </a:r>
            <a:r>
              <a:rPr lang="zh-CN" altLang="en-US" baseline="0" dirty="0" smtClean="0"/>
              <a:t>，‘</a:t>
            </a:r>
            <a:r>
              <a:rPr lang="en-US" altLang="zh-CN" baseline="0" dirty="0" smtClean="0"/>
              <a:t>compensation amount</a:t>
            </a:r>
            <a:r>
              <a:rPr lang="zh-CN" altLang="en-US" baseline="0" dirty="0" smtClean="0"/>
              <a:t>’</a:t>
            </a:r>
            <a:r>
              <a:rPr lang="en-US" altLang="zh-CN" baseline="0" dirty="0" smtClean="0"/>
              <a:t> and so on. And then, we did data deal and data analysis, including data clean, outliers deal and data distribution check and so on. And then, we did data aggregation to generate some new features, such as the time interval between report and accident. And feature engineering to encoding some features. And last, we put these features to train models. We trained 2 models, </a:t>
            </a:r>
            <a:r>
              <a:rPr lang="en-US" altLang="zh-CN" baseline="0" dirty="0" err="1" smtClean="0"/>
              <a:t>lightGBM</a:t>
            </a:r>
            <a:r>
              <a:rPr lang="en-US" altLang="zh-CN" baseline="0" dirty="0" smtClean="0"/>
              <a:t> and </a:t>
            </a:r>
            <a:r>
              <a:rPr lang="en-US" altLang="zh-CN" baseline="0" dirty="0" err="1" smtClean="0"/>
              <a:t>IsolationForest</a:t>
            </a:r>
            <a:r>
              <a:rPr lang="en-US" altLang="zh-CN" baseline="0" dirty="0" smtClean="0"/>
              <a:t> respectively. We </a:t>
            </a:r>
            <a:r>
              <a:rPr lang="en-US" altLang="zh-CN" baseline="0" dirty="0" smtClean="0"/>
              <a:t>trained </a:t>
            </a:r>
            <a:r>
              <a:rPr lang="en-US" altLang="zh-CN" baseline="0" dirty="0" err="1" smtClean="0"/>
              <a:t>lightGBM</a:t>
            </a:r>
            <a:r>
              <a:rPr lang="en-US" altLang="zh-CN" baseline="0" dirty="0" smtClean="0"/>
              <a:t> at first, and use </a:t>
            </a:r>
            <a:r>
              <a:rPr lang="en-US" altLang="zh-CN" baseline="0" dirty="0" err="1" smtClean="0"/>
              <a:t>IsolationForest</a:t>
            </a:r>
            <a:r>
              <a:rPr lang="en-US" altLang="zh-CN" baseline="0" dirty="0" smtClean="0"/>
              <a:t> to train the data that </a:t>
            </a:r>
            <a:r>
              <a:rPr lang="en-US" altLang="zh-CN" baseline="0" dirty="0" err="1" smtClean="0"/>
              <a:t>lightGBM</a:t>
            </a:r>
            <a:r>
              <a:rPr lang="en-US" altLang="zh-CN" baseline="0" dirty="0" smtClean="0"/>
              <a:t> can’t predict well. After these process, we can get a score, which between 0 and 1, the higher the score is, the higher the probability of fraud.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So is there any questions about this pipeline.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The two tables are the comparison results of old model, new model and the </a:t>
            </a:r>
            <a:r>
              <a:rPr lang="en-US" altLang="zh-CN" baseline="0" dirty="0" err="1" smtClean="0"/>
              <a:t>tongdun’s</a:t>
            </a:r>
            <a:r>
              <a:rPr lang="en-US" altLang="zh-CN" baseline="0" dirty="0" smtClean="0"/>
              <a:t> model. Just a mention, </a:t>
            </a:r>
            <a:r>
              <a:rPr lang="en-US" altLang="zh-CN" baseline="0" dirty="0" err="1" smtClean="0"/>
              <a:t>tongdun</a:t>
            </a:r>
            <a:r>
              <a:rPr lang="en-US" altLang="zh-CN" baseline="0" dirty="0" smtClean="0"/>
              <a:t> is our cooperative company, they built a model for us before we built this new model. As u can see, (we only choose the top 2 percent results, this value was given by business person.) </a:t>
            </a:r>
            <a:r>
              <a:rPr lang="en-US" altLang="zh-CN" baseline="0" dirty="0" err="1" smtClean="0"/>
              <a:t>tongdun’s</a:t>
            </a:r>
            <a:r>
              <a:rPr lang="en-US" altLang="zh-CN" baseline="0" dirty="0" smtClean="0"/>
              <a:t> model is better than our old model, and our new model is better than </a:t>
            </a:r>
            <a:r>
              <a:rPr lang="en-US" altLang="zh-CN" baseline="0" dirty="0" err="1" smtClean="0"/>
              <a:t>tongdun’s</a:t>
            </a:r>
            <a:r>
              <a:rPr lang="en-US" altLang="zh-CN" baseline="0" dirty="0" smtClean="0"/>
              <a:t>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Is there any questions?</a:t>
            </a:r>
            <a:endParaRPr lang="zh-CN" altLang="en-US" dirty="0"/>
          </a:p>
        </p:txBody>
      </p:sp>
      <p:sp>
        <p:nvSpPr>
          <p:cNvPr id="4" name="灯片编号占位符 3"/>
          <p:cNvSpPr>
            <a:spLocks noGrp="1"/>
          </p:cNvSpPr>
          <p:nvPr>
            <p:ph type="sldNum" sz="quarter" idx="10"/>
          </p:nvPr>
        </p:nvSpPr>
        <p:spPr/>
        <p:txBody>
          <a:bodyPr/>
          <a:lstStyle/>
          <a:p>
            <a:fld id="{B9AA0F6F-568E-425F-9817-701B5E2C8ABE}" type="slidenum">
              <a:rPr lang="zh-CN" altLang="en-US" smtClean="0"/>
              <a:t>5</a:t>
            </a:fld>
            <a:endParaRPr lang="zh-CN" altLang="en-US"/>
          </a:p>
        </p:txBody>
      </p:sp>
    </p:spTree>
    <p:extLst>
      <p:ext uri="{BB962C8B-B14F-4D97-AF65-F5344CB8AC3E}">
        <p14:creationId xmlns:p14="http://schemas.microsoft.com/office/powerpoint/2010/main" val="4049613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baseline="0" dirty="0" smtClean="0"/>
              <a:t>Next, </a:t>
            </a:r>
            <a:r>
              <a:rPr lang="en-US" altLang="zh-CN" dirty="0" smtClean="0"/>
              <a:t>I’d like to move to the</a:t>
            </a:r>
            <a:r>
              <a:rPr lang="en-US" altLang="zh-CN" baseline="0" dirty="0" smtClean="0"/>
              <a:t> last part: Next step.</a:t>
            </a:r>
            <a:endParaRPr lang="en-US" altLang="zh-CN" dirty="0" smtClean="0"/>
          </a:p>
        </p:txBody>
      </p:sp>
      <p:sp>
        <p:nvSpPr>
          <p:cNvPr id="4" name="灯片编号占位符 3"/>
          <p:cNvSpPr>
            <a:spLocks noGrp="1"/>
          </p:cNvSpPr>
          <p:nvPr>
            <p:ph type="sldNum" sz="quarter" idx="10"/>
          </p:nvPr>
        </p:nvSpPr>
        <p:spPr/>
        <p:txBody>
          <a:bodyPr/>
          <a:lstStyle/>
          <a:p>
            <a:fld id="{442C386A-7ABC-4230-884D-F040FB4B8F62}" type="slidenum">
              <a:rPr lang="en-US" smtClean="0"/>
              <a:t>6</a:t>
            </a:fld>
            <a:endParaRPr lang="en-US"/>
          </a:p>
        </p:txBody>
      </p:sp>
    </p:spTree>
    <p:extLst>
      <p:ext uri="{BB962C8B-B14F-4D97-AF65-F5344CB8AC3E}">
        <p14:creationId xmlns:p14="http://schemas.microsoft.com/office/powerpoint/2010/main" val="1750723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first, we are </a:t>
            </a:r>
            <a:r>
              <a:rPr lang="en-US" altLang="zh-CN" dirty="0" err="1" smtClean="0"/>
              <a:t>gonna</a:t>
            </a:r>
            <a:r>
              <a:rPr lang="en-US" altLang="zh-CN" dirty="0" smtClean="0"/>
              <a:t> to build</a:t>
            </a:r>
            <a:r>
              <a:rPr lang="en-US" altLang="zh-CN" baseline="0" dirty="0" smtClean="0"/>
              <a:t> an enterprise knowledge graph to mine deep relationships and get fraud cases to increase the </a:t>
            </a:r>
            <a:r>
              <a:rPr lang="en-US" altLang="zh-CN" baseline="0" dirty="0" err="1" smtClean="0"/>
              <a:t>explainability</a:t>
            </a:r>
            <a:r>
              <a:rPr lang="en-US" altLang="zh-CN" baseline="0" dirty="0" smtClean="0"/>
              <a:t> and flag the risk earlier. We plan to finish it </a:t>
            </a:r>
            <a:r>
              <a:rPr lang="en-US" altLang="zh-CN" baseline="0" dirty="0" smtClean="0"/>
              <a:t>in the </a:t>
            </a:r>
            <a:r>
              <a:rPr lang="en-US" altLang="zh-CN" baseline="0" smtClean="0"/>
              <a:t>fourth quarter of </a:t>
            </a:r>
            <a:r>
              <a:rPr lang="en-US" altLang="zh-CN" baseline="0" dirty="0" smtClean="0"/>
              <a:t>2022.</a:t>
            </a:r>
          </a:p>
          <a:p>
            <a:r>
              <a:rPr lang="en-US" altLang="zh-CN" baseline="0" dirty="0" smtClean="0"/>
              <a:t>This model can make up for the shortcomings of the previous model to a certain degree. You can think this is an optimization for the shortcomings of the previous model.</a:t>
            </a:r>
            <a:endParaRPr lang="zh-CN" altLang="en-US" dirty="0"/>
          </a:p>
        </p:txBody>
      </p:sp>
      <p:sp>
        <p:nvSpPr>
          <p:cNvPr id="4" name="灯片编号占位符 3"/>
          <p:cNvSpPr>
            <a:spLocks noGrp="1"/>
          </p:cNvSpPr>
          <p:nvPr>
            <p:ph type="sldNum" sz="quarter" idx="10"/>
          </p:nvPr>
        </p:nvSpPr>
        <p:spPr/>
        <p:txBody>
          <a:bodyPr/>
          <a:lstStyle/>
          <a:p>
            <a:fld id="{B9AA0F6F-568E-425F-9817-701B5E2C8ABE}" type="slidenum">
              <a:rPr lang="zh-CN" altLang="en-US" smtClean="0"/>
              <a:t>7</a:t>
            </a:fld>
            <a:endParaRPr lang="zh-CN" altLang="en-US"/>
          </a:p>
        </p:txBody>
      </p:sp>
    </p:spTree>
    <p:extLst>
      <p:ext uri="{BB962C8B-B14F-4D97-AF65-F5344CB8AC3E}">
        <p14:creationId xmlns:p14="http://schemas.microsoft.com/office/powerpoint/2010/main" val="3723286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And then, we’ll combine these two, knowledge graph and machine</a:t>
            </a:r>
            <a:r>
              <a:rPr lang="en-US" altLang="zh-CN" baseline="0" dirty="0" smtClean="0"/>
              <a:t> learning to build a more effective strategy to increase the accuracy. It’s a big optimization, from data driven to knowledge driven. We plan to finish </a:t>
            </a:r>
            <a:r>
              <a:rPr lang="en-US" altLang="zh-CN" baseline="0" smtClean="0"/>
              <a:t>it in </a:t>
            </a:r>
            <a:r>
              <a:rPr lang="en-US" altLang="zh-CN" baseline="0" dirty="0" smtClean="0"/>
              <a:t>2023.</a:t>
            </a:r>
          </a:p>
        </p:txBody>
      </p:sp>
      <p:sp>
        <p:nvSpPr>
          <p:cNvPr id="4" name="灯片编号占位符 3"/>
          <p:cNvSpPr>
            <a:spLocks noGrp="1"/>
          </p:cNvSpPr>
          <p:nvPr>
            <p:ph type="sldNum" sz="quarter" idx="10"/>
          </p:nvPr>
        </p:nvSpPr>
        <p:spPr/>
        <p:txBody>
          <a:bodyPr/>
          <a:lstStyle/>
          <a:p>
            <a:fld id="{B9AA0F6F-568E-425F-9817-701B5E2C8ABE}" type="slidenum">
              <a:rPr lang="zh-CN" altLang="en-US" smtClean="0"/>
              <a:t>8</a:t>
            </a:fld>
            <a:endParaRPr lang="zh-CN" altLang="en-US"/>
          </a:p>
        </p:txBody>
      </p:sp>
    </p:spTree>
    <p:extLst>
      <p:ext uri="{BB962C8B-B14F-4D97-AF65-F5344CB8AC3E}">
        <p14:creationId xmlns:p14="http://schemas.microsoft.com/office/powerpoint/2010/main" val="587832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2C386A-7ABC-4230-884D-F040FB4B8F62}" type="slidenum">
              <a:rPr lang="en-US" smtClean="0"/>
              <a:t>9</a:t>
            </a:fld>
            <a:endParaRPr lang="en-US"/>
          </a:p>
        </p:txBody>
      </p:sp>
    </p:spTree>
    <p:extLst>
      <p:ext uri="{BB962C8B-B14F-4D97-AF65-F5344CB8AC3E}">
        <p14:creationId xmlns:p14="http://schemas.microsoft.com/office/powerpoint/2010/main" val="2028964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017 Global Cover">
    <p:spTree>
      <p:nvGrpSpPr>
        <p:cNvPr id="1" name=""/>
        <p:cNvGrpSpPr/>
        <p:nvPr/>
      </p:nvGrpSpPr>
      <p:grpSpPr>
        <a:xfrm>
          <a:off x="0" y="0"/>
          <a:ext cx="0" cy="0"/>
          <a:chOff x="0" y="0"/>
          <a:chExt cx="0" cy="0"/>
        </a:xfrm>
      </p:grpSpPr>
      <p:sp>
        <p:nvSpPr>
          <p:cNvPr id="6" name="Title 3"/>
          <p:cNvSpPr txBox="1">
            <a:spLocks/>
          </p:cNvSpPr>
          <p:nvPr userDrawn="1"/>
        </p:nvSpPr>
        <p:spPr>
          <a:xfrm>
            <a:off x="893233" y="2921000"/>
            <a:ext cx="10312400" cy="685800"/>
          </a:xfrm>
          <a:prstGeom prst="rect">
            <a:avLst/>
          </a:prstGeom>
        </p:spPr>
        <p:txBody>
          <a:bodyPr anchor="ctr"/>
          <a:lstStyle>
            <a:lvl1pPr algn="l" defTabSz="914400" rtl="0" eaLnBrk="1" latinLnBrk="0" hangingPunct="1">
              <a:spcBef>
                <a:spcPct val="0"/>
              </a:spcBef>
              <a:buNone/>
              <a:defRPr sz="3600" kern="1200" baseline="0">
                <a:solidFill>
                  <a:schemeClr val="tx1">
                    <a:alpha val="99000"/>
                  </a:schemeClr>
                </a:solidFill>
                <a:latin typeface="+mj-ea"/>
                <a:ea typeface="+mj-ea"/>
                <a:cs typeface="Arial"/>
              </a:defRPr>
            </a:lvl1pPr>
          </a:lstStyle>
          <a:p>
            <a:endParaRPr lang="en-US" altLang="zh-CN" sz="2400" dirty="0">
              <a:solidFill>
                <a:srgbClr val="4E4F52">
                  <a:alpha val="99000"/>
                </a:srgbClr>
              </a:solidFill>
            </a:endParaRPr>
          </a:p>
        </p:txBody>
      </p:sp>
      <p:sp>
        <p:nvSpPr>
          <p:cNvPr id="10" name="标题占位符 5"/>
          <p:cNvSpPr>
            <a:spLocks noGrp="1"/>
          </p:cNvSpPr>
          <p:nvPr>
            <p:ph type="title"/>
          </p:nvPr>
        </p:nvSpPr>
        <p:spPr>
          <a:xfrm>
            <a:off x="821267" y="1828801"/>
            <a:ext cx="10515600" cy="903817"/>
          </a:xfrm>
          <a:prstGeom prst="rect">
            <a:avLst/>
          </a:prstGeom>
        </p:spPr>
        <p:txBody>
          <a:bodyPr vert="horz" lIns="91440" tIns="45720" rIns="91440" bIns="45720" rtlCol="0" anchor="ctr">
            <a:normAutofit/>
          </a:bodyPr>
          <a:lstStyle/>
          <a:p>
            <a:r>
              <a:rPr lang="zh-CN" altLang="en-US" dirty="0"/>
              <a:t>主标题</a:t>
            </a:r>
          </a:p>
        </p:txBody>
      </p:sp>
      <p:sp>
        <p:nvSpPr>
          <p:cNvPr id="11" name="文本占位符 6"/>
          <p:cNvSpPr>
            <a:spLocks noGrp="1"/>
          </p:cNvSpPr>
          <p:nvPr>
            <p:ph idx="1" hasCustomPrompt="1"/>
          </p:nvPr>
        </p:nvSpPr>
        <p:spPr>
          <a:xfrm>
            <a:off x="838200" y="3048592"/>
            <a:ext cx="10515600" cy="550801"/>
          </a:xfrm>
          <a:prstGeom prst="rect">
            <a:avLst/>
          </a:prstGeom>
        </p:spPr>
        <p:txBody>
          <a:bodyPr vert="horz" lIns="91440" tIns="45720" rIns="91440" bIns="45720" rtlCol="0">
            <a:normAutofit/>
          </a:bodyPr>
          <a:lstStyle>
            <a:lvl1pPr>
              <a:defRPr/>
            </a:lvl1pPr>
          </a:lstStyle>
          <a:p>
            <a:pPr marL="0" marR="0" lvl="0" indent="0" algn="l" defTabSz="1219170" rtl="0" eaLnBrk="1" fontAlgn="auto" latinLnBrk="0" hangingPunct="1">
              <a:lnSpc>
                <a:spcPct val="100000"/>
              </a:lnSpc>
              <a:spcBef>
                <a:spcPct val="20000"/>
              </a:spcBef>
              <a:spcAft>
                <a:spcPts val="0"/>
              </a:spcAft>
              <a:buClrTx/>
              <a:buSzTx/>
              <a:buFont typeface="Arial" panose="020B0604020202020204" pitchFamily="34" charset="0"/>
              <a:buNone/>
              <a:tabLst/>
              <a:defRPr/>
            </a:pPr>
            <a:r>
              <a:rPr lang="zh-CN" altLang="en-US" dirty="0"/>
              <a:t>机构或部门名称 日期格式</a:t>
            </a:r>
            <a:r>
              <a:rPr lang="en-US" altLang="zh-CN" dirty="0"/>
              <a:t>2018/5/30</a:t>
            </a:r>
          </a:p>
        </p:txBody>
      </p:sp>
    </p:spTree>
    <p:extLst>
      <p:ext uri="{BB962C8B-B14F-4D97-AF65-F5344CB8AC3E}">
        <p14:creationId xmlns:p14="http://schemas.microsoft.com/office/powerpoint/2010/main" val="204477794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5" name="Rectangle 7"/>
          <p:cNvSpPr/>
          <p:nvPr userDrawn="1"/>
        </p:nvSpPr>
        <p:spPr>
          <a:xfrm>
            <a:off x="0" y="6419850"/>
            <a:ext cx="12192000" cy="438149"/>
          </a:xfrm>
          <a:prstGeom prst="rect">
            <a:avLst/>
          </a:prstGeom>
          <a:solidFill>
            <a:srgbClr val="FF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lvl="0" algn="ctr"/>
            <a:endParaRPr lang="en-US" sz="2400">
              <a:solidFill>
                <a:srgbClr val="003E7E"/>
              </a:solidFill>
            </a:endParaRPr>
          </a:p>
        </p:txBody>
      </p:sp>
      <p:sp>
        <p:nvSpPr>
          <p:cNvPr id="6" name="Title 1"/>
          <p:cNvSpPr txBox="1">
            <a:spLocks/>
          </p:cNvSpPr>
          <p:nvPr userDrawn="1"/>
        </p:nvSpPr>
        <p:spPr>
          <a:xfrm>
            <a:off x="508000" y="533403"/>
            <a:ext cx="11052411" cy="769308"/>
          </a:xfrm>
          <a:prstGeom prst="rect">
            <a:avLst/>
          </a:prstGeom>
        </p:spPr>
        <p:txBody>
          <a:bodyPr anchor="ctr"/>
          <a:lstStyle>
            <a:lvl1pPr algn="ctr" defTabSz="914400" rtl="0" eaLnBrk="1" latinLnBrk="0" hangingPunct="1">
              <a:spcBef>
                <a:spcPct val="0"/>
              </a:spcBef>
              <a:buNone/>
              <a:defRPr lang="en-US" sz="3600" kern="1200" dirty="0">
                <a:solidFill>
                  <a:srgbClr val="003E7E">
                    <a:alpha val="99000"/>
                  </a:srgbClr>
                </a:solidFill>
                <a:latin typeface="Rockwell" panose="02060603020205020403" pitchFamily="18" charset="0"/>
                <a:ea typeface="+mj-ea"/>
                <a:cs typeface="+mj-cs"/>
              </a:defRPr>
            </a:lvl1pPr>
          </a:lstStyle>
          <a:p>
            <a:pPr algn="l"/>
            <a:r>
              <a:rPr lang="en-US" altLang="zh-CN" sz="4267" dirty="0" smtClean="0">
                <a:solidFill>
                  <a:schemeClr val="tx1">
                    <a:alpha val="99000"/>
                  </a:schemeClr>
                </a:solidFill>
                <a:latin typeface="Arial"/>
                <a:cs typeface="Arial"/>
              </a:rPr>
              <a:t>Content</a:t>
            </a:r>
            <a:endParaRPr lang="en-US" sz="4267" dirty="0">
              <a:solidFill>
                <a:schemeClr val="tx1">
                  <a:alpha val="99000"/>
                </a:schemeClr>
              </a:solidFill>
              <a:latin typeface="Arial"/>
              <a:cs typeface="Arial"/>
            </a:endParaRPr>
          </a:p>
        </p:txBody>
      </p:sp>
      <p:sp>
        <p:nvSpPr>
          <p:cNvPr id="9" name="Text Placeholder 12"/>
          <p:cNvSpPr>
            <a:spLocks noGrp="1"/>
          </p:cNvSpPr>
          <p:nvPr>
            <p:ph type="body" sz="quarter" idx="13" hasCustomPrompt="1"/>
          </p:nvPr>
        </p:nvSpPr>
        <p:spPr>
          <a:xfrm>
            <a:off x="508000" y="1593851"/>
            <a:ext cx="11125200" cy="4679949"/>
          </a:xfrm>
          <a:prstGeom prst="rect">
            <a:avLst/>
          </a:prstGeom>
        </p:spPr>
        <p:txBody>
          <a:bodyPr anchor="t"/>
          <a:lstStyle>
            <a:lvl1pPr marL="685783" marR="0" indent="-685783" algn="l" defTabSz="1219170" rtl="0" eaLnBrk="1" fontAlgn="auto" latinLnBrk="0" hangingPunct="1">
              <a:lnSpc>
                <a:spcPct val="100000"/>
              </a:lnSpc>
              <a:spcBef>
                <a:spcPct val="20000"/>
              </a:spcBef>
              <a:spcAft>
                <a:spcPts val="0"/>
              </a:spcAft>
              <a:buClrTx/>
              <a:buSzTx/>
              <a:buFont typeface="+mj-lt"/>
              <a:buAutoNum type="arabicPeriod"/>
              <a:tabLst/>
              <a:defRPr lang="en-US" sz="3200" b="0" kern="1200" baseline="0" dirty="0">
                <a:solidFill>
                  <a:schemeClr val="tx1">
                    <a:alpha val="99000"/>
                  </a:schemeClr>
                </a:solidFill>
                <a:latin typeface="Arial" panose="020B0604020202020204" pitchFamily="34" charset="0"/>
                <a:ea typeface="+mn-ea"/>
                <a:cs typeface="Arial" panose="020B0604020202020204" pitchFamily="34" charset="0"/>
              </a:defRPr>
            </a:lvl1pPr>
            <a:lvl2pPr marL="1054074" marR="0" indent="-336542" algn="l" defTabSz="1219170" rtl="0" eaLnBrk="1" fontAlgn="auto" latinLnBrk="0" hangingPunct="1">
              <a:lnSpc>
                <a:spcPct val="100000"/>
              </a:lnSpc>
              <a:spcBef>
                <a:spcPct val="20000"/>
              </a:spcBef>
              <a:spcAft>
                <a:spcPts val="0"/>
              </a:spcAft>
              <a:buClrTx/>
              <a:buSzTx/>
              <a:buFont typeface="+mj-lt"/>
              <a:buAutoNum type="arabicParenR"/>
              <a:tabLst/>
              <a:defRPr lang="en-US" altLang="zh-CN" sz="2400" b="0" kern="1200" baseline="0" dirty="0" smtClean="0">
                <a:solidFill>
                  <a:schemeClr val="tx1">
                    <a:alpha val="99000"/>
                  </a:schemeClr>
                </a:solidFill>
                <a:latin typeface="Arial" panose="020B0604020202020204" pitchFamily="34" charset="0"/>
                <a:ea typeface="+mn-ea"/>
                <a:cs typeface="Arial" panose="020B0604020202020204" pitchFamily="34" charset="0"/>
              </a:defRPr>
            </a:lvl2pPr>
            <a:lvl3pPr>
              <a:defRPr>
                <a:solidFill>
                  <a:srgbClr val="545861">
                    <a:alpha val="99000"/>
                  </a:srgbClr>
                </a:solidFill>
                <a:latin typeface="Arial" panose="020B0604020202020204" pitchFamily="34" charset="0"/>
                <a:cs typeface="Arial" panose="020B0604020202020204" pitchFamily="34" charset="0"/>
              </a:defRPr>
            </a:lvl3pPr>
            <a:lvl4pPr>
              <a:defRPr>
                <a:solidFill>
                  <a:srgbClr val="545861">
                    <a:alpha val="99000"/>
                  </a:srgbClr>
                </a:solidFill>
                <a:latin typeface="Arial" panose="020B0604020202020204" pitchFamily="34" charset="0"/>
                <a:cs typeface="Arial" panose="020B0604020202020204" pitchFamily="34" charset="0"/>
              </a:defRPr>
            </a:lvl4pPr>
            <a:lvl5pPr>
              <a:defRPr>
                <a:solidFill>
                  <a:srgbClr val="545861">
                    <a:alpha val="99000"/>
                  </a:srgbClr>
                </a:solidFill>
                <a:latin typeface="Arial" panose="020B0604020202020204" pitchFamily="34" charset="0"/>
                <a:cs typeface="Arial" panose="020B0604020202020204" pitchFamily="34" charset="0"/>
              </a:defRPr>
            </a:lvl5pPr>
          </a:lstStyle>
          <a:p>
            <a:pPr lvl="0"/>
            <a:r>
              <a:rPr lang="zh-CN" altLang="en-US" dirty="0"/>
              <a:t>议题</a:t>
            </a:r>
            <a:r>
              <a:rPr lang="en-US" altLang="zh-CN" dirty="0"/>
              <a:t>1</a:t>
            </a:r>
          </a:p>
          <a:p>
            <a:pPr lvl="1"/>
            <a:r>
              <a:rPr lang="zh-CN" altLang="en-US" dirty="0"/>
              <a:t>子项</a:t>
            </a:r>
            <a:r>
              <a:rPr lang="en-US" altLang="zh-CN" dirty="0"/>
              <a:t>1</a:t>
            </a:r>
            <a:r>
              <a:rPr lang="en-US" dirty="0"/>
              <a:t> </a:t>
            </a:r>
          </a:p>
          <a:p>
            <a:pPr lvl="1"/>
            <a:r>
              <a:rPr lang="zh-CN" altLang="en-US" dirty="0"/>
              <a:t>子项</a:t>
            </a:r>
            <a:r>
              <a:rPr lang="en-US" altLang="zh-CN" dirty="0"/>
              <a:t>2</a:t>
            </a:r>
          </a:p>
          <a:p>
            <a:pPr marL="685783" marR="0" lvl="0" indent="-685783" algn="l" defTabSz="1219170" rtl="0" eaLnBrk="1" fontAlgn="auto" latinLnBrk="0" hangingPunct="1">
              <a:lnSpc>
                <a:spcPct val="100000"/>
              </a:lnSpc>
              <a:spcBef>
                <a:spcPct val="20000"/>
              </a:spcBef>
              <a:spcAft>
                <a:spcPts val="0"/>
              </a:spcAft>
              <a:buClrTx/>
              <a:buSzTx/>
              <a:buFont typeface="+mj-lt"/>
              <a:buAutoNum type="arabicPeriod"/>
              <a:tabLst/>
              <a:defRPr/>
            </a:pPr>
            <a:r>
              <a:rPr lang="zh-CN" altLang="en-US" dirty="0"/>
              <a:t>议题</a:t>
            </a:r>
            <a:r>
              <a:rPr lang="en-US" altLang="zh-CN" dirty="0"/>
              <a:t>2</a:t>
            </a:r>
            <a:endParaRPr lang="en-US" dirty="0"/>
          </a:p>
          <a:p>
            <a:pPr lvl="1"/>
            <a:r>
              <a:rPr lang="zh-CN" altLang="en-US" dirty="0"/>
              <a:t>子项</a:t>
            </a:r>
            <a:r>
              <a:rPr lang="en-US" altLang="zh-CN" dirty="0"/>
              <a:t>1 </a:t>
            </a:r>
          </a:p>
          <a:p>
            <a:pPr lvl="1"/>
            <a:r>
              <a:rPr lang="zh-CN" altLang="en-US" dirty="0"/>
              <a:t>子项</a:t>
            </a:r>
            <a:r>
              <a:rPr lang="en-US" altLang="zh-CN" dirty="0"/>
              <a:t>2</a:t>
            </a:r>
          </a:p>
          <a:p>
            <a:pPr lvl="0"/>
            <a:r>
              <a:rPr lang="zh-CN" altLang="en-US" dirty="0"/>
              <a:t>议题</a:t>
            </a:r>
            <a:r>
              <a:rPr lang="en-US" altLang="zh-CN" dirty="0"/>
              <a:t>3</a:t>
            </a:r>
          </a:p>
          <a:p>
            <a:pPr lvl="0"/>
            <a:r>
              <a:rPr lang="zh-CN" altLang="en-US" dirty="0"/>
              <a:t>议题</a:t>
            </a:r>
            <a:r>
              <a:rPr lang="en-US" altLang="zh-CN" dirty="0"/>
              <a:t>4</a:t>
            </a:r>
          </a:p>
        </p:txBody>
      </p:sp>
      <p:cxnSp>
        <p:nvCxnSpPr>
          <p:cNvPr id="10" name="Straight Connector 9"/>
          <p:cNvCxnSpPr/>
          <p:nvPr userDrawn="1"/>
        </p:nvCxnSpPr>
        <p:spPr>
          <a:xfrm>
            <a:off x="508000" y="1447800"/>
            <a:ext cx="111252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Slide Number Placeholder 12"/>
          <p:cNvSpPr>
            <a:spLocks noGrp="1"/>
          </p:cNvSpPr>
          <p:nvPr>
            <p:ph type="sldNum" sz="quarter" idx="4"/>
          </p:nvPr>
        </p:nvSpPr>
        <p:spPr>
          <a:xfrm>
            <a:off x="11176000" y="6527854"/>
            <a:ext cx="914400" cy="222141"/>
          </a:xfrm>
          <a:prstGeom prst="rect">
            <a:avLst/>
          </a:prstGeom>
        </p:spPr>
        <p:txBody>
          <a:bodyPr vert="horz" lIns="91440" tIns="45720" rIns="91440" bIns="45720" rtlCol="0" anchor="ctr"/>
          <a:lstStyle>
            <a:lvl1pPr algn="r">
              <a:defRPr sz="1600">
                <a:solidFill>
                  <a:schemeClr val="tx1">
                    <a:alpha val="99000"/>
                  </a:schemeClr>
                </a:solidFill>
                <a:latin typeface="Arial" panose="020B0604020202020204" pitchFamily="34" charset="0"/>
                <a:cs typeface="Arial" panose="020B0604020202020204" pitchFamily="34" charset="0"/>
              </a:defRPr>
            </a:lvl1pPr>
          </a:lstStyle>
          <a:p>
            <a:fld id="{C632D78A-10B3-4DCD-84B7-9E85168884D1}" type="slidenum">
              <a:rPr lang="en-US" smtClean="0"/>
              <a:pPr/>
              <a:t>‹#›</a:t>
            </a:fld>
            <a:endParaRPr lang="en-US" dirty="0"/>
          </a:p>
        </p:txBody>
      </p:sp>
      <p:sp>
        <p:nvSpPr>
          <p:cNvPr id="12" name="TextBox 3"/>
          <p:cNvSpPr txBox="1"/>
          <p:nvPr userDrawn="1"/>
        </p:nvSpPr>
        <p:spPr>
          <a:xfrm>
            <a:off x="5181600" y="6452545"/>
            <a:ext cx="1828800" cy="224790"/>
          </a:xfrm>
          <a:prstGeom prst="rect">
            <a:avLst/>
          </a:prstGeom>
          <a:noFill/>
        </p:spPr>
        <p:txBody>
          <a:bodyPr wrap="square" lIns="0" tIns="0" rIns="0" bIns="0" rtlCol="0" anchor="ctr">
            <a:noAutofit/>
          </a:bodyPr>
          <a:lstStyle/>
          <a:p>
            <a:pPr algn="ctr"/>
            <a:r>
              <a:rPr lang="zh-CN" altLang="en-US" sz="1200" b="0" dirty="0">
                <a:solidFill>
                  <a:schemeClr val="accent2">
                    <a:alpha val="99000"/>
                  </a:schemeClr>
                </a:solidFill>
                <a:latin typeface="Arial" panose="020B0604020202020204" pitchFamily="34" charset="0"/>
                <a:cs typeface="Arial" panose="020B0604020202020204" pitchFamily="34" charset="0"/>
              </a:rPr>
              <a:t>利宝保险</a:t>
            </a:r>
            <a:endParaRPr lang="en-US" sz="1200" b="0" dirty="0">
              <a:solidFill>
                <a:schemeClr val="accent2">
                  <a:alpha val="99000"/>
                </a:schemeClr>
              </a:solidFill>
              <a:latin typeface="Arial" panose="020B0604020202020204" pitchFamily="34" charset="0"/>
              <a:cs typeface="Arial" panose="020B0604020202020204" pitchFamily="34" charset="0"/>
            </a:endParaRPr>
          </a:p>
        </p:txBody>
      </p:sp>
      <p:sp>
        <p:nvSpPr>
          <p:cNvPr id="11" name="TextBox 3"/>
          <p:cNvSpPr txBox="1"/>
          <p:nvPr userDrawn="1"/>
        </p:nvSpPr>
        <p:spPr>
          <a:xfrm>
            <a:off x="5181600" y="6633519"/>
            <a:ext cx="1828800" cy="224790"/>
          </a:xfrm>
          <a:prstGeom prst="rect">
            <a:avLst/>
          </a:prstGeom>
          <a:noFill/>
        </p:spPr>
        <p:txBody>
          <a:bodyPr wrap="square" lIns="0" tIns="0" rIns="0" bIns="0" rtlCol="0" anchor="ctr">
            <a:noAutofit/>
          </a:bodyPr>
          <a:lstStyle/>
          <a:p>
            <a:pPr algn="ctr"/>
            <a:r>
              <a:rPr lang="en-US" altLang="zh-CN" sz="1050" b="0" dirty="0">
                <a:solidFill>
                  <a:schemeClr val="accent2">
                    <a:alpha val="99000"/>
                  </a:schemeClr>
                </a:solidFill>
                <a:latin typeface="Arial" panose="020B0604020202020204" pitchFamily="34" charset="0"/>
                <a:cs typeface="Arial" panose="020B0604020202020204" pitchFamily="34" charset="0"/>
              </a:rPr>
              <a:t>Liberty Insurance</a:t>
            </a:r>
            <a:endParaRPr lang="en-US" sz="1050" b="0" dirty="0">
              <a:solidFill>
                <a:schemeClr val="accent2">
                  <a:alpha val="99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7387468"/>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lide">
    <p:spTree>
      <p:nvGrpSpPr>
        <p:cNvPr id="1" name=""/>
        <p:cNvGrpSpPr/>
        <p:nvPr/>
      </p:nvGrpSpPr>
      <p:grpSpPr>
        <a:xfrm>
          <a:off x="0" y="0"/>
          <a:ext cx="0" cy="0"/>
          <a:chOff x="0" y="0"/>
          <a:chExt cx="0" cy="0"/>
        </a:xfrm>
      </p:grpSpPr>
      <p:sp>
        <p:nvSpPr>
          <p:cNvPr id="6" name="Text Placeholder 5"/>
          <p:cNvSpPr>
            <a:spLocks noGrp="1"/>
          </p:cNvSpPr>
          <p:nvPr>
            <p:ph type="body" sz="quarter" idx="12" hasCustomPrompt="1"/>
          </p:nvPr>
        </p:nvSpPr>
        <p:spPr>
          <a:xfrm>
            <a:off x="498901" y="990600"/>
            <a:ext cx="11083499" cy="5181600"/>
          </a:xfrm>
          <a:prstGeom prst="rect">
            <a:avLst/>
          </a:prstGeom>
        </p:spPr>
        <p:txBody>
          <a:bodyPr/>
          <a:lstStyle>
            <a:lvl1pPr>
              <a:defRPr sz="3200">
                <a:solidFill>
                  <a:schemeClr val="tx1">
                    <a:alpha val="99000"/>
                  </a:schemeClr>
                </a:solidFill>
                <a:latin typeface="Arial" panose="020B0604020202020204" pitchFamily="34" charset="0"/>
                <a:cs typeface="Arial" panose="020B0604020202020204" pitchFamily="34" charset="0"/>
              </a:defRPr>
            </a:lvl1pPr>
            <a:lvl2pPr>
              <a:defRPr sz="2667">
                <a:solidFill>
                  <a:schemeClr val="tx1">
                    <a:alpha val="99000"/>
                  </a:schemeClr>
                </a:solidFill>
                <a:latin typeface="Arial" panose="020B0604020202020204" pitchFamily="34" charset="0"/>
                <a:cs typeface="Arial" panose="020B0604020202020204" pitchFamily="34" charset="0"/>
              </a:defRPr>
            </a:lvl2pPr>
            <a:lvl3pPr>
              <a:defRPr sz="2400">
                <a:solidFill>
                  <a:schemeClr val="tx1">
                    <a:alpha val="99000"/>
                  </a:schemeClr>
                </a:solidFill>
                <a:latin typeface="Arial" panose="020B0604020202020204" pitchFamily="34" charset="0"/>
                <a:cs typeface="Arial" panose="020B0604020202020204" pitchFamily="34" charset="0"/>
              </a:defRPr>
            </a:lvl3pPr>
            <a:lvl4pPr>
              <a:defRPr sz="2133">
                <a:solidFill>
                  <a:schemeClr val="tx1">
                    <a:alpha val="99000"/>
                  </a:schemeClr>
                </a:solidFill>
                <a:latin typeface="Arial" panose="020B0604020202020204" pitchFamily="34" charset="0"/>
                <a:cs typeface="Arial" panose="020B0604020202020204" pitchFamily="34" charset="0"/>
              </a:defRPr>
            </a:lvl4pPr>
            <a:lvl5pPr>
              <a:defRPr sz="2133">
                <a:solidFill>
                  <a:schemeClr val="tx1">
                    <a:alpha val="99000"/>
                  </a:schemeClr>
                </a:solidFill>
                <a:latin typeface="Arial" panose="020B0604020202020204" pitchFamily="34" charset="0"/>
                <a:cs typeface="Arial" panose="020B0604020202020204" pitchFamily="34" charset="0"/>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0"/>
          <p:cNvSpPr>
            <a:spLocks noGrp="1"/>
          </p:cNvSpPr>
          <p:nvPr>
            <p:ph type="title" hasCustomPrompt="1"/>
          </p:nvPr>
        </p:nvSpPr>
        <p:spPr>
          <a:xfrm>
            <a:off x="508000" y="274637"/>
            <a:ext cx="11074400" cy="487363"/>
          </a:xfrm>
          <a:prstGeom prst="rect">
            <a:avLst/>
          </a:prstGeom>
        </p:spPr>
        <p:txBody>
          <a:bodyPr/>
          <a:lstStyle>
            <a:lvl1pPr algn="l">
              <a:defRPr sz="3200">
                <a:solidFill>
                  <a:schemeClr val="tx1">
                    <a:alpha val="99000"/>
                  </a:schemeClr>
                </a:solidFill>
                <a:latin typeface="Arial" panose="020B0604020202020204" pitchFamily="34" charset="0"/>
                <a:cs typeface="Arial" panose="020B0604020202020204" pitchFamily="34" charset="0"/>
              </a:defRPr>
            </a:lvl1pPr>
          </a:lstStyle>
          <a:p>
            <a:r>
              <a:rPr lang="en-US" dirty="0"/>
              <a:t>Click to add slide title</a:t>
            </a:r>
          </a:p>
        </p:txBody>
      </p:sp>
      <p:cxnSp>
        <p:nvCxnSpPr>
          <p:cNvPr id="13" name="Straight Connector 12"/>
          <p:cNvCxnSpPr/>
          <p:nvPr userDrawn="1"/>
        </p:nvCxnSpPr>
        <p:spPr>
          <a:xfrm>
            <a:off x="508000" y="838200"/>
            <a:ext cx="11125200" cy="0"/>
          </a:xfrm>
          <a:prstGeom prst="line">
            <a:avLst/>
          </a:prstGeom>
          <a:ln>
            <a:solidFill>
              <a:srgbClr val="5381AC"/>
            </a:solidFill>
          </a:ln>
        </p:spPr>
        <p:style>
          <a:lnRef idx="1">
            <a:schemeClr val="accent1"/>
          </a:lnRef>
          <a:fillRef idx="0">
            <a:schemeClr val="accent1"/>
          </a:fillRef>
          <a:effectRef idx="0">
            <a:schemeClr val="accent1"/>
          </a:effectRef>
          <a:fontRef idx="minor">
            <a:schemeClr val="tx1"/>
          </a:fontRef>
        </p:style>
      </p:cxnSp>
      <p:sp>
        <p:nvSpPr>
          <p:cNvPr id="27" name="Rectangle 7"/>
          <p:cNvSpPr/>
          <p:nvPr userDrawn="1"/>
        </p:nvSpPr>
        <p:spPr>
          <a:xfrm>
            <a:off x="0" y="6419850"/>
            <a:ext cx="12192000" cy="438149"/>
          </a:xfrm>
          <a:prstGeom prst="rect">
            <a:avLst/>
          </a:prstGeom>
          <a:solidFill>
            <a:srgbClr val="FF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lvl="0" algn="ctr"/>
            <a:endParaRPr lang="en-US" sz="2400">
              <a:solidFill>
                <a:srgbClr val="003E7E"/>
              </a:solidFill>
            </a:endParaRPr>
          </a:p>
        </p:txBody>
      </p:sp>
      <p:sp>
        <p:nvSpPr>
          <p:cNvPr id="28" name="Slide Number Placeholder 12"/>
          <p:cNvSpPr>
            <a:spLocks noGrp="1"/>
          </p:cNvSpPr>
          <p:nvPr>
            <p:ph type="sldNum" sz="quarter" idx="4"/>
          </p:nvPr>
        </p:nvSpPr>
        <p:spPr>
          <a:xfrm>
            <a:off x="11176000" y="6527854"/>
            <a:ext cx="914400" cy="222141"/>
          </a:xfrm>
          <a:prstGeom prst="rect">
            <a:avLst/>
          </a:prstGeom>
        </p:spPr>
        <p:txBody>
          <a:bodyPr vert="horz" lIns="91440" tIns="45720" rIns="91440" bIns="45720" rtlCol="0" anchor="ctr"/>
          <a:lstStyle>
            <a:lvl1pPr algn="r">
              <a:defRPr sz="1600">
                <a:solidFill>
                  <a:schemeClr val="tx1">
                    <a:alpha val="99000"/>
                  </a:schemeClr>
                </a:solidFill>
                <a:latin typeface="Arial" panose="020B0604020202020204" pitchFamily="34" charset="0"/>
                <a:cs typeface="Arial" panose="020B0604020202020204" pitchFamily="34" charset="0"/>
              </a:defRPr>
            </a:lvl1pPr>
          </a:lstStyle>
          <a:p>
            <a:fld id="{C632D78A-10B3-4DCD-84B7-9E85168884D1}" type="slidenum">
              <a:rPr lang="en-US" smtClean="0"/>
              <a:pPr/>
              <a:t>‹#›</a:t>
            </a:fld>
            <a:endParaRPr lang="en-US" dirty="0"/>
          </a:p>
        </p:txBody>
      </p:sp>
      <p:sp>
        <p:nvSpPr>
          <p:cNvPr id="8" name="TextBox 3"/>
          <p:cNvSpPr txBox="1"/>
          <p:nvPr userDrawn="1"/>
        </p:nvSpPr>
        <p:spPr>
          <a:xfrm>
            <a:off x="5181600" y="6452545"/>
            <a:ext cx="1828800" cy="224790"/>
          </a:xfrm>
          <a:prstGeom prst="rect">
            <a:avLst/>
          </a:prstGeom>
          <a:noFill/>
        </p:spPr>
        <p:txBody>
          <a:bodyPr wrap="square" lIns="0" tIns="0" rIns="0" bIns="0" rtlCol="0" anchor="ctr">
            <a:noAutofit/>
          </a:bodyPr>
          <a:lstStyle/>
          <a:p>
            <a:pPr algn="ctr"/>
            <a:r>
              <a:rPr lang="zh-CN" altLang="en-US" sz="1200" b="0" dirty="0">
                <a:solidFill>
                  <a:schemeClr val="accent2">
                    <a:alpha val="99000"/>
                  </a:schemeClr>
                </a:solidFill>
                <a:latin typeface="Arial" panose="020B0604020202020204" pitchFamily="34" charset="0"/>
                <a:cs typeface="Arial" panose="020B0604020202020204" pitchFamily="34" charset="0"/>
              </a:rPr>
              <a:t>利宝保险</a:t>
            </a:r>
            <a:endParaRPr lang="en-US" sz="1200" b="0" dirty="0">
              <a:solidFill>
                <a:schemeClr val="accent2">
                  <a:alpha val="99000"/>
                </a:schemeClr>
              </a:solidFill>
              <a:latin typeface="Arial" panose="020B0604020202020204" pitchFamily="34" charset="0"/>
              <a:cs typeface="Arial" panose="020B0604020202020204" pitchFamily="34" charset="0"/>
            </a:endParaRPr>
          </a:p>
        </p:txBody>
      </p:sp>
      <p:sp>
        <p:nvSpPr>
          <p:cNvPr id="9" name="TextBox 3"/>
          <p:cNvSpPr txBox="1"/>
          <p:nvPr userDrawn="1"/>
        </p:nvSpPr>
        <p:spPr>
          <a:xfrm>
            <a:off x="5181600" y="6633519"/>
            <a:ext cx="1828800" cy="224790"/>
          </a:xfrm>
          <a:prstGeom prst="rect">
            <a:avLst/>
          </a:prstGeom>
          <a:noFill/>
        </p:spPr>
        <p:txBody>
          <a:bodyPr wrap="square" lIns="0" tIns="0" rIns="0" bIns="0" rtlCol="0" anchor="ctr">
            <a:noAutofit/>
          </a:bodyPr>
          <a:lstStyle/>
          <a:p>
            <a:pPr algn="ctr"/>
            <a:r>
              <a:rPr lang="en-US" altLang="zh-CN" sz="1050" b="0" dirty="0">
                <a:solidFill>
                  <a:schemeClr val="accent2">
                    <a:alpha val="99000"/>
                  </a:schemeClr>
                </a:solidFill>
                <a:latin typeface="Arial" panose="020B0604020202020204" pitchFamily="34" charset="0"/>
                <a:cs typeface="Arial" panose="020B0604020202020204" pitchFamily="34" charset="0"/>
              </a:rPr>
              <a:t>Liberty Insurance</a:t>
            </a:r>
            <a:endParaRPr lang="en-US" sz="1050" b="0" dirty="0">
              <a:solidFill>
                <a:schemeClr val="accent2">
                  <a:alpha val="99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7004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Slide">
    <p:spTree>
      <p:nvGrpSpPr>
        <p:cNvPr id="1" name=""/>
        <p:cNvGrpSpPr/>
        <p:nvPr/>
      </p:nvGrpSpPr>
      <p:grpSpPr>
        <a:xfrm>
          <a:off x="0" y="0"/>
          <a:ext cx="0" cy="0"/>
          <a:chOff x="0" y="0"/>
          <a:chExt cx="0" cy="0"/>
        </a:xfrm>
      </p:grpSpPr>
      <p:sp>
        <p:nvSpPr>
          <p:cNvPr id="11" name="Title 10"/>
          <p:cNvSpPr>
            <a:spLocks noGrp="1"/>
          </p:cNvSpPr>
          <p:nvPr>
            <p:ph type="title" hasCustomPrompt="1"/>
          </p:nvPr>
        </p:nvSpPr>
        <p:spPr>
          <a:xfrm>
            <a:off x="508000" y="274637"/>
            <a:ext cx="11074400" cy="487363"/>
          </a:xfrm>
          <a:prstGeom prst="rect">
            <a:avLst/>
          </a:prstGeom>
        </p:spPr>
        <p:txBody>
          <a:bodyPr/>
          <a:lstStyle>
            <a:lvl1pPr algn="l">
              <a:defRPr sz="3200">
                <a:solidFill>
                  <a:schemeClr val="tx1">
                    <a:alpha val="99000"/>
                  </a:schemeClr>
                </a:solidFill>
                <a:latin typeface="Arial" panose="020B0604020202020204" pitchFamily="34" charset="0"/>
                <a:cs typeface="Arial" panose="020B0604020202020204" pitchFamily="34" charset="0"/>
              </a:defRPr>
            </a:lvl1pPr>
          </a:lstStyle>
          <a:p>
            <a:r>
              <a:rPr lang="en-US" dirty="0"/>
              <a:t>Click to add slide title</a:t>
            </a:r>
          </a:p>
        </p:txBody>
      </p:sp>
      <p:cxnSp>
        <p:nvCxnSpPr>
          <p:cNvPr id="13" name="Straight Connector 12"/>
          <p:cNvCxnSpPr/>
          <p:nvPr userDrawn="1"/>
        </p:nvCxnSpPr>
        <p:spPr>
          <a:xfrm>
            <a:off x="508000" y="838200"/>
            <a:ext cx="11125200" cy="0"/>
          </a:xfrm>
          <a:prstGeom prst="line">
            <a:avLst/>
          </a:prstGeom>
          <a:ln>
            <a:solidFill>
              <a:srgbClr val="5381AC"/>
            </a:solidFill>
          </a:ln>
        </p:spPr>
        <p:style>
          <a:lnRef idx="1">
            <a:schemeClr val="accent1"/>
          </a:lnRef>
          <a:fillRef idx="0">
            <a:schemeClr val="accent1"/>
          </a:fillRef>
          <a:effectRef idx="0">
            <a:schemeClr val="accent1"/>
          </a:effectRef>
          <a:fontRef idx="minor">
            <a:schemeClr val="tx1"/>
          </a:fontRef>
        </p:style>
      </p:cxnSp>
      <p:sp>
        <p:nvSpPr>
          <p:cNvPr id="27" name="Rectangle 7"/>
          <p:cNvSpPr/>
          <p:nvPr userDrawn="1"/>
        </p:nvSpPr>
        <p:spPr>
          <a:xfrm>
            <a:off x="0" y="6419850"/>
            <a:ext cx="12192000" cy="438149"/>
          </a:xfrm>
          <a:prstGeom prst="rect">
            <a:avLst/>
          </a:prstGeom>
          <a:solidFill>
            <a:srgbClr val="FF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lvl="0" algn="ctr"/>
            <a:endParaRPr lang="en-US" sz="2400">
              <a:solidFill>
                <a:srgbClr val="003E7E"/>
              </a:solidFill>
            </a:endParaRPr>
          </a:p>
        </p:txBody>
      </p:sp>
      <p:sp>
        <p:nvSpPr>
          <p:cNvPr id="28" name="Slide Number Placeholder 12"/>
          <p:cNvSpPr>
            <a:spLocks noGrp="1"/>
          </p:cNvSpPr>
          <p:nvPr>
            <p:ph type="sldNum" sz="quarter" idx="4"/>
          </p:nvPr>
        </p:nvSpPr>
        <p:spPr>
          <a:xfrm>
            <a:off x="11176000" y="6527854"/>
            <a:ext cx="914400" cy="222141"/>
          </a:xfrm>
          <a:prstGeom prst="rect">
            <a:avLst/>
          </a:prstGeom>
        </p:spPr>
        <p:txBody>
          <a:bodyPr vert="horz" lIns="91440" tIns="45720" rIns="91440" bIns="45720" rtlCol="0" anchor="ctr"/>
          <a:lstStyle>
            <a:lvl1pPr algn="r">
              <a:defRPr sz="1600">
                <a:solidFill>
                  <a:schemeClr val="tx1">
                    <a:alpha val="99000"/>
                  </a:schemeClr>
                </a:solidFill>
                <a:latin typeface="Arial" panose="020B0604020202020204" pitchFamily="34" charset="0"/>
                <a:cs typeface="Arial" panose="020B0604020202020204" pitchFamily="34" charset="0"/>
              </a:defRPr>
            </a:lvl1pPr>
          </a:lstStyle>
          <a:p>
            <a:fld id="{C632D78A-10B3-4DCD-84B7-9E85168884D1}" type="slidenum">
              <a:rPr lang="en-US" smtClean="0"/>
              <a:pPr/>
              <a:t>‹#›</a:t>
            </a:fld>
            <a:endParaRPr lang="en-US" dirty="0"/>
          </a:p>
        </p:txBody>
      </p:sp>
      <p:sp>
        <p:nvSpPr>
          <p:cNvPr id="7" name="TextBox 3"/>
          <p:cNvSpPr txBox="1"/>
          <p:nvPr userDrawn="1"/>
        </p:nvSpPr>
        <p:spPr>
          <a:xfrm>
            <a:off x="5181600" y="6452545"/>
            <a:ext cx="1828800" cy="224790"/>
          </a:xfrm>
          <a:prstGeom prst="rect">
            <a:avLst/>
          </a:prstGeom>
          <a:noFill/>
        </p:spPr>
        <p:txBody>
          <a:bodyPr wrap="square" lIns="0" tIns="0" rIns="0" bIns="0" rtlCol="0" anchor="ctr">
            <a:noAutofit/>
          </a:bodyPr>
          <a:lstStyle/>
          <a:p>
            <a:pPr algn="ctr"/>
            <a:r>
              <a:rPr lang="zh-CN" altLang="en-US" sz="1200" b="0" dirty="0">
                <a:solidFill>
                  <a:schemeClr val="accent2">
                    <a:alpha val="99000"/>
                  </a:schemeClr>
                </a:solidFill>
                <a:latin typeface="Arial" panose="020B0604020202020204" pitchFamily="34" charset="0"/>
                <a:cs typeface="Arial" panose="020B0604020202020204" pitchFamily="34" charset="0"/>
              </a:rPr>
              <a:t>利宝保险</a:t>
            </a:r>
            <a:endParaRPr lang="en-US" sz="1200" b="0" dirty="0">
              <a:solidFill>
                <a:schemeClr val="accent2">
                  <a:alpha val="99000"/>
                </a:schemeClr>
              </a:solidFill>
              <a:latin typeface="Arial" panose="020B0604020202020204" pitchFamily="34" charset="0"/>
              <a:cs typeface="Arial" panose="020B0604020202020204" pitchFamily="34" charset="0"/>
            </a:endParaRPr>
          </a:p>
        </p:txBody>
      </p:sp>
      <p:sp>
        <p:nvSpPr>
          <p:cNvPr id="8" name="TextBox 3"/>
          <p:cNvSpPr txBox="1"/>
          <p:nvPr userDrawn="1"/>
        </p:nvSpPr>
        <p:spPr>
          <a:xfrm>
            <a:off x="5181600" y="6633519"/>
            <a:ext cx="1828800" cy="224790"/>
          </a:xfrm>
          <a:prstGeom prst="rect">
            <a:avLst/>
          </a:prstGeom>
          <a:noFill/>
        </p:spPr>
        <p:txBody>
          <a:bodyPr wrap="square" lIns="0" tIns="0" rIns="0" bIns="0" rtlCol="0" anchor="ctr">
            <a:noAutofit/>
          </a:bodyPr>
          <a:lstStyle/>
          <a:p>
            <a:pPr algn="ctr"/>
            <a:r>
              <a:rPr lang="en-US" altLang="zh-CN" sz="1050" b="0" dirty="0">
                <a:solidFill>
                  <a:schemeClr val="accent2">
                    <a:alpha val="99000"/>
                  </a:schemeClr>
                </a:solidFill>
                <a:latin typeface="Arial" panose="020B0604020202020204" pitchFamily="34" charset="0"/>
                <a:cs typeface="Arial" panose="020B0604020202020204" pitchFamily="34" charset="0"/>
              </a:rPr>
              <a:t>Liberty Insurance</a:t>
            </a:r>
            <a:endParaRPr lang="en-US" sz="1050" b="0" dirty="0">
              <a:solidFill>
                <a:schemeClr val="accent2">
                  <a:alpha val="99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9199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6" name="Picture 7"/>
          <p:cNvPicPr>
            <a:picLocks noChangeAspect="1"/>
          </p:cNvPicPr>
          <p:nvPr userDrawn="1"/>
        </p:nvPicPr>
        <p:blipFill>
          <a:blip r:embed="rId2">
            <a:grayscl/>
            <a:extLst>
              <a:ext uri="{28A0092B-C50C-407E-A947-70E740481C1C}">
                <a14:useLocalDpi xmlns:a14="http://schemas.microsoft.com/office/drawing/2010/main" val="0"/>
              </a:ext>
            </a:extLst>
          </a:blip>
          <a:stretch>
            <a:fillRect/>
          </a:stretch>
        </p:blipFill>
        <p:spPr>
          <a:xfrm>
            <a:off x="0" y="0"/>
            <a:ext cx="12192000" cy="5562600"/>
          </a:xfrm>
          <a:prstGeom prst="rect">
            <a:avLst/>
          </a:prstGeom>
          <a:noFill/>
          <a:ln>
            <a:noFill/>
          </a:ln>
        </p:spPr>
      </p:pic>
      <p:sp>
        <p:nvSpPr>
          <p:cNvPr id="4" name="Rectangle 8"/>
          <p:cNvSpPr/>
          <p:nvPr userDrawn="1"/>
        </p:nvSpPr>
        <p:spPr>
          <a:xfrm>
            <a:off x="0" y="5562600"/>
            <a:ext cx="12192000" cy="1295400"/>
          </a:xfrm>
          <a:prstGeom prst="rect">
            <a:avLst/>
          </a:prstGeom>
          <a:solidFill>
            <a:srgbClr val="FF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400">
              <a:solidFill>
                <a:srgbClr val="003E7E"/>
              </a:solidFill>
            </a:endParaRPr>
          </a:p>
        </p:txBody>
      </p:sp>
      <p:pic>
        <p:nvPicPr>
          <p:cNvPr id="8" name="图片 7"/>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964989" y="5742062"/>
            <a:ext cx="2262023" cy="936477"/>
          </a:xfrm>
          <a:prstGeom prst="rect">
            <a:avLst/>
          </a:prstGeom>
        </p:spPr>
      </p:pic>
      <p:sp>
        <p:nvSpPr>
          <p:cNvPr id="7" name="文本框 6"/>
          <p:cNvSpPr txBox="1"/>
          <p:nvPr userDrawn="1"/>
        </p:nvSpPr>
        <p:spPr>
          <a:xfrm>
            <a:off x="4673600" y="2412880"/>
            <a:ext cx="2844800" cy="1569660"/>
          </a:xfrm>
          <a:prstGeom prst="rect">
            <a:avLst/>
          </a:prstGeom>
          <a:noFill/>
        </p:spPr>
        <p:txBody>
          <a:bodyPr wrap="square" rtlCol="0">
            <a:spAutoFit/>
          </a:bodyPr>
          <a:lstStyle/>
          <a:p>
            <a:pPr algn="ctr"/>
            <a:r>
              <a:rPr lang="zh-CN" altLang="en-US" sz="4800" dirty="0">
                <a:solidFill>
                  <a:schemeClr val="bg1">
                    <a:lumMod val="50000"/>
                  </a:schemeClr>
                </a:solidFill>
              </a:rPr>
              <a:t>谢谢</a:t>
            </a:r>
            <a:endParaRPr lang="en-US" altLang="zh-CN" sz="4800" dirty="0">
              <a:solidFill>
                <a:schemeClr val="bg1">
                  <a:lumMod val="50000"/>
                </a:schemeClr>
              </a:solidFill>
            </a:endParaRPr>
          </a:p>
          <a:p>
            <a:pPr algn="ctr"/>
            <a:r>
              <a:rPr lang="en-US" altLang="zh-CN" sz="4800" dirty="0">
                <a:solidFill>
                  <a:schemeClr val="bg1">
                    <a:lumMod val="50000"/>
                  </a:schemeClr>
                </a:solidFill>
              </a:rPr>
              <a:t>Thanks</a:t>
            </a:r>
            <a:endParaRPr lang="zh-CN" altLang="en-US" sz="4800" dirty="0">
              <a:solidFill>
                <a:schemeClr val="bg1">
                  <a:lumMod val="50000"/>
                </a:schemeClr>
              </a:solidFill>
            </a:endParaRPr>
          </a:p>
        </p:txBody>
      </p:sp>
    </p:spTree>
    <p:extLst>
      <p:ext uri="{BB962C8B-B14F-4D97-AF65-F5344CB8AC3E}">
        <p14:creationId xmlns:p14="http://schemas.microsoft.com/office/powerpoint/2010/main" val="20428099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2_Slide">
    <p:spTree>
      <p:nvGrpSpPr>
        <p:cNvPr id="1" name=""/>
        <p:cNvGrpSpPr/>
        <p:nvPr/>
      </p:nvGrpSpPr>
      <p:grpSpPr>
        <a:xfrm>
          <a:off x="0" y="0"/>
          <a:ext cx="0" cy="0"/>
          <a:chOff x="0" y="0"/>
          <a:chExt cx="0" cy="0"/>
        </a:xfrm>
      </p:grpSpPr>
      <p:sp>
        <p:nvSpPr>
          <p:cNvPr id="83" name="正文级别 1…"/>
          <p:cNvSpPr txBox="1">
            <a:spLocks noGrp="1"/>
          </p:cNvSpPr>
          <p:nvPr>
            <p:ph type="body" idx="1"/>
          </p:nvPr>
        </p:nvSpPr>
        <p:spPr>
          <a:xfrm>
            <a:off x="498900" y="990600"/>
            <a:ext cx="11083500" cy="5181600"/>
          </a:xfrm>
          <a:prstGeom prst="rect">
            <a:avLst/>
          </a:prstGeom>
        </p:spPr>
        <p:txBody>
          <a:bodyPr/>
          <a:lstStyle>
            <a:lvl1pPr marL="0" indent="0" defTabSz="1218564">
              <a:buSzTx/>
              <a:buNone/>
            </a:lvl1pPr>
            <a:lvl2pPr marL="1078523" indent="-468923" defTabSz="1218564">
              <a:buChar char="–"/>
            </a:lvl2pPr>
            <a:lvl3pPr marL="1625600" indent="-406400" defTabSz="1218564"/>
            <a:lvl4pPr marL="2293257" indent="-464457" defTabSz="1218564"/>
            <a:lvl5pPr marL="2902857" indent="-464457" defTabSz="1218564"/>
          </a:lstStyle>
          <a:p>
            <a:r>
              <a:t>正文级别 1</a:t>
            </a:r>
          </a:p>
          <a:p>
            <a:pPr lvl="1"/>
            <a:r>
              <a:t>正文级别 2</a:t>
            </a:r>
          </a:p>
          <a:p>
            <a:pPr lvl="2"/>
            <a:r>
              <a:t>正文级别 3</a:t>
            </a:r>
          </a:p>
          <a:p>
            <a:pPr lvl="3"/>
            <a:r>
              <a:t>正文级别 4</a:t>
            </a:r>
          </a:p>
          <a:p>
            <a:pPr lvl="4"/>
            <a:r>
              <a:t>正文级别 5</a:t>
            </a:r>
          </a:p>
        </p:txBody>
      </p:sp>
      <p:sp>
        <p:nvSpPr>
          <p:cNvPr id="84" name="标题文本"/>
          <p:cNvSpPr txBox="1">
            <a:spLocks noGrp="1"/>
          </p:cNvSpPr>
          <p:nvPr>
            <p:ph type="title"/>
          </p:nvPr>
        </p:nvSpPr>
        <p:spPr>
          <a:xfrm>
            <a:off x="508000" y="274636"/>
            <a:ext cx="11074400" cy="487364"/>
          </a:xfrm>
          <a:prstGeom prst="rect">
            <a:avLst/>
          </a:prstGeom>
        </p:spPr>
        <p:txBody>
          <a:bodyPr/>
          <a:lstStyle>
            <a:lvl1pPr defTabSz="1218564">
              <a:defRPr sz="3200">
                <a:latin typeface="Arial"/>
                <a:ea typeface="Arial"/>
                <a:cs typeface="Arial"/>
                <a:sym typeface="Arial"/>
              </a:defRPr>
            </a:lvl1pPr>
          </a:lstStyle>
          <a:p>
            <a:r>
              <a:t>标题文本</a:t>
            </a:r>
          </a:p>
        </p:txBody>
      </p:sp>
      <p:sp>
        <p:nvSpPr>
          <p:cNvPr id="85" name="Straight Connector 12"/>
          <p:cNvSpPr/>
          <p:nvPr/>
        </p:nvSpPr>
        <p:spPr>
          <a:xfrm>
            <a:off x="508000" y="838200"/>
            <a:ext cx="11125200" cy="0"/>
          </a:xfrm>
          <a:prstGeom prst="line">
            <a:avLst/>
          </a:prstGeom>
          <a:ln>
            <a:solidFill>
              <a:srgbClr val="5381AC"/>
            </a:solidFill>
          </a:ln>
        </p:spPr>
        <p:txBody>
          <a:bodyPr lIns="45719" rIns="45719"/>
          <a:lstStyle/>
          <a:p>
            <a:endParaRPr/>
          </a:p>
        </p:txBody>
      </p:sp>
      <p:sp>
        <p:nvSpPr>
          <p:cNvPr id="86" name="Rectangle 7"/>
          <p:cNvSpPr/>
          <p:nvPr/>
        </p:nvSpPr>
        <p:spPr>
          <a:xfrm>
            <a:off x="0" y="6419850"/>
            <a:ext cx="12192000" cy="438149"/>
          </a:xfrm>
          <a:prstGeom prst="rect">
            <a:avLst/>
          </a:prstGeom>
          <a:solidFill>
            <a:schemeClr val="accent1"/>
          </a:solidFill>
          <a:ln w="12700">
            <a:miter lim="400000"/>
          </a:ln>
        </p:spPr>
        <p:txBody>
          <a:bodyPr lIns="45719" rIns="45719" anchor="b"/>
          <a:lstStyle/>
          <a:p>
            <a:pPr algn="ctr">
              <a:defRPr sz="2400">
                <a:solidFill>
                  <a:srgbClr val="003E7E"/>
                </a:solidFill>
              </a:defRPr>
            </a:pPr>
            <a:endParaRPr/>
          </a:p>
        </p:txBody>
      </p:sp>
      <p:sp>
        <p:nvSpPr>
          <p:cNvPr id="8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88" name="TextBox 3"/>
          <p:cNvSpPr txBox="1"/>
          <p:nvPr/>
        </p:nvSpPr>
        <p:spPr>
          <a:xfrm>
            <a:off x="5181600" y="6456989"/>
            <a:ext cx="1828800" cy="215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1200">
                <a:solidFill>
                  <a:schemeClr val="accent2">
                    <a:alpha val="99000"/>
                  </a:schemeClr>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利宝保险</a:t>
            </a:r>
          </a:p>
        </p:txBody>
      </p:sp>
      <p:sp>
        <p:nvSpPr>
          <p:cNvPr id="89" name="TextBox 3"/>
          <p:cNvSpPr txBox="1"/>
          <p:nvPr/>
        </p:nvSpPr>
        <p:spPr>
          <a:xfrm>
            <a:off x="5181600" y="6678141"/>
            <a:ext cx="1828800" cy="1355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1000">
                <a:solidFill>
                  <a:schemeClr val="accent2">
                    <a:alpha val="99000"/>
                  </a:schemeClr>
                </a:solidFill>
              </a:defRPr>
            </a:lvl1pPr>
          </a:lstStyle>
          <a:p>
            <a:r>
              <a:t>Liberty Insurance</a:t>
            </a:r>
          </a:p>
        </p:txBody>
      </p:sp>
    </p:spTree>
    <p:extLst>
      <p:ext uri="{BB962C8B-B14F-4D97-AF65-F5344CB8AC3E}">
        <p14:creationId xmlns:p14="http://schemas.microsoft.com/office/powerpoint/2010/main" val="2120079886"/>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5562600"/>
            <a:ext cx="12192000" cy="129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400">
              <a:solidFill>
                <a:srgbClr val="003E7E"/>
              </a:solidFill>
            </a:endParaRPr>
          </a:p>
        </p:txBody>
      </p:sp>
      <p:pic>
        <p:nvPicPr>
          <p:cNvPr id="18" name="Picture 7"/>
          <p:cNvPicPr>
            <a:picLocks noChangeAspect="1"/>
          </p:cNvPicPr>
          <p:nvPr userDrawn="1"/>
        </p:nvPicPr>
        <p:blipFill>
          <a:blip r:embed="rId8">
            <a:grayscl/>
            <a:extLst>
              <a:ext uri="{28A0092B-C50C-407E-A947-70E740481C1C}">
                <a14:useLocalDpi xmlns:a14="http://schemas.microsoft.com/office/drawing/2010/main" val="0"/>
              </a:ext>
            </a:extLst>
          </a:blip>
          <a:stretch>
            <a:fillRect/>
          </a:stretch>
        </p:blipFill>
        <p:spPr>
          <a:xfrm>
            <a:off x="0" y="0"/>
            <a:ext cx="12192000" cy="5562600"/>
          </a:xfrm>
          <a:prstGeom prst="rect">
            <a:avLst/>
          </a:prstGeom>
          <a:noFill/>
          <a:ln>
            <a:noFill/>
          </a:ln>
        </p:spPr>
      </p:pic>
      <p:sp>
        <p:nvSpPr>
          <p:cNvPr id="6" name="标题占位符 5"/>
          <p:cNvSpPr>
            <a:spLocks noGrp="1"/>
          </p:cNvSpPr>
          <p:nvPr>
            <p:ph type="title"/>
          </p:nvPr>
        </p:nvSpPr>
        <p:spPr>
          <a:xfrm>
            <a:off x="821267" y="1828801"/>
            <a:ext cx="10515600" cy="903817"/>
          </a:xfrm>
          <a:prstGeom prst="rect">
            <a:avLst/>
          </a:prstGeom>
        </p:spPr>
        <p:txBody>
          <a:bodyPr vert="horz" lIns="91440" tIns="45720" rIns="91440" bIns="45720" rtlCol="0" anchor="ctr">
            <a:normAutofit/>
          </a:bodyPr>
          <a:lstStyle/>
          <a:p>
            <a:r>
              <a:rPr lang="zh-CN" altLang="en-US" dirty="0"/>
              <a:t>主标题</a:t>
            </a:r>
          </a:p>
        </p:txBody>
      </p:sp>
      <p:sp>
        <p:nvSpPr>
          <p:cNvPr id="7" name="文本占位符 6"/>
          <p:cNvSpPr>
            <a:spLocks noGrp="1"/>
          </p:cNvSpPr>
          <p:nvPr>
            <p:ph type="body" idx="1"/>
          </p:nvPr>
        </p:nvSpPr>
        <p:spPr>
          <a:xfrm>
            <a:off x="838200" y="3048592"/>
            <a:ext cx="10515600" cy="550801"/>
          </a:xfrm>
          <a:prstGeom prst="rect">
            <a:avLst/>
          </a:prstGeom>
        </p:spPr>
        <p:txBody>
          <a:bodyPr vert="horz" lIns="91440" tIns="45720" rIns="91440" bIns="45720" rtlCol="0">
            <a:normAutofit/>
          </a:bodyPr>
          <a:lstStyle/>
          <a:p>
            <a:pPr marL="0" marR="0" lvl="0" indent="0" algn="l" defTabSz="1219170" rtl="0" eaLnBrk="1" fontAlgn="auto" latinLnBrk="0" hangingPunct="1">
              <a:lnSpc>
                <a:spcPct val="100000"/>
              </a:lnSpc>
              <a:spcBef>
                <a:spcPct val="20000"/>
              </a:spcBef>
              <a:spcAft>
                <a:spcPts val="0"/>
              </a:spcAft>
              <a:buClrTx/>
              <a:buSzTx/>
              <a:buFont typeface="Arial" panose="020B0604020202020204" pitchFamily="34" charset="0"/>
              <a:buNone/>
              <a:tabLst/>
              <a:defRPr/>
            </a:pPr>
            <a:r>
              <a:rPr lang="zh-CN" altLang="en-US" dirty="0"/>
              <a:t>部门名称 日期格式</a:t>
            </a:r>
            <a:r>
              <a:rPr lang="en-US" altLang="zh-CN" dirty="0"/>
              <a:t>2018/5/30</a:t>
            </a:r>
          </a:p>
        </p:txBody>
      </p:sp>
      <p:pic>
        <p:nvPicPr>
          <p:cNvPr id="8" name="图片 7"/>
          <p:cNvPicPr>
            <a:picLocks noChangeAspect="1"/>
          </p:cNvPicPr>
          <p:nvPr userDrawn="1"/>
        </p:nvPicPr>
        <p:blipFill>
          <a:blip r:embed="rId9" cstate="email">
            <a:extLst>
              <a:ext uri="{28A0092B-C50C-407E-A947-70E740481C1C}">
                <a14:useLocalDpi xmlns:a14="http://schemas.microsoft.com/office/drawing/2010/main" val="0"/>
              </a:ext>
            </a:extLst>
          </a:blip>
          <a:stretch>
            <a:fillRect/>
          </a:stretch>
        </p:blipFill>
        <p:spPr>
          <a:xfrm>
            <a:off x="5038792" y="5772615"/>
            <a:ext cx="2114416" cy="875370"/>
          </a:xfrm>
          <a:prstGeom prst="rect">
            <a:avLst/>
          </a:prstGeom>
        </p:spPr>
      </p:pic>
    </p:spTree>
    <p:extLst>
      <p:ext uri="{BB962C8B-B14F-4D97-AF65-F5344CB8AC3E}">
        <p14:creationId xmlns:p14="http://schemas.microsoft.com/office/powerpoint/2010/main" val="2582587428"/>
      </p:ext>
    </p:extLst>
  </p:cSld>
  <p:clrMap bg1="lt1" tx1="dk1" bg2="lt2" tx2="dk2" accent1="accent1" accent2="accent2" accent3="accent3" accent4="accent4" accent5="accent5" accent6="accent6" hlink="hlink" folHlink="folHlink"/>
  <p:sldLayoutIdLst>
    <p:sldLayoutId id="2147483669" r:id="rId1"/>
    <p:sldLayoutId id="2147483672" r:id="rId2"/>
    <p:sldLayoutId id="2147483673" r:id="rId3"/>
    <p:sldLayoutId id="2147483674" r:id="rId4"/>
    <p:sldLayoutId id="2147483675" r:id="rId5"/>
    <p:sldLayoutId id="2147483676" r:id="rId6"/>
  </p:sldLayoutIdLst>
  <p:hf hdr="0" ftr="0"/>
  <p:txStyles>
    <p:titleStyle>
      <a:lvl1pPr algn="l" defTabSz="1219170" rtl="0" eaLnBrk="1" latinLnBrk="0" hangingPunct="1">
        <a:spcBef>
          <a:spcPct val="0"/>
        </a:spcBef>
        <a:buNone/>
        <a:defRPr lang="zh-CN" altLang="en-US" sz="4800" kern="1200" baseline="0" dirty="0">
          <a:solidFill>
            <a:schemeClr val="tx1">
              <a:alpha val="99000"/>
            </a:schemeClr>
          </a:solidFill>
          <a:latin typeface="+mj-ea"/>
          <a:ea typeface="+mj-ea"/>
          <a:cs typeface="Arial"/>
        </a:defRPr>
      </a:lvl1pPr>
    </p:titleStyle>
    <p:bodyStyle>
      <a:lvl1pPr marL="0" marR="0" indent="0" algn="l" defTabSz="1219170" rtl="0" eaLnBrk="1" fontAlgn="auto" latinLnBrk="0" hangingPunct="1">
        <a:lnSpc>
          <a:spcPct val="100000"/>
        </a:lnSpc>
        <a:spcBef>
          <a:spcPct val="20000"/>
        </a:spcBef>
        <a:spcAft>
          <a:spcPts val="0"/>
        </a:spcAft>
        <a:buClrTx/>
        <a:buSzTx/>
        <a:buFont typeface="Arial" panose="020B0604020202020204" pitchFamily="34" charset="0"/>
        <a:buNone/>
        <a:tabLst/>
        <a:defRPr sz="2400"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cherry.liu@libertymutual.com.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latin typeface="+mn-lt"/>
                <a:ea typeface="+mn-ea"/>
                <a:cs typeface="+mn-ea"/>
                <a:sym typeface="+mn-lt"/>
              </a:rPr>
              <a:t>Claim Fraud Detection</a:t>
            </a:r>
            <a:endParaRPr lang="en-US" dirty="0">
              <a:latin typeface="+mn-lt"/>
              <a:ea typeface="+mn-ea"/>
              <a:cs typeface="+mn-ea"/>
              <a:sym typeface="+mn-lt"/>
            </a:endParaRPr>
          </a:p>
        </p:txBody>
      </p:sp>
      <p:sp>
        <p:nvSpPr>
          <p:cNvPr id="3" name="Text Placeholder 2"/>
          <p:cNvSpPr>
            <a:spLocks noGrp="1"/>
          </p:cNvSpPr>
          <p:nvPr>
            <p:ph idx="1"/>
          </p:nvPr>
        </p:nvSpPr>
        <p:spPr>
          <a:prstGeom prst="rect">
            <a:avLst/>
          </a:prstGeom>
        </p:spPr>
        <p:txBody>
          <a:bodyPr>
            <a:normAutofit/>
          </a:bodyPr>
          <a:lstStyle/>
          <a:p>
            <a:r>
              <a:rPr lang="en-US" altLang="zh-CN" dirty="0" err="1" smtClean="0">
                <a:cs typeface="+mn-ea"/>
                <a:sym typeface="+mn-lt"/>
                <a:hlinkClick r:id="rId3"/>
              </a:rPr>
              <a:t>Cherry.liu</a:t>
            </a:r>
            <a:endParaRPr lang="en-US" dirty="0">
              <a:cs typeface="+mn-ea"/>
              <a:sym typeface="+mn-lt"/>
            </a:endParaRPr>
          </a:p>
        </p:txBody>
      </p:sp>
      <p:sp>
        <p:nvSpPr>
          <p:cNvPr id="4" name="Text Placeholder 2"/>
          <p:cNvSpPr txBox="1">
            <a:spLocks/>
          </p:cNvSpPr>
          <p:nvPr/>
        </p:nvSpPr>
        <p:spPr>
          <a:xfrm>
            <a:off x="838200" y="3599393"/>
            <a:ext cx="10515600" cy="550801"/>
          </a:xfrm>
          <a:prstGeom prst="rect">
            <a:avLst/>
          </a:prstGeom>
        </p:spPr>
        <p:txBody>
          <a:bodyPr vert="horz" lIns="91440" tIns="45720" rIns="91440" bIns="45720" rtlCol="0">
            <a:normAutofit/>
          </a:bodyPr>
          <a:lstStyle>
            <a:lvl1pPr marL="0" marR="0" indent="0" algn="l" defTabSz="1219170" rtl="0" eaLnBrk="1" fontAlgn="auto" latinLnBrk="0" hangingPunct="1">
              <a:lnSpc>
                <a:spcPct val="100000"/>
              </a:lnSpc>
              <a:spcBef>
                <a:spcPct val="20000"/>
              </a:spcBef>
              <a:spcAft>
                <a:spcPts val="0"/>
              </a:spcAft>
              <a:buClrTx/>
              <a:buSzTx/>
              <a:buFont typeface="Arial" panose="020B0604020202020204" pitchFamily="34" charset="0"/>
              <a:buNone/>
              <a:tabLst/>
              <a:defRPr sz="2400"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smtClean="0">
                <a:cs typeface="+mn-ea"/>
                <a:sym typeface="+mn-lt"/>
              </a:rPr>
              <a:t>2022.09</a:t>
            </a:r>
            <a:endParaRPr lang="en-US" dirty="0">
              <a:cs typeface="+mn-ea"/>
              <a:sym typeface="+mn-lt"/>
            </a:endParaRPr>
          </a:p>
        </p:txBody>
      </p:sp>
    </p:spTree>
    <p:extLst>
      <p:ext uri="{BB962C8B-B14F-4D97-AF65-F5344CB8AC3E}">
        <p14:creationId xmlns:p14="http://schemas.microsoft.com/office/powerpoint/2010/main" val="39293659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508000" y="1553949"/>
            <a:ext cx="10668000" cy="489926"/>
          </a:xfrm>
          <a:prstGeom prst="roundRect">
            <a:avLst/>
          </a:prstGeom>
          <a:solidFill>
            <a:srgbClr val="FFD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占位符 4"/>
          <p:cNvSpPr>
            <a:spLocks noGrp="1"/>
          </p:cNvSpPr>
          <p:nvPr>
            <p:ph type="body" sz="quarter" idx="13"/>
          </p:nvPr>
        </p:nvSpPr>
        <p:spPr>
          <a:xfrm>
            <a:off x="508000" y="1453174"/>
            <a:ext cx="11125200" cy="4679949"/>
          </a:xfrm>
        </p:spPr>
        <p:txBody>
          <a:bodyPr>
            <a:normAutofit/>
          </a:bodyPr>
          <a:lstStyle/>
          <a:p>
            <a:pPr>
              <a:lnSpc>
                <a:spcPct val="150000"/>
              </a:lnSpc>
            </a:pPr>
            <a:r>
              <a:rPr lang="en-US" altLang="zh-CN" sz="2400" dirty="0" smtClean="0">
                <a:cs typeface="+mn-ea"/>
                <a:sym typeface="+mn-lt"/>
              </a:rPr>
              <a:t>Background</a:t>
            </a:r>
            <a:endParaRPr lang="en-US" altLang="zh-CN" sz="2400" dirty="0">
              <a:latin typeface="+mn-lt"/>
              <a:cs typeface="+mn-ea"/>
              <a:sym typeface="+mn-lt"/>
            </a:endParaRPr>
          </a:p>
          <a:p>
            <a:pPr>
              <a:lnSpc>
                <a:spcPct val="150000"/>
              </a:lnSpc>
            </a:pPr>
            <a:r>
              <a:rPr lang="en-US" altLang="zh-CN" sz="2400" dirty="0" smtClean="0">
                <a:latin typeface="+mn-lt"/>
                <a:cs typeface="+mn-ea"/>
                <a:sym typeface="+mn-lt"/>
              </a:rPr>
              <a:t>Process &amp; Results</a:t>
            </a:r>
          </a:p>
          <a:p>
            <a:pPr>
              <a:lnSpc>
                <a:spcPct val="150000"/>
              </a:lnSpc>
            </a:pPr>
            <a:r>
              <a:rPr lang="en-US" altLang="zh-CN" sz="2400" b="0" dirty="0" smtClean="0">
                <a:latin typeface="+mn-lt"/>
                <a:cs typeface="+mn-ea"/>
                <a:sym typeface="+mn-lt"/>
              </a:rPr>
              <a:t>Next Step</a:t>
            </a:r>
            <a:endParaRPr lang="en-US" altLang="zh-CN" sz="2400" b="0" dirty="0">
              <a:latin typeface="+mn-lt"/>
              <a:cs typeface="+mn-ea"/>
              <a:sym typeface="+mn-lt"/>
            </a:endParaRPr>
          </a:p>
          <a:p>
            <a:endParaRPr lang="en-US" altLang="zh-CN" sz="2400" b="0" dirty="0">
              <a:latin typeface="+mn-lt"/>
              <a:cs typeface="+mn-ea"/>
              <a:sym typeface="+mn-lt"/>
            </a:endParaRPr>
          </a:p>
          <a:p>
            <a:endParaRPr lang="zh-CN" altLang="en-US" sz="2400" b="0" dirty="0">
              <a:latin typeface="+mn-lt"/>
              <a:cs typeface="+mn-ea"/>
              <a:sym typeface="+mn-lt"/>
            </a:endParaRPr>
          </a:p>
        </p:txBody>
      </p:sp>
      <p:sp>
        <p:nvSpPr>
          <p:cNvPr id="3" name="灯片编号占位符 2"/>
          <p:cNvSpPr>
            <a:spLocks noGrp="1"/>
          </p:cNvSpPr>
          <p:nvPr>
            <p:ph type="sldNum" sz="quarter" idx="4"/>
          </p:nvPr>
        </p:nvSpPr>
        <p:spPr/>
        <p:txBody>
          <a:bodyPr/>
          <a:lstStyle/>
          <a:p>
            <a:fld id="{C632D78A-10B3-4DCD-84B7-9E85168884D1}" type="slidenum">
              <a:rPr lang="en-US" smtClean="0">
                <a:latin typeface="+mn-lt"/>
                <a:cs typeface="+mn-ea"/>
                <a:sym typeface="+mn-lt"/>
              </a:rPr>
              <a:pPr/>
              <a:t>2</a:t>
            </a:fld>
            <a:endParaRPr lang="en-US" dirty="0">
              <a:latin typeface="+mn-lt"/>
              <a:cs typeface="+mn-ea"/>
              <a:sym typeface="+mn-lt"/>
            </a:endParaRPr>
          </a:p>
        </p:txBody>
      </p:sp>
    </p:spTree>
    <p:extLst>
      <p:ext uri="{BB962C8B-B14F-4D97-AF65-F5344CB8AC3E}">
        <p14:creationId xmlns:p14="http://schemas.microsoft.com/office/powerpoint/2010/main" val="1975009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a:latin typeface="+mn-lt"/>
                <a:ea typeface="+mn-ea"/>
                <a:cs typeface="+mn-ea"/>
                <a:sym typeface="+mn-lt"/>
              </a:rPr>
              <a:t>1</a:t>
            </a:r>
            <a:r>
              <a:rPr lang="en-US" altLang="zh-CN" dirty="0" smtClean="0">
                <a:latin typeface="+mn-lt"/>
                <a:ea typeface="+mn-ea"/>
                <a:cs typeface="+mn-ea"/>
                <a:sym typeface="+mn-lt"/>
              </a:rPr>
              <a:t>. Background</a:t>
            </a:r>
            <a:endParaRPr lang="zh-CN" altLang="en-US" dirty="0">
              <a:latin typeface="+mn-lt"/>
              <a:ea typeface="+mn-ea"/>
              <a:cs typeface="+mn-ea"/>
              <a:sym typeface="+mn-lt"/>
            </a:endParaRPr>
          </a:p>
        </p:txBody>
      </p:sp>
      <p:sp>
        <p:nvSpPr>
          <p:cNvPr id="3" name="灯片编号占位符 2"/>
          <p:cNvSpPr>
            <a:spLocks noGrp="1"/>
          </p:cNvSpPr>
          <p:nvPr>
            <p:ph type="sldNum" sz="quarter" idx="4"/>
          </p:nvPr>
        </p:nvSpPr>
        <p:spPr/>
        <p:txBody>
          <a:bodyPr/>
          <a:lstStyle/>
          <a:p>
            <a:fld id="{C632D78A-10B3-4DCD-84B7-9E85168884D1}" type="slidenum">
              <a:rPr lang="en-US" smtClean="0">
                <a:latin typeface="+mn-lt"/>
                <a:cs typeface="+mn-ea"/>
                <a:sym typeface="+mn-lt"/>
              </a:rPr>
              <a:pPr/>
              <a:t>3</a:t>
            </a:fld>
            <a:endParaRPr lang="en-US" dirty="0">
              <a:latin typeface="+mn-lt"/>
              <a:cs typeface="+mn-ea"/>
              <a:sym typeface="+mn-lt"/>
            </a:endParaRPr>
          </a:p>
        </p:txBody>
      </p:sp>
      <p:sp>
        <p:nvSpPr>
          <p:cNvPr id="43" name="矩形 8"/>
          <p:cNvSpPr/>
          <p:nvPr/>
        </p:nvSpPr>
        <p:spPr>
          <a:xfrm>
            <a:off x="782214" y="3388740"/>
            <a:ext cx="10575406" cy="2830193"/>
          </a:xfrm>
          <a:custGeom>
            <a:avLst/>
            <a:gdLst/>
            <a:ahLst/>
            <a:cxnLst>
              <a:cxn ang="0">
                <a:pos x="wd2" y="hd2"/>
              </a:cxn>
              <a:cxn ang="5400000">
                <a:pos x="wd2" y="hd2"/>
              </a:cxn>
              <a:cxn ang="10800000">
                <a:pos x="wd2" y="hd2"/>
              </a:cxn>
              <a:cxn ang="16200000">
                <a:pos x="wd2" y="hd2"/>
              </a:cxn>
            </a:cxnLst>
            <a:rect l="0" t="0" r="r" b="b"/>
            <a:pathLst>
              <a:path w="21600" h="21600" extrusionOk="0">
                <a:moveTo>
                  <a:pt x="520" y="0"/>
                </a:moveTo>
                <a:lnTo>
                  <a:pt x="21080" y="0"/>
                </a:lnTo>
                <a:cubicBezTo>
                  <a:pt x="21367" y="0"/>
                  <a:pt x="21600" y="303"/>
                  <a:pt x="21600" y="677"/>
                </a:cubicBezTo>
                <a:lnTo>
                  <a:pt x="21600" y="20923"/>
                </a:lnTo>
                <a:cubicBezTo>
                  <a:pt x="21600" y="21297"/>
                  <a:pt x="21367" y="21600"/>
                  <a:pt x="21080" y="21600"/>
                </a:cubicBezTo>
                <a:lnTo>
                  <a:pt x="520" y="21600"/>
                </a:lnTo>
                <a:cubicBezTo>
                  <a:pt x="233" y="21600"/>
                  <a:pt x="0" y="21297"/>
                  <a:pt x="0" y="20923"/>
                </a:cubicBezTo>
                <a:lnTo>
                  <a:pt x="0" y="677"/>
                </a:lnTo>
                <a:cubicBezTo>
                  <a:pt x="0" y="303"/>
                  <a:pt x="233" y="0"/>
                  <a:pt x="520" y="0"/>
                </a:cubicBezTo>
              </a:path>
            </a:pathLst>
          </a:custGeom>
          <a:solidFill>
            <a:srgbClr val="F2F2F2"/>
          </a:solidFill>
          <a:ln w="12700">
            <a:miter lim="400000"/>
          </a:ln>
        </p:spPr>
        <p:txBody>
          <a:bodyPr lIns="45719" rIns="45719" anchor="ctr"/>
          <a:lstStyle/>
          <a:p>
            <a:pPr algn="ctr">
              <a:defRPr>
                <a:solidFill>
                  <a:srgbClr val="FFFFFF"/>
                </a:solidFill>
              </a:defRPr>
            </a:pPr>
            <a:endParaRPr/>
          </a:p>
        </p:txBody>
      </p:sp>
      <p:sp>
        <p:nvSpPr>
          <p:cNvPr id="44" name="文本框 27"/>
          <p:cNvSpPr txBox="1"/>
          <p:nvPr/>
        </p:nvSpPr>
        <p:spPr>
          <a:xfrm>
            <a:off x="978961" y="3561075"/>
            <a:ext cx="2540285"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b="1">
                <a:solidFill>
                  <a:schemeClr val="accent4"/>
                </a:solidFill>
                <a:latin typeface="微软雅黑"/>
                <a:ea typeface="微软雅黑"/>
                <a:cs typeface="微软雅黑"/>
                <a:sym typeface="微软雅黑"/>
              </a:defRPr>
            </a:lvl1pPr>
          </a:lstStyle>
          <a:p>
            <a:pPr>
              <a:defRPr>
                <a:latin typeface="Arial"/>
                <a:ea typeface="Arial"/>
                <a:cs typeface="Arial"/>
                <a:sym typeface="Arial"/>
              </a:defRPr>
            </a:pPr>
            <a:r>
              <a:rPr dirty="0">
                <a:solidFill>
                  <a:srgbClr val="1A1446"/>
                </a:solidFill>
                <a:latin typeface="微软雅黑"/>
                <a:ea typeface="微软雅黑"/>
                <a:cs typeface="微软雅黑"/>
                <a:sym typeface="微软雅黑"/>
              </a:rPr>
              <a:t>Claim Process：</a:t>
            </a:r>
          </a:p>
        </p:txBody>
      </p:sp>
      <p:sp>
        <p:nvSpPr>
          <p:cNvPr id="45" name="矩形 33"/>
          <p:cNvSpPr/>
          <p:nvPr/>
        </p:nvSpPr>
        <p:spPr>
          <a:xfrm>
            <a:off x="3302789" y="1448902"/>
            <a:ext cx="2540285" cy="1299851"/>
          </a:xfrm>
          <a:custGeom>
            <a:avLst/>
            <a:gdLst/>
            <a:ahLst/>
            <a:cxnLst>
              <a:cxn ang="0">
                <a:pos x="wd2" y="hd2"/>
              </a:cxn>
              <a:cxn ang="5400000">
                <a:pos x="wd2" y="hd2"/>
              </a:cxn>
              <a:cxn ang="10800000">
                <a:pos x="wd2" y="hd2"/>
              </a:cxn>
              <a:cxn ang="16200000">
                <a:pos x="wd2" y="hd2"/>
              </a:cxn>
            </a:cxnLst>
            <a:rect l="0" t="0" r="r" b="b"/>
            <a:pathLst>
              <a:path w="21600" h="21600" extrusionOk="0">
                <a:moveTo>
                  <a:pt x="981" y="0"/>
                </a:moveTo>
                <a:lnTo>
                  <a:pt x="20619" y="0"/>
                </a:lnTo>
                <a:cubicBezTo>
                  <a:pt x="21161" y="0"/>
                  <a:pt x="21600" y="859"/>
                  <a:pt x="21600" y="1917"/>
                </a:cubicBezTo>
                <a:lnTo>
                  <a:pt x="21600" y="19683"/>
                </a:lnTo>
                <a:cubicBezTo>
                  <a:pt x="21600" y="20741"/>
                  <a:pt x="21161" y="21600"/>
                  <a:pt x="20619" y="21600"/>
                </a:cubicBezTo>
                <a:lnTo>
                  <a:pt x="981" y="21600"/>
                </a:lnTo>
                <a:cubicBezTo>
                  <a:pt x="439" y="21600"/>
                  <a:pt x="0" y="20741"/>
                  <a:pt x="0" y="19683"/>
                </a:cubicBezTo>
                <a:lnTo>
                  <a:pt x="0" y="1917"/>
                </a:lnTo>
                <a:cubicBezTo>
                  <a:pt x="0" y="859"/>
                  <a:pt x="439" y="0"/>
                  <a:pt x="981" y="0"/>
                </a:cubicBezTo>
              </a:path>
            </a:pathLst>
          </a:custGeom>
          <a:solidFill>
            <a:srgbClr val="F2F2F2"/>
          </a:solidFill>
          <a:ln w="12700">
            <a:miter lim="400000"/>
          </a:ln>
        </p:spPr>
        <p:txBody>
          <a:bodyPr lIns="45719" rIns="45719" anchor="ctr"/>
          <a:lstStyle/>
          <a:p>
            <a:pPr algn="ctr">
              <a:defRPr>
                <a:solidFill>
                  <a:srgbClr val="FFFFFF"/>
                </a:solidFill>
              </a:defRPr>
            </a:pPr>
            <a:endParaRPr/>
          </a:p>
        </p:txBody>
      </p:sp>
      <p:sp>
        <p:nvSpPr>
          <p:cNvPr id="46" name="矩形 34"/>
          <p:cNvSpPr/>
          <p:nvPr/>
        </p:nvSpPr>
        <p:spPr>
          <a:xfrm>
            <a:off x="6076878" y="1448902"/>
            <a:ext cx="2526364" cy="1299851"/>
          </a:xfrm>
          <a:custGeom>
            <a:avLst/>
            <a:gdLst/>
            <a:ahLst/>
            <a:cxnLst>
              <a:cxn ang="0">
                <a:pos x="wd2" y="hd2"/>
              </a:cxn>
              <a:cxn ang="5400000">
                <a:pos x="wd2" y="hd2"/>
              </a:cxn>
              <a:cxn ang="10800000">
                <a:pos x="wd2" y="hd2"/>
              </a:cxn>
              <a:cxn ang="16200000">
                <a:pos x="wd2" y="hd2"/>
              </a:cxn>
            </a:cxnLst>
            <a:rect l="0" t="0" r="r" b="b"/>
            <a:pathLst>
              <a:path w="21600" h="21600" extrusionOk="0">
                <a:moveTo>
                  <a:pt x="986" y="0"/>
                </a:moveTo>
                <a:lnTo>
                  <a:pt x="20614" y="0"/>
                </a:lnTo>
                <a:cubicBezTo>
                  <a:pt x="21158" y="0"/>
                  <a:pt x="21600" y="859"/>
                  <a:pt x="21600" y="1917"/>
                </a:cubicBezTo>
                <a:lnTo>
                  <a:pt x="21600" y="19683"/>
                </a:lnTo>
                <a:cubicBezTo>
                  <a:pt x="21600" y="20741"/>
                  <a:pt x="21158" y="21600"/>
                  <a:pt x="20614" y="21600"/>
                </a:cubicBezTo>
                <a:lnTo>
                  <a:pt x="986" y="21600"/>
                </a:lnTo>
                <a:cubicBezTo>
                  <a:pt x="442" y="21600"/>
                  <a:pt x="0" y="20741"/>
                  <a:pt x="0" y="19683"/>
                </a:cubicBezTo>
                <a:lnTo>
                  <a:pt x="0" y="1917"/>
                </a:lnTo>
                <a:cubicBezTo>
                  <a:pt x="0" y="859"/>
                  <a:pt x="442" y="0"/>
                  <a:pt x="986" y="0"/>
                </a:cubicBezTo>
              </a:path>
            </a:pathLst>
          </a:custGeom>
          <a:solidFill>
            <a:srgbClr val="F2F2F2"/>
          </a:solidFill>
          <a:ln w="12700">
            <a:miter lim="400000"/>
          </a:ln>
        </p:spPr>
        <p:txBody>
          <a:bodyPr lIns="45719" rIns="45719" anchor="ctr"/>
          <a:lstStyle/>
          <a:p>
            <a:pPr algn="ctr">
              <a:defRPr>
                <a:solidFill>
                  <a:srgbClr val="FFFFFF"/>
                </a:solidFill>
              </a:defRPr>
            </a:pPr>
            <a:endParaRPr/>
          </a:p>
        </p:txBody>
      </p:sp>
      <p:sp>
        <p:nvSpPr>
          <p:cNvPr id="48" name="文本框 33"/>
          <p:cNvSpPr txBox="1"/>
          <p:nvPr/>
        </p:nvSpPr>
        <p:spPr>
          <a:xfrm>
            <a:off x="4235665" y="1894357"/>
            <a:ext cx="993426"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solidFill>
                  <a:srgbClr val="404040"/>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cost loss</a:t>
            </a:r>
          </a:p>
        </p:txBody>
      </p:sp>
      <p:sp>
        <p:nvSpPr>
          <p:cNvPr id="50" name="文本框 36"/>
          <p:cNvSpPr txBox="1"/>
          <p:nvPr/>
        </p:nvSpPr>
        <p:spPr>
          <a:xfrm>
            <a:off x="7044128" y="1795941"/>
            <a:ext cx="1247923" cy="650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a:solidFill>
                  <a:srgbClr val="404040"/>
                </a:solidFill>
              </a:defRPr>
            </a:pPr>
            <a:r>
              <a:rPr>
                <a:latin typeface="微软雅黑"/>
                <a:ea typeface="微软雅黑"/>
                <a:cs typeface="微软雅黑"/>
                <a:sym typeface="微软雅黑"/>
              </a:rPr>
              <a:t>reputation </a:t>
            </a:r>
          </a:p>
          <a:p>
            <a:pPr>
              <a:defRPr>
                <a:solidFill>
                  <a:srgbClr val="404040"/>
                </a:solidFill>
              </a:defRPr>
            </a:pPr>
            <a:r>
              <a:rPr>
                <a:latin typeface="微软雅黑"/>
                <a:ea typeface="微软雅黑"/>
                <a:cs typeface="微软雅黑"/>
                <a:sym typeface="微软雅黑"/>
              </a:rPr>
              <a:t>damage</a:t>
            </a:r>
          </a:p>
        </p:txBody>
      </p:sp>
      <p:sp>
        <p:nvSpPr>
          <p:cNvPr id="110" name="iconfont-1142-850429"/>
          <p:cNvSpPr/>
          <p:nvPr/>
        </p:nvSpPr>
        <p:spPr>
          <a:xfrm>
            <a:off x="6255660" y="1794374"/>
            <a:ext cx="575879" cy="590245"/>
          </a:xfrm>
          <a:custGeom>
            <a:avLst/>
            <a:gdLst>
              <a:gd name="connsiteX0" fmla="*/ 580672 w 606580"/>
              <a:gd name="connsiteY0" fmla="*/ 487113 h 605804"/>
              <a:gd name="connsiteX1" fmla="*/ 606580 w 606580"/>
              <a:gd name="connsiteY1" fmla="*/ 512891 h 605804"/>
              <a:gd name="connsiteX2" fmla="*/ 606580 w 606580"/>
              <a:gd name="connsiteY2" fmla="*/ 579933 h 605804"/>
              <a:gd name="connsiteX3" fmla="*/ 580672 w 606580"/>
              <a:gd name="connsiteY3" fmla="*/ 605804 h 605804"/>
              <a:gd name="connsiteX4" fmla="*/ 554856 w 606580"/>
              <a:gd name="connsiteY4" fmla="*/ 579933 h 605804"/>
              <a:gd name="connsiteX5" fmla="*/ 554856 w 606580"/>
              <a:gd name="connsiteY5" fmla="*/ 512891 h 605804"/>
              <a:gd name="connsiteX6" fmla="*/ 580672 w 606580"/>
              <a:gd name="connsiteY6" fmla="*/ 487113 h 605804"/>
              <a:gd name="connsiteX7" fmla="*/ 442738 w 606580"/>
              <a:gd name="connsiteY7" fmla="*/ 394249 h 605804"/>
              <a:gd name="connsiteX8" fmla="*/ 468554 w 606580"/>
              <a:gd name="connsiteY8" fmla="*/ 420114 h 605804"/>
              <a:gd name="connsiteX9" fmla="*/ 468554 w 606580"/>
              <a:gd name="connsiteY9" fmla="*/ 579939 h 605804"/>
              <a:gd name="connsiteX10" fmla="*/ 442738 w 606580"/>
              <a:gd name="connsiteY10" fmla="*/ 605804 h 605804"/>
              <a:gd name="connsiteX11" fmla="*/ 416830 w 606580"/>
              <a:gd name="connsiteY11" fmla="*/ 579939 h 605804"/>
              <a:gd name="connsiteX12" fmla="*/ 416830 w 606580"/>
              <a:gd name="connsiteY12" fmla="*/ 420114 h 605804"/>
              <a:gd name="connsiteX13" fmla="*/ 442738 w 606580"/>
              <a:gd name="connsiteY13" fmla="*/ 394249 h 605804"/>
              <a:gd name="connsiteX14" fmla="*/ 303279 w 606580"/>
              <a:gd name="connsiteY14" fmla="*/ 298986 h 605804"/>
              <a:gd name="connsiteX15" fmla="*/ 329187 w 606580"/>
              <a:gd name="connsiteY15" fmla="*/ 324755 h 605804"/>
              <a:gd name="connsiteX16" fmla="*/ 329187 w 606580"/>
              <a:gd name="connsiteY16" fmla="*/ 579942 h 605804"/>
              <a:gd name="connsiteX17" fmla="*/ 303279 w 606580"/>
              <a:gd name="connsiteY17" fmla="*/ 605804 h 605804"/>
              <a:gd name="connsiteX18" fmla="*/ 277463 w 606580"/>
              <a:gd name="connsiteY18" fmla="*/ 579942 h 605804"/>
              <a:gd name="connsiteX19" fmla="*/ 277463 w 606580"/>
              <a:gd name="connsiteY19" fmla="*/ 324848 h 605804"/>
              <a:gd name="connsiteX20" fmla="*/ 303279 w 606580"/>
              <a:gd name="connsiteY20" fmla="*/ 298986 h 605804"/>
              <a:gd name="connsiteX21" fmla="*/ 163923 w 606580"/>
              <a:gd name="connsiteY21" fmla="*/ 207533 h 605804"/>
              <a:gd name="connsiteX22" fmla="*/ 189821 w 606580"/>
              <a:gd name="connsiteY22" fmla="*/ 233213 h 605804"/>
              <a:gd name="connsiteX23" fmla="*/ 189821 w 606580"/>
              <a:gd name="connsiteY23" fmla="*/ 579939 h 605804"/>
              <a:gd name="connsiteX24" fmla="*/ 163923 w 606580"/>
              <a:gd name="connsiteY24" fmla="*/ 605804 h 605804"/>
              <a:gd name="connsiteX25" fmla="*/ 138026 w 606580"/>
              <a:gd name="connsiteY25" fmla="*/ 579939 h 605804"/>
              <a:gd name="connsiteX26" fmla="*/ 138026 w 606580"/>
              <a:gd name="connsiteY26" fmla="*/ 233306 h 605804"/>
              <a:gd name="connsiteX27" fmla="*/ 163923 w 606580"/>
              <a:gd name="connsiteY27" fmla="*/ 207533 h 605804"/>
              <a:gd name="connsiteX28" fmla="*/ 25816 w 606580"/>
              <a:gd name="connsiteY28" fmla="*/ 72188 h 605804"/>
              <a:gd name="connsiteX29" fmla="*/ 51724 w 606580"/>
              <a:gd name="connsiteY29" fmla="*/ 97866 h 605804"/>
              <a:gd name="connsiteX30" fmla="*/ 51724 w 606580"/>
              <a:gd name="connsiteY30" fmla="*/ 579821 h 605804"/>
              <a:gd name="connsiteX31" fmla="*/ 25816 w 606580"/>
              <a:gd name="connsiteY31" fmla="*/ 605592 h 605804"/>
              <a:gd name="connsiteX32" fmla="*/ 0 w 606580"/>
              <a:gd name="connsiteY32" fmla="*/ 579821 h 605804"/>
              <a:gd name="connsiteX33" fmla="*/ 0 w 606580"/>
              <a:gd name="connsiteY33" fmla="*/ 97866 h 605804"/>
              <a:gd name="connsiteX34" fmla="*/ 25816 w 606580"/>
              <a:gd name="connsiteY34" fmla="*/ 72188 h 605804"/>
              <a:gd name="connsiteX35" fmla="*/ 69633 w 606580"/>
              <a:gd name="connsiteY35" fmla="*/ 0 h 605804"/>
              <a:gd name="connsiteX36" fmla="*/ 70933 w 606580"/>
              <a:gd name="connsiteY36" fmla="*/ 0 h 605804"/>
              <a:gd name="connsiteX37" fmla="*/ 549385 w 606580"/>
              <a:gd name="connsiteY37" fmla="*/ 296741 h 605804"/>
              <a:gd name="connsiteX38" fmla="*/ 554956 w 606580"/>
              <a:gd name="connsiteY38" fmla="*/ 238431 h 605804"/>
              <a:gd name="connsiteX39" fmla="*/ 582068 w 606580"/>
              <a:gd name="connsiteY39" fmla="*/ 215163 h 605804"/>
              <a:gd name="connsiteX40" fmla="*/ 605373 w 606580"/>
              <a:gd name="connsiteY40" fmla="*/ 242232 h 605804"/>
              <a:gd name="connsiteX41" fmla="*/ 592467 w 606580"/>
              <a:gd name="connsiteY41" fmla="*/ 372387 h 605804"/>
              <a:gd name="connsiteX42" fmla="*/ 557648 w 606580"/>
              <a:gd name="connsiteY42" fmla="*/ 394265 h 605804"/>
              <a:gd name="connsiteX43" fmla="*/ 437594 w 606580"/>
              <a:gd name="connsiteY43" fmla="*/ 342722 h 605804"/>
              <a:gd name="connsiteX44" fmla="*/ 424688 w 606580"/>
              <a:gd name="connsiteY44" fmla="*/ 309256 h 605804"/>
              <a:gd name="connsiteX45" fmla="*/ 458300 w 606580"/>
              <a:gd name="connsiteY45" fmla="*/ 296371 h 605804"/>
              <a:gd name="connsiteX46" fmla="*/ 500732 w 606580"/>
              <a:gd name="connsiteY46" fmla="*/ 314448 h 605804"/>
              <a:gd name="connsiteX47" fmla="*/ 68333 w 606580"/>
              <a:gd name="connsiteY47" fmla="*/ 50338 h 605804"/>
              <a:gd name="connsiteX48" fmla="*/ 43821 w 606580"/>
              <a:gd name="connsiteY48" fmla="*/ 24474 h 605804"/>
              <a:gd name="connsiteX49" fmla="*/ 69633 w 606580"/>
              <a:gd name="connsiteY49" fmla="*/ 0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06580" h="605804">
                <a:moveTo>
                  <a:pt x="580672" y="487113"/>
                </a:moveTo>
                <a:cubicBezTo>
                  <a:pt x="594972" y="487113"/>
                  <a:pt x="606580" y="498704"/>
                  <a:pt x="606580" y="512891"/>
                </a:cubicBezTo>
                <a:lnTo>
                  <a:pt x="606580" y="579933"/>
                </a:lnTo>
                <a:cubicBezTo>
                  <a:pt x="606580" y="594120"/>
                  <a:pt x="594972" y="605804"/>
                  <a:pt x="580672" y="605804"/>
                </a:cubicBezTo>
                <a:cubicBezTo>
                  <a:pt x="566464" y="605804"/>
                  <a:pt x="554856" y="594120"/>
                  <a:pt x="554856" y="579933"/>
                </a:cubicBezTo>
                <a:lnTo>
                  <a:pt x="554856" y="512891"/>
                </a:lnTo>
                <a:cubicBezTo>
                  <a:pt x="554856" y="498704"/>
                  <a:pt x="566464" y="487113"/>
                  <a:pt x="580672" y="487113"/>
                </a:cubicBezTo>
                <a:close/>
                <a:moveTo>
                  <a:pt x="442738" y="394249"/>
                </a:moveTo>
                <a:cubicBezTo>
                  <a:pt x="456946" y="394249"/>
                  <a:pt x="468461" y="405930"/>
                  <a:pt x="468554" y="420114"/>
                </a:cubicBezTo>
                <a:lnTo>
                  <a:pt x="468554" y="579939"/>
                </a:lnTo>
                <a:cubicBezTo>
                  <a:pt x="467254" y="594123"/>
                  <a:pt x="456946" y="605804"/>
                  <a:pt x="442738" y="605804"/>
                </a:cubicBezTo>
                <a:cubicBezTo>
                  <a:pt x="428438" y="605804"/>
                  <a:pt x="416830" y="594123"/>
                  <a:pt x="416830" y="579939"/>
                </a:cubicBezTo>
                <a:lnTo>
                  <a:pt x="416830" y="420114"/>
                </a:lnTo>
                <a:cubicBezTo>
                  <a:pt x="416830" y="405930"/>
                  <a:pt x="428438" y="394249"/>
                  <a:pt x="442738" y="394249"/>
                </a:cubicBezTo>
                <a:close/>
                <a:moveTo>
                  <a:pt x="303279" y="298986"/>
                </a:moveTo>
                <a:cubicBezTo>
                  <a:pt x="317579" y="298986"/>
                  <a:pt x="329187" y="310666"/>
                  <a:pt x="329187" y="324755"/>
                </a:cubicBezTo>
                <a:lnTo>
                  <a:pt x="329187" y="579942"/>
                </a:lnTo>
                <a:cubicBezTo>
                  <a:pt x="329187" y="594125"/>
                  <a:pt x="317579" y="605804"/>
                  <a:pt x="303279" y="605804"/>
                </a:cubicBezTo>
                <a:cubicBezTo>
                  <a:pt x="289071" y="605804"/>
                  <a:pt x="277463" y="594125"/>
                  <a:pt x="277463" y="579942"/>
                </a:cubicBezTo>
                <a:lnTo>
                  <a:pt x="277463" y="324848"/>
                </a:lnTo>
                <a:cubicBezTo>
                  <a:pt x="277463" y="310666"/>
                  <a:pt x="289071" y="298986"/>
                  <a:pt x="303279" y="298986"/>
                </a:cubicBezTo>
                <a:close/>
                <a:moveTo>
                  <a:pt x="163923" y="207533"/>
                </a:moveTo>
                <a:cubicBezTo>
                  <a:pt x="178125" y="207533"/>
                  <a:pt x="189821" y="219029"/>
                  <a:pt x="189821" y="233213"/>
                </a:cubicBezTo>
                <a:lnTo>
                  <a:pt x="189821" y="579939"/>
                </a:lnTo>
                <a:cubicBezTo>
                  <a:pt x="189821" y="594123"/>
                  <a:pt x="178125" y="605804"/>
                  <a:pt x="163923" y="605804"/>
                </a:cubicBezTo>
                <a:cubicBezTo>
                  <a:pt x="149722" y="605804"/>
                  <a:pt x="138026" y="594123"/>
                  <a:pt x="138026" y="579939"/>
                </a:cubicBezTo>
                <a:lnTo>
                  <a:pt x="138026" y="233306"/>
                </a:lnTo>
                <a:cubicBezTo>
                  <a:pt x="138026" y="219121"/>
                  <a:pt x="149722" y="207533"/>
                  <a:pt x="163923" y="207533"/>
                </a:cubicBezTo>
                <a:close/>
                <a:moveTo>
                  <a:pt x="25816" y="72188"/>
                </a:moveTo>
                <a:cubicBezTo>
                  <a:pt x="39931" y="72188"/>
                  <a:pt x="51631" y="83776"/>
                  <a:pt x="51724" y="97866"/>
                </a:cubicBezTo>
                <a:lnTo>
                  <a:pt x="51724" y="579821"/>
                </a:lnTo>
                <a:cubicBezTo>
                  <a:pt x="50331" y="594004"/>
                  <a:pt x="38723" y="605592"/>
                  <a:pt x="25816" y="605592"/>
                </a:cubicBezTo>
                <a:cubicBezTo>
                  <a:pt x="11608" y="605592"/>
                  <a:pt x="0" y="594004"/>
                  <a:pt x="0" y="579821"/>
                </a:cubicBezTo>
                <a:lnTo>
                  <a:pt x="0" y="97866"/>
                </a:lnTo>
                <a:cubicBezTo>
                  <a:pt x="0" y="83776"/>
                  <a:pt x="11608" y="72188"/>
                  <a:pt x="25816" y="72188"/>
                </a:cubicBezTo>
                <a:close/>
                <a:moveTo>
                  <a:pt x="69633" y="0"/>
                </a:moveTo>
                <a:lnTo>
                  <a:pt x="70933" y="0"/>
                </a:lnTo>
                <a:cubicBezTo>
                  <a:pt x="83375" y="0"/>
                  <a:pt x="361829" y="13257"/>
                  <a:pt x="549385" y="296741"/>
                </a:cubicBezTo>
                <a:lnTo>
                  <a:pt x="554956" y="238431"/>
                </a:lnTo>
                <a:cubicBezTo>
                  <a:pt x="556163" y="224248"/>
                  <a:pt x="569162" y="213958"/>
                  <a:pt x="582068" y="215163"/>
                </a:cubicBezTo>
                <a:cubicBezTo>
                  <a:pt x="596274" y="216461"/>
                  <a:pt x="606580" y="229439"/>
                  <a:pt x="605373" y="242232"/>
                </a:cubicBezTo>
                <a:lnTo>
                  <a:pt x="592467" y="372387"/>
                </a:lnTo>
                <a:cubicBezTo>
                  <a:pt x="588103" y="393430"/>
                  <a:pt x="572783" y="401588"/>
                  <a:pt x="557648" y="394265"/>
                </a:cubicBezTo>
                <a:lnTo>
                  <a:pt x="437594" y="342722"/>
                </a:lnTo>
                <a:cubicBezTo>
                  <a:pt x="424688" y="337531"/>
                  <a:pt x="418282" y="322142"/>
                  <a:pt x="424688" y="309256"/>
                </a:cubicBezTo>
                <a:cubicBezTo>
                  <a:pt x="429888" y="296371"/>
                  <a:pt x="445394" y="289974"/>
                  <a:pt x="458300" y="296371"/>
                </a:cubicBezTo>
                <a:lnTo>
                  <a:pt x="500732" y="314448"/>
                </a:lnTo>
                <a:cubicBezTo>
                  <a:pt x="327011" y="63316"/>
                  <a:pt x="70747" y="50338"/>
                  <a:pt x="68333" y="50338"/>
                </a:cubicBezTo>
                <a:cubicBezTo>
                  <a:pt x="54034" y="50338"/>
                  <a:pt x="43821" y="38657"/>
                  <a:pt x="43821" y="24474"/>
                </a:cubicBezTo>
                <a:cubicBezTo>
                  <a:pt x="43821" y="10290"/>
                  <a:pt x="55427" y="0"/>
                  <a:pt x="69633" y="0"/>
                </a:cubicBezTo>
                <a:close/>
              </a:path>
            </a:pathLst>
          </a:custGeom>
          <a:solidFill>
            <a:srgbClr val="06748C"/>
          </a:solidFill>
          <a:ln w="12700">
            <a:miter lim="400000"/>
          </a:ln>
        </p:spPr>
        <p:txBody>
          <a:bodyPr lIns="45719" rIns="45719"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a:p>
        </p:txBody>
      </p:sp>
      <p:sp>
        <p:nvSpPr>
          <p:cNvPr id="63" name="iconfont-11145-7015463"/>
          <p:cNvSpPr/>
          <p:nvPr/>
        </p:nvSpPr>
        <p:spPr>
          <a:xfrm>
            <a:off x="1818752" y="4463405"/>
            <a:ext cx="532175" cy="607730"/>
          </a:xfrm>
          <a:custGeom>
            <a:avLst/>
            <a:gdLst/>
            <a:ahLst/>
            <a:cxnLst>
              <a:cxn ang="0">
                <a:pos x="wd2" y="hd2"/>
              </a:cxn>
              <a:cxn ang="5400000">
                <a:pos x="wd2" y="hd2"/>
              </a:cxn>
              <a:cxn ang="10800000">
                <a:pos x="wd2" y="hd2"/>
              </a:cxn>
              <a:cxn ang="16200000">
                <a:pos x="wd2" y="hd2"/>
              </a:cxn>
            </a:cxnLst>
            <a:rect l="0" t="0" r="r" b="b"/>
            <a:pathLst>
              <a:path w="21600" h="21531" extrusionOk="0">
                <a:moveTo>
                  <a:pt x="444" y="5098"/>
                </a:moveTo>
                <a:lnTo>
                  <a:pt x="10355" y="104"/>
                </a:lnTo>
                <a:cubicBezTo>
                  <a:pt x="10629" y="-34"/>
                  <a:pt x="10971" y="-34"/>
                  <a:pt x="11245" y="104"/>
                </a:cubicBezTo>
                <a:lnTo>
                  <a:pt x="21154" y="5098"/>
                </a:lnTo>
                <a:cubicBezTo>
                  <a:pt x="21430" y="5237"/>
                  <a:pt x="21600" y="5494"/>
                  <a:pt x="21600" y="5771"/>
                </a:cubicBezTo>
                <a:lnTo>
                  <a:pt x="21600" y="15759"/>
                </a:lnTo>
                <a:cubicBezTo>
                  <a:pt x="21600" y="16038"/>
                  <a:pt x="21430" y="16295"/>
                  <a:pt x="21154" y="16433"/>
                </a:cubicBezTo>
                <a:lnTo>
                  <a:pt x="11245" y="21427"/>
                </a:lnTo>
                <a:cubicBezTo>
                  <a:pt x="10971" y="21566"/>
                  <a:pt x="10629" y="21566"/>
                  <a:pt x="10355" y="21427"/>
                </a:cubicBezTo>
                <a:lnTo>
                  <a:pt x="444" y="16433"/>
                </a:lnTo>
                <a:cubicBezTo>
                  <a:pt x="170" y="16295"/>
                  <a:pt x="0" y="16038"/>
                  <a:pt x="0" y="15759"/>
                </a:cubicBezTo>
                <a:lnTo>
                  <a:pt x="0" y="5771"/>
                </a:lnTo>
                <a:cubicBezTo>
                  <a:pt x="0" y="5494"/>
                  <a:pt x="170" y="5237"/>
                  <a:pt x="444" y="5098"/>
                </a:cubicBezTo>
                <a:close/>
                <a:moveTo>
                  <a:pt x="1896" y="6166"/>
                </a:moveTo>
                <a:cubicBezTo>
                  <a:pt x="1826" y="6200"/>
                  <a:pt x="1783" y="6265"/>
                  <a:pt x="1783" y="6334"/>
                </a:cubicBezTo>
                <a:lnTo>
                  <a:pt x="1783" y="15198"/>
                </a:lnTo>
                <a:cubicBezTo>
                  <a:pt x="1783" y="15266"/>
                  <a:pt x="1826" y="15330"/>
                  <a:pt x="1896" y="15366"/>
                </a:cubicBezTo>
                <a:lnTo>
                  <a:pt x="10688" y="19797"/>
                </a:lnTo>
                <a:cubicBezTo>
                  <a:pt x="10758" y="19831"/>
                  <a:pt x="10842" y="19831"/>
                  <a:pt x="10912" y="19797"/>
                </a:cubicBezTo>
                <a:lnTo>
                  <a:pt x="19704" y="15366"/>
                </a:lnTo>
                <a:cubicBezTo>
                  <a:pt x="19774" y="15330"/>
                  <a:pt x="19817" y="15266"/>
                  <a:pt x="19817" y="15198"/>
                </a:cubicBezTo>
                <a:lnTo>
                  <a:pt x="19817" y="6334"/>
                </a:lnTo>
                <a:cubicBezTo>
                  <a:pt x="19817" y="6265"/>
                  <a:pt x="19774" y="6200"/>
                  <a:pt x="19704" y="6166"/>
                </a:cubicBezTo>
                <a:lnTo>
                  <a:pt x="10912" y="1733"/>
                </a:lnTo>
                <a:cubicBezTo>
                  <a:pt x="10842" y="1699"/>
                  <a:pt x="10758" y="1699"/>
                  <a:pt x="10688" y="1733"/>
                </a:cubicBezTo>
                <a:lnTo>
                  <a:pt x="1896" y="6166"/>
                </a:lnTo>
                <a:close/>
                <a:moveTo>
                  <a:pt x="10791" y="9967"/>
                </a:moveTo>
                <a:lnTo>
                  <a:pt x="17650" y="6511"/>
                </a:lnTo>
                <a:cubicBezTo>
                  <a:pt x="18075" y="6295"/>
                  <a:pt x="18621" y="6423"/>
                  <a:pt x="18866" y="6795"/>
                </a:cubicBezTo>
                <a:cubicBezTo>
                  <a:pt x="19112" y="7168"/>
                  <a:pt x="18966" y="7642"/>
                  <a:pt x="18541" y="7857"/>
                </a:cubicBezTo>
                <a:lnTo>
                  <a:pt x="11699" y="11304"/>
                </a:lnTo>
                <a:lnTo>
                  <a:pt x="11699" y="18140"/>
                </a:lnTo>
                <a:cubicBezTo>
                  <a:pt x="11699" y="18569"/>
                  <a:pt x="11300" y="18918"/>
                  <a:pt x="10809" y="18918"/>
                </a:cubicBezTo>
                <a:cubicBezTo>
                  <a:pt x="10318" y="18918"/>
                  <a:pt x="9918" y="18569"/>
                  <a:pt x="9918" y="18140"/>
                </a:cubicBezTo>
                <a:lnTo>
                  <a:pt x="9918" y="11323"/>
                </a:lnTo>
                <a:lnTo>
                  <a:pt x="3065" y="7870"/>
                </a:lnTo>
                <a:cubicBezTo>
                  <a:pt x="2638" y="7654"/>
                  <a:pt x="2494" y="7180"/>
                  <a:pt x="2740" y="6807"/>
                </a:cubicBezTo>
                <a:cubicBezTo>
                  <a:pt x="2985" y="6435"/>
                  <a:pt x="3531" y="6307"/>
                  <a:pt x="3956" y="6523"/>
                </a:cubicBezTo>
                <a:lnTo>
                  <a:pt x="10791" y="9967"/>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65" name="iconfont-11145-7015463"/>
          <p:cNvSpPr/>
          <p:nvPr/>
        </p:nvSpPr>
        <p:spPr>
          <a:xfrm>
            <a:off x="3157273" y="4463405"/>
            <a:ext cx="532175" cy="607730"/>
          </a:xfrm>
          <a:custGeom>
            <a:avLst/>
            <a:gdLst/>
            <a:ahLst/>
            <a:cxnLst>
              <a:cxn ang="0">
                <a:pos x="wd2" y="hd2"/>
              </a:cxn>
              <a:cxn ang="5400000">
                <a:pos x="wd2" y="hd2"/>
              </a:cxn>
              <a:cxn ang="10800000">
                <a:pos x="wd2" y="hd2"/>
              </a:cxn>
              <a:cxn ang="16200000">
                <a:pos x="wd2" y="hd2"/>
              </a:cxn>
            </a:cxnLst>
            <a:rect l="0" t="0" r="r" b="b"/>
            <a:pathLst>
              <a:path w="21600" h="21531" extrusionOk="0">
                <a:moveTo>
                  <a:pt x="444" y="5098"/>
                </a:moveTo>
                <a:lnTo>
                  <a:pt x="10355" y="104"/>
                </a:lnTo>
                <a:cubicBezTo>
                  <a:pt x="10629" y="-34"/>
                  <a:pt x="10971" y="-34"/>
                  <a:pt x="11245" y="104"/>
                </a:cubicBezTo>
                <a:lnTo>
                  <a:pt x="21154" y="5098"/>
                </a:lnTo>
                <a:cubicBezTo>
                  <a:pt x="21430" y="5237"/>
                  <a:pt x="21600" y="5494"/>
                  <a:pt x="21600" y="5771"/>
                </a:cubicBezTo>
                <a:lnTo>
                  <a:pt x="21600" y="15759"/>
                </a:lnTo>
                <a:cubicBezTo>
                  <a:pt x="21600" y="16038"/>
                  <a:pt x="21430" y="16295"/>
                  <a:pt x="21154" y="16433"/>
                </a:cubicBezTo>
                <a:lnTo>
                  <a:pt x="11245" y="21427"/>
                </a:lnTo>
                <a:cubicBezTo>
                  <a:pt x="10971" y="21566"/>
                  <a:pt x="10629" y="21566"/>
                  <a:pt x="10355" y="21427"/>
                </a:cubicBezTo>
                <a:lnTo>
                  <a:pt x="444" y="16433"/>
                </a:lnTo>
                <a:cubicBezTo>
                  <a:pt x="170" y="16295"/>
                  <a:pt x="0" y="16038"/>
                  <a:pt x="0" y="15759"/>
                </a:cubicBezTo>
                <a:lnTo>
                  <a:pt x="0" y="5771"/>
                </a:lnTo>
                <a:cubicBezTo>
                  <a:pt x="0" y="5494"/>
                  <a:pt x="170" y="5237"/>
                  <a:pt x="444" y="5098"/>
                </a:cubicBezTo>
                <a:close/>
                <a:moveTo>
                  <a:pt x="1896" y="6166"/>
                </a:moveTo>
                <a:cubicBezTo>
                  <a:pt x="1826" y="6200"/>
                  <a:pt x="1783" y="6265"/>
                  <a:pt x="1783" y="6334"/>
                </a:cubicBezTo>
                <a:lnTo>
                  <a:pt x="1783" y="15198"/>
                </a:lnTo>
                <a:cubicBezTo>
                  <a:pt x="1783" y="15266"/>
                  <a:pt x="1826" y="15330"/>
                  <a:pt x="1896" y="15366"/>
                </a:cubicBezTo>
                <a:lnTo>
                  <a:pt x="10688" y="19797"/>
                </a:lnTo>
                <a:cubicBezTo>
                  <a:pt x="10758" y="19831"/>
                  <a:pt x="10842" y="19831"/>
                  <a:pt x="10912" y="19797"/>
                </a:cubicBezTo>
                <a:lnTo>
                  <a:pt x="19704" y="15366"/>
                </a:lnTo>
                <a:cubicBezTo>
                  <a:pt x="19774" y="15330"/>
                  <a:pt x="19817" y="15266"/>
                  <a:pt x="19817" y="15198"/>
                </a:cubicBezTo>
                <a:lnTo>
                  <a:pt x="19817" y="6334"/>
                </a:lnTo>
                <a:cubicBezTo>
                  <a:pt x="19817" y="6265"/>
                  <a:pt x="19774" y="6200"/>
                  <a:pt x="19704" y="6166"/>
                </a:cubicBezTo>
                <a:lnTo>
                  <a:pt x="10912" y="1733"/>
                </a:lnTo>
                <a:cubicBezTo>
                  <a:pt x="10842" y="1699"/>
                  <a:pt x="10758" y="1699"/>
                  <a:pt x="10688" y="1733"/>
                </a:cubicBezTo>
                <a:lnTo>
                  <a:pt x="1896" y="6166"/>
                </a:lnTo>
                <a:close/>
                <a:moveTo>
                  <a:pt x="10791" y="9967"/>
                </a:moveTo>
                <a:lnTo>
                  <a:pt x="17650" y="6511"/>
                </a:lnTo>
                <a:cubicBezTo>
                  <a:pt x="18075" y="6295"/>
                  <a:pt x="18621" y="6423"/>
                  <a:pt x="18866" y="6795"/>
                </a:cubicBezTo>
                <a:cubicBezTo>
                  <a:pt x="19112" y="7168"/>
                  <a:pt x="18966" y="7642"/>
                  <a:pt x="18541" y="7857"/>
                </a:cubicBezTo>
                <a:lnTo>
                  <a:pt x="11699" y="11304"/>
                </a:lnTo>
                <a:lnTo>
                  <a:pt x="11699" y="18140"/>
                </a:lnTo>
                <a:cubicBezTo>
                  <a:pt x="11699" y="18569"/>
                  <a:pt x="11300" y="18918"/>
                  <a:pt x="10809" y="18918"/>
                </a:cubicBezTo>
                <a:cubicBezTo>
                  <a:pt x="10318" y="18918"/>
                  <a:pt x="9918" y="18569"/>
                  <a:pt x="9918" y="18140"/>
                </a:cubicBezTo>
                <a:lnTo>
                  <a:pt x="9918" y="11323"/>
                </a:lnTo>
                <a:lnTo>
                  <a:pt x="3065" y="7870"/>
                </a:lnTo>
                <a:cubicBezTo>
                  <a:pt x="2638" y="7654"/>
                  <a:pt x="2494" y="7180"/>
                  <a:pt x="2740" y="6807"/>
                </a:cubicBezTo>
                <a:cubicBezTo>
                  <a:pt x="2985" y="6435"/>
                  <a:pt x="3531" y="6307"/>
                  <a:pt x="3956" y="6523"/>
                </a:cubicBezTo>
                <a:lnTo>
                  <a:pt x="10791" y="9967"/>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67" name="矩形 34"/>
          <p:cNvSpPr/>
          <p:nvPr/>
        </p:nvSpPr>
        <p:spPr>
          <a:xfrm>
            <a:off x="8831256" y="1448902"/>
            <a:ext cx="2526364" cy="1299851"/>
          </a:xfrm>
          <a:custGeom>
            <a:avLst/>
            <a:gdLst/>
            <a:ahLst/>
            <a:cxnLst>
              <a:cxn ang="0">
                <a:pos x="wd2" y="hd2"/>
              </a:cxn>
              <a:cxn ang="5400000">
                <a:pos x="wd2" y="hd2"/>
              </a:cxn>
              <a:cxn ang="10800000">
                <a:pos x="wd2" y="hd2"/>
              </a:cxn>
              <a:cxn ang="16200000">
                <a:pos x="wd2" y="hd2"/>
              </a:cxn>
            </a:cxnLst>
            <a:rect l="0" t="0" r="r" b="b"/>
            <a:pathLst>
              <a:path w="21600" h="21600" extrusionOk="0">
                <a:moveTo>
                  <a:pt x="986" y="0"/>
                </a:moveTo>
                <a:lnTo>
                  <a:pt x="20614" y="0"/>
                </a:lnTo>
                <a:cubicBezTo>
                  <a:pt x="21158" y="0"/>
                  <a:pt x="21600" y="859"/>
                  <a:pt x="21600" y="1917"/>
                </a:cubicBezTo>
                <a:lnTo>
                  <a:pt x="21600" y="19683"/>
                </a:lnTo>
                <a:cubicBezTo>
                  <a:pt x="21600" y="20741"/>
                  <a:pt x="21158" y="21600"/>
                  <a:pt x="20614" y="21600"/>
                </a:cubicBezTo>
                <a:lnTo>
                  <a:pt x="986" y="21600"/>
                </a:lnTo>
                <a:cubicBezTo>
                  <a:pt x="442" y="21600"/>
                  <a:pt x="0" y="20741"/>
                  <a:pt x="0" y="19683"/>
                </a:cubicBezTo>
                <a:lnTo>
                  <a:pt x="0" y="1917"/>
                </a:lnTo>
                <a:cubicBezTo>
                  <a:pt x="0" y="859"/>
                  <a:pt x="442" y="0"/>
                  <a:pt x="986" y="0"/>
                </a:cubicBezTo>
              </a:path>
            </a:pathLst>
          </a:custGeom>
          <a:solidFill>
            <a:srgbClr val="F2F2F2"/>
          </a:solidFill>
          <a:ln w="12700">
            <a:miter lim="400000"/>
          </a:ln>
        </p:spPr>
        <p:txBody>
          <a:bodyPr lIns="45719" rIns="45719" anchor="ctr"/>
          <a:lstStyle/>
          <a:p>
            <a:pPr algn="ctr">
              <a:defRPr>
                <a:solidFill>
                  <a:srgbClr val="FFFFFF"/>
                </a:solidFill>
              </a:defRPr>
            </a:pPr>
            <a:endParaRPr/>
          </a:p>
        </p:txBody>
      </p:sp>
      <p:sp>
        <p:nvSpPr>
          <p:cNvPr id="69" name="文本框 87"/>
          <p:cNvSpPr txBox="1"/>
          <p:nvPr/>
        </p:nvSpPr>
        <p:spPr>
          <a:xfrm>
            <a:off x="9712846" y="1802291"/>
            <a:ext cx="1616160" cy="63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a:solidFill>
                  <a:srgbClr val="404040"/>
                </a:solidFill>
              </a:defRPr>
            </a:pPr>
            <a:r>
              <a:rPr dirty="0">
                <a:solidFill>
                  <a:srgbClr val="333333"/>
                </a:solidFill>
                <a:latin typeface="微软雅黑"/>
                <a:ea typeface="微软雅黑"/>
                <a:cs typeface="微软雅黑"/>
                <a:sym typeface="微软雅黑"/>
              </a:rPr>
              <a:t>bad </a:t>
            </a:r>
            <a:r>
              <a:rPr dirty="0">
                <a:solidFill>
                  <a:srgbClr val="333333"/>
                </a:solidFill>
              </a:rPr>
              <a:t>customer </a:t>
            </a:r>
          </a:p>
          <a:p>
            <a:pPr>
              <a:defRPr>
                <a:solidFill>
                  <a:srgbClr val="404040"/>
                </a:solidFill>
              </a:defRPr>
            </a:pPr>
            <a:r>
              <a:rPr dirty="0"/>
              <a:t>experience</a:t>
            </a:r>
          </a:p>
        </p:txBody>
      </p:sp>
      <p:sp>
        <p:nvSpPr>
          <p:cNvPr id="71" name="矩形 34"/>
          <p:cNvSpPr/>
          <p:nvPr/>
        </p:nvSpPr>
        <p:spPr>
          <a:xfrm>
            <a:off x="782214" y="1169273"/>
            <a:ext cx="2143660" cy="1926029"/>
          </a:xfrm>
          <a:custGeom>
            <a:avLst/>
            <a:gdLst/>
            <a:ahLst/>
            <a:cxnLst>
              <a:cxn ang="0">
                <a:pos x="wd2" y="hd2"/>
              </a:cxn>
              <a:cxn ang="5400000">
                <a:pos x="wd2" y="hd2"/>
              </a:cxn>
              <a:cxn ang="10800000">
                <a:pos x="wd2" y="hd2"/>
              </a:cxn>
              <a:cxn ang="16200000">
                <a:pos x="wd2" y="hd2"/>
              </a:cxn>
            </a:cxnLst>
            <a:rect l="0" t="0" r="r" b="b"/>
            <a:pathLst>
              <a:path w="21600" h="21600" extrusionOk="0">
                <a:moveTo>
                  <a:pt x="986" y="0"/>
                </a:moveTo>
                <a:lnTo>
                  <a:pt x="20614" y="0"/>
                </a:lnTo>
                <a:cubicBezTo>
                  <a:pt x="21158" y="0"/>
                  <a:pt x="21600" y="859"/>
                  <a:pt x="21600" y="1917"/>
                </a:cubicBezTo>
                <a:lnTo>
                  <a:pt x="21600" y="19683"/>
                </a:lnTo>
                <a:cubicBezTo>
                  <a:pt x="21600" y="20741"/>
                  <a:pt x="21158" y="21600"/>
                  <a:pt x="20614" y="21600"/>
                </a:cubicBezTo>
                <a:lnTo>
                  <a:pt x="986" y="21600"/>
                </a:lnTo>
                <a:cubicBezTo>
                  <a:pt x="442" y="21600"/>
                  <a:pt x="0" y="20741"/>
                  <a:pt x="0" y="19683"/>
                </a:cubicBezTo>
                <a:lnTo>
                  <a:pt x="0" y="1917"/>
                </a:lnTo>
                <a:cubicBezTo>
                  <a:pt x="0" y="859"/>
                  <a:pt x="442" y="0"/>
                  <a:pt x="986" y="0"/>
                </a:cubicBezTo>
              </a:path>
            </a:pathLst>
          </a:custGeom>
          <a:solidFill>
            <a:srgbClr val="F2F2F2"/>
          </a:solidFill>
          <a:ln w="12700">
            <a:miter lim="400000"/>
          </a:ln>
          <a:effectLst>
            <a:innerShdw blurRad="63500" dist="50800" dir="2700000">
              <a:prstClr val="black">
                <a:alpha val="50000"/>
              </a:prstClr>
            </a:innerShdw>
          </a:effectLst>
        </p:spPr>
        <p:txBody>
          <a:bodyPr lIns="45719" rIns="45719" anchor="ctr"/>
          <a:lstStyle/>
          <a:p>
            <a:pPr algn="ctr">
              <a:defRPr>
                <a:solidFill>
                  <a:srgbClr val="FFFFFF"/>
                </a:solidFill>
              </a:defRPr>
            </a:pPr>
            <a:endParaRPr/>
          </a:p>
        </p:txBody>
      </p:sp>
      <p:sp>
        <p:nvSpPr>
          <p:cNvPr id="73" name="文本框 93"/>
          <p:cNvSpPr txBox="1"/>
          <p:nvPr/>
        </p:nvSpPr>
        <p:spPr>
          <a:xfrm>
            <a:off x="923822" y="1848943"/>
            <a:ext cx="1860444"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400">
                <a:solidFill>
                  <a:schemeClr val="accent4"/>
                </a:solidFill>
                <a:latin typeface="微软雅黑"/>
                <a:ea typeface="微软雅黑"/>
                <a:cs typeface="微软雅黑"/>
                <a:sym typeface="微软雅黑"/>
              </a:defRPr>
            </a:lvl1pPr>
          </a:lstStyle>
          <a:p>
            <a:pPr>
              <a:defRPr>
                <a:latin typeface="Arial"/>
                <a:ea typeface="Arial"/>
                <a:cs typeface="Arial"/>
                <a:sym typeface="Arial"/>
              </a:defRPr>
            </a:pPr>
            <a:r>
              <a:rPr lang="en-US" b="1" dirty="0" smtClean="0">
                <a:solidFill>
                  <a:srgbClr val="1A1446"/>
                </a:solidFill>
                <a:latin typeface="微软雅黑"/>
                <a:ea typeface="微软雅黑"/>
                <a:cs typeface="微软雅黑"/>
                <a:sym typeface="微软雅黑"/>
              </a:rPr>
              <a:t>Fraud Risks</a:t>
            </a:r>
            <a:endParaRPr b="1" dirty="0">
              <a:solidFill>
                <a:srgbClr val="1A1446"/>
              </a:solidFill>
              <a:latin typeface="微软雅黑"/>
              <a:ea typeface="微软雅黑"/>
              <a:cs typeface="微软雅黑"/>
              <a:sym typeface="微软雅黑"/>
            </a:endParaRPr>
          </a:p>
        </p:txBody>
      </p:sp>
      <p:sp>
        <p:nvSpPr>
          <p:cNvPr id="76" name="iconfont-11145-7015463"/>
          <p:cNvSpPr/>
          <p:nvPr/>
        </p:nvSpPr>
        <p:spPr>
          <a:xfrm>
            <a:off x="4495794" y="4463405"/>
            <a:ext cx="532175" cy="607730"/>
          </a:xfrm>
          <a:custGeom>
            <a:avLst/>
            <a:gdLst/>
            <a:ahLst/>
            <a:cxnLst>
              <a:cxn ang="0">
                <a:pos x="wd2" y="hd2"/>
              </a:cxn>
              <a:cxn ang="5400000">
                <a:pos x="wd2" y="hd2"/>
              </a:cxn>
              <a:cxn ang="10800000">
                <a:pos x="wd2" y="hd2"/>
              </a:cxn>
              <a:cxn ang="16200000">
                <a:pos x="wd2" y="hd2"/>
              </a:cxn>
            </a:cxnLst>
            <a:rect l="0" t="0" r="r" b="b"/>
            <a:pathLst>
              <a:path w="21600" h="21531" extrusionOk="0">
                <a:moveTo>
                  <a:pt x="444" y="5098"/>
                </a:moveTo>
                <a:lnTo>
                  <a:pt x="10355" y="104"/>
                </a:lnTo>
                <a:cubicBezTo>
                  <a:pt x="10629" y="-34"/>
                  <a:pt x="10971" y="-34"/>
                  <a:pt x="11245" y="104"/>
                </a:cubicBezTo>
                <a:lnTo>
                  <a:pt x="21154" y="5098"/>
                </a:lnTo>
                <a:cubicBezTo>
                  <a:pt x="21430" y="5237"/>
                  <a:pt x="21600" y="5494"/>
                  <a:pt x="21600" y="5771"/>
                </a:cubicBezTo>
                <a:lnTo>
                  <a:pt x="21600" y="15759"/>
                </a:lnTo>
                <a:cubicBezTo>
                  <a:pt x="21600" y="16038"/>
                  <a:pt x="21430" y="16295"/>
                  <a:pt x="21154" y="16433"/>
                </a:cubicBezTo>
                <a:lnTo>
                  <a:pt x="11245" y="21427"/>
                </a:lnTo>
                <a:cubicBezTo>
                  <a:pt x="10971" y="21566"/>
                  <a:pt x="10629" y="21566"/>
                  <a:pt x="10355" y="21427"/>
                </a:cubicBezTo>
                <a:lnTo>
                  <a:pt x="444" y="16433"/>
                </a:lnTo>
                <a:cubicBezTo>
                  <a:pt x="170" y="16295"/>
                  <a:pt x="0" y="16038"/>
                  <a:pt x="0" y="15759"/>
                </a:cubicBezTo>
                <a:lnTo>
                  <a:pt x="0" y="5771"/>
                </a:lnTo>
                <a:cubicBezTo>
                  <a:pt x="0" y="5494"/>
                  <a:pt x="170" y="5237"/>
                  <a:pt x="444" y="5098"/>
                </a:cubicBezTo>
                <a:close/>
                <a:moveTo>
                  <a:pt x="1896" y="6166"/>
                </a:moveTo>
                <a:cubicBezTo>
                  <a:pt x="1826" y="6200"/>
                  <a:pt x="1783" y="6265"/>
                  <a:pt x="1783" y="6334"/>
                </a:cubicBezTo>
                <a:lnTo>
                  <a:pt x="1783" y="15198"/>
                </a:lnTo>
                <a:cubicBezTo>
                  <a:pt x="1783" y="15266"/>
                  <a:pt x="1826" y="15330"/>
                  <a:pt x="1896" y="15366"/>
                </a:cubicBezTo>
                <a:lnTo>
                  <a:pt x="10688" y="19797"/>
                </a:lnTo>
                <a:cubicBezTo>
                  <a:pt x="10758" y="19831"/>
                  <a:pt x="10842" y="19831"/>
                  <a:pt x="10912" y="19797"/>
                </a:cubicBezTo>
                <a:lnTo>
                  <a:pt x="19704" y="15366"/>
                </a:lnTo>
                <a:cubicBezTo>
                  <a:pt x="19774" y="15330"/>
                  <a:pt x="19817" y="15266"/>
                  <a:pt x="19817" y="15198"/>
                </a:cubicBezTo>
                <a:lnTo>
                  <a:pt x="19817" y="6334"/>
                </a:lnTo>
                <a:cubicBezTo>
                  <a:pt x="19817" y="6265"/>
                  <a:pt x="19774" y="6200"/>
                  <a:pt x="19704" y="6166"/>
                </a:cubicBezTo>
                <a:lnTo>
                  <a:pt x="10912" y="1733"/>
                </a:lnTo>
                <a:cubicBezTo>
                  <a:pt x="10842" y="1699"/>
                  <a:pt x="10758" y="1699"/>
                  <a:pt x="10688" y="1733"/>
                </a:cubicBezTo>
                <a:lnTo>
                  <a:pt x="1896" y="6166"/>
                </a:lnTo>
                <a:close/>
                <a:moveTo>
                  <a:pt x="10791" y="9967"/>
                </a:moveTo>
                <a:lnTo>
                  <a:pt x="17650" y="6511"/>
                </a:lnTo>
                <a:cubicBezTo>
                  <a:pt x="18075" y="6295"/>
                  <a:pt x="18621" y="6423"/>
                  <a:pt x="18866" y="6795"/>
                </a:cubicBezTo>
                <a:cubicBezTo>
                  <a:pt x="19112" y="7168"/>
                  <a:pt x="18966" y="7642"/>
                  <a:pt x="18541" y="7857"/>
                </a:cubicBezTo>
                <a:lnTo>
                  <a:pt x="11699" y="11304"/>
                </a:lnTo>
                <a:lnTo>
                  <a:pt x="11699" y="18140"/>
                </a:lnTo>
                <a:cubicBezTo>
                  <a:pt x="11699" y="18569"/>
                  <a:pt x="11300" y="18918"/>
                  <a:pt x="10809" y="18918"/>
                </a:cubicBezTo>
                <a:cubicBezTo>
                  <a:pt x="10318" y="18918"/>
                  <a:pt x="9918" y="18569"/>
                  <a:pt x="9918" y="18140"/>
                </a:cubicBezTo>
                <a:lnTo>
                  <a:pt x="9918" y="11323"/>
                </a:lnTo>
                <a:lnTo>
                  <a:pt x="3065" y="7870"/>
                </a:lnTo>
                <a:cubicBezTo>
                  <a:pt x="2638" y="7654"/>
                  <a:pt x="2494" y="7180"/>
                  <a:pt x="2740" y="6807"/>
                </a:cubicBezTo>
                <a:cubicBezTo>
                  <a:pt x="2985" y="6435"/>
                  <a:pt x="3531" y="6307"/>
                  <a:pt x="3956" y="6523"/>
                </a:cubicBezTo>
                <a:lnTo>
                  <a:pt x="10791" y="9967"/>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77" name="iconfont-11145-7015463"/>
          <p:cNvSpPr/>
          <p:nvPr/>
        </p:nvSpPr>
        <p:spPr>
          <a:xfrm>
            <a:off x="5831860" y="4463405"/>
            <a:ext cx="532175" cy="607730"/>
          </a:xfrm>
          <a:custGeom>
            <a:avLst/>
            <a:gdLst/>
            <a:ahLst/>
            <a:cxnLst>
              <a:cxn ang="0">
                <a:pos x="wd2" y="hd2"/>
              </a:cxn>
              <a:cxn ang="5400000">
                <a:pos x="wd2" y="hd2"/>
              </a:cxn>
              <a:cxn ang="10800000">
                <a:pos x="wd2" y="hd2"/>
              </a:cxn>
              <a:cxn ang="16200000">
                <a:pos x="wd2" y="hd2"/>
              </a:cxn>
            </a:cxnLst>
            <a:rect l="0" t="0" r="r" b="b"/>
            <a:pathLst>
              <a:path w="21600" h="21531" extrusionOk="0">
                <a:moveTo>
                  <a:pt x="444" y="5098"/>
                </a:moveTo>
                <a:lnTo>
                  <a:pt x="10355" y="104"/>
                </a:lnTo>
                <a:cubicBezTo>
                  <a:pt x="10629" y="-34"/>
                  <a:pt x="10971" y="-34"/>
                  <a:pt x="11245" y="104"/>
                </a:cubicBezTo>
                <a:lnTo>
                  <a:pt x="21154" y="5098"/>
                </a:lnTo>
                <a:cubicBezTo>
                  <a:pt x="21430" y="5237"/>
                  <a:pt x="21600" y="5494"/>
                  <a:pt x="21600" y="5771"/>
                </a:cubicBezTo>
                <a:lnTo>
                  <a:pt x="21600" y="15759"/>
                </a:lnTo>
                <a:cubicBezTo>
                  <a:pt x="21600" y="16038"/>
                  <a:pt x="21430" y="16295"/>
                  <a:pt x="21154" y="16433"/>
                </a:cubicBezTo>
                <a:lnTo>
                  <a:pt x="11245" y="21427"/>
                </a:lnTo>
                <a:cubicBezTo>
                  <a:pt x="10971" y="21566"/>
                  <a:pt x="10629" y="21566"/>
                  <a:pt x="10355" y="21427"/>
                </a:cubicBezTo>
                <a:lnTo>
                  <a:pt x="444" y="16433"/>
                </a:lnTo>
                <a:cubicBezTo>
                  <a:pt x="170" y="16295"/>
                  <a:pt x="0" y="16038"/>
                  <a:pt x="0" y="15759"/>
                </a:cubicBezTo>
                <a:lnTo>
                  <a:pt x="0" y="5771"/>
                </a:lnTo>
                <a:cubicBezTo>
                  <a:pt x="0" y="5494"/>
                  <a:pt x="170" y="5237"/>
                  <a:pt x="444" y="5098"/>
                </a:cubicBezTo>
                <a:close/>
                <a:moveTo>
                  <a:pt x="1896" y="6166"/>
                </a:moveTo>
                <a:cubicBezTo>
                  <a:pt x="1826" y="6200"/>
                  <a:pt x="1783" y="6265"/>
                  <a:pt x="1783" y="6334"/>
                </a:cubicBezTo>
                <a:lnTo>
                  <a:pt x="1783" y="15198"/>
                </a:lnTo>
                <a:cubicBezTo>
                  <a:pt x="1783" y="15266"/>
                  <a:pt x="1826" y="15330"/>
                  <a:pt x="1896" y="15366"/>
                </a:cubicBezTo>
                <a:lnTo>
                  <a:pt x="10688" y="19797"/>
                </a:lnTo>
                <a:cubicBezTo>
                  <a:pt x="10758" y="19831"/>
                  <a:pt x="10842" y="19831"/>
                  <a:pt x="10912" y="19797"/>
                </a:cubicBezTo>
                <a:lnTo>
                  <a:pt x="19704" y="15366"/>
                </a:lnTo>
                <a:cubicBezTo>
                  <a:pt x="19774" y="15330"/>
                  <a:pt x="19817" y="15266"/>
                  <a:pt x="19817" y="15198"/>
                </a:cubicBezTo>
                <a:lnTo>
                  <a:pt x="19817" y="6334"/>
                </a:lnTo>
                <a:cubicBezTo>
                  <a:pt x="19817" y="6265"/>
                  <a:pt x="19774" y="6200"/>
                  <a:pt x="19704" y="6166"/>
                </a:cubicBezTo>
                <a:lnTo>
                  <a:pt x="10912" y="1733"/>
                </a:lnTo>
                <a:cubicBezTo>
                  <a:pt x="10842" y="1699"/>
                  <a:pt x="10758" y="1699"/>
                  <a:pt x="10688" y="1733"/>
                </a:cubicBezTo>
                <a:lnTo>
                  <a:pt x="1896" y="6166"/>
                </a:lnTo>
                <a:close/>
                <a:moveTo>
                  <a:pt x="10791" y="9967"/>
                </a:moveTo>
                <a:lnTo>
                  <a:pt x="17650" y="6511"/>
                </a:lnTo>
                <a:cubicBezTo>
                  <a:pt x="18075" y="6295"/>
                  <a:pt x="18621" y="6423"/>
                  <a:pt x="18866" y="6795"/>
                </a:cubicBezTo>
                <a:cubicBezTo>
                  <a:pt x="19112" y="7168"/>
                  <a:pt x="18966" y="7642"/>
                  <a:pt x="18541" y="7857"/>
                </a:cubicBezTo>
                <a:lnTo>
                  <a:pt x="11699" y="11304"/>
                </a:lnTo>
                <a:lnTo>
                  <a:pt x="11699" y="18140"/>
                </a:lnTo>
                <a:cubicBezTo>
                  <a:pt x="11699" y="18569"/>
                  <a:pt x="11300" y="18918"/>
                  <a:pt x="10809" y="18918"/>
                </a:cubicBezTo>
                <a:cubicBezTo>
                  <a:pt x="10318" y="18918"/>
                  <a:pt x="9918" y="18569"/>
                  <a:pt x="9918" y="18140"/>
                </a:cubicBezTo>
                <a:lnTo>
                  <a:pt x="9918" y="11323"/>
                </a:lnTo>
                <a:lnTo>
                  <a:pt x="3065" y="7870"/>
                </a:lnTo>
                <a:cubicBezTo>
                  <a:pt x="2638" y="7654"/>
                  <a:pt x="2494" y="7180"/>
                  <a:pt x="2740" y="6807"/>
                </a:cubicBezTo>
                <a:cubicBezTo>
                  <a:pt x="2985" y="6435"/>
                  <a:pt x="3531" y="6307"/>
                  <a:pt x="3956" y="6523"/>
                </a:cubicBezTo>
                <a:lnTo>
                  <a:pt x="10791" y="9967"/>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78" name="iconfont-11145-7015463"/>
          <p:cNvSpPr/>
          <p:nvPr/>
        </p:nvSpPr>
        <p:spPr>
          <a:xfrm>
            <a:off x="7170381" y="4463405"/>
            <a:ext cx="532175" cy="607730"/>
          </a:xfrm>
          <a:custGeom>
            <a:avLst/>
            <a:gdLst/>
            <a:ahLst/>
            <a:cxnLst>
              <a:cxn ang="0">
                <a:pos x="wd2" y="hd2"/>
              </a:cxn>
              <a:cxn ang="5400000">
                <a:pos x="wd2" y="hd2"/>
              </a:cxn>
              <a:cxn ang="10800000">
                <a:pos x="wd2" y="hd2"/>
              </a:cxn>
              <a:cxn ang="16200000">
                <a:pos x="wd2" y="hd2"/>
              </a:cxn>
            </a:cxnLst>
            <a:rect l="0" t="0" r="r" b="b"/>
            <a:pathLst>
              <a:path w="21600" h="21531" extrusionOk="0">
                <a:moveTo>
                  <a:pt x="444" y="5098"/>
                </a:moveTo>
                <a:lnTo>
                  <a:pt x="10355" y="104"/>
                </a:lnTo>
                <a:cubicBezTo>
                  <a:pt x="10629" y="-34"/>
                  <a:pt x="10971" y="-34"/>
                  <a:pt x="11245" y="104"/>
                </a:cubicBezTo>
                <a:lnTo>
                  <a:pt x="21154" y="5098"/>
                </a:lnTo>
                <a:cubicBezTo>
                  <a:pt x="21430" y="5237"/>
                  <a:pt x="21600" y="5494"/>
                  <a:pt x="21600" y="5771"/>
                </a:cubicBezTo>
                <a:lnTo>
                  <a:pt x="21600" y="15759"/>
                </a:lnTo>
                <a:cubicBezTo>
                  <a:pt x="21600" y="16038"/>
                  <a:pt x="21430" y="16295"/>
                  <a:pt x="21154" y="16433"/>
                </a:cubicBezTo>
                <a:lnTo>
                  <a:pt x="11245" y="21427"/>
                </a:lnTo>
                <a:cubicBezTo>
                  <a:pt x="10971" y="21566"/>
                  <a:pt x="10629" y="21566"/>
                  <a:pt x="10355" y="21427"/>
                </a:cubicBezTo>
                <a:lnTo>
                  <a:pt x="444" y="16433"/>
                </a:lnTo>
                <a:cubicBezTo>
                  <a:pt x="170" y="16295"/>
                  <a:pt x="0" y="16038"/>
                  <a:pt x="0" y="15759"/>
                </a:cubicBezTo>
                <a:lnTo>
                  <a:pt x="0" y="5771"/>
                </a:lnTo>
                <a:cubicBezTo>
                  <a:pt x="0" y="5494"/>
                  <a:pt x="170" y="5237"/>
                  <a:pt x="444" y="5098"/>
                </a:cubicBezTo>
                <a:close/>
                <a:moveTo>
                  <a:pt x="1896" y="6166"/>
                </a:moveTo>
                <a:cubicBezTo>
                  <a:pt x="1826" y="6200"/>
                  <a:pt x="1783" y="6265"/>
                  <a:pt x="1783" y="6334"/>
                </a:cubicBezTo>
                <a:lnTo>
                  <a:pt x="1783" y="15198"/>
                </a:lnTo>
                <a:cubicBezTo>
                  <a:pt x="1783" y="15266"/>
                  <a:pt x="1826" y="15330"/>
                  <a:pt x="1896" y="15366"/>
                </a:cubicBezTo>
                <a:lnTo>
                  <a:pt x="10688" y="19797"/>
                </a:lnTo>
                <a:cubicBezTo>
                  <a:pt x="10758" y="19831"/>
                  <a:pt x="10842" y="19831"/>
                  <a:pt x="10912" y="19797"/>
                </a:cubicBezTo>
                <a:lnTo>
                  <a:pt x="19704" y="15366"/>
                </a:lnTo>
                <a:cubicBezTo>
                  <a:pt x="19774" y="15330"/>
                  <a:pt x="19817" y="15266"/>
                  <a:pt x="19817" y="15198"/>
                </a:cubicBezTo>
                <a:lnTo>
                  <a:pt x="19817" y="6334"/>
                </a:lnTo>
                <a:cubicBezTo>
                  <a:pt x="19817" y="6265"/>
                  <a:pt x="19774" y="6200"/>
                  <a:pt x="19704" y="6166"/>
                </a:cubicBezTo>
                <a:lnTo>
                  <a:pt x="10912" y="1733"/>
                </a:lnTo>
                <a:cubicBezTo>
                  <a:pt x="10842" y="1699"/>
                  <a:pt x="10758" y="1699"/>
                  <a:pt x="10688" y="1733"/>
                </a:cubicBezTo>
                <a:lnTo>
                  <a:pt x="1896" y="6166"/>
                </a:lnTo>
                <a:close/>
                <a:moveTo>
                  <a:pt x="10791" y="9967"/>
                </a:moveTo>
                <a:lnTo>
                  <a:pt x="17650" y="6511"/>
                </a:lnTo>
                <a:cubicBezTo>
                  <a:pt x="18075" y="6295"/>
                  <a:pt x="18621" y="6423"/>
                  <a:pt x="18866" y="6795"/>
                </a:cubicBezTo>
                <a:cubicBezTo>
                  <a:pt x="19112" y="7168"/>
                  <a:pt x="18966" y="7642"/>
                  <a:pt x="18541" y="7857"/>
                </a:cubicBezTo>
                <a:lnTo>
                  <a:pt x="11699" y="11304"/>
                </a:lnTo>
                <a:lnTo>
                  <a:pt x="11699" y="18140"/>
                </a:lnTo>
                <a:cubicBezTo>
                  <a:pt x="11699" y="18569"/>
                  <a:pt x="11300" y="18918"/>
                  <a:pt x="10809" y="18918"/>
                </a:cubicBezTo>
                <a:cubicBezTo>
                  <a:pt x="10318" y="18918"/>
                  <a:pt x="9918" y="18569"/>
                  <a:pt x="9918" y="18140"/>
                </a:cubicBezTo>
                <a:lnTo>
                  <a:pt x="9918" y="11323"/>
                </a:lnTo>
                <a:lnTo>
                  <a:pt x="3065" y="7870"/>
                </a:lnTo>
                <a:cubicBezTo>
                  <a:pt x="2638" y="7654"/>
                  <a:pt x="2494" y="7180"/>
                  <a:pt x="2740" y="6807"/>
                </a:cubicBezTo>
                <a:cubicBezTo>
                  <a:pt x="2985" y="6435"/>
                  <a:pt x="3531" y="6307"/>
                  <a:pt x="3956" y="6523"/>
                </a:cubicBezTo>
                <a:lnTo>
                  <a:pt x="10791" y="9967"/>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79" name="iconfont-11145-7015463"/>
          <p:cNvSpPr/>
          <p:nvPr/>
        </p:nvSpPr>
        <p:spPr>
          <a:xfrm>
            <a:off x="8508115" y="4463405"/>
            <a:ext cx="532175" cy="607730"/>
          </a:xfrm>
          <a:custGeom>
            <a:avLst/>
            <a:gdLst/>
            <a:ahLst/>
            <a:cxnLst>
              <a:cxn ang="0">
                <a:pos x="wd2" y="hd2"/>
              </a:cxn>
              <a:cxn ang="5400000">
                <a:pos x="wd2" y="hd2"/>
              </a:cxn>
              <a:cxn ang="10800000">
                <a:pos x="wd2" y="hd2"/>
              </a:cxn>
              <a:cxn ang="16200000">
                <a:pos x="wd2" y="hd2"/>
              </a:cxn>
            </a:cxnLst>
            <a:rect l="0" t="0" r="r" b="b"/>
            <a:pathLst>
              <a:path w="21600" h="21531" extrusionOk="0">
                <a:moveTo>
                  <a:pt x="444" y="5098"/>
                </a:moveTo>
                <a:lnTo>
                  <a:pt x="10355" y="104"/>
                </a:lnTo>
                <a:cubicBezTo>
                  <a:pt x="10629" y="-34"/>
                  <a:pt x="10971" y="-34"/>
                  <a:pt x="11245" y="104"/>
                </a:cubicBezTo>
                <a:lnTo>
                  <a:pt x="21154" y="5098"/>
                </a:lnTo>
                <a:cubicBezTo>
                  <a:pt x="21430" y="5237"/>
                  <a:pt x="21600" y="5494"/>
                  <a:pt x="21600" y="5771"/>
                </a:cubicBezTo>
                <a:lnTo>
                  <a:pt x="21600" y="15759"/>
                </a:lnTo>
                <a:cubicBezTo>
                  <a:pt x="21600" y="16038"/>
                  <a:pt x="21430" y="16295"/>
                  <a:pt x="21154" y="16433"/>
                </a:cubicBezTo>
                <a:lnTo>
                  <a:pt x="11245" y="21427"/>
                </a:lnTo>
                <a:cubicBezTo>
                  <a:pt x="10971" y="21566"/>
                  <a:pt x="10629" y="21566"/>
                  <a:pt x="10355" y="21427"/>
                </a:cubicBezTo>
                <a:lnTo>
                  <a:pt x="444" y="16433"/>
                </a:lnTo>
                <a:cubicBezTo>
                  <a:pt x="170" y="16295"/>
                  <a:pt x="0" y="16038"/>
                  <a:pt x="0" y="15759"/>
                </a:cubicBezTo>
                <a:lnTo>
                  <a:pt x="0" y="5771"/>
                </a:lnTo>
                <a:cubicBezTo>
                  <a:pt x="0" y="5494"/>
                  <a:pt x="170" y="5237"/>
                  <a:pt x="444" y="5098"/>
                </a:cubicBezTo>
                <a:close/>
                <a:moveTo>
                  <a:pt x="1896" y="6166"/>
                </a:moveTo>
                <a:cubicBezTo>
                  <a:pt x="1826" y="6200"/>
                  <a:pt x="1783" y="6265"/>
                  <a:pt x="1783" y="6334"/>
                </a:cubicBezTo>
                <a:lnTo>
                  <a:pt x="1783" y="15198"/>
                </a:lnTo>
                <a:cubicBezTo>
                  <a:pt x="1783" y="15266"/>
                  <a:pt x="1826" y="15330"/>
                  <a:pt x="1896" y="15366"/>
                </a:cubicBezTo>
                <a:lnTo>
                  <a:pt x="10688" y="19797"/>
                </a:lnTo>
                <a:cubicBezTo>
                  <a:pt x="10758" y="19831"/>
                  <a:pt x="10842" y="19831"/>
                  <a:pt x="10912" y="19797"/>
                </a:cubicBezTo>
                <a:lnTo>
                  <a:pt x="19704" y="15366"/>
                </a:lnTo>
                <a:cubicBezTo>
                  <a:pt x="19774" y="15330"/>
                  <a:pt x="19817" y="15266"/>
                  <a:pt x="19817" y="15198"/>
                </a:cubicBezTo>
                <a:lnTo>
                  <a:pt x="19817" y="6334"/>
                </a:lnTo>
                <a:cubicBezTo>
                  <a:pt x="19817" y="6265"/>
                  <a:pt x="19774" y="6200"/>
                  <a:pt x="19704" y="6166"/>
                </a:cubicBezTo>
                <a:lnTo>
                  <a:pt x="10912" y="1733"/>
                </a:lnTo>
                <a:cubicBezTo>
                  <a:pt x="10842" y="1699"/>
                  <a:pt x="10758" y="1699"/>
                  <a:pt x="10688" y="1733"/>
                </a:cubicBezTo>
                <a:lnTo>
                  <a:pt x="1896" y="6166"/>
                </a:lnTo>
                <a:close/>
                <a:moveTo>
                  <a:pt x="10791" y="9967"/>
                </a:moveTo>
                <a:lnTo>
                  <a:pt x="17650" y="6511"/>
                </a:lnTo>
                <a:cubicBezTo>
                  <a:pt x="18075" y="6295"/>
                  <a:pt x="18621" y="6423"/>
                  <a:pt x="18866" y="6795"/>
                </a:cubicBezTo>
                <a:cubicBezTo>
                  <a:pt x="19112" y="7168"/>
                  <a:pt x="18966" y="7642"/>
                  <a:pt x="18541" y="7857"/>
                </a:cubicBezTo>
                <a:lnTo>
                  <a:pt x="11699" y="11304"/>
                </a:lnTo>
                <a:lnTo>
                  <a:pt x="11699" y="18140"/>
                </a:lnTo>
                <a:cubicBezTo>
                  <a:pt x="11699" y="18569"/>
                  <a:pt x="11300" y="18918"/>
                  <a:pt x="10809" y="18918"/>
                </a:cubicBezTo>
                <a:cubicBezTo>
                  <a:pt x="10318" y="18918"/>
                  <a:pt x="9918" y="18569"/>
                  <a:pt x="9918" y="18140"/>
                </a:cubicBezTo>
                <a:lnTo>
                  <a:pt x="9918" y="11323"/>
                </a:lnTo>
                <a:lnTo>
                  <a:pt x="3065" y="7870"/>
                </a:lnTo>
                <a:cubicBezTo>
                  <a:pt x="2638" y="7654"/>
                  <a:pt x="2494" y="7180"/>
                  <a:pt x="2740" y="6807"/>
                </a:cubicBezTo>
                <a:cubicBezTo>
                  <a:pt x="2985" y="6435"/>
                  <a:pt x="3531" y="6307"/>
                  <a:pt x="3956" y="6523"/>
                </a:cubicBezTo>
                <a:lnTo>
                  <a:pt x="10791" y="9967"/>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80" name="文本框 33"/>
          <p:cNvSpPr txBox="1"/>
          <p:nvPr/>
        </p:nvSpPr>
        <p:spPr>
          <a:xfrm>
            <a:off x="1734183" y="5289419"/>
            <a:ext cx="701313"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solidFill>
                  <a:srgbClr val="404040"/>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report</a:t>
            </a:r>
          </a:p>
        </p:txBody>
      </p:sp>
      <p:sp>
        <p:nvSpPr>
          <p:cNvPr id="86" name="文本框 33"/>
          <p:cNvSpPr txBox="1"/>
          <p:nvPr/>
        </p:nvSpPr>
        <p:spPr>
          <a:xfrm>
            <a:off x="3010118" y="5289419"/>
            <a:ext cx="866402"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solidFill>
                  <a:srgbClr val="404040"/>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register</a:t>
            </a:r>
          </a:p>
        </p:txBody>
      </p:sp>
      <p:sp>
        <p:nvSpPr>
          <p:cNvPr id="90" name="文本框 33"/>
          <p:cNvSpPr txBox="1"/>
          <p:nvPr/>
        </p:nvSpPr>
        <p:spPr>
          <a:xfrm>
            <a:off x="4372593" y="5289419"/>
            <a:ext cx="777439"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solidFill>
                  <a:srgbClr val="404040"/>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survey</a:t>
            </a:r>
          </a:p>
        </p:txBody>
      </p:sp>
      <p:sp>
        <p:nvSpPr>
          <p:cNvPr id="95" name="文本框 33"/>
          <p:cNvSpPr txBox="1"/>
          <p:nvPr/>
        </p:nvSpPr>
        <p:spPr>
          <a:xfrm>
            <a:off x="5550280" y="5289419"/>
            <a:ext cx="1095336"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solidFill>
                  <a:srgbClr val="404040"/>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insurance</a:t>
            </a:r>
          </a:p>
        </p:txBody>
      </p:sp>
      <p:sp>
        <p:nvSpPr>
          <p:cNvPr id="97" name="文本框 33"/>
          <p:cNvSpPr txBox="1"/>
          <p:nvPr/>
        </p:nvSpPr>
        <p:spPr>
          <a:xfrm>
            <a:off x="6831539" y="5289419"/>
            <a:ext cx="1209860"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solidFill>
                  <a:srgbClr val="404040"/>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accounting</a:t>
            </a:r>
          </a:p>
        </p:txBody>
      </p:sp>
      <p:sp>
        <p:nvSpPr>
          <p:cNvPr id="98" name="文本框 33"/>
          <p:cNvSpPr txBox="1"/>
          <p:nvPr/>
        </p:nvSpPr>
        <p:spPr>
          <a:xfrm>
            <a:off x="8162916" y="5289419"/>
            <a:ext cx="1222361"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solidFill>
                  <a:srgbClr val="404040"/>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adjustment</a:t>
            </a:r>
          </a:p>
        </p:txBody>
      </p:sp>
      <p:sp>
        <p:nvSpPr>
          <p:cNvPr id="99" name="iconfont-11145-7015463"/>
          <p:cNvSpPr/>
          <p:nvPr/>
        </p:nvSpPr>
        <p:spPr>
          <a:xfrm>
            <a:off x="9845848" y="4463405"/>
            <a:ext cx="532175" cy="607730"/>
          </a:xfrm>
          <a:custGeom>
            <a:avLst/>
            <a:gdLst/>
            <a:ahLst/>
            <a:cxnLst>
              <a:cxn ang="0">
                <a:pos x="wd2" y="hd2"/>
              </a:cxn>
              <a:cxn ang="5400000">
                <a:pos x="wd2" y="hd2"/>
              </a:cxn>
              <a:cxn ang="10800000">
                <a:pos x="wd2" y="hd2"/>
              </a:cxn>
              <a:cxn ang="16200000">
                <a:pos x="wd2" y="hd2"/>
              </a:cxn>
            </a:cxnLst>
            <a:rect l="0" t="0" r="r" b="b"/>
            <a:pathLst>
              <a:path w="21600" h="21531" extrusionOk="0">
                <a:moveTo>
                  <a:pt x="444" y="5098"/>
                </a:moveTo>
                <a:lnTo>
                  <a:pt x="10355" y="104"/>
                </a:lnTo>
                <a:cubicBezTo>
                  <a:pt x="10629" y="-34"/>
                  <a:pt x="10971" y="-34"/>
                  <a:pt x="11245" y="104"/>
                </a:cubicBezTo>
                <a:lnTo>
                  <a:pt x="21154" y="5098"/>
                </a:lnTo>
                <a:cubicBezTo>
                  <a:pt x="21430" y="5237"/>
                  <a:pt x="21600" y="5494"/>
                  <a:pt x="21600" y="5771"/>
                </a:cubicBezTo>
                <a:lnTo>
                  <a:pt x="21600" y="15759"/>
                </a:lnTo>
                <a:cubicBezTo>
                  <a:pt x="21600" y="16038"/>
                  <a:pt x="21430" y="16295"/>
                  <a:pt x="21154" y="16433"/>
                </a:cubicBezTo>
                <a:lnTo>
                  <a:pt x="11245" y="21427"/>
                </a:lnTo>
                <a:cubicBezTo>
                  <a:pt x="10971" y="21566"/>
                  <a:pt x="10629" y="21566"/>
                  <a:pt x="10355" y="21427"/>
                </a:cubicBezTo>
                <a:lnTo>
                  <a:pt x="444" y="16433"/>
                </a:lnTo>
                <a:cubicBezTo>
                  <a:pt x="170" y="16295"/>
                  <a:pt x="0" y="16038"/>
                  <a:pt x="0" y="15759"/>
                </a:cubicBezTo>
                <a:lnTo>
                  <a:pt x="0" y="5771"/>
                </a:lnTo>
                <a:cubicBezTo>
                  <a:pt x="0" y="5494"/>
                  <a:pt x="170" y="5237"/>
                  <a:pt x="444" y="5098"/>
                </a:cubicBezTo>
                <a:close/>
                <a:moveTo>
                  <a:pt x="1896" y="6166"/>
                </a:moveTo>
                <a:cubicBezTo>
                  <a:pt x="1826" y="6200"/>
                  <a:pt x="1783" y="6265"/>
                  <a:pt x="1783" y="6334"/>
                </a:cubicBezTo>
                <a:lnTo>
                  <a:pt x="1783" y="15198"/>
                </a:lnTo>
                <a:cubicBezTo>
                  <a:pt x="1783" y="15266"/>
                  <a:pt x="1826" y="15330"/>
                  <a:pt x="1896" y="15366"/>
                </a:cubicBezTo>
                <a:lnTo>
                  <a:pt x="10688" y="19797"/>
                </a:lnTo>
                <a:cubicBezTo>
                  <a:pt x="10758" y="19831"/>
                  <a:pt x="10842" y="19831"/>
                  <a:pt x="10912" y="19797"/>
                </a:cubicBezTo>
                <a:lnTo>
                  <a:pt x="19704" y="15366"/>
                </a:lnTo>
                <a:cubicBezTo>
                  <a:pt x="19774" y="15330"/>
                  <a:pt x="19817" y="15266"/>
                  <a:pt x="19817" y="15198"/>
                </a:cubicBezTo>
                <a:lnTo>
                  <a:pt x="19817" y="6334"/>
                </a:lnTo>
                <a:cubicBezTo>
                  <a:pt x="19817" y="6265"/>
                  <a:pt x="19774" y="6200"/>
                  <a:pt x="19704" y="6166"/>
                </a:cubicBezTo>
                <a:lnTo>
                  <a:pt x="10912" y="1733"/>
                </a:lnTo>
                <a:cubicBezTo>
                  <a:pt x="10842" y="1699"/>
                  <a:pt x="10758" y="1699"/>
                  <a:pt x="10688" y="1733"/>
                </a:cubicBezTo>
                <a:lnTo>
                  <a:pt x="1896" y="6166"/>
                </a:lnTo>
                <a:close/>
                <a:moveTo>
                  <a:pt x="10791" y="9967"/>
                </a:moveTo>
                <a:lnTo>
                  <a:pt x="17650" y="6511"/>
                </a:lnTo>
                <a:cubicBezTo>
                  <a:pt x="18075" y="6295"/>
                  <a:pt x="18621" y="6423"/>
                  <a:pt x="18866" y="6795"/>
                </a:cubicBezTo>
                <a:cubicBezTo>
                  <a:pt x="19112" y="7168"/>
                  <a:pt x="18966" y="7642"/>
                  <a:pt x="18541" y="7857"/>
                </a:cubicBezTo>
                <a:lnTo>
                  <a:pt x="11699" y="11304"/>
                </a:lnTo>
                <a:lnTo>
                  <a:pt x="11699" y="18140"/>
                </a:lnTo>
                <a:cubicBezTo>
                  <a:pt x="11699" y="18569"/>
                  <a:pt x="11300" y="18918"/>
                  <a:pt x="10809" y="18918"/>
                </a:cubicBezTo>
                <a:cubicBezTo>
                  <a:pt x="10318" y="18918"/>
                  <a:pt x="9918" y="18569"/>
                  <a:pt x="9918" y="18140"/>
                </a:cubicBezTo>
                <a:lnTo>
                  <a:pt x="9918" y="11323"/>
                </a:lnTo>
                <a:lnTo>
                  <a:pt x="3065" y="7870"/>
                </a:lnTo>
                <a:cubicBezTo>
                  <a:pt x="2638" y="7654"/>
                  <a:pt x="2494" y="7180"/>
                  <a:pt x="2740" y="6807"/>
                </a:cubicBezTo>
                <a:cubicBezTo>
                  <a:pt x="2985" y="6435"/>
                  <a:pt x="3531" y="6307"/>
                  <a:pt x="3956" y="6523"/>
                </a:cubicBezTo>
                <a:lnTo>
                  <a:pt x="10791" y="9967"/>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100" name="文本框 33"/>
          <p:cNvSpPr txBox="1"/>
          <p:nvPr/>
        </p:nvSpPr>
        <p:spPr>
          <a:xfrm>
            <a:off x="9621473" y="5289419"/>
            <a:ext cx="980925"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solidFill>
                  <a:srgbClr val="404040"/>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payment</a:t>
            </a:r>
          </a:p>
        </p:txBody>
      </p:sp>
      <p:sp>
        <p:nvSpPr>
          <p:cNvPr id="101" name="线条"/>
          <p:cNvSpPr/>
          <p:nvPr/>
        </p:nvSpPr>
        <p:spPr>
          <a:xfrm flipV="1">
            <a:off x="6738577" y="4224107"/>
            <a:ext cx="1" cy="1086327"/>
          </a:xfrm>
          <a:prstGeom prst="line">
            <a:avLst/>
          </a:prstGeom>
          <a:ln w="38100">
            <a:solidFill>
              <a:schemeClr val="accent5"/>
            </a:solidFill>
            <a:headEnd type="arrow"/>
          </a:ln>
          <a:effectLst>
            <a:outerShdw blurRad="381000" dist="119618" rotWithShape="0">
              <a:srgbClr val="FFFFFF">
                <a:alpha val="75000"/>
              </a:srgbClr>
            </a:outerShdw>
          </a:effectLst>
        </p:spPr>
        <p:txBody>
          <a:bodyPr lIns="45719" rIns="45719"/>
          <a:lstStyle/>
          <a:p>
            <a:endParaRPr/>
          </a:p>
        </p:txBody>
      </p:sp>
      <p:sp>
        <p:nvSpPr>
          <p:cNvPr id="102" name="文本框 33"/>
          <p:cNvSpPr txBox="1"/>
          <p:nvPr/>
        </p:nvSpPr>
        <p:spPr>
          <a:xfrm>
            <a:off x="6757627" y="3816345"/>
            <a:ext cx="1755240"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b="1">
                <a:solidFill>
                  <a:schemeClr val="accent5"/>
                </a:solidFill>
                <a:latin typeface="微软雅黑"/>
                <a:ea typeface="微软雅黑"/>
                <a:cs typeface="微软雅黑"/>
                <a:sym typeface="微软雅黑"/>
              </a:defRPr>
            </a:lvl1pPr>
          </a:lstStyle>
          <a:p>
            <a:r>
              <a:t>fraud detection</a:t>
            </a:r>
          </a:p>
        </p:txBody>
      </p:sp>
      <p:sp>
        <p:nvSpPr>
          <p:cNvPr id="103" name="iconfont-11420-4250549">
            <a:extLst>
              <a:ext uri="{FF2B5EF4-FFF2-40B4-BE49-F238E27FC236}">
                <a16:creationId xmlns="" xmlns:p14="http://schemas.microsoft.com/office/powerpoint/2010/main" xmlns:a16="http://schemas.microsoft.com/office/drawing/2014/main" id="{54405246-CCE2-4201-BBB1-D3F3EB6E740D}"/>
              </a:ext>
            </a:extLst>
          </p:cNvPr>
          <p:cNvSpPr/>
          <p:nvPr/>
        </p:nvSpPr>
        <p:spPr>
          <a:xfrm>
            <a:off x="585468" y="1006174"/>
            <a:ext cx="571456" cy="646245"/>
          </a:xfrm>
          <a:custGeom>
            <a:avLst/>
            <a:gdLst>
              <a:gd name="T0" fmla="*/ 5029 w 10972"/>
              <a:gd name="T1" fmla="*/ 3200 h 12800"/>
              <a:gd name="T2" fmla="*/ 5029 w 10972"/>
              <a:gd name="T3" fmla="*/ 6857 h 12800"/>
              <a:gd name="T4" fmla="*/ 5486 w 10972"/>
              <a:gd name="T5" fmla="*/ 7314 h 12800"/>
              <a:gd name="T6" fmla="*/ 5943 w 10972"/>
              <a:gd name="T7" fmla="*/ 6857 h 12800"/>
              <a:gd name="T8" fmla="*/ 5943 w 10972"/>
              <a:gd name="T9" fmla="*/ 3200 h 12800"/>
              <a:gd name="T10" fmla="*/ 5486 w 10972"/>
              <a:gd name="T11" fmla="*/ 2743 h 12800"/>
              <a:gd name="T12" fmla="*/ 5029 w 10972"/>
              <a:gd name="T13" fmla="*/ 3200 h 12800"/>
              <a:gd name="T14" fmla="*/ 5486 w 10972"/>
              <a:gd name="T15" fmla="*/ 8229 h 12800"/>
              <a:gd name="T16" fmla="*/ 5029 w 10972"/>
              <a:gd name="T17" fmla="*/ 8686 h 12800"/>
              <a:gd name="T18" fmla="*/ 5486 w 10972"/>
              <a:gd name="T19" fmla="*/ 9143 h 12800"/>
              <a:gd name="T20" fmla="*/ 5943 w 10972"/>
              <a:gd name="T21" fmla="*/ 8686 h 12800"/>
              <a:gd name="T22" fmla="*/ 5486 w 10972"/>
              <a:gd name="T23" fmla="*/ 8229 h 12800"/>
              <a:gd name="T24" fmla="*/ 10789 w 10972"/>
              <a:gd name="T25" fmla="*/ 1006 h 12800"/>
              <a:gd name="T26" fmla="*/ 5486 w 10972"/>
              <a:gd name="T27" fmla="*/ 0 h 12800"/>
              <a:gd name="T28" fmla="*/ 183 w 10972"/>
              <a:gd name="T29" fmla="*/ 1006 h 12800"/>
              <a:gd name="T30" fmla="*/ 0 w 10972"/>
              <a:gd name="T31" fmla="*/ 1371 h 12800"/>
              <a:gd name="T32" fmla="*/ 0 w 10972"/>
              <a:gd name="T33" fmla="*/ 7131 h 12800"/>
              <a:gd name="T34" fmla="*/ 5395 w 10972"/>
              <a:gd name="T35" fmla="*/ 12800 h 12800"/>
              <a:gd name="T36" fmla="*/ 5577 w 10972"/>
              <a:gd name="T37" fmla="*/ 12800 h 12800"/>
              <a:gd name="T38" fmla="*/ 10972 w 10972"/>
              <a:gd name="T39" fmla="*/ 7131 h 12800"/>
              <a:gd name="T40" fmla="*/ 10972 w 10972"/>
              <a:gd name="T41" fmla="*/ 1371 h 12800"/>
              <a:gd name="T42" fmla="*/ 10789 w 10972"/>
              <a:gd name="T43" fmla="*/ 1006 h 12800"/>
              <a:gd name="T44" fmla="*/ 10057 w 10972"/>
              <a:gd name="T45" fmla="*/ 7040 h 12800"/>
              <a:gd name="T46" fmla="*/ 5486 w 10972"/>
              <a:gd name="T47" fmla="*/ 11794 h 12800"/>
              <a:gd name="T48" fmla="*/ 915 w 10972"/>
              <a:gd name="T49" fmla="*/ 7040 h 12800"/>
              <a:gd name="T50" fmla="*/ 915 w 10972"/>
              <a:gd name="T51" fmla="*/ 1737 h 12800"/>
              <a:gd name="T52" fmla="*/ 5486 w 10972"/>
              <a:gd name="T53" fmla="*/ 914 h 12800"/>
              <a:gd name="T54" fmla="*/ 10057 w 10972"/>
              <a:gd name="T55" fmla="*/ 1737 h 12800"/>
              <a:gd name="T56" fmla="*/ 10057 w 10972"/>
              <a:gd name="T57" fmla="*/ 704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72" h="12800">
                <a:moveTo>
                  <a:pt x="5029" y="3200"/>
                </a:moveTo>
                <a:lnTo>
                  <a:pt x="5029" y="6857"/>
                </a:lnTo>
                <a:cubicBezTo>
                  <a:pt x="5029" y="7131"/>
                  <a:pt x="5212" y="7314"/>
                  <a:pt x="5486" y="7314"/>
                </a:cubicBezTo>
                <a:cubicBezTo>
                  <a:pt x="5760" y="7314"/>
                  <a:pt x="5943" y="7131"/>
                  <a:pt x="5943" y="6857"/>
                </a:cubicBezTo>
                <a:lnTo>
                  <a:pt x="5943" y="3200"/>
                </a:lnTo>
                <a:cubicBezTo>
                  <a:pt x="5943" y="2926"/>
                  <a:pt x="5760" y="2743"/>
                  <a:pt x="5486" y="2743"/>
                </a:cubicBezTo>
                <a:cubicBezTo>
                  <a:pt x="5212" y="2743"/>
                  <a:pt x="5029" y="2926"/>
                  <a:pt x="5029" y="3200"/>
                </a:cubicBezTo>
                <a:close/>
                <a:moveTo>
                  <a:pt x="5486" y="8229"/>
                </a:moveTo>
                <a:cubicBezTo>
                  <a:pt x="5212" y="8229"/>
                  <a:pt x="5029" y="8411"/>
                  <a:pt x="5029" y="8686"/>
                </a:cubicBezTo>
                <a:cubicBezTo>
                  <a:pt x="5029" y="8960"/>
                  <a:pt x="5212" y="9143"/>
                  <a:pt x="5486" y="9143"/>
                </a:cubicBezTo>
                <a:cubicBezTo>
                  <a:pt x="5760" y="9143"/>
                  <a:pt x="5943" y="8960"/>
                  <a:pt x="5943" y="8686"/>
                </a:cubicBezTo>
                <a:cubicBezTo>
                  <a:pt x="5943" y="8411"/>
                  <a:pt x="5760" y="8229"/>
                  <a:pt x="5486" y="8229"/>
                </a:cubicBezTo>
                <a:close/>
                <a:moveTo>
                  <a:pt x="10789" y="1006"/>
                </a:moveTo>
                <a:cubicBezTo>
                  <a:pt x="8869" y="274"/>
                  <a:pt x="7315" y="0"/>
                  <a:pt x="5486" y="0"/>
                </a:cubicBezTo>
                <a:cubicBezTo>
                  <a:pt x="3657" y="0"/>
                  <a:pt x="2103" y="274"/>
                  <a:pt x="183" y="1006"/>
                </a:cubicBezTo>
                <a:cubicBezTo>
                  <a:pt x="92" y="1097"/>
                  <a:pt x="0" y="1189"/>
                  <a:pt x="0" y="1371"/>
                </a:cubicBezTo>
                <a:lnTo>
                  <a:pt x="0" y="7131"/>
                </a:lnTo>
                <a:cubicBezTo>
                  <a:pt x="0" y="9509"/>
                  <a:pt x="3383" y="11794"/>
                  <a:pt x="5395" y="12800"/>
                </a:cubicBezTo>
                <a:lnTo>
                  <a:pt x="5577" y="12800"/>
                </a:lnTo>
                <a:cubicBezTo>
                  <a:pt x="7589" y="11794"/>
                  <a:pt x="10972" y="9509"/>
                  <a:pt x="10972" y="7131"/>
                </a:cubicBezTo>
                <a:lnTo>
                  <a:pt x="10972" y="1371"/>
                </a:lnTo>
                <a:cubicBezTo>
                  <a:pt x="10972" y="1189"/>
                  <a:pt x="10880" y="1097"/>
                  <a:pt x="10789" y="1006"/>
                </a:cubicBezTo>
                <a:close/>
                <a:moveTo>
                  <a:pt x="10057" y="7040"/>
                </a:moveTo>
                <a:cubicBezTo>
                  <a:pt x="10057" y="8594"/>
                  <a:pt x="7772" y="10514"/>
                  <a:pt x="5486" y="11794"/>
                </a:cubicBezTo>
                <a:cubicBezTo>
                  <a:pt x="3200" y="10606"/>
                  <a:pt x="915" y="8594"/>
                  <a:pt x="915" y="7040"/>
                </a:cubicBezTo>
                <a:lnTo>
                  <a:pt x="915" y="1737"/>
                </a:lnTo>
                <a:cubicBezTo>
                  <a:pt x="2469" y="1189"/>
                  <a:pt x="3840" y="914"/>
                  <a:pt x="5486" y="914"/>
                </a:cubicBezTo>
                <a:cubicBezTo>
                  <a:pt x="7132" y="914"/>
                  <a:pt x="8503" y="1189"/>
                  <a:pt x="10057" y="1737"/>
                </a:cubicBezTo>
                <a:lnTo>
                  <a:pt x="10057" y="7040"/>
                </a:lnTo>
                <a:close/>
              </a:path>
            </a:pathLst>
          </a:custGeom>
          <a:solidFill>
            <a:srgbClr val="06748C"/>
          </a:solidFill>
          <a:ln>
            <a:noFill/>
          </a:ln>
          <a:effectLst>
            <a:outerShdw blurRad="50800" dist="38100" dir="18900000" algn="bl"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iconfont-11145-7055657">
            <a:extLst>
              <a:ext uri="{FF2B5EF4-FFF2-40B4-BE49-F238E27FC236}">
                <a16:creationId xmlns="" xmlns:p14="http://schemas.microsoft.com/office/powerpoint/2010/main" xmlns:a16="http://schemas.microsoft.com/office/drawing/2014/main" id="{54405246-CCE2-4201-BBB1-D3F3EB6E740D}"/>
              </a:ext>
            </a:extLst>
          </p:cNvPr>
          <p:cNvSpPr/>
          <p:nvPr/>
        </p:nvSpPr>
        <p:spPr>
          <a:xfrm>
            <a:off x="3490028" y="1774934"/>
            <a:ext cx="609685" cy="609685"/>
          </a:xfrm>
          <a:custGeom>
            <a:avLst/>
            <a:gdLst>
              <a:gd name="T0" fmla="*/ 5600 w 11200"/>
              <a:gd name="T1" fmla="*/ 11200 h 11200"/>
              <a:gd name="T2" fmla="*/ 0 w 11200"/>
              <a:gd name="T3" fmla="*/ 5600 h 11200"/>
              <a:gd name="T4" fmla="*/ 5600 w 11200"/>
              <a:gd name="T5" fmla="*/ 0 h 11200"/>
              <a:gd name="T6" fmla="*/ 11200 w 11200"/>
              <a:gd name="T7" fmla="*/ 5600 h 11200"/>
              <a:gd name="T8" fmla="*/ 5600 w 11200"/>
              <a:gd name="T9" fmla="*/ 11200 h 11200"/>
              <a:gd name="T10" fmla="*/ 5600 w 11200"/>
              <a:gd name="T11" fmla="*/ 10400 h 11200"/>
              <a:gd name="T12" fmla="*/ 10400 w 11200"/>
              <a:gd name="T13" fmla="*/ 5600 h 11200"/>
              <a:gd name="T14" fmla="*/ 5600 w 11200"/>
              <a:gd name="T15" fmla="*/ 800 h 11200"/>
              <a:gd name="T16" fmla="*/ 800 w 11200"/>
              <a:gd name="T17" fmla="*/ 5600 h 11200"/>
              <a:gd name="T18" fmla="*/ 5600 w 11200"/>
              <a:gd name="T19" fmla="*/ 10400 h 11200"/>
              <a:gd name="T20" fmla="*/ 5994 w 11200"/>
              <a:gd name="T21" fmla="*/ 5207 h 11200"/>
              <a:gd name="T22" fmla="*/ 5994 w 11200"/>
              <a:gd name="T23" fmla="*/ 6007 h 11200"/>
              <a:gd name="T24" fmla="*/ 7557 w 11200"/>
              <a:gd name="T25" fmla="*/ 6007 h 11200"/>
              <a:gd name="T26" fmla="*/ 7957 w 11200"/>
              <a:gd name="T27" fmla="*/ 6407 h 11200"/>
              <a:gd name="T28" fmla="*/ 7557 w 11200"/>
              <a:gd name="T29" fmla="*/ 6807 h 11200"/>
              <a:gd name="T30" fmla="*/ 5994 w 11200"/>
              <a:gd name="T31" fmla="*/ 6807 h 11200"/>
              <a:gd name="T32" fmla="*/ 5994 w 11200"/>
              <a:gd name="T33" fmla="*/ 8644 h 11200"/>
              <a:gd name="T34" fmla="*/ 5594 w 11200"/>
              <a:gd name="T35" fmla="*/ 9044 h 11200"/>
              <a:gd name="T36" fmla="*/ 5194 w 11200"/>
              <a:gd name="T37" fmla="*/ 8644 h 11200"/>
              <a:gd name="T38" fmla="*/ 5194 w 11200"/>
              <a:gd name="T39" fmla="*/ 6807 h 11200"/>
              <a:gd name="T40" fmla="*/ 3632 w 11200"/>
              <a:gd name="T41" fmla="*/ 6807 h 11200"/>
              <a:gd name="T42" fmla="*/ 3232 w 11200"/>
              <a:gd name="T43" fmla="*/ 6407 h 11200"/>
              <a:gd name="T44" fmla="*/ 3632 w 11200"/>
              <a:gd name="T45" fmla="*/ 6007 h 11200"/>
              <a:gd name="T46" fmla="*/ 5194 w 11200"/>
              <a:gd name="T47" fmla="*/ 6007 h 11200"/>
              <a:gd name="T48" fmla="*/ 5194 w 11200"/>
              <a:gd name="T49" fmla="*/ 5207 h 11200"/>
              <a:gd name="T50" fmla="*/ 3632 w 11200"/>
              <a:gd name="T51" fmla="*/ 5207 h 11200"/>
              <a:gd name="T52" fmla="*/ 3232 w 11200"/>
              <a:gd name="T53" fmla="*/ 4807 h 11200"/>
              <a:gd name="T54" fmla="*/ 3632 w 11200"/>
              <a:gd name="T55" fmla="*/ 4407 h 11200"/>
              <a:gd name="T56" fmla="*/ 4679 w 11200"/>
              <a:gd name="T57" fmla="*/ 4407 h 11200"/>
              <a:gd name="T58" fmla="*/ 3105 w 11200"/>
              <a:gd name="T59" fmla="*/ 2833 h 11200"/>
              <a:gd name="T60" fmla="*/ 3105 w 11200"/>
              <a:gd name="T61" fmla="*/ 2267 h 11200"/>
              <a:gd name="T62" fmla="*/ 3670 w 11200"/>
              <a:gd name="T63" fmla="*/ 2267 h 11200"/>
              <a:gd name="T64" fmla="*/ 5594 w 11200"/>
              <a:gd name="T65" fmla="*/ 4191 h 11200"/>
              <a:gd name="T66" fmla="*/ 7518 w 11200"/>
              <a:gd name="T67" fmla="*/ 2267 h 11200"/>
              <a:gd name="T68" fmla="*/ 8084 w 11200"/>
              <a:gd name="T69" fmla="*/ 2267 h 11200"/>
              <a:gd name="T70" fmla="*/ 8084 w 11200"/>
              <a:gd name="T71" fmla="*/ 2833 h 11200"/>
              <a:gd name="T72" fmla="*/ 6510 w 11200"/>
              <a:gd name="T73" fmla="*/ 4407 h 11200"/>
              <a:gd name="T74" fmla="*/ 7557 w 11200"/>
              <a:gd name="T75" fmla="*/ 4407 h 11200"/>
              <a:gd name="T76" fmla="*/ 7957 w 11200"/>
              <a:gd name="T77" fmla="*/ 4807 h 11200"/>
              <a:gd name="T78" fmla="*/ 7557 w 11200"/>
              <a:gd name="T79" fmla="*/ 5207 h 11200"/>
              <a:gd name="T80" fmla="*/ 5994 w 11200"/>
              <a:gd name="T81" fmla="*/ 5207 h 1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00" h="11200">
                <a:moveTo>
                  <a:pt x="5600" y="11200"/>
                </a:moveTo>
                <a:cubicBezTo>
                  <a:pt x="2507" y="11200"/>
                  <a:pt x="0" y="8693"/>
                  <a:pt x="0" y="5600"/>
                </a:cubicBezTo>
                <a:cubicBezTo>
                  <a:pt x="0" y="2507"/>
                  <a:pt x="2507" y="0"/>
                  <a:pt x="5600" y="0"/>
                </a:cubicBezTo>
                <a:cubicBezTo>
                  <a:pt x="8693" y="0"/>
                  <a:pt x="11200" y="2507"/>
                  <a:pt x="11200" y="5600"/>
                </a:cubicBezTo>
                <a:cubicBezTo>
                  <a:pt x="11200" y="8693"/>
                  <a:pt x="8693" y="11200"/>
                  <a:pt x="5600" y="11200"/>
                </a:cubicBezTo>
                <a:close/>
                <a:moveTo>
                  <a:pt x="5600" y="10400"/>
                </a:moveTo>
                <a:cubicBezTo>
                  <a:pt x="8251" y="10400"/>
                  <a:pt x="10400" y="8251"/>
                  <a:pt x="10400" y="5600"/>
                </a:cubicBezTo>
                <a:cubicBezTo>
                  <a:pt x="10400" y="2949"/>
                  <a:pt x="8251" y="800"/>
                  <a:pt x="5600" y="800"/>
                </a:cubicBezTo>
                <a:cubicBezTo>
                  <a:pt x="2949" y="800"/>
                  <a:pt x="800" y="2949"/>
                  <a:pt x="800" y="5600"/>
                </a:cubicBezTo>
                <a:cubicBezTo>
                  <a:pt x="800" y="8251"/>
                  <a:pt x="2949" y="10400"/>
                  <a:pt x="5600" y="10400"/>
                </a:cubicBezTo>
                <a:close/>
                <a:moveTo>
                  <a:pt x="5994" y="5207"/>
                </a:moveTo>
                <a:lnTo>
                  <a:pt x="5994" y="6007"/>
                </a:lnTo>
                <a:lnTo>
                  <a:pt x="7557" y="6007"/>
                </a:lnTo>
                <a:cubicBezTo>
                  <a:pt x="7778" y="6007"/>
                  <a:pt x="7957" y="6186"/>
                  <a:pt x="7957" y="6407"/>
                </a:cubicBezTo>
                <a:cubicBezTo>
                  <a:pt x="7957" y="6628"/>
                  <a:pt x="7778" y="6807"/>
                  <a:pt x="7557" y="6807"/>
                </a:cubicBezTo>
                <a:lnTo>
                  <a:pt x="5994" y="6807"/>
                </a:lnTo>
                <a:lnTo>
                  <a:pt x="5994" y="8644"/>
                </a:lnTo>
                <a:cubicBezTo>
                  <a:pt x="5994" y="8865"/>
                  <a:pt x="5815" y="9044"/>
                  <a:pt x="5594" y="9044"/>
                </a:cubicBezTo>
                <a:cubicBezTo>
                  <a:pt x="5373" y="9044"/>
                  <a:pt x="5194" y="8865"/>
                  <a:pt x="5194" y="8644"/>
                </a:cubicBezTo>
                <a:lnTo>
                  <a:pt x="5194" y="6807"/>
                </a:lnTo>
                <a:lnTo>
                  <a:pt x="3632" y="6807"/>
                </a:lnTo>
                <a:cubicBezTo>
                  <a:pt x="3411" y="6807"/>
                  <a:pt x="3232" y="6628"/>
                  <a:pt x="3232" y="6407"/>
                </a:cubicBezTo>
                <a:cubicBezTo>
                  <a:pt x="3232" y="6186"/>
                  <a:pt x="3411" y="6007"/>
                  <a:pt x="3632" y="6007"/>
                </a:cubicBezTo>
                <a:lnTo>
                  <a:pt x="5194" y="6007"/>
                </a:lnTo>
                <a:lnTo>
                  <a:pt x="5194" y="5207"/>
                </a:lnTo>
                <a:lnTo>
                  <a:pt x="3632" y="5207"/>
                </a:lnTo>
                <a:cubicBezTo>
                  <a:pt x="3411" y="5207"/>
                  <a:pt x="3232" y="5028"/>
                  <a:pt x="3232" y="4807"/>
                </a:cubicBezTo>
                <a:cubicBezTo>
                  <a:pt x="3232" y="4586"/>
                  <a:pt x="3411" y="4407"/>
                  <a:pt x="3632" y="4407"/>
                </a:cubicBezTo>
                <a:lnTo>
                  <a:pt x="4679" y="4407"/>
                </a:lnTo>
                <a:lnTo>
                  <a:pt x="3105" y="2833"/>
                </a:lnTo>
                <a:cubicBezTo>
                  <a:pt x="2948" y="2677"/>
                  <a:pt x="2948" y="2423"/>
                  <a:pt x="3105" y="2267"/>
                </a:cubicBezTo>
                <a:cubicBezTo>
                  <a:pt x="3261" y="2111"/>
                  <a:pt x="3514" y="2111"/>
                  <a:pt x="3670" y="2267"/>
                </a:cubicBezTo>
                <a:lnTo>
                  <a:pt x="5594" y="4191"/>
                </a:lnTo>
                <a:lnTo>
                  <a:pt x="7518" y="2267"/>
                </a:lnTo>
                <a:cubicBezTo>
                  <a:pt x="7674" y="2111"/>
                  <a:pt x="7928" y="2111"/>
                  <a:pt x="8084" y="2267"/>
                </a:cubicBezTo>
                <a:cubicBezTo>
                  <a:pt x="8240" y="2423"/>
                  <a:pt x="8240" y="2677"/>
                  <a:pt x="8084" y="2833"/>
                </a:cubicBezTo>
                <a:lnTo>
                  <a:pt x="6510" y="4407"/>
                </a:lnTo>
                <a:lnTo>
                  <a:pt x="7557" y="4407"/>
                </a:lnTo>
                <a:cubicBezTo>
                  <a:pt x="7778" y="4407"/>
                  <a:pt x="7957" y="4586"/>
                  <a:pt x="7957" y="4807"/>
                </a:cubicBezTo>
                <a:cubicBezTo>
                  <a:pt x="7957" y="5028"/>
                  <a:pt x="7778" y="5207"/>
                  <a:pt x="7557" y="5207"/>
                </a:cubicBezTo>
                <a:lnTo>
                  <a:pt x="5994" y="5207"/>
                </a:lnTo>
                <a:close/>
              </a:path>
            </a:pathLst>
          </a:custGeom>
          <a:solidFill>
            <a:srgbClr val="067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angry_155259">
            <a:extLst>
              <a:ext uri="{FF2B5EF4-FFF2-40B4-BE49-F238E27FC236}">
                <a16:creationId xmlns="" xmlns:a16="http://schemas.microsoft.com/office/drawing/2014/main" xmlns:p14="http://schemas.microsoft.com/office/powerpoint/2010/main" id="{54405246-CCE2-4201-BBB1-D3F3EB6E740D}"/>
              </a:ext>
            </a:extLst>
          </p:cNvPr>
          <p:cNvSpPr/>
          <p:nvPr/>
        </p:nvSpPr>
        <p:spPr>
          <a:xfrm>
            <a:off x="8991402" y="1816190"/>
            <a:ext cx="609685" cy="608821"/>
          </a:xfrm>
          <a:custGeom>
            <a:avLst/>
            <a:gdLst>
              <a:gd name="connsiteX0" fmla="*/ 298020 w 598183"/>
              <a:gd name="connsiteY0" fmla="*/ 398821 h 597336"/>
              <a:gd name="connsiteX1" fmla="*/ 387635 w 598183"/>
              <a:gd name="connsiteY1" fmla="*/ 478363 h 597336"/>
              <a:gd name="connsiteX2" fmla="*/ 358132 w 598183"/>
              <a:gd name="connsiteY2" fmla="*/ 478363 h 597336"/>
              <a:gd name="connsiteX3" fmla="*/ 298020 w 598183"/>
              <a:gd name="connsiteY3" fmla="*/ 428281 h 597336"/>
              <a:gd name="connsiteX4" fmla="*/ 238277 w 598183"/>
              <a:gd name="connsiteY4" fmla="*/ 478363 h 597336"/>
              <a:gd name="connsiteX5" fmla="*/ 208774 w 598183"/>
              <a:gd name="connsiteY5" fmla="*/ 478363 h 597336"/>
              <a:gd name="connsiteX6" fmla="*/ 298020 w 598183"/>
              <a:gd name="connsiteY6" fmla="*/ 398821 h 597336"/>
              <a:gd name="connsiteX7" fmla="*/ 496796 w 598183"/>
              <a:gd name="connsiteY7" fmla="*/ 264409 h 597336"/>
              <a:gd name="connsiteX8" fmla="*/ 507859 w 598183"/>
              <a:gd name="connsiteY8" fmla="*/ 291660 h 597336"/>
              <a:gd name="connsiteX9" fmla="*/ 407918 w 598183"/>
              <a:gd name="connsiteY9" fmla="*/ 332904 h 597336"/>
              <a:gd name="connsiteX10" fmla="*/ 396486 w 598183"/>
              <a:gd name="connsiteY10" fmla="*/ 305653 h 597336"/>
              <a:gd name="connsiteX11" fmla="*/ 112890 w 598183"/>
              <a:gd name="connsiteY11" fmla="*/ 264409 h 597336"/>
              <a:gd name="connsiteX12" fmla="*/ 213199 w 598183"/>
              <a:gd name="connsiteY12" fmla="*/ 305653 h 597336"/>
              <a:gd name="connsiteX13" fmla="*/ 201767 w 598183"/>
              <a:gd name="connsiteY13" fmla="*/ 332904 h 597336"/>
              <a:gd name="connsiteX14" fmla="*/ 101826 w 598183"/>
              <a:gd name="connsiteY14" fmla="*/ 291660 h 597336"/>
              <a:gd name="connsiteX15" fmla="*/ 299092 w 598183"/>
              <a:gd name="connsiteY15" fmla="*/ 29461 h 597336"/>
              <a:gd name="connsiteX16" fmla="*/ 29503 w 598183"/>
              <a:gd name="connsiteY16" fmla="*/ 298668 h 597336"/>
              <a:gd name="connsiteX17" fmla="*/ 299092 w 598183"/>
              <a:gd name="connsiteY17" fmla="*/ 567875 h 597336"/>
              <a:gd name="connsiteX18" fmla="*/ 568680 w 598183"/>
              <a:gd name="connsiteY18" fmla="*/ 298668 h 597336"/>
              <a:gd name="connsiteX19" fmla="*/ 299092 w 598183"/>
              <a:gd name="connsiteY19" fmla="*/ 29461 h 597336"/>
              <a:gd name="connsiteX20" fmla="*/ 299092 w 598183"/>
              <a:gd name="connsiteY20" fmla="*/ 0 h 597336"/>
              <a:gd name="connsiteX21" fmla="*/ 598183 w 598183"/>
              <a:gd name="connsiteY21" fmla="*/ 298668 h 597336"/>
              <a:gd name="connsiteX22" fmla="*/ 299092 w 598183"/>
              <a:gd name="connsiteY22" fmla="*/ 597336 h 597336"/>
              <a:gd name="connsiteX23" fmla="*/ 0 w 598183"/>
              <a:gd name="connsiteY23" fmla="*/ 298668 h 597336"/>
              <a:gd name="connsiteX24" fmla="*/ 299092 w 598183"/>
              <a:gd name="connsiteY24" fmla="*/ 0 h 59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8183" h="597336">
                <a:moveTo>
                  <a:pt x="298020" y="398821"/>
                </a:moveTo>
                <a:cubicBezTo>
                  <a:pt x="347437" y="398821"/>
                  <a:pt x="387635" y="434541"/>
                  <a:pt x="387635" y="478363"/>
                </a:cubicBezTo>
                <a:lnTo>
                  <a:pt x="358132" y="478363"/>
                </a:lnTo>
                <a:cubicBezTo>
                  <a:pt x="358132" y="450744"/>
                  <a:pt x="331211" y="428281"/>
                  <a:pt x="298020" y="428281"/>
                </a:cubicBezTo>
                <a:cubicBezTo>
                  <a:pt x="265198" y="428281"/>
                  <a:pt x="238277" y="450744"/>
                  <a:pt x="238277" y="478363"/>
                </a:cubicBezTo>
                <a:lnTo>
                  <a:pt x="208774" y="478363"/>
                </a:lnTo>
                <a:cubicBezTo>
                  <a:pt x="208774" y="434541"/>
                  <a:pt x="248972" y="398821"/>
                  <a:pt x="298020" y="398821"/>
                </a:cubicBezTo>
                <a:close/>
                <a:moveTo>
                  <a:pt x="496796" y="264409"/>
                </a:moveTo>
                <a:lnTo>
                  <a:pt x="507859" y="291660"/>
                </a:lnTo>
                <a:lnTo>
                  <a:pt x="407918" y="332904"/>
                </a:lnTo>
                <a:lnTo>
                  <a:pt x="396486" y="305653"/>
                </a:lnTo>
                <a:close/>
                <a:moveTo>
                  <a:pt x="112890" y="264409"/>
                </a:moveTo>
                <a:lnTo>
                  <a:pt x="213199" y="305653"/>
                </a:lnTo>
                <a:lnTo>
                  <a:pt x="201767" y="332904"/>
                </a:lnTo>
                <a:lnTo>
                  <a:pt x="101826" y="291660"/>
                </a:lnTo>
                <a:close/>
                <a:moveTo>
                  <a:pt x="299092" y="29461"/>
                </a:moveTo>
                <a:cubicBezTo>
                  <a:pt x="150468" y="29461"/>
                  <a:pt x="29503" y="150254"/>
                  <a:pt x="29503" y="298668"/>
                </a:cubicBezTo>
                <a:cubicBezTo>
                  <a:pt x="29503" y="447082"/>
                  <a:pt x="150468" y="567875"/>
                  <a:pt x="299092" y="567875"/>
                </a:cubicBezTo>
                <a:cubicBezTo>
                  <a:pt x="447715" y="567875"/>
                  <a:pt x="568680" y="447082"/>
                  <a:pt x="568680" y="298668"/>
                </a:cubicBezTo>
                <a:cubicBezTo>
                  <a:pt x="568680" y="150254"/>
                  <a:pt x="447715" y="29461"/>
                  <a:pt x="299092" y="29461"/>
                </a:cubicBezTo>
                <a:close/>
                <a:moveTo>
                  <a:pt x="299092" y="0"/>
                </a:moveTo>
                <a:cubicBezTo>
                  <a:pt x="463942" y="0"/>
                  <a:pt x="598183" y="134051"/>
                  <a:pt x="598183" y="298668"/>
                </a:cubicBezTo>
                <a:cubicBezTo>
                  <a:pt x="598183" y="463285"/>
                  <a:pt x="463942" y="597336"/>
                  <a:pt x="299092" y="597336"/>
                </a:cubicBezTo>
                <a:cubicBezTo>
                  <a:pt x="134241" y="597336"/>
                  <a:pt x="0" y="463285"/>
                  <a:pt x="0" y="298668"/>
                </a:cubicBezTo>
                <a:cubicBezTo>
                  <a:pt x="0" y="134051"/>
                  <a:pt x="134241" y="0"/>
                  <a:pt x="299092" y="0"/>
                </a:cubicBezTo>
                <a:close/>
              </a:path>
            </a:pathLst>
          </a:custGeom>
          <a:solidFill>
            <a:srgbClr val="067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031324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508000" y="2186127"/>
            <a:ext cx="10668000" cy="489926"/>
          </a:xfrm>
          <a:prstGeom prst="roundRect">
            <a:avLst/>
          </a:prstGeom>
          <a:solidFill>
            <a:srgbClr val="FFD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占位符 4"/>
          <p:cNvSpPr>
            <a:spLocks noGrp="1"/>
          </p:cNvSpPr>
          <p:nvPr>
            <p:ph type="body" sz="quarter" idx="13"/>
          </p:nvPr>
        </p:nvSpPr>
        <p:spPr>
          <a:xfrm>
            <a:off x="508000" y="1453174"/>
            <a:ext cx="11125200" cy="4679949"/>
          </a:xfrm>
        </p:spPr>
        <p:txBody>
          <a:bodyPr>
            <a:normAutofit/>
          </a:bodyPr>
          <a:lstStyle/>
          <a:p>
            <a:pPr>
              <a:lnSpc>
                <a:spcPct val="150000"/>
              </a:lnSpc>
            </a:pPr>
            <a:r>
              <a:rPr lang="en-US" altLang="zh-CN" sz="2400" dirty="0" smtClean="0">
                <a:cs typeface="+mn-ea"/>
                <a:sym typeface="+mn-lt"/>
              </a:rPr>
              <a:t>Background</a:t>
            </a:r>
            <a:endParaRPr lang="en-US" altLang="zh-CN" sz="2400" dirty="0">
              <a:latin typeface="+mn-lt"/>
              <a:cs typeface="+mn-ea"/>
              <a:sym typeface="+mn-lt"/>
            </a:endParaRPr>
          </a:p>
          <a:p>
            <a:pPr>
              <a:lnSpc>
                <a:spcPct val="150000"/>
              </a:lnSpc>
            </a:pPr>
            <a:r>
              <a:rPr lang="en-US" altLang="zh-CN" sz="2400" dirty="0" smtClean="0">
                <a:latin typeface="+mn-lt"/>
                <a:cs typeface="+mn-ea"/>
                <a:sym typeface="+mn-lt"/>
              </a:rPr>
              <a:t>Process &amp; Results</a:t>
            </a:r>
          </a:p>
          <a:p>
            <a:pPr>
              <a:lnSpc>
                <a:spcPct val="150000"/>
              </a:lnSpc>
            </a:pPr>
            <a:r>
              <a:rPr lang="en-US" altLang="zh-CN" sz="2400" b="0" dirty="0" smtClean="0">
                <a:latin typeface="+mn-lt"/>
                <a:cs typeface="+mn-ea"/>
                <a:sym typeface="+mn-lt"/>
              </a:rPr>
              <a:t>Next Step</a:t>
            </a:r>
            <a:endParaRPr lang="en-US" altLang="zh-CN" sz="2400" b="0" dirty="0">
              <a:latin typeface="+mn-lt"/>
              <a:cs typeface="+mn-ea"/>
              <a:sym typeface="+mn-lt"/>
            </a:endParaRPr>
          </a:p>
          <a:p>
            <a:endParaRPr lang="en-US" altLang="zh-CN" sz="2400" b="0" dirty="0">
              <a:latin typeface="+mn-lt"/>
              <a:cs typeface="+mn-ea"/>
              <a:sym typeface="+mn-lt"/>
            </a:endParaRPr>
          </a:p>
          <a:p>
            <a:endParaRPr lang="zh-CN" altLang="en-US" sz="2400" b="0" dirty="0">
              <a:latin typeface="+mn-lt"/>
              <a:cs typeface="+mn-ea"/>
              <a:sym typeface="+mn-lt"/>
            </a:endParaRPr>
          </a:p>
        </p:txBody>
      </p:sp>
      <p:sp>
        <p:nvSpPr>
          <p:cNvPr id="3" name="灯片编号占位符 2"/>
          <p:cNvSpPr>
            <a:spLocks noGrp="1"/>
          </p:cNvSpPr>
          <p:nvPr>
            <p:ph type="sldNum" sz="quarter" idx="4"/>
          </p:nvPr>
        </p:nvSpPr>
        <p:spPr/>
        <p:txBody>
          <a:bodyPr/>
          <a:lstStyle/>
          <a:p>
            <a:fld id="{C632D78A-10B3-4DCD-84B7-9E85168884D1}" type="slidenum">
              <a:rPr lang="en-US" smtClean="0">
                <a:latin typeface="+mn-lt"/>
                <a:cs typeface="+mn-ea"/>
                <a:sym typeface="+mn-lt"/>
              </a:rPr>
              <a:pPr/>
              <a:t>4</a:t>
            </a:fld>
            <a:endParaRPr lang="en-US" dirty="0">
              <a:latin typeface="+mn-lt"/>
              <a:cs typeface="+mn-ea"/>
              <a:sym typeface="+mn-lt"/>
            </a:endParaRPr>
          </a:p>
        </p:txBody>
      </p:sp>
    </p:spTree>
    <p:extLst>
      <p:ext uri="{BB962C8B-B14F-4D97-AF65-F5344CB8AC3E}">
        <p14:creationId xmlns:p14="http://schemas.microsoft.com/office/powerpoint/2010/main" val="1401621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幻灯片编号"/>
          <p:cNvSpPr txBox="1">
            <a:spLocks noGrp="1"/>
          </p:cNvSpPr>
          <p:nvPr>
            <p:ph type="sldNum" sz="quarter" idx="4294967295"/>
          </p:nvPr>
        </p:nvSpPr>
        <p:spPr>
          <a:xfrm>
            <a:off x="11646456" y="6482227"/>
            <a:ext cx="443941" cy="31339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dirty="0"/>
          </a:p>
        </p:txBody>
      </p:sp>
      <p:sp>
        <p:nvSpPr>
          <p:cNvPr id="81" name="文本框 80"/>
          <p:cNvSpPr txBox="1"/>
          <p:nvPr/>
        </p:nvSpPr>
        <p:spPr>
          <a:xfrm>
            <a:off x="5612696" y="1459457"/>
            <a:ext cx="3132897" cy="2677656"/>
          </a:xfrm>
          <a:prstGeom prst="rect">
            <a:avLst/>
          </a:prstGeom>
          <a:noFill/>
        </p:spPr>
        <p:txBody>
          <a:bodyPr wrap="square" rtlCol="0">
            <a:spAutoFit/>
          </a:bodyPr>
          <a:lstStyle/>
          <a:p>
            <a:pPr marL="285750" indent="-285750">
              <a:buFont typeface="Wingdings" panose="05000000000000000000" pitchFamily="2" charset="2"/>
              <a:buChar char="ü"/>
            </a:pPr>
            <a:r>
              <a:rPr lang="en-US" altLang="zh-CN" sz="1400" dirty="0" smtClean="0"/>
              <a:t>time of </a:t>
            </a:r>
            <a:r>
              <a:rPr lang="en-US" altLang="zh-CN" sz="1400" dirty="0"/>
              <a:t>report</a:t>
            </a:r>
          </a:p>
          <a:p>
            <a:pPr marL="285750" indent="-285750">
              <a:buFont typeface="Wingdings" panose="05000000000000000000" pitchFamily="2" charset="2"/>
              <a:buChar char="ü"/>
            </a:pPr>
            <a:r>
              <a:rPr lang="en-US" altLang="zh-CN" sz="1400" dirty="0"/>
              <a:t>time</a:t>
            </a:r>
            <a:r>
              <a:rPr lang="en-US" altLang="zh-CN" sz="1400" dirty="0" smtClean="0"/>
              <a:t> </a:t>
            </a:r>
            <a:r>
              <a:rPr lang="en-US" altLang="zh-CN" sz="1400" dirty="0"/>
              <a:t>of accident</a:t>
            </a:r>
          </a:p>
          <a:p>
            <a:pPr marL="285750" indent="-285750">
              <a:buFont typeface="Wingdings" panose="05000000000000000000" pitchFamily="2" charset="2"/>
              <a:buChar char="ü"/>
            </a:pPr>
            <a:r>
              <a:rPr lang="en-US" altLang="zh-CN" sz="1400" dirty="0"/>
              <a:t>time interval between report and accident</a:t>
            </a:r>
          </a:p>
          <a:p>
            <a:pPr marL="285750" indent="-285750">
              <a:buFont typeface="Wingdings" panose="05000000000000000000" pitchFamily="2" charset="2"/>
              <a:buChar char="ü"/>
            </a:pPr>
            <a:r>
              <a:rPr lang="en-US" altLang="zh-CN" sz="1400" dirty="0"/>
              <a:t>compensation </a:t>
            </a:r>
            <a:r>
              <a:rPr lang="en-US" altLang="zh-CN" sz="1400" dirty="0" smtClean="0"/>
              <a:t>amount</a:t>
            </a:r>
          </a:p>
          <a:p>
            <a:pPr marL="285750" indent="-285750">
              <a:buFont typeface="Wingdings" panose="05000000000000000000" pitchFamily="2" charset="2"/>
              <a:buChar char="ü"/>
            </a:pPr>
            <a:r>
              <a:rPr lang="en-US" altLang="zh-CN" sz="1400" dirty="0" smtClean="0"/>
              <a:t>time </a:t>
            </a:r>
            <a:r>
              <a:rPr lang="en-US" altLang="zh-CN" sz="1400" dirty="0"/>
              <a:t>interval between insurance and accident</a:t>
            </a:r>
          </a:p>
          <a:p>
            <a:pPr marL="285750" indent="-285750">
              <a:buFont typeface="Wingdings" panose="05000000000000000000" pitchFamily="2" charset="2"/>
              <a:buChar char="ü"/>
            </a:pPr>
            <a:r>
              <a:rPr lang="en-US" altLang="zh-CN" sz="1400" dirty="0"/>
              <a:t>damage </a:t>
            </a:r>
            <a:r>
              <a:rPr lang="en-US" altLang="zh-CN" sz="1400" dirty="0" smtClean="0"/>
              <a:t>type</a:t>
            </a:r>
          </a:p>
          <a:p>
            <a:pPr marL="285750" indent="-285750">
              <a:buFont typeface="Wingdings" panose="05000000000000000000" pitchFamily="2" charset="2"/>
              <a:buChar char="ü"/>
            </a:pPr>
            <a:r>
              <a:rPr lang="en-US" altLang="zh-CN" sz="1400" dirty="0" smtClean="0"/>
              <a:t>purchase </a:t>
            </a:r>
            <a:r>
              <a:rPr lang="en-US" altLang="zh-CN" sz="1400" dirty="0"/>
              <a:t>price of new car</a:t>
            </a:r>
          </a:p>
          <a:p>
            <a:pPr marL="285750" indent="-285750">
              <a:buFont typeface="Wingdings" panose="05000000000000000000" pitchFamily="2" charset="2"/>
              <a:buChar char="ü"/>
            </a:pPr>
            <a:r>
              <a:rPr lang="en-US" altLang="zh-CN" sz="1400" dirty="0"/>
              <a:t>multiple vehicle damaged flag</a:t>
            </a:r>
          </a:p>
          <a:p>
            <a:pPr marL="285750" indent="-285750">
              <a:buFont typeface="Wingdings" panose="05000000000000000000" pitchFamily="2" charset="2"/>
              <a:buChar char="ü"/>
            </a:pPr>
            <a:r>
              <a:rPr lang="en-US" altLang="zh-CN" sz="1400" dirty="0"/>
              <a:t>……</a:t>
            </a:r>
            <a:endParaRPr lang="zh-CN" altLang="en-US" sz="1400" dirty="0"/>
          </a:p>
          <a:p>
            <a:pPr marL="285750" indent="-285750">
              <a:buFont typeface="Wingdings" panose="05000000000000000000" pitchFamily="2" charset="2"/>
              <a:buChar char="ü"/>
            </a:pPr>
            <a:endParaRPr lang="zh-CN" altLang="en-US" sz="1400" dirty="0"/>
          </a:p>
        </p:txBody>
      </p:sp>
      <p:grpSp>
        <p:nvGrpSpPr>
          <p:cNvPr id="3" name="组合 2">
            <a:extLst>
              <a:ext uri="{FF2B5EF4-FFF2-40B4-BE49-F238E27FC236}">
                <a16:creationId xmlns:a16="http://schemas.microsoft.com/office/drawing/2014/main" xmlns="" id="{3E9E4D82-87E2-8247-ABA4-901F7F785180}"/>
              </a:ext>
            </a:extLst>
          </p:cNvPr>
          <p:cNvGrpSpPr/>
          <p:nvPr/>
        </p:nvGrpSpPr>
        <p:grpSpPr>
          <a:xfrm>
            <a:off x="321078" y="969482"/>
            <a:ext cx="11325378" cy="2996132"/>
            <a:chOff x="203095" y="1483094"/>
            <a:chExt cx="11325378" cy="2996132"/>
          </a:xfrm>
        </p:grpSpPr>
        <p:sp>
          <p:nvSpPr>
            <p:cNvPr id="47" name="矩形 46"/>
            <p:cNvSpPr/>
            <p:nvPr/>
          </p:nvSpPr>
          <p:spPr>
            <a:xfrm>
              <a:off x="725927" y="1890655"/>
              <a:ext cx="2821458" cy="2531422"/>
            </a:xfrm>
            <a:prstGeom prst="rect">
              <a:avLst/>
            </a:prstGeom>
            <a:noFill/>
            <a:ln w="158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右箭头 50"/>
            <p:cNvSpPr/>
            <p:nvPr/>
          </p:nvSpPr>
          <p:spPr>
            <a:xfrm>
              <a:off x="3567084" y="1870977"/>
              <a:ext cx="211224" cy="2608249"/>
            </a:xfrm>
            <a:prstGeom prst="rightArrow">
              <a:avLst>
                <a:gd name="adj1" fmla="val 50000"/>
                <a:gd name="adj2" fmla="val 10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902507" y="1890655"/>
              <a:ext cx="4647583" cy="2531422"/>
            </a:xfrm>
            <a:prstGeom prst="rect">
              <a:avLst/>
            </a:prstGeom>
            <a:noFill/>
            <a:ln w="158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形状"/>
            <p:cNvSpPr/>
            <p:nvPr/>
          </p:nvSpPr>
          <p:spPr>
            <a:xfrm>
              <a:off x="3982547" y="2023483"/>
              <a:ext cx="1474783" cy="4606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7743" y="0"/>
                  </a:lnTo>
                  <a:lnTo>
                    <a:pt x="21600" y="10800"/>
                  </a:lnTo>
                  <a:lnTo>
                    <a:pt x="17743" y="21600"/>
                  </a:lnTo>
                  <a:lnTo>
                    <a:pt x="0" y="21600"/>
                  </a:lnTo>
                  <a:close/>
                </a:path>
              </a:pathLst>
            </a:custGeom>
            <a:solidFill>
              <a:srgbClr val="06748C">
                <a:alpha val="80000"/>
              </a:srgbClr>
            </a:solidFill>
            <a:ln w="12700" cap="flat">
              <a:noFill/>
              <a:miter lim="400000"/>
            </a:ln>
            <a:effectLst/>
          </p:spPr>
          <p:txBody>
            <a:bodyPr wrap="square" lIns="45719" tIns="45719" rIns="45719" bIns="45719" numCol="1" anchor="ctr">
              <a:noAutofit/>
            </a:bodyPr>
            <a:lstStyle/>
            <a:p>
              <a:pPr algn="ctr">
                <a:defRPr sz="1300" b="1">
                  <a:solidFill>
                    <a:srgbClr val="535353"/>
                  </a:solidFill>
                  <a:latin typeface="Arial"/>
                  <a:ea typeface="Arial"/>
                  <a:cs typeface="Arial"/>
                  <a:sym typeface="Arial"/>
                </a:defRPr>
              </a:pPr>
              <a:endParaRPr sz="1400"/>
            </a:p>
          </p:txBody>
        </p:sp>
        <p:sp>
          <p:nvSpPr>
            <p:cNvPr id="54" name="数据处理、分析"/>
            <p:cNvSpPr txBox="1"/>
            <p:nvPr/>
          </p:nvSpPr>
          <p:spPr>
            <a:xfrm>
              <a:off x="3986161" y="2091313"/>
              <a:ext cx="1355099" cy="30777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000" b="1">
                  <a:latin typeface="Arial"/>
                  <a:ea typeface="Arial"/>
                  <a:cs typeface="Arial"/>
                  <a:sym typeface="Arial"/>
                </a:defRPr>
              </a:lvl1pPr>
            </a:lstStyle>
            <a:p>
              <a:r>
                <a:rPr lang="en-US" sz="1400" b="0" dirty="0" smtClean="0">
                  <a:solidFill>
                    <a:schemeClr val="bg1"/>
                  </a:solidFill>
                </a:rPr>
                <a:t>Data deal</a:t>
              </a:r>
              <a:endParaRPr sz="1400" b="0" dirty="0">
                <a:solidFill>
                  <a:schemeClr val="bg1"/>
                </a:solidFill>
              </a:endParaRPr>
            </a:p>
          </p:txBody>
        </p:sp>
        <p:sp>
          <p:nvSpPr>
            <p:cNvPr id="58" name="形状"/>
            <p:cNvSpPr/>
            <p:nvPr/>
          </p:nvSpPr>
          <p:spPr>
            <a:xfrm>
              <a:off x="3982547" y="2640755"/>
              <a:ext cx="1474783" cy="4606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7743" y="0"/>
                  </a:lnTo>
                  <a:lnTo>
                    <a:pt x="21600" y="10800"/>
                  </a:lnTo>
                  <a:lnTo>
                    <a:pt x="17743" y="21600"/>
                  </a:lnTo>
                  <a:lnTo>
                    <a:pt x="0" y="21600"/>
                  </a:lnTo>
                  <a:close/>
                </a:path>
              </a:pathLst>
            </a:custGeom>
            <a:solidFill>
              <a:srgbClr val="06748C">
                <a:alpha val="80000"/>
              </a:srgbClr>
            </a:solidFill>
            <a:ln w="12700" cap="flat">
              <a:noFill/>
              <a:miter lim="400000"/>
            </a:ln>
            <a:effectLst/>
          </p:spPr>
          <p:txBody>
            <a:bodyPr wrap="square" lIns="45719" tIns="45719" rIns="45719" bIns="45719" numCol="1" anchor="ctr">
              <a:noAutofit/>
            </a:bodyPr>
            <a:lstStyle/>
            <a:p>
              <a:pPr algn="ctr">
                <a:defRPr sz="1300" b="1">
                  <a:solidFill>
                    <a:srgbClr val="535353"/>
                  </a:solidFill>
                  <a:latin typeface="Arial"/>
                  <a:ea typeface="Arial"/>
                  <a:cs typeface="Arial"/>
                  <a:sym typeface="Arial"/>
                </a:defRPr>
              </a:pPr>
              <a:endParaRPr sz="1400"/>
            </a:p>
          </p:txBody>
        </p:sp>
        <p:sp>
          <p:nvSpPr>
            <p:cNvPr id="59" name="数据处理、分析"/>
            <p:cNvSpPr txBox="1"/>
            <p:nvPr/>
          </p:nvSpPr>
          <p:spPr>
            <a:xfrm>
              <a:off x="3963372" y="2701793"/>
              <a:ext cx="1355099" cy="30777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000" b="1">
                  <a:latin typeface="Arial"/>
                  <a:ea typeface="Arial"/>
                  <a:cs typeface="Arial"/>
                  <a:sym typeface="Arial"/>
                </a:defRPr>
              </a:lvl1pPr>
            </a:lstStyle>
            <a:p>
              <a:r>
                <a:rPr lang="en-US" sz="1400" b="0" dirty="0" smtClean="0">
                  <a:solidFill>
                    <a:schemeClr val="bg1"/>
                  </a:solidFill>
                </a:rPr>
                <a:t>Data analysis</a:t>
              </a:r>
              <a:endParaRPr sz="1400" b="0" dirty="0">
                <a:solidFill>
                  <a:schemeClr val="bg1"/>
                </a:solidFill>
              </a:endParaRPr>
            </a:p>
          </p:txBody>
        </p:sp>
        <p:sp>
          <p:nvSpPr>
            <p:cNvPr id="61" name="形状"/>
            <p:cNvSpPr/>
            <p:nvPr/>
          </p:nvSpPr>
          <p:spPr>
            <a:xfrm>
              <a:off x="3982547" y="3258571"/>
              <a:ext cx="1474783" cy="4606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7743" y="0"/>
                  </a:lnTo>
                  <a:lnTo>
                    <a:pt x="21600" y="10800"/>
                  </a:lnTo>
                  <a:lnTo>
                    <a:pt x="17743" y="21600"/>
                  </a:lnTo>
                  <a:lnTo>
                    <a:pt x="0" y="21600"/>
                  </a:lnTo>
                  <a:close/>
                </a:path>
              </a:pathLst>
            </a:custGeom>
            <a:solidFill>
              <a:srgbClr val="06748C">
                <a:alpha val="80000"/>
              </a:srgbClr>
            </a:solidFill>
            <a:ln w="12700" cap="flat">
              <a:noFill/>
              <a:miter lim="400000"/>
            </a:ln>
            <a:effectLst/>
          </p:spPr>
          <p:txBody>
            <a:bodyPr wrap="square" lIns="45719" tIns="45719" rIns="45719" bIns="45719" numCol="1" anchor="ctr">
              <a:noAutofit/>
            </a:bodyPr>
            <a:lstStyle/>
            <a:p>
              <a:pPr algn="ctr">
                <a:defRPr sz="1300" b="1">
                  <a:solidFill>
                    <a:srgbClr val="535353"/>
                  </a:solidFill>
                  <a:latin typeface="Arial"/>
                  <a:ea typeface="Arial"/>
                  <a:cs typeface="Arial"/>
                  <a:sym typeface="Arial"/>
                </a:defRPr>
              </a:pPr>
              <a:endParaRPr sz="1400"/>
            </a:p>
          </p:txBody>
        </p:sp>
        <p:sp>
          <p:nvSpPr>
            <p:cNvPr id="71" name="数据处理、分析"/>
            <p:cNvSpPr txBox="1"/>
            <p:nvPr/>
          </p:nvSpPr>
          <p:spPr>
            <a:xfrm>
              <a:off x="3968341" y="3319065"/>
              <a:ext cx="1559927" cy="30777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000" b="1">
                  <a:latin typeface="Arial"/>
                  <a:ea typeface="Arial"/>
                  <a:cs typeface="Arial"/>
                  <a:sym typeface="Arial"/>
                </a:defRPr>
              </a:lvl1pPr>
            </a:lstStyle>
            <a:p>
              <a:r>
                <a:rPr lang="en-US" sz="1400" b="0" dirty="0" smtClean="0">
                  <a:solidFill>
                    <a:schemeClr val="bg1"/>
                  </a:solidFill>
                </a:rPr>
                <a:t>Data aggregation</a:t>
              </a:r>
              <a:endParaRPr sz="1400" b="0" dirty="0">
                <a:solidFill>
                  <a:schemeClr val="bg1"/>
                </a:solidFill>
              </a:endParaRPr>
            </a:p>
          </p:txBody>
        </p:sp>
        <p:sp>
          <p:nvSpPr>
            <p:cNvPr id="74" name="形状"/>
            <p:cNvSpPr/>
            <p:nvPr/>
          </p:nvSpPr>
          <p:spPr>
            <a:xfrm>
              <a:off x="3982547" y="3855944"/>
              <a:ext cx="1474783" cy="4606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7743" y="0"/>
                  </a:lnTo>
                  <a:lnTo>
                    <a:pt x="21600" y="10800"/>
                  </a:lnTo>
                  <a:lnTo>
                    <a:pt x="17743" y="21600"/>
                  </a:lnTo>
                  <a:lnTo>
                    <a:pt x="0" y="21600"/>
                  </a:lnTo>
                  <a:close/>
                </a:path>
              </a:pathLst>
            </a:custGeom>
            <a:solidFill>
              <a:srgbClr val="06748C">
                <a:alpha val="80000"/>
              </a:srgbClr>
            </a:solidFill>
            <a:ln w="12700" cap="flat">
              <a:noFill/>
              <a:miter lim="400000"/>
            </a:ln>
            <a:effectLst/>
          </p:spPr>
          <p:txBody>
            <a:bodyPr wrap="square" lIns="45719" tIns="45719" rIns="45719" bIns="45719" numCol="1" anchor="ctr">
              <a:noAutofit/>
            </a:bodyPr>
            <a:lstStyle/>
            <a:p>
              <a:pPr algn="ctr">
                <a:defRPr sz="1300" b="1">
                  <a:solidFill>
                    <a:srgbClr val="535353"/>
                  </a:solidFill>
                  <a:latin typeface="Arial"/>
                  <a:ea typeface="Arial"/>
                  <a:cs typeface="Arial"/>
                  <a:sym typeface="Arial"/>
                </a:defRPr>
              </a:pPr>
              <a:endParaRPr sz="1400"/>
            </a:p>
          </p:txBody>
        </p:sp>
        <p:sp>
          <p:nvSpPr>
            <p:cNvPr id="79" name="数据处理、分析"/>
            <p:cNvSpPr txBox="1"/>
            <p:nvPr/>
          </p:nvSpPr>
          <p:spPr>
            <a:xfrm>
              <a:off x="3963372" y="3932370"/>
              <a:ext cx="1783510" cy="30777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000" b="1">
                  <a:latin typeface="Arial"/>
                  <a:ea typeface="Arial"/>
                  <a:cs typeface="Arial"/>
                  <a:sym typeface="Arial"/>
                </a:defRPr>
              </a:lvl1pPr>
            </a:lstStyle>
            <a:p>
              <a:r>
                <a:rPr lang="en-US" altLang="zh-CN" sz="1400" b="0" dirty="0" smtClean="0">
                  <a:solidFill>
                    <a:schemeClr val="bg1"/>
                  </a:solidFill>
                </a:rPr>
                <a:t>Feature engineering</a:t>
              </a:r>
              <a:endParaRPr sz="1400" b="0" dirty="0">
                <a:solidFill>
                  <a:schemeClr val="bg1"/>
                </a:solidFill>
              </a:endParaRPr>
            </a:p>
          </p:txBody>
        </p:sp>
        <p:sp>
          <p:nvSpPr>
            <p:cNvPr id="85" name="矩形 84"/>
            <p:cNvSpPr/>
            <p:nvPr/>
          </p:nvSpPr>
          <p:spPr>
            <a:xfrm>
              <a:off x="8931331" y="1890654"/>
              <a:ext cx="2597142" cy="2531423"/>
            </a:xfrm>
            <a:prstGeom prst="rect">
              <a:avLst/>
            </a:prstGeom>
            <a:noFill/>
            <a:ln w="158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TextBox 35"/>
            <p:cNvSpPr txBox="1"/>
            <p:nvPr/>
          </p:nvSpPr>
          <p:spPr>
            <a:xfrm>
              <a:off x="9411999" y="3354838"/>
              <a:ext cx="1708991" cy="523220"/>
            </a:xfrm>
            <a:prstGeom prst="rect">
              <a:avLst/>
            </a:prstGeom>
            <a:solidFill>
              <a:srgbClr val="06748C">
                <a:alpha val="8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1200" b="1">
                  <a:latin typeface="Arial"/>
                  <a:ea typeface="Arial"/>
                  <a:cs typeface="Arial"/>
                  <a:sym typeface="Arial"/>
                </a:defRPr>
              </a:lvl1pPr>
            </a:lstStyle>
            <a:p>
              <a:r>
                <a:rPr lang="en-US" altLang="zh-CN" sz="1400" dirty="0" smtClean="0">
                  <a:solidFill>
                    <a:schemeClr val="bg1"/>
                  </a:solidFill>
                </a:rPr>
                <a:t>Predict fraud probability</a:t>
              </a:r>
              <a:endParaRPr sz="1400" dirty="0">
                <a:solidFill>
                  <a:schemeClr val="bg1"/>
                </a:solidFill>
              </a:endParaRPr>
            </a:p>
          </p:txBody>
        </p:sp>
        <p:sp>
          <p:nvSpPr>
            <p:cNvPr id="4" name="等腰三角形 3"/>
            <p:cNvSpPr/>
            <p:nvPr/>
          </p:nvSpPr>
          <p:spPr>
            <a:xfrm flipV="1">
              <a:off x="10130318" y="2993150"/>
              <a:ext cx="218636" cy="205412"/>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9" name="矩形 38"/>
            <p:cNvSpPr/>
            <p:nvPr/>
          </p:nvSpPr>
          <p:spPr>
            <a:xfrm>
              <a:off x="725926" y="1483094"/>
              <a:ext cx="10802547" cy="384745"/>
            </a:xfrm>
            <a:prstGeom prst="rect">
              <a:avLst/>
            </a:prstGeom>
            <a:solidFill>
              <a:srgbClr val="06748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rPr>
                <a:t>Process</a:t>
              </a:r>
              <a:endParaRPr lang="zh-CN" altLang="en-US" b="1" dirty="0">
                <a:solidFill>
                  <a:schemeClr val="bg1"/>
                </a:solidFill>
              </a:endParaRPr>
            </a:p>
          </p:txBody>
        </p:sp>
        <p:sp>
          <p:nvSpPr>
            <p:cNvPr id="41" name="矩形 40"/>
            <p:cNvSpPr/>
            <p:nvPr/>
          </p:nvSpPr>
          <p:spPr>
            <a:xfrm>
              <a:off x="824186" y="1987440"/>
              <a:ext cx="1187087" cy="418820"/>
            </a:xfrm>
            <a:prstGeom prst="rect">
              <a:avLst/>
            </a:prstGeom>
            <a:solidFill>
              <a:srgbClr val="06748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bg1"/>
                  </a:solidFill>
                </a:rPr>
                <a:t>Data</a:t>
              </a:r>
              <a:endParaRPr lang="zh-CN" altLang="en-US" sz="1400" dirty="0">
                <a:solidFill>
                  <a:schemeClr val="bg1"/>
                </a:solidFill>
              </a:endParaRPr>
            </a:p>
          </p:txBody>
        </p:sp>
        <p:sp>
          <p:nvSpPr>
            <p:cNvPr id="42" name="文本框 41"/>
            <p:cNvSpPr txBox="1"/>
            <p:nvPr/>
          </p:nvSpPr>
          <p:spPr>
            <a:xfrm>
              <a:off x="737827" y="2503045"/>
              <a:ext cx="2680929" cy="1815882"/>
            </a:xfrm>
            <a:prstGeom prst="rect">
              <a:avLst/>
            </a:prstGeom>
            <a:noFill/>
          </p:spPr>
          <p:txBody>
            <a:bodyPr wrap="square" rtlCol="0">
              <a:spAutoFit/>
            </a:bodyPr>
            <a:lstStyle/>
            <a:p>
              <a:pPr marL="285750" indent="-285750">
                <a:buFont typeface="Wingdings" panose="05000000000000000000" pitchFamily="2" charset="2"/>
                <a:buChar char="ü"/>
              </a:pPr>
              <a:r>
                <a:rPr lang="en-US" altLang="zh-CN" sz="1400" dirty="0" smtClean="0"/>
                <a:t>date of report</a:t>
              </a:r>
            </a:p>
            <a:p>
              <a:pPr marL="285750" indent="-285750">
                <a:buFont typeface="Wingdings" panose="05000000000000000000" pitchFamily="2" charset="2"/>
                <a:buChar char="ü"/>
              </a:pPr>
              <a:r>
                <a:rPr lang="en-US" altLang="zh-CN" sz="1400" dirty="0" smtClean="0"/>
                <a:t>date of accident</a:t>
              </a:r>
            </a:p>
            <a:p>
              <a:pPr marL="285750" indent="-285750">
                <a:buFont typeface="Wingdings" panose="05000000000000000000" pitchFamily="2" charset="2"/>
                <a:buChar char="ü"/>
              </a:pPr>
              <a:r>
                <a:rPr lang="en-US" altLang="zh-CN" sz="1400" dirty="0" smtClean="0"/>
                <a:t>compensation amount</a:t>
              </a:r>
            </a:p>
            <a:p>
              <a:pPr marL="285750" indent="-285750">
                <a:buFont typeface="Wingdings" panose="05000000000000000000" pitchFamily="2" charset="2"/>
                <a:buChar char="ü"/>
              </a:pPr>
              <a:r>
                <a:rPr lang="en-US" altLang="zh-CN" sz="1400" dirty="0" smtClean="0"/>
                <a:t>start date of policy</a:t>
              </a:r>
            </a:p>
            <a:p>
              <a:pPr marL="285750" indent="-285750">
                <a:buFont typeface="Wingdings" panose="05000000000000000000" pitchFamily="2" charset="2"/>
                <a:buChar char="ü"/>
              </a:pPr>
              <a:r>
                <a:rPr lang="en-US" altLang="zh-CN" sz="1400" dirty="0" smtClean="0"/>
                <a:t>damage type</a:t>
              </a:r>
            </a:p>
            <a:p>
              <a:pPr marL="285750" indent="-285750">
                <a:buFont typeface="Wingdings" panose="05000000000000000000" pitchFamily="2" charset="2"/>
                <a:buChar char="ü"/>
              </a:pPr>
              <a:r>
                <a:rPr lang="en-US" altLang="zh-CN" sz="1400" dirty="0" smtClean="0"/>
                <a:t>brand of vehicle</a:t>
              </a:r>
            </a:p>
            <a:p>
              <a:pPr marL="285750" indent="-285750">
                <a:buFont typeface="Wingdings" panose="05000000000000000000" pitchFamily="2" charset="2"/>
                <a:buChar char="ü"/>
              </a:pPr>
              <a:r>
                <a:rPr lang="en-US" altLang="zh-CN" sz="1400" dirty="0" smtClean="0"/>
                <a:t>purchase </a:t>
              </a:r>
              <a:r>
                <a:rPr lang="en-US" altLang="zh-CN" sz="1400" dirty="0"/>
                <a:t>price of new </a:t>
              </a:r>
              <a:r>
                <a:rPr lang="en-US" altLang="zh-CN" sz="1400" dirty="0" smtClean="0"/>
                <a:t>car</a:t>
              </a:r>
            </a:p>
            <a:p>
              <a:pPr marL="285750" indent="-285750">
                <a:buFont typeface="Wingdings" panose="05000000000000000000" pitchFamily="2" charset="2"/>
                <a:buChar char="ü"/>
              </a:pPr>
              <a:r>
                <a:rPr lang="en-US" altLang="zh-CN" sz="1400" dirty="0" smtClean="0"/>
                <a:t>……</a:t>
              </a:r>
              <a:endParaRPr lang="zh-CN" altLang="en-US" sz="1400" dirty="0"/>
            </a:p>
          </p:txBody>
        </p:sp>
        <p:sp>
          <p:nvSpPr>
            <p:cNvPr id="50" name="右箭头 49"/>
            <p:cNvSpPr/>
            <p:nvPr/>
          </p:nvSpPr>
          <p:spPr>
            <a:xfrm>
              <a:off x="8564296" y="1869852"/>
              <a:ext cx="238019" cy="2570697"/>
            </a:xfrm>
            <a:prstGeom prst="rightArrow">
              <a:avLst>
                <a:gd name="adj1" fmla="val 50000"/>
                <a:gd name="adj2" fmla="val 10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9062953" y="2298531"/>
              <a:ext cx="1019633" cy="483502"/>
            </a:xfrm>
            <a:prstGeom prst="rect">
              <a:avLst/>
            </a:prstGeom>
            <a:solidFill>
              <a:srgbClr val="06748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bg1"/>
                  </a:solidFill>
                </a:rPr>
                <a:t>LightGBM</a:t>
              </a:r>
              <a:endParaRPr lang="en-US" altLang="zh-CN" sz="1400" dirty="0">
                <a:solidFill>
                  <a:schemeClr val="bg1"/>
                </a:solidFill>
              </a:endParaRPr>
            </a:p>
          </p:txBody>
        </p:sp>
        <p:sp>
          <p:nvSpPr>
            <p:cNvPr id="56" name="矩形 55"/>
            <p:cNvSpPr/>
            <p:nvPr/>
          </p:nvSpPr>
          <p:spPr>
            <a:xfrm>
              <a:off x="10437375" y="2279447"/>
              <a:ext cx="991755" cy="521670"/>
            </a:xfrm>
            <a:prstGeom prst="rect">
              <a:avLst/>
            </a:prstGeom>
            <a:solidFill>
              <a:srgbClr val="06748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rPr>
                <a:t>Isolation</a:t>
              </a:r>
            </a:p>
            <a:p>
              <a:pPr algn="ctr"/>
              <a:r>
                <a:rPr lang="en-US" altLang="zh-CN" sz="1400" dirty="0" smtClean="0">
                  <a:solidFill>
                    <a:schemeClr val="bg1"/>
                  </a:solidFill>
                </a:rPr>
                <a:t>Forest</a:t>
              </a:r>
              <a:endParaRPr lang="zh-CN" altLang="en-US" sz="1400" dirty="0">
                <a:solidFill>
                  <a:schemeClr val="bg1"/>
                </a:solidFill>
              </a:endParaRPr>
            </a:p>
          </p:txBody>
        </p:sp>
        <p:sp>
          <p:nvSpPr>
            <p:cNvPr id="11" name="文本框 10"/>
            <p:cNvSpPr txBox="1"/>
            <p:nvPr/>
          </p:nvSpPr>
          <p:spPr>
            <a:xfrm>
              <a:off x="10032572" y="2310591"/>
              <a:ext cx="394660" cy="523220"/>
            </a:xfrm>
            <a:prstGeom prst="rect">
              <a:avLst/>
            </a:prstGeom>
            <a:noFill/>
          </p:spPr>
          <p:txBody>
            <a:bodyPr wrap="none" rtlCol="0">
              <a:spAutoFit/>
            </a:bodyPr>
            <a:lstStyle/>
            <a:p>
              <a:r>
                <a:rPr lang="en-US" altLang="zh-CN" sz="2800" dirty="0">
                  <a:solidFill>
                    <a:srgbClr val="06748C"/>
                  </a:solidFill>
                </a:rPr>
                <a:t>+</a:t>
              </a:r>
              <a:endParaRPr lang="zh-CN" altLang="en-US" sz="2800" dirty="0">
                <a:solidFill>
                  <a:srgbClr val="06748C"/>
                </a:solidFill>
              </a:endParaRPr>
            </a:p>
          </p:txBody>
        </p:sp>
        <p:sp>
          <p:nvSpPr>
            <p:cNvPr id="2" name="文本框 1"/>
            <p:cNvSpPr txBox="1"/>
            <p:nvPr/>
          </p:nvSpPr>
          <p:spPr>
            <a:xfrm>
              <a:off x="203095" y="2453210"/>
              <a:ext cx="322214" cy="646331"/>
            </a:xfrm>
            <a:prstGeom prst="rect">
              <a:avLst/>
            </a:prstGeom>
            <a:solidFill>
              <a:srgbClr val="06748C">
                <a:alpha val="80000"/>
              </a:srgbClr>
            </a:solidFill>
          </p:spPr>
          <p:txBody>
            <a:bodyPr wrap="square" rtlCol="0">
              <a:spAutoFit/>
            </a:bodyPr>
            <a:lstStyle/>
            <a:p>
              <a:pPr algn="ctr"/>
              <a:r>
                <a:rPr lang="en-US" altLang="zh-CN" dirty="0" smtClean="0">
                  <a:solidFill>
                    <a:schemeClr val="bg1"/>
                  </a:solidFill>
                </a:rPr>
                <a:t>V</a:t>
              </a:r>
            </a:p>
            <a:p>
              <a:pPr algn="ctr"/>
              <a:r>
                <a:rPr lang="en-US" altLang="zh-CN" dirty="0" smtClean="0">
                  <a:solidFill>
                    <a:schemeClr val="bg1"/>
                  </a:solidFill>
                </a:rPr>
                <a:t>1</a:t>
              </a:r>
              <a:endParaRPr lang="zh-CN" altLang="en-US" dirty="0">
                <a:solidFill>
                  <a:schemeClr val="bg1"/>
                </a:solidFill>
              </a:endParaRPr>
            </a:p>
          </p:txBody>
        </p:sp>
      </p:grpSp>
      <p:sp>
        <p:nvSpPr>
          <p:cNvPr id="35" name="目标：在保持现有模型（LGBM+IsolationForest）稳定进行迭代优化的前提下，构建基于KnowledgeGraph(KG)的反欺诈检测模型替换现有模型，或跟现有模型进行融合以提升模型的精确率、召回率。"/>
          <p:cNvSpPr txBox="1"/>
          <p:nvPr/>
        </p:nvSpPr>
        <p:spPr>
          <a:xfrm>
            <a:off x="508000" y="3988911"/>
            <a:ext cx="11327526" cy="3385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defRPr sz="1600">
                <a:solidFill>
                  <a:schemeClr val="accent2"/>
                </a:solidFill>
                <a:latin typeface="Microsoft YaHei"/>
                <a:ea typeface="Microsoft YaHei"/>
                <a:cs typeface="Microsoft YaHei"/>
                <a:sym typeface="Microsoft YaHei"/>
              </a:defRPr>
            </a:lvl1pPr>
          </a:lstStyle>
          <a:p>
            <a:r>
              <a:rPr lang="en-US" altLang="zh-CN" dirty="0" smtClean="0"/>
              <a:t>Comparison of model results (New model launched on 2021-11)</a:t>
            </a:r>
            <a:r>
              <a:rPr lang="zh-CN" altLang="en-US" dirty="0" smtClean="0"/>
              <a:t>：</a:t>
            </a:r>
            <a:endParaRPr dirty="0"/>
          </a:p>
        </p:txBody>
      </p:sp>
      <p:graphicFrame>
        <p:nvGraphicFramePr>
          <p:cNvPr id="36" name="表格 35">
            <a:extLst>
              <a:ext uri="{FF2B5EF4-FFF2-40B4-BE49-F238E27FC236}">
                <a16:creationId xmlns:a16="http://schemas.microsoft.com/office/drawing/2014/main" xmlns="" id="{3CD20A94-BFB5-518D-5ADF-366DAAED8D39}"/>
              </a:ext>
            </a:extLst>
          </p:cNvPr>
          <p:cNvGraphicFramePr>
            <a:graphicFrameLocks noGrp="1"/>
          </p:cNvGraphicFramePr>
          <p:nvPr>
            <p:extLst>
              <p:ext uri="{D42A27DB-BD31-4B8C-83A1-F6EECF244321}">
                <p14:modId xmlns:p14="http://schemas.microsoft.com/office/powerpoint/2010/main" val="994343469"/>
              </p:ext>
            </p:extLst>
          </p:nvPr>
        </p:nvGraphicFramePr>
        <p:xfrm>
          <a:off x="963622" y="4501659"/>
          <a:ext cx="3686883" cy="1344831"/>
        </p:xfrm>
        <a:graphic>
          <a:graphicData uri="http://schemas.openxmlformats.org/drawingml/2006/table">
            <a:tbl>
              <a:tblPr>
                <a:effectLst/>
              </a:tblPr>
              <a:tblGrid>
                <a:gridCol w="1076460">
                  <a:extLst>
                    <a:ext uri="{9D8B030D-6E8A-4147-A177-3AD203B41FA5}">
                      <a16:colId xmlns:a16="http://schemas.microsoft.com/office/drawing/2014/main" xmlns="" val="20000"/>
                    </a:ext>
                  </a:extLst>
                </a:gridCol>
                <a:gridCol w="743523">
                  <a:extLst>
                    <a:ext uri="{9D8B030D-6E8A-4147-A177-3AD203B41FA5}">
                      <a16:colId xmlns:a16="http://schemas.microsoft.com/office/drawing/2014/main" xmlns="" val="20001"/>
                    </a:ext>
                  </a:extLst>
                </a:gridCol>
                <a:gridCol w="939800">
                  <a:extLst>
                    <a:ext uri="{9D8B030D-6E8A-4147-A177-3AD203B41FA5}">
                      <a16:colId xmlns:a16="http://schemas.microsoft.com/office/drawing/2014/main" xmlns="" val="20002"/>
                    </a:ext>
                  </a:extLst>
                </a:gridCol>
                <a:gridCol w="927100">
                  <a:extLst>
                    <a:ext uri="{9D8B030D-6E8A-4147-A177-3AD203B41FA5}">
                      <a16:colId xmlns:a16="http://schemas.microsoft.com/office/drawing/2014/main" xmlns="" val="201763060"/>
                    </a:ext>
                  </a:extLst>
                </a:gridCol>
              </a:tblGrid>
              <a:tr h="347391">
                <a:tc>
                  <a:txBody>
                    <a:bodyPr/>
                    <a:lstStyle/>
                    <a:p>
                      <a:pPr algn="ctr" fontAlgn="b"/>
                      <a:endParaRPr lang="en-US" altLang="zh-CN" sz="1400" b="1" i="0" u="none" strike="noStrike" dirty="0">
                        <a:solidFill>
                          <a:schemeClr val="bg1"/>
                        </a:solidFill>
                        <a:effectLst/>
                        <a:latin typeface="+mn-lt"/>
                        <a:ea typeface="+mn-ea"/>
                        <a:cs typeface="+mn-ea"/>
                        <a:sym typeface="+mn-lt"/>
                      </a:endParaRPr>
                    </a:p>
                  </a:txBody>
                  <a:tcPr marL="72000" marR="36000"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6748C">
                        <a:alpha val="80000"/>
                      </a:srgbClr>
                    </a:solidFill>
                  </a:tcPr>
                </a:tc>
                <a:tc>
                  <a:txBody>
                    <a:bodyPr/>
                    <a:lstStyle/>
                    <a:p>
                      <a:pPr algn="ctr" fontAlgn="b"/>
                      <a:r>
                        <a:rPr lang="en-US" altLang="zh-CN" sz="1400" b="1" i="0" u="none" strike="noStrike" dirty="0" smtClean="0">
                          <a:solidFill>
                            <a:schemeClr val="bg1"/>
                          </a:solidFill>
                          <a:effectLst/>
                          <a:latin typeface="+mn-lt"/>
                          <a:ea typeface="+mn-ea"/>
                          <a:cs typeface="+mn-ea"/>
                          <a:sym typeface="+mn-lt"/>
                        </a:rPr>
                        <a:t>refuse</a:t>
                      </a:r>
                      <a:endParaRPr lang="en-US" altLang="zh-CN" sz="1400" b="1" i="0" u="none" strike="noStrike" dirty="0">
                        <a:solidFill>
                          <a:schemeClr val="bg1"/>
                        </a:solidFill>
                        <a:effectLst/>
                        <a:latin typeface="+mn-lt"/>
                        <a:ea typeface="+mn-ea"/>
                        <a:cs typeface="+mn-ea"/>
                        <a:sym typeface="+mn-lt"/>
                      </a:endParaRPr>
                    </a:p>
                  </a:txBody>
                  <a:tcPr marL="72000" marR="36000"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6748C">
                        <a:alpha val="80000"/>
                      </a:srgbClr>
                    </a:solidFill>
                  </a:tcPr>
                </a:tc>
                <a:tc>
                  <a:txBody>
                    <a:bodyPr/>
                    <a:lstStyle/>
                    <a:p>
                      <a:pPr algn="ctr" fontAlgn="b"/>
                      <a:r>
                        <a:rPr lang="en-US" altLang="zh-CN" sz="1400" b="1" i="0" u="none" strike="noStrike" dirty="0" smtClean="0">
                          <a:solidFill>
                            <a:schemeClr val="bg1"/>
                          </a:solidFill>
                          <a:effectLst/>
                          <a:latin typeface="+mn-lt"/>
                          <a:ea typeface="+mn-ea"/>
                          <a:cs typeface="+mn-ea"/>
                          <a:sym typeface="+mn-lt"/>
                        </a:rPr>
                        <a:t>total</a:t>
                      </a:r>
                      <a:endParaRPr lang="en-US" altLang="zh-CN" sz="1400" b="1" i="0" u="none" strike="noStrike" dirty="0">
                        <a:solidFill>
                          <a:schemeClr val="bg1"/>
                        </a:solidFill>
                        <a:effectLst/>
                        <a:latin typeface="+mn-lt"/>
                        <a:ea typeface="+mn-ea"/>
                        <a:cs typeface="+mn-ea"/>
                        <a:sym typeface="+mn-lt"/>
                      </a:endParaRPr>
                    </a:p>
                  </a:txBody>
                  <a:tcPr marL="72000" marR="36000"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6748C">
                        <a:alpha val="80000"/>
                      </a:srgbClr>
                    </a:solidFill>
                  </a:tcPr>
                </a:tc>
                <a:tc>
                  <a:txBody>
                    <a:bodyPr/>
                    <a:lstStyle/>
                    <a:p>
                      <a:pPr algn="ctr" fontAlgn="b"/>
                      <a:r>
                        <a:rPr lang="en-US" altLang="zh-CN" sz="1400" b="1" i="0" u="none" strike="noStrike" dirty="0" smtClean="0">
                          <a:solidFill>
                            <a:schemeClr val="bg1"/>
                          </a:solidFill>
                          <a:effectLst/>
                          <a:latin typeface="+mn-lt"/>
                          <a:ea typeface="+mn-ea"/>
                          <a:cs typeface="+mn-ea"/>
                          <a:sym typeface="+mn-lt"/>
                        </a:rPr>
                        <a:t>accuracy</a:t>
                      </a:r>
                      <a:endParaRPr lang="en-US" altLang="zh-CN" sz="1400" b="1" i="0" u="none" strike="noStrike" dirty="0">
                        <a:solidFill>
                          <a:schemeClr val="bg1"/>
                        </a:solidFill>
                        <a:effectLst/>
                        <a:latin typeface="+mn-lt"/>
                        <a:ea typeface="+mn-ea"/>
                        <a:cs typeface="+mn-ea"/>
                        <a:sym typeface="+mn-lt"/>
                      </a:endParaRPr>
                    </a:p>
                  </a:txBody>
                  <a:tcPr marL="72000" marR="36000"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6748C">
                        <a:alpha val="80000"/>
                      </a:srgbClr>
                    </a:solidFill>
                  </a:tcPr>
                </a:tc>
                <a:extLst>
                  <a:ext uri="{0D108BD9-81ED-4DB2-BD59-A6C34878D82A}">
                    <a16:rowId xmlns:a16="http://schemas.microsoft.com/office/drawing/2014/main" xmlns="" val="3566623232"/>
                  </a:ext>
                </a:extLst>
              </a:tr>
              <a:tr h="454466">
                <a:tc>
                  <a:txBody>
                    <a:bodyPr/>
                    <a:lstStyle/>
                    <a:p>
                      <a:pPr algn="ctr" fontAlgn="b"/>
                      <a:r>
                        <a:rPr lang="en-US" altLang="zh-CN" sz="1400" b="0" i="0" u="none" strike="noStrike" dirty="0" err="1" smtClean="0">
                          <a:solidFill>
                            <a:srgbClr val="000000"/>
                          </a:solidFill>
                          <a:effectLst/>
                          <a:latin typeface="+mn-lt"/>
                          <a:ea typeface="+mn-ea"/>
                          <a:cs typeface="+mn-ea"/>
                          <a:sym typeface="+mn-lt"/>
                        </a:rPr>
                        <a:t>tongdun</a:t>
                      </a:r>
                      <a:endParaRPr lang="en-US" altLang="zh-CN" sz="1400" b="0" i="0" u="none" strike="noStrike" dirty="0" smtClean="0">
                        <a:solidFill>
                          <a:srgbClr val="000000"/>
                        </a:solidFill>
                        <a:effectLst/>
                        <a:latin typeface="+mn-lt"/>
                        <a:ea typeface="+mn-ea"/>
                        <a:cs typeface="+mn-ea"/>
                        <a:sym typeface="+mn-lt"/>
                      </a:endParaRPr>
                    </a:p>
                    <a:p>
                      <a:pPr algn="ctr" fontAlgn="b"/>
                      <a:r>
                        <a:rPr lang="en-US" altLang="zh-CN" sz="1400" b="0" i="0" u="none" strike="noStrike" dirty="0" smtClean="0">
                          <a:solidFill>
                            <a:srgbClr val="000000"/>
                          </a:solidFill>
                          <a:effectLst/>
                          <a:latin typeface="+mn-lt"/>
                          <a:ea typeface="+mn-ea"/>
                          <a:cs typeface="+mn-ea"/>
                          <a:sym typeface="+mn-lt"/>
                        </a:rPr>
                        <a:t>(top 2%)</a:t>
                      </a:r>
                      <a:endParaRPr lang="en-US" altLang="zh-CN" sz="1400" b="0" i="0" u="none" strike="noStrike" dirty="0">
                        <a:solidFill>
                          <a:srgbClr val="000000"/>
                        </a:solidFill>
                        <a:effectLst/>
                        <a:latin typeface="+mn-lt"/>
                        <a:ea typeface="+mn-ea"/>
                        <a:cs typeface="+mn-ea"/>
                        <a:sym typeface="+mn-lt"/>
                      </a:endParaRPr>
                    </a:p>
                  </a:txBody>
                  <a:tcPr marL="72000" marR="36000" marT="36000" marB="3600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rgbClr val="FFFFFF"/>
                    </a:solidFill>
                  </a:tcPr>
                </a:tc>
                <a:tc>
                  <a:txBody>
                    <a:bodyPr/>
                    <a:lstStyle/>
                    <a:p>
                      <a:pPr marL="0" marR="0" lvl="0" indent="0" algn="ctr" defTabSz="1219170" rtl="0" eaLnBrk="1" fontAlgn="b" latinLnBrk="0" hangingPunct="1">
                        <a:lnSpc>
                          <a:spcPct val="110000"/>
                        </a:lnSpc>
                        <a:spcBef>
                          <a:spcPts val="0"/>
                        </a:spcBef>
                        <a:spcAft>
                          <a:spcPts val="0"/>
                        </a:spcAft>
                        <a:buClrTx/>
                        <a:buSzTx/>
                        <a:buFont typeface="Arial" panose="020B0604020202020204" pitchFamily="34" charset="0"/>
                        <a:buNone/>
                        <a:tabLst/>
                        <a:defRPr/>
                      </a:pPr>
                      <a:r>
                        <a:rPr lang="en-US" altLang="zh-CN" sz="1600" b="0" i="0" u="none" strike="noStrike" kern="1200" dirty="0">
                          <a:solidFill>
                            <a:srgbClr val="000000"/>
                          </a:solidFill>
                          <a:effectLst/>
                          <a:latin typeface="+mn-lt"/>
                          <a:ea typeface="+mn-ea"/>
                          <a:cs typeface="+mn-ea"/>
                          <a:sym typeface="+mn-lt"/>
                        </a:rPr>
                        <a:t>104</a:t>
                      </a:r>
                    </a:p>
                  </a:txBody>
                  <a:tcPr marL="72000" marR="36000" marT="36000" marB="3600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rgbClr val="FFFFFF"/>
                    </a:solidFill>
                  </a:tcPr>
                </a:tc>
                <a:tc>
                  <a:txBody>
                    <a:bodyPr/>
                    <a:lstStyle/>
                    <a:p>
                      <a:pPr marL="0" marR="0" lvl="0" indent="0" algn="ctr" defTabSz="1219170" rtl="0" eaLnBrk="1" fontAlgn="b" latinLnBrk="0" hangingPunct="1">
                        <a:lnSpc>
                          <a:spcPct val="110000"/>
                        </a:lnSpc>
                        <a:spcBef>
                          <a:spcPts val="0"/>
                        </a:spcBef>
                        <a:spcAft>
                          <a:spcPts val="0"/>
                        </a:spcAft>
                        <a:buClrTx/>
                        <a:buSzTx/>
                        <a:buFont typeface="Arial" panose="020B0604020202020204" pitchFamily="34" charset="0"/>
                        <a:buNone/>
                        <a:tabLst/>
                        <a:defRPr/>
                      </a:pPr>
                      <a:r>
                        <a:rPr lang="en-US" altLang="zh-CN" sz="1600" b="0" i="0" u="none" strike="noStrike" kern="1200" dirty="0">
                          <a:solidFill>
                            <a:srgbClr val="000000"/>
                          </a:solidFill>
                          <a:effectLst/>
                          <a:latin typeface="+mn-lt"/>
                          <a:ea typeface="+mn-ea"/>
                          <a:cs typeface="+mn-ea"/>
                          <a:sym typeface="+mn-lt"/>
                        </a:rPr>
                        <a:t>1871</a:t>
                      </a:r>
                    </a:p>
                  </a:txBody>
                  <a:tcPr marL="72000" marR="36000" marT="36000" marB="3600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rgbClr val="FFFFFF"/>
                    </a:solidFill>
                  </a:tcPr>
                </a:tc>
                <a:tc>
                  <a:txBody>
                    <a:bodyPr/>
                    <a:lstStyle/>
                    <a:p>
                      <a:pPr marL="0" marR="0" lvl="0" indent="0" algn="ctr" defTabSz="1219170" rtl="0" eaLnBrk="1" fontAlgn="b" latinLnBrk="0" hangingPunct="1">
                        <a:lnSpc>
                          <a:spcPct val="110000"/>
                        </a:lnSpc>
                        <a:spcBef>
                          <a:spcPts val="0"/>
                        </a:spcBef>
                        <a:spcAft>
                          <a:spcPts val="0"/>
                        </a:spcAft>
                        <a:buClrTx/>
                        <a:buSzTx/>
                        <a:buFont typeface="Arial" panose="020B0604020202020204" pitchFamily="34" charset="0"/>
                        <a:buNone/>
                        <a:tabLst/>
                        <a:defRPr/>
                      </a:pPr>
                      <a:r>
                        <a:rPr lang="en-US" altLang="zh-CN" sz="1600" b="0" i="0" u="none" strike="noStrike" kern="1200" dirty="0">
                          <a:solidFill>
                            <a:srgbClr val="000000"/>
                          </a:solidFill>
                          <a:effectLst/>
                          <a:latin typeface="+mn-lt"/>
                          <a:ea typeface="+mn-ea"/>
                          <a:cs typeface="+mn-ea"/>
                          <a:sym typeface="+mn-lt"/>
                        </a:rPr>
                        <a:t>5.6%</a:t>
                      </a:r>
                    </a:p>
                  </a:txBody>
                  <a:tcPr marL="72000" marR="36000" marT="36000" marB="3600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xmlns="" val="3752037002"/>
                  </a:ext>
                </a:extLst>
              </a:tr>
              <a:tr h="393849">
                <a:tc>
                  <a:txBody>
                    <a:bodyPr/>
                    <a:lstStyle/>
                    <a:p>
                      <a:pPr algn="ctr" fontAlgn="b"/>
                      <a:r>
                        <a:rPr lang="en-US" altLang="zh-CN" sz="1400" b="0" i="0" u="none" strike="noStrike" dirty="0" smtClean="0">
                          <a:solidFill>
                            <a:srgbClr val="000000"/>
                          </a:solidFill>
                          <a:effectLst/>
                          <a:latin typeface="+mn-ea"/>
                          <a:ea typeface="+mn-ea"/>
                        </a:rPr>
                        <a:t>liberty</a:t>
                      </a:r>
                    </a:p>
                    <a:p>
                      <a:pPr algn="ctr" fontAlgn="b"/>
                      <a:r>
                        <a:rPr lang="en-US" altLang="zh-CN" sz="1400" b="0" i="0" u="none" strike="noStrike" dirty="0" smtClean="0">
                          <a:solidFill>
                            <a:srgbClr val="000000"/>
                          </a:solidFill>
                          <a:effectLst/>
                          <a:latin typeface="+mn-ea"/>
                          <a:ea typeface="+mn-ea"/>
                        </a:rPr>
                        <a:t>(top</a:t>
                      </a:r>
                      <a:r>
                        <a:rPr lang="en-US" altLang="zh-CN" sz="1400" b="0" i="0" u="none" strike="noStrike" baseline="0" dirty="0" smtClean="0">
                          <a:solidFill>
                            <a:srgbClr val="000000"/>
                          </a:solidFill>
                          <a:effectLst/>
                          <a:latin typeface="+mn-ea"/>
                          <a:ea typeface="+mn-ea"/>
                        </a:rPr>
                        <a:t> </a:t>
                      </a:r>
                      <a:r>
                        <a:rPr lang="en-US" altLang="zh-CN" sz="1400" b="0" i="0" u="none" strike="noStrike" dirty="0" smtClean="0">
                          <a:solidFill>
                            <a:srgbClr val="000000"/>
                          </a:solidFill>
                          <a:effectLst/>
                          <a:latin typeface="+mn-ea"/>
                          <a:ea typeface="+mn-ea"/>
                        </a:rPr>
                        <a:t>2%)</a:t>
                      </a:r>
                      <a:endParaRPr lang="en-US" altLang="zh-CN" sz="1400" b="0" i="0" u="none" strike="noStrike" dirty="0">
                        <a:solidFill>
                          <a:srgbClr val="000000"/>
                        </a:solidFill>
                        <a:effectLst/>
                        <a:latin typeface="+mn-ea"/>
                        <a:ea typeface="+mn-ea"/>
                      </a:endParaRPr>
                    </a:p>
                  </a:txBody>
                  <a:tcPr marL="72000" marR="36000" marT="36000" marB="3600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FFFF"/>
                    </a:solidFill>
                  </a:tcPr>
                </a:tc>
                <a:tc>
                  <a:txBody>
                    <a:bodyPr/>
                    <a:lstStyle/>
                    <a:p>
                      <a:pPr marL="0" indent="0" algn="ctr" defTabSz="1219170" rtl="0" eaLnBrk="1" fontAlgn="b" latinLnBrk="0" hangingPunct="1">
                        <a:lnSpc>
                          <a:spcPct val="110000"/>
                        </a:lnSpc>
                        <a:buFont typeface="Arial" panose="020B0604020202020204" pitchFamily="34" charset="0"/>
                        <a:buNone/>
                      </a:pPr>
                      <a:r>
                        <a:rPr lang="en-US" altLang="zh-CN" sz="1600" b="0" i="0" u="none" strike="noStrike" kern="1200">
                          <a:solidFill>
                            <a:srgbClr val="000000"/>
                          </a:solidFill>
                          <a:effectLst/>
                          <a:latin typeface="+mn-lt"/>
                          <a:ea typeface="+mn-ea"/>
                          <a:cs typeface="+mn-ea"/>
                          <a:sym typeface="+mn-lt"/>
                        </a:rPr>
                        <a:t>51</a:t>
                      </a:r>
                      <a:endParaRPr lang="en-US" altLang="zh-CN" sz="1600" b="0" i="0" u="none" strike="noStrike" kern="1200" dirty="0">
                        <a:solidFill>
                          <a:srgbClr val="000000"/>
                        </a:solidFill>
                        <a:effectLst/>
                        <a:latin typeface="+mn-lt"/>
                        <a:ea typeface="+mn-ea"/>
                        <a:cs typeface="+mn-ea"/>
                        <a:sym typeface="+mn-lt"/>
                      </a:endParaRPr>
                    </a:p>
                  </a:txBody>
                  <a:tcPr marL="72000" marR="36000" marT="36000" marB="3600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FFFF"/>
                    </a:solidFill>
                  </a:tcPr>
                </a:tc>
                <a:tc>
                  <a:txBody>
                    <a:bodyPr/>
                    <a:lstStyle/>
                    <a:p>
                      <a:pPr marL="0" indent="0" algn="ctr" defTabSz="1219170" rtl="0" eaLnBrk="1" fontAlgn="b" latinLnBrk="0" hangingPunct="1">
                        <a:lnSpc>
                          <a:spcPct val="110000"/>
                        </a:lnSpc>
                        <a:buFont typeface="Arial" panose="020B0604020202020204" pitchFamily="34" charset="0"/>
                        <a:buNone/>
                      </a:pPr>
                      <a:r>
                        <a:rPr lang="en-US" altLang="zh-CN" sz="1600" b="0" i="0" u="none" strike="noStrike" kern="1200" dirty="0">
                          <a:solidFill>
                            <a:srgbClr val="000000"/>
                          </a:solidFill>
                          <a:effectLst/>
                          <a:latin typeface="+mn-lt"/>
                          <a:ea typeface="+mn-ea"/>
                          <a:cs typeface="+mn-ea"/>
                          <a:sym typeface="+mn-lt"/>
                        </a:rPr>
                        <a:t>1783</a:t>
                      </a:r>
                    </a:p>
                  </a:txBody>
                  <a:tcPr marL="72000" marR="36000" marT="36000" marB="3600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FFFF"/>
                    </a:solidFill>
                  </a:tcPr>
                </a:tc>
                <a:tc>
                  <a:txBody>
                    <a:bodyPr/>
                    <a:lstStyle/>
                    <a:p>
                      <a:pPr marL="0" marR="0" lvl="0" indent="0" algn="ctr" defTabSz="1219170" rtl="0" eaLnBrk="1" fontAlgn="b" latinLnBrk="0" hangingPunct="1">
                        <a:lnSpc>
                          <a:spcPct val="110000"/>
                        </a:lnSpc>
                        <a:spcBef>
                          <a:spcPts val="0"/>
                        </a:spcBef>
                        <a:spcAft>
                          <a:spcPts val="0"/>
                        </a:spcAft>
                        <a:buClrTx/>
                        <a:buSzTx/>
                        <a:buFont typeface="Arial" panose="020B0604020202020204" pitchFamily="34" charset="0"/>
                        <a:buNone/>
                        <a:tabLst/>
                        <a:defRPr/>
                      </a:pPr>
                      <a:r>
                        <a:rPr lang="en-US" altLang="zh-CN" sz="1600" b="0" i="0" u="none" strike="noStrike" kern="1200" dirty="0">
                          <a:solidFill>
                            <a:srgbClr val="000000"/>
                          </a:solidFill>
                          <a:effectLst/>
                          <a:latin typeface="+mn-lt"/>
                          <a:ea typeface="+mn-ea"/>
                          <a:cs typeface="+mn-ea"/>
                          <a:sym typeface="+mn-lt"/>
                        </a:rPr>
                        <a:t>2.9%</a:t>
                      </a:r>
                    </a:p>
                  </a:txBody>
                  <a:tcPr marL="72000" marR="36000" marT="36000" marB="3600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xmlns="" val="1021109195"/>
                  </a:ext>
                </a:extLst>
              </a:tr>
            </a:tbl>
          </a:graphicData>
        </a:graphic>
      </p:graphicFrame>
      <p:graphicFrame>
        <p:nvGraphicFramePr>
          <p:cNvPr id="37" name="表格 36">
            <a:extLst>
              <a:ext uri="{FF2B5EF4-FFF2-40B4-BE49-F238E27FC236}">
                <a16:creationId xmlns:a16="http://schemas.microsoft.com/office/drawing/2014/main" xmlns="" id="{3CD20A94-BFB5-518D-5ADF-366DAAED8D39}"/>
              </a:ext>
            </a:extLst>
          </p:cNvPr>
          <p:cNvGraphicFramePr>
            <a:graphicFrameLocks noGrp="1"/>
          </p:cNvGraphicFramePr>
          <p:nvPr>
            <p:extLst>
              <p:ext uri="{D42A27DB-BD31-4B8C-83A1-F6EECF244321}">
                <p14:modId xmlns:p14="http://schemas.microsoft.com/office/powerpoint/2010/main" val="3809366618"/>
              </p:ext>
            </p:extLst>
          </p:nvPr>
        </p:nvGraphicFramePr>
        <p:xfrm>
          <a:off x="7210395" y="4467079"/>
          <a:ext cx="3888166" cy="1344831"/>
        </p:xfrm>
        <a:graphic>
          <a:graphicData uri="http://schemas.openxmlformats.org/drawingml/2006/table">
            <a:tbl>
              <a:tblPr>
                <a:effectLst/>
              </a:tblPr>
              <a:tblGrid>
                <a:gridCol w="1140176">
                  <a:extLst>
                    <a:ext uri="{9D8B030D-6E8A-4147-A177-3AD203B41FA5}">
                      <a16:colId xmlns:a16="http://schemas.microsoft.com/office/drawing/2014/main" xmlns="" val="20000"/>
                    </a:ext>
                  </a:extLst>
                </a:gridCol>
                <a:gridCol w="779168">
                  <a:extLst>
                    <a:ext uri="{9D8B030D-6E8A-4147-A177-3AD203B41FA5}">
                      <a16:colId xmlns:a16="http://schemas.microsoft.com/office/drawing/2014/main" xmlns="" val="20001"/>
                    </a:ext>
                  </a:extLst>
                </a:gridCol>
                <a:gridCol w="991108">
                  <a:extLst>
                    <a:ext uri="{9D8B030D-6E8A-4147-A177-3AD203B41FA5}">
                      <a16:colId xmlns:a16="http://schemas.microsoft.com/office/drawing/2014/main" xmlns="" val="20002"/>
                    </a:ext>
                  </a:extLst>
                </a:gridCol>
                <a:gridCol w="977714">
                  <a:extLst>
                    <a:ext uri="{9D8B030D-6E8A-4147-A177-3AD203B41FA5}">
                      <a16:colId xmlns:a16="http://schemas.microsoft.com/office/drawing/2014/main" xmlns="" val="201763060"/>
                    </a:ext>
                  </a:extLst>
                </a:gridCol>
              </a:tblGrid>
              <a:tr h="347391">
                <a:tc>
                  <a:txBody>
                    <a:bodyPr/>
                    <a:lstStyle/>
                    <a:p>
                      <a:pPr algn="ctr" fontAlgn="b"/>
                      <a:endParaRPr lang="en-US" altLang="zh-CN" sz="1400" b="1" i="0" u="none" strike="noStrike" dirty="0">
                        <a:solidFill>
                          <a:schemeClr val="bg1"/>
                        </a:solidFill>
                        <a:effectLst/>
                        <a:latin typeface="+mn-lt"/>
                        <a:ea typeface="+mn-ea"/>
                        <a:cs typeface="+mn-ea"/>
                        <a:sym typeface="+mn-lt"/>
                      </a:endParaRPr>
                    </a:p>
                  </a:txBody>
                  <a:tcPr marL="72000" marR="36000"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6748C">
                        <a:alpha val="80000"/>
                      </a:srgbClr>
                    </a:solidFill>
                  </a:tcPr>
                </a:tc>
                <a:tc>
                  <a:txBody>
                    <a:bodyPr/>
                    <a:lstStyle/>
                    <a:p>
                      <a:pPr algn="ctr" fontAlgn="b"/>
                      <a:r>
                        <a:rPr lang="en-US" altLang="zh-CN" sz="1400" b="1" i="0" u="none" strike="noStrike" dirty="0" smtClean="0">
                          <a:solidFill>
                            <a:schemeClr val="bg1"/>
                          </a:solidFill>
                          <a:effectLst/>
                          <a:latin typeface="+mn-lt"/>
                          <a:ea typeface="+mn-ea"/>
                          <a:cs typeface="+mn-ea"/>
                          <a:sym typeface="+mn-lt"/>
                        </a:rPr>
                        <a:t>refuse</a:t>
                      </a:r>
                      <a:endParaRPr lang="en-US" altLang="zh-CN" sz="1400" b="1" i="0" u="none" strike="noStrike" dirty="0">
                        <a:solidFill>
                          <a:schemeClr val="bg1"/>
                        </a:solidFill>
                        <a:effectLst/>
                        <a:latin typeface="+mn-lt"/>
                        <a:ea typeface="+mn-ea"/>
                        <a:cs typeface="+mn-ea"/>
                        <a:sym typeface="+mn-lt"/>
                      </a:endParaRPr>
                    </a:p>
                  </a:txBody>
                  <a:tcPr marL="72000" marR="36000"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6748C">
                        <a:alpha val="80000"/>
                      </a:srgbClr>
                    </a:solidFill>
                  </a:tcPr>
                </a:tc>
                <a:tc>
                  <a:txBody>
                    <a:bodyPr/>
                    <a:lstStyle/>
                    <a:p>
                      <a:pPr algn="ctr" fontAlgn="b"/>
                      <a:r>
                        <a:rPr lang="en-US" altLang="zh-CN" sz="1400" b="1" i="0" u="none" strike="noStrike" dirty="0" smtClean="0">
                          <a:solidFill>
                            <a:schemeClr val="bg1"/>
                          </a:solidFill>
                          <a:effectLst/>
                          <a:latin typeface="+mn-lt"/>
                          <a:ea typeface="+mn-ea"/>
                          <a:cs typeface="+mn-ea"/>
                          <a:sym typeface="+mn-lt"/>
                        </a:rPr>
                        <a:t>total</a:t>
                      </a:r>
                      <a:endParaRPr lang="en-US" altLang="zh-CN" sz="1400" b="1" i="0" u="none" strike="noStrike" dirty="0">
                        <a:solidFill>
                          <a:schemeClr val="bg1"/>
                        </a:solidFill>
                        <a:effectLst/>
                        <a:latin typeface="+mn-lt"/>
                        <a:ea typeface="+mn-ea"/>
                        <a:cs typeface="+mn-ea"/>
                        <a:sym typeface="+mn-lt"/>
                      </a:endParaRPr>
                    </a:p>
                  </a:txBody>
                  <a:tcPr marL="72000" marR="36000"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6748C">
                        <a:alpha val="80000"/>
                      </a:srgbClr>
                    </a:solidFill>
                  </a:tcPr>
                </a:tc>
                <a:tc>
                  <a:txBody>
                    <a:bodyPr/>
                    <a:lstStyle/>
                    <a:p>
                      <a:pPr algn="ctr" fontAlgn="b"/>
                      <a:r>
                        <a:rPr lang="en-US" altLang="zh-CN" sz="1400" b="1" i="0" u="none" strike="noStrike" dirty="0" smtClean="0">
                          <a:solidFill>
                            <a:schemeClr val="bg1"/>
                          </a:solidFill>
                          <a:effectLst/>
                          <a:latin typeface="+mn-lt"/>
                          <a:ea typeface="+mn-ea"/>
                          <a:cs typeface="+mn-ea"/>
                          <a:sym typeface="+mn-lt"/>
                        </a:rPr>
                        <a:t>accuracy</a:t>
                      </a:r>
                      <a:endParaRPr lang="en-US" altLang="zh-CN" sz="1400" b="1" i="0" u="none" strike="noStrike" dirty="0">
                        <a:solidFill>
                          <a:schemeClr val="bg1"/>
                        </a:solidFill>
                        <a:effectLst/>
                        <a:latin typeface="+mn-lt"/>
                        <a:ea typeface="+mn-ea"/>
                        <a:cs typeface="+mn-ea"/>
                        <a:sym typeface="+mn-lt"/>
                      </a:endParaRPr>
                    </a:p>
                  </a:txBody>
                  <a:tcPr marL="72000" marR="36000"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6748C">
                        <a:alpha val="80000"/>
                      </a:srgbClr>
                    </a:solidFill>
                  </a:tcPr>
                </a:tc>
                <a:extLst>
                  <a:ext uri="{0D108BD9-81ED-4DB2-BD59-A6C34878D82A}">
                    <a16:rowId xmlns:a16="http://schemas.microsoft.com/office/drawing/2014/main" xmlns="" val="3566623232"/>
                  </a:ext>
                </a:extLst>
              </a:tr>
              <a:tr h="454466">
                <a:tc>
                  <a:txBody>
                    <a:bodyPr/>
                    <a:lstStyle/>
                    <a:p>
                      <a:pPr algn="ctr" fontAlgn="b"/>
                      <a:r>
                        <a:rPr lang="en-US" altLang="zh-CN" sz="1400" b="0" i="0" u="none" strike="noStrike" dirty="0" err="1" smtClean="0">
                          <a:solidFill>
                            <a:srgbClr val="000000"/>
                          </a:solidFill>
                          <a:effectLst/>
                          <a:latin typeface="+mn-lt"/>
                          <a:ea typeface="+mn-ea"/>
                          <a:cs typeface="+mn-ea"/>
                          <a:sym typeface="+mn-lt"/>
                        </a:rPr>
                        <a:t>tongdun</a:t>
                      </a:r>
                      <a:endParaRPr lang="en-US" altLang="zh-CN" sz="1400" b="0" i="0" u="none" strike="noStrike" dirty="0" smtClean="0">
                        <a:solidFill>
                          <a:srgbClr val="000000"/>
                        </a:solidFill>
                        <a:effectLst/>
                        <a:latin typeface="+mn-lt"/>
                        <a:ea typeface="+mn-ea"/>
                        <a:cs typeface="+mn-ea"/>
                        <a:sym typeface="+mn-lt"/>
                      </a:endParaRPr>
                    </a:p>
                    <a:p>
                      <a:pPr algn="ctr" fontAlgn="b"/>
                      <a:r>
                        <a:rPr lang="en-US" altLang="zh-CN" sz="1400" b="0" i="0" u="none" strike="noStrike" dirty="0" smtClean="0">
                          <a:solidFill>
                            <a:srgbClr val="000000"/>
                          </a:solidFill>
                          <a:effectLst/>
                          <a:latin typeface="+mn-lt"/>
                          <a:ea typeface="+mn-ea"/>
                          <a:cs typeface="+mn-ea"/>
                          <a:sym typeface="+mn-lt"/>
                        </a:rPr>
                        <a:t>(top 2%)</a:t>
                      </a:r>
                      <a:endParaRPr lang="en-US" altLang="zh-CN" sz="1400" b="0" i="0" u="none" strike="noStrike" dirty="0">
                        <a:solidFill>
                          <a:srgbClr val="000000"/>
                        </a:solidFill>
                        <a:effectLst/>
                        <a:latin typeface="+mn-lt"/>
                        <a:ea typeface="+mn-ea"/>
                        <a:cs typeface="+mn-ea"/>
                        <a:sym typeface="+mn-lt"/>
                      </a:endParaRPr>
                    </a:p>
                  </a:txBody>
                  <a:tcPr marL="72000" marR="36000" marT="36000" marB="3600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rgbClr val="FFFFFF"/>
                    </a:solidFill>
                  </a:tcPr>
                </a:tc>
                <a:tc>
                  <a:txBody>
                    <a:bodyPr/>
                    <a:lstStyle/>
                    <a:p>
                      <a:pPr marL="0" marR="0" lvl="0" indent="0" algn="ctr" defTabSz="1219170" rtl="0" eaLnBrk="1" fontAlgn="b" latinLnBrk="0" hangingPunct="1">
                        <a:lnSpc>
                          <a:spcPct val="110000"/>
                        </a:lnSpc>
                        <a:spcBef>
                          <a:spcPts val="0"/>
                        </a:spcBef>
                        <a:spcAft>
                          <a:spcPts val="0"/>
                        </a:spcAft>
                        <a:buClrTx/>
                        <a:buSzTx/>
                        <a:buFont typeface="Arial" panose="020B0604020202020204" pitchFamily="34" charset="0"/>
                        <a:buNone/>
                        <a:tabLst/>
                        <a:defRPr/>
                      </a:pPr>
                      <a:r>
                        <a:rPr lang="en-US" altLang="zh-CN" sz="1600" b="0" i="0" u="none" strike="noStrike" kern="1200" dirty="0">
                          <a:solidFill>
                            <a:srgbClr val="000000"/>
                          </a:solidFill>
                          <a:effectLst/>
                          <a:latin typeface="+mn-lt"/>
                          <a:ea typeface="+mn-ea"/>
                          <a:cs typeface="+mn-ea"/>
                          <a:sym typeface="+mn-lt"/>
                        </a:rPr>
                        <a:t>23</a:t>
                      </a:r>
                    </a:p>
                  </a:txBody>
                  <a:tcPr marL="72000" marR="36000" marT="36000" marB="3600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rgbClr val="FFFFFF"/>
                    </a:solidFill>
                  </a:tcPr>
                </a:tc>
                <a:tc>
                  <a:txBody>
                    <a:bodyPr/>
                    <a:lstStyle/>
                    <a:p>
                      <a:pPr marL="0" marR="0" lvl="0" indent="0" algn="ctr" defTabSz="1219170" rtl="0" eaLnBrk="1" fontAlgn="b" latinLnBrk="0" hangingPunct="1">
                        <a:lnSpc>
                          <a:spcPct val="110000"/>
                        </a:lnSpc>
                        <a:spcBef>
                          <a:spcPts val="0"/>
                        </a:spcBef>
                        <a:spcAft>
                          <a:spcPts val="0"/>
                        </a:spcAft>
                        <a:buClrTx/>
                        <a:buSzTx/>
                        <a:buFont typeface="Arial" panose="020B0604020202020204" pitchFamily="34" charset="0"/>
                        <a:buNone/>
                        <a:tabLst/>
                        <a:defRPr/>
                      </a:pPr>
                      <a:r>
                        <a:rPr lang="en-US" altLang="zh-CN" sz="1600" b="0" i="0" u="none" strike="noStrike" kern="1200" dirty="0">
                          <a:solidFill>
                            <a:srgbClr val="000000"/>
                          </a:solidFill>
                          <a:effectLst/>
                          <a:latin typeface="+mn-lt"/>
                          <a:ea typeface="+mn-ea"/>
                          <a:cs typeface="+mn-ea"/>
                          <a:sym typeface="+mn-lt"/>
                        </a:rPr>
                        <a:t>461</a:t>
                      </a:r>
                    </a:p>
                  </a:txBody>
                  <a:tcPr marL="72000" marR="36000" marT="36000" marB="3600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rgbClr val="FFFFFF"/>
                    </a:solidFill>
                  </a:tcPr>
                </a:tc>
                <a:tc>
                  <a:txBody>
                    <a:bodyPr/>
                    <a:lstStyle/>
                    <a:p>
                      <a:pPr marL="0" marR="0" lvl="0" indent="0" algn="ctr" defTabSz="1219170" rtl="0" eaLnBrk="1" fontAlgn="b" latinLnBrk="0" hangingPunct="1">
                        <a:lnSpc>
                          <a:spcPct val="110000"/>
                        </a:lnSpc>
                        <a:spcBef>
                          <a:spcPts val="0"/>
                        </a:spcBef>
                        <a:spcAft>
                          <a:spcPts val="0"/>
                        </a:spcAft>
                        <a:buClrTx/>
                        <a:buSzTx/>
                        <a:buFont typeface="Arial" panose="020B0604020202020204" pitchFamily="34" charset="0"/>
                        <a:buNone/>
                        <a:tabLst/>
                        <a:defRPr/>
                      </a:pPr>
                      <a:r>
                        <a:rPr lang="en-US" altLang="zh-CN" sz="1600" b="0" i="0" u="none" strike="noStrike" kern="1200" dirty="0">
                          <a:solidFill>
                            <a:srgbClr val="000000"/>
                          </a:solidFill>
                          <a:effectLst/>
                          <a:latin typeface="+mn-lt"/>
                          <a:ea typeface="+mn-ea"/>
                          <a:cs typeface="+mn-ea"/>
                          <a:sym typeface="+mn-lt"/>
                        </a:rPr>
                        <a:t>5.0%</a:t>
                      </a:r>
                    </a:p>
                  </a:txBody>
                  <a:tcPr marL="72000" marR="36000" marT="36000" marB="3600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xmlns="" val="3752037002"/>
                  </a:ext>
                </a:extLst>
              </a:tr>
              <a:tr h="393849">
                <a:tc>
                  <a:txBody>
                    <a:bodyPr/>
                    <a:lstStyle/>
                    <a:p>
                      <a:pPr algn="ctr" fontAlgn="b"/>
                      <a:r>
                        <a:rPr lang="en-US" altLang="zh-CN" sz="1400" b="0" i="0" u="none" strike="noStrike" dirty="0" smtClean="0">
                          <a:solidFill>
                            <a:srgbClr val="000000"/>
                          </a:solidFill>
                          <a:effectLst/>
                          <a:latin typeface="+mn-ea"/>
                          <a:ea typeface="+mn-ea"/>
                        </a:rPr>
                        <a:t>liberty</a:t>
                      </a:r>
                    </a:p>
                    <a:p>
                      <a:pPr algn="ctr" fontAlgn="b"/>
                      <a:r>
                        <a:rPr lang="en-US" altLang="zh-CN" sz="1400" b="0" i="0" u="none" strike="noStrike" dirty="0" smtClean="0">
                          <a:solidFill>
                            <a:srgbClr val="000000"/>
                          </a:solidFill>
                          <a:effectLst/>
                          <a:latin typeface="+mn-ea"/>
                          <a:ea typeface="+mn-ea"/>
                        </a:rPr>
                        <a:t>(top</a:t>
                      </a:r>
                      <a:r>
                        <a:rPr lang="en-US" altLang="zh-CN" sz="1400" b="0" i="0" u="none" strike="noStrike" baseline="0" dirty="0" smtClean="0">
                          <a:solidFill>
                            <a:srgbClr val="000000"/>
                          </a:solidFill>
                          <a:effectLst/>
                          <a:latin typeface="+mn-ea"/>
                          <a:ea typeface="+mn-ea"/>
                        </a:rPr>
                        <a:t> </a:t>
                      </a:r>
                      <a:r>
                        <a:rPr lang="en-US" altLang="zh-CN" sz="1400" b="0" i="0" u="none" strike="noStrike" dirty="0" smtClean="0">
                          <a:solidFill>
                            <a:srgbClr val="000000"/>
                          </a:solidFill>
                          <a:effectLst/>
                          <a:latin typeface="+mn-ea"/>
                          <a:ea typeface="+mn-ea"/>
                        </a:rPr>
                        <a:t>2%)</a:t>
                      </a:r>
                      <a:endParaRPr lang="en-US" altLang="zh-CN" sz="1400" b="0" i="0" u="none" strike="noStrike" dirty="0">
                        <a:solidFill>
                          <a:srgbClr val="000000"/>
                        </a:solidFill>
                        <a:effectLst/>
                        <a:latin typeface="+mn-ea"/>
                        <a:ea typeface="+mn-ea"/>
                      </a:endParaRPr>
                    </a:p>
                  </a:txBody>
                  <a:tcPr marL="72000" marR="36000" marT="36000" marB="3600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FFFF"/>
                    </a:solidFill>
                  </a:tcPr>
                </a:tc>
                <a:tc>
                  <a:txBody>
                    <a:bodyPr/>
                    <a:lstStyle/>
                    <a:p>
                      <a:pPr marL="0" indent="0" algn="ctr" defTabSz="1219170" rtl="0" eaLnBrk="1" fontAlgn="b" latinLnBrk="0" hangingPunct="1">
                        <a:lnSpc>
                          <a:spcPct val="110000"/>
                        </a:lnSpc>
                        <a:buFont typeface="Arial" panose="020B0604020202020204" pitchFamily="34" charset="0"/>
                        <a:buNone/>
                      </a:pPr>
                      <a:r>
                        <a:rPr lang="en-US" altLang="zh-CN" sz="1600" b="0" i="0" u="none" strike="noStrike" kern="1200" dirty="0">
                          <a:solidFill>
                            <a:srgbClr val="000000"/>
                          </a:solidFill>
                          <a:effectLst/>
                          <a:latin typeface="+mn-lt"/>
                          <a:ea typeface="+mn-ea"/>
                          <a:cs typeface="+mn-ea"/>
                          <a:sym typeface="+mn-lt"/>
                        </a:rPr>
                        <a:t>28</a:t>
                      </a:r>
                    </a:p>
                  </a:txBody>
                  <a:tcPr marL="72000" marR="36000" marT="36000" marB="3600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FFFF"/>
                    </a:solidFill>
                  </a:tcPr>
                </a:tc>
                <a:tc>
                  <a:txBody>
                    <a:bodyPr/>
                    <a:lstStyle/>
                    <a:p>
                      <a:pPr marL="0" indent="0" algn="ctr" defTabSz="1219170" rtl="0" eaLnBrk="1" fontAlgn="b" latinLnBrk="0" hangingPunct="1">
                        <a:lnSpc>
                          <a:spcPct val="110000"/>
                        </a:lnSpc>
                        <a:buFont typeface="Arial" panose="020B0604020202020204" pitchFamily="34" charset="0"/>
                        <a:buNone/>
                      </a:pPr>
                      <a:r>
                        <a:rPr lang="en-US" altLang="zh-CN" sz="1600" b="0" i="0" u="none" strike="noStrike" kern="1200" dirty="0">
                          <a:solidFill>
                            <a:srgbClr val="000000"/>
                          </a:solidFill>
                          <a:effectLst/>
                          <a:latin typeface="+mn-lt"/>
                          <a:ea typeface="+mn-ea"/>
                          <a:cs typeface="+mn-ea"/>
                          <a:sym typeface="+mn-lt"/>
                        </a:rPr>
                        <a:t>466</a:t>
                      </a:r>
                    </a:p>
                  </a:txBody>
                  <a:tcPr marL="72000" marR="36000" marT="36000" marB="3600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FFFF"/>
                    </a:solidFill>
                  </a:tcPr>
                </a:tc>
                <a:tc>
                  <a:txBody>
                    <a:bodyPr/>
                    <a:lstStyle/>
                    <a:p>
                      <a:pPr marL="0" marR="0" lvl="0" indent="0" algn="ctr" defTabSz="1219170" rtl="0" eaLnBrk="1" fontAlgn="b" latinLnBrk="0" hangingPunct="1">
                        <a:lnSpc>
                          <a:spcPct val="110000"/>
                        </a:lnSpc>
                        <a:spcBef>
                          <a:spcPts val="0"/>
                        </a:spcBef>
                        <a:spcAft>
                          <a:spcPts val="0"/>
                        </a:spcAft>
                        <a:buClrTx/>
                        <a:buSzTx/>
                        <a:buFont typeface="Arial" panose="020B0604020202020204" pitchFamily="34" charset="0"/>
                        <a:buNone/>
                        <a:tabLst/>
                        <a:defRPr/>
                      </a:pPr>
                      <a:r>
                        <a:rPr lang="en-US" altLang="zh-CN" sz="1600" b="0" i="0" u="none" strike="noStrike" kern="1200" dirty="0">
                          <a:solidFill>
                            <a:srgbClr val="000000"/>
                          </a:solidFill>
                          <a:effectLst/>
                          <a:latin typeface="+mn-lt"/>
                          <a:ea typeface="+mn-ea"/>
                          <a:cs typeface="+mn-ea"/>
                          <a:sym typeface="+mn-lt"/>
                        </a:rPr>
                        <a:t>6.0%</a:t>
                      </a:r>
                    </a:p>
                  </a:txBody>
                  <a:tcPr marL="72000" marR="36000" marT="36000" marB="3600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xmlns="" val="1021109195"/>
                  </a:ext>
                </a:extLst>
              </a:tr>
            </a:tbl>
          </a:graphicData>
        </a:graphic>
      </p:graphicFrame>
      <p:pic>
        <p:nvPicPr>
          <p:cNvPr id="38" name="图片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93850" y="4861064"/>
            <a:ext cx="673200" cy="669851"/>
          </a:xfrm>
          <a:prstGeom prst="rect">
            <a:avLst/>
          </a:prstGeom>
        </p:spPr>
      </p:pic>
      <p:sp>
        <p:nvSpPr>
          <p:cNvPr id="43" name="文本框 42"/>
          <p:cNvSpPr txBox="1"/>
          <p:nvPr/>
        </p:nvSpPr>
        <p:spPr>
          <a:xfrm>
            <a:off x="2301963" y="5897770"/>
            <a:ext cx="1313180" cy="369332"/>
          </a:xfrm>
          <a:prstGeom prst="rect">
            <a:avLst/>
          </a:prstGeom>
          <a:noFill/>
        </p:spPr>
        <p:txBody>
          <a:bodyPr wrap="none" rtlCol="0">
            <a:spAutoFit/>
          </a:bodyPr>
          <a:lstStyle/>
          <a:p>
            <a:r>
              <a:rPr lang="en-US" altLang="zh-CN" b="1" dirty="0" smtClean="0">
                <a:solidFill>
                  <a:srgbClr val="343741"/>
                </a:solidFill>
              </a:rPr>
              <a:t>Old model</a:t>
            </a:r>
            <a:endParaRPr lang="zh-CN" altLang="en-US" b="1" dirty="0">
              <a:solidFill>
                <a:srgbClr val="343741"/>
              </a:solidFill>
            </a:endParaRPr>
          </a:p>
        </p:txBody>
      </p:sp>
      <p:sp>
        <p:nvSpPr>
          <p:cNvPr id="44" name="文本框 43"/>
          <p:cNvSpPr txBox="1"/>
          <p:nvPr/>
        </p:nvSpPr>
        <p:spPr>
          <a:xfrm>
            <a:off x="7440785" y="5923841"/>
            <a:ext cx="3679277" cy="369332"/>
          </a:xfrm>
          <a:prstGeom prst="rect">
            <a:avLst/>
          </a:prstGeom>
          <a:noFill/>
        </p:spPr>
        <p:txBody>
          <a:bodyPr wrap="none" rtlCol="0">
            <a:spAutoFit/>
          </a:bodyPr>
          <a:lstStyle/>
          <a:p>
            <a:r>
              <a:rPr lang="en-US" altLang="zh-CN" b="1" dirty="0" smtClean="0">
                <a:solidFill>
                  <a:srgbClr val="343741"/>
                </a:solidFill>
              </a:rPr>
              <a:t>New model</a:t>
            </a:r>
            <a:r>
              <a:rPr lang="zh-CN" altLang="en-US" b="1" dirty="0" smtClean="0">
                <a:solidFill>
                  <a:srgbClr val="343741"/>
                </a:solidFill>
              </a:rPr>
              <a:t>（</a:t>
            </a:r>
            <a:r>
              <a:rPr lang="en-US" altLang="zh-CN" b="1" dirty="0" smtClean="0">
                <a:solidFill>
                  <a:srgbClr val="343741"/>
                </a:solidFill>
              </a:rPr>
              <a:t>2021-11~2022-03</a:t>
            </a:r>
            <a:r>
              <a:rPr lang="zh-CN" altLang="en-US" b="1" dirty="0" smtClean="0">
                <a:solidFill>
                  <a:srgbClr val="343741"/>
                </a:solidFill>
              </a:rPr>
              <a:t>）</a:t>
            </a:r>
            <a:endParaRPr lang="zh-CN" altLang="en-US" b="1" dirty="0">
              <a:solidFill>
                <a:srgbClr val="343741"/>
              </a:solidFill>
            </a:endParaRPr>
          </a:p>
        </p:txBody>
      </p:sp>
      <p:sp>
        <p:nvSpPr>
          <p:cNvPr id="45" name="矩形 44"/>
          <p:cNvSpPr/>
          <p:nvPr/>
        </p:nvSpPr>
        <p:spPr>
          <a:xfrm>
            <a:off x="7210395" y="5301494"/>
            <a:ext cx="3888166" cy="551316"/>
          </a:xfrm>
          <a:prstGeom prst="rect">
            <a:avLst/>
          </a:prstGeom>
          <a:no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rgbClr val="FF0000"/>
              </a:solidFill>
              <a:cs typeface="+mn-ea"/>
              <a:sym typeface="+mn-lt"/>
            </a:endParaRPr>
          </a:p>
        </p:txBody>
      </p:sp>
      <p:sp>
        <p:nvSpPr>
          <p:cNvPr id="48" name="标题 3"/>
          <p:cNvSpPr>
            <a:spLocks noGrp="1"/>
          </p:cNvSpPr>
          <p:nvPr>
            <p:ph type="title"/>
          </p:nvPr>
        </p:nvSpPr>
        <p:spPr>
          <a:xfrm>
            <a:off x="508000" y="274637"/>
            <a:ext cx="11074400" cy="487363"/>
          </a:xfrm>
        </p:spPr>
        <p:txBody>
          <a:bodyPr>
            <a:normAutofit fontScale="90000"/>
          </a:bodyPr>
          <a:lstStyle/>
          <a:p>
            <a:r>
              <a:rPr lang="en-US" altLang="zh-CN" dirty="0" smtClean="0">
                <a:latin typeface="+mn-lt"/>
                <a:ea typeface="+mn-ea"/>
                <a:cs typeface="+mn-ea"/>
                <a:sym typeface="+mn-lt"/>
              </a:rPr>
              <a:t>2. Process &amp; Results</a:t>
            </a:r>
            <a:endParaRPr lang="zh-CN" altLang="en-US" dirty="0">
              <a:latin typeface="+mn-lt"/>
              <a:ea typeface="+mn-ea"/>
              <a:cs typeface="+mn-ea"/>
              <a:sym typeface="+mn-lt"/>
            </a:endParaRPr>
          </a:p>
        </p:txBody>
      </p:sp>
    </p:spTree>
    <p:extLst>
      <p:ext uri="{BB962C8B-B14F-4D97-AF65-F5344CB8AC3E}">
        <p14:creationId xmlns:p14="http://schemas.microsoft.com/office/powerpoint/2010/main" val="415272025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508000" y="2795727"/>
            <a:ext cx="10668000" cy="489926"/>
          </a:xfrm>
          <a:prstGeom prst="roundRect">
            <a:avLst/>
          </a:prstGeom>
          <a:solidFill>
            <a:srgbClr val="FFD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占位符 4"/>
          <p:cNvSpPr>
            <a:spLocks noGrp="1"/>
          </p:cNvSpPr>
          <p:nvPr>
            <p:ph type="body" sz="quarter" idx="13"/>
          </p:nvPr>
        </p:nvSpPr>
        <p:spPr>
          <a:xfrm>
            <a:off x="508000" y="1453174"/>
            <a:ext cx="11125200" cy="4679949"/>
          </a:xfrm>
        </p:spPr>
        <p:txBody>
          <a:bodyPr>
            <a:normAutofit/>
          </a:bodyPr>
          <a:lstStyle/>
          <a:p>
            <a:pPr>
              <a:lnSpc>
                <a:spcPct val="150000"/>
              </a:lnSpc>
            </a:pPr>
            <a:r>
              <a:rPr lang="en-US" altLang="zh-CN" sz="2400" dirty="0" smtClean="0">
                <a:cs typeface="+mn-ea"/>
                <a:sym typeface="+mn-lt"/>
              </a:rPr>
              <a:t>Background</a:t>
            </a:r>
            <a:endParaRPr lang="en-US" altLang="zh-CN" sz="2400" dirty="0">
              <a:latin typeface="+mn-lt"/>
              <a:cs typeface="+mn-ea"/>
              <a:sym typeface="+mn-lt"/>
            </a:endParaRPr>
          </a:p>
          <a:p>
            <a:pPr>
              <a:lnSpc>
                <a:spcPct val="150000"/>
              </a:lnSpc>
            </a:pPr>
            <a:r>
              <a:rPr lang="en-US" altLang="zh-CN" sz="2400" dirty="0" smtClean="0">
                <a:latin typeface="+mn-lt"/>
                <a:cs typeface="+mn-ea"/>
                <a:sym typeface="+mn-lt"/>
              </a:rPr>
              <a:t>Process &amp; Results</a:t>
            </a:r>
          </a:p>
          <a:p>
            <a:pPr>
              <a:lnSpc>
                <a:spcPct val="150000"/>
              </a:lnSpc>
            </a:pPr>
            <a:r>
              <a:rPr lang="en-US" altLang="zh-CN" sz="2400" b="0" dirty="0" smtClean="0">
                <a:latin typeface="+mn-lt"/>
                <a:cs typeface="+mn-ea"/>
                <a:sym typeface="+mn-lt"/>
              </a:rPr>
              <a:t>Next Step</a:t>
            </a:r>
            <a:endParaRPr lang="en-US" altLang="zh-CN" sz="2400" b="0" dirty="0">
              <a:latin typeface="+mn-lt"/>
              <a:cs typeface="+mn-ea"/>
              <a:sym typeface="+mn-lt"/>
            </a:endParaRPr>
          </a:p>
          <a:p>
            <a:endParaRPr lang="en-US" altLang="zh-CN" sz="2400" b="0" dirty="0">
              <a:latin typeface="+mn-lt"/>
              <a:cs typeface="+mn-ea"/>
              <a:sym typeface="+mn-lt"/>
            </a:endParaRPr>
          </a:p>
          <a:p>
            <a:endParaRPr lang="zh-CN" altLang="en-US" sz="2400" b="0" dirty="0">
              <a:latin typeface="+mn-lt"/>
              <a:cs typeface="+mn-ea"/>
              <a:sym typeface="+mn-lt"/>
            </a:endParaRPr>
          </a:p>
        </p:txBody>
      </p:sp>
      <p:sp>
        <p:nvSpPr>
          <p:cNvPr id="3" name="灯片编号占位符 2"/>
          <p:cNvSpPr>
            <a:spLocks noGrp="1"/>
          </p:cNvSpPr>
          <p:nvPr>
            <p:ph type="sldNum" sz="quarter" idx="4"/>
          </p:nvPr>
        </p:nvSpPr>
        <p:spPr/>
        <p:txBody>
          <a:bodyPr/>
          <a:lstStyle/>
          <a:p>
            <a:fld id="{C632D78A-10B3-4DCD-84B7-9E85168884D1}" type="slidenum">
              <a:rPr lang="en-US" smtClean="0">
                <a:latin typeface="+mn-lt"/>
                <a:cs typeface="+mn-ea"/>
                <a:sym typeface="+mn-lt"/>
              </a:rPr>
              <a:pPr/>
              <a:t>6</a:t>
            </a:fld>
            <a:endParaRPr lang="en-US" dirty="0">
              <a:latin typeface="+mn-lt"/>
              <a:cs typeface="+mn-ea"/>
              <a:sym typeface="+mn-lt"/>
            </a:endParaRPr>
          </a:p>
        </p:txBody>
      </p:sp>
    </p:spTree>
    <p:extLst>
      <p:ext uri="{BB962C8B-B14F-4D97-AF65-F5344CB8AC3E}">
        <p14:creationId xmlns:p14="http://schemas.microsoft.com/office/powerpoint/2010/main" val="1765029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C632D78A-10B3-4DCD-84B7-9E85168884D1}" type="slidenum">
              <a:rPr lang="en-US" smtClean="0">
                <a:latin typeface="+mn-lt"/>
                <a:cs typeface="+mn-ea"/>
                <a:sym typeface="+mn-lt"/>
              </a:rPr>
              <a:pPr/>
              <a:t>7</a:t>
            </a:fld>
            <a:endParaRPr lang="en-US" dirty="0">
              <a:latin typeface="+mn-lt"/>
              <a:cs typeface="+mn-ea"/>
              <a:sym typeface="+mn-lt"/>
            </a:endParaRPr>
          </a:p>
        </p:txBody>
      </p:sp>
      <p:sp>
        <p:nvSpPr>
          <p:cNvPr id="8" name="目标：在保持现有模型（LGBM+IsolationForest）稳定进行迭代优化的前提下，构建基于KnowledgeGraph(KG)的反欺诈检测模型替换现有模型，或跟现有模型进行融合以提升模型的精确率、召回率。"/>
          <p:cNvSpPr txBox="1"/>
          <p:nvPr/>
        </p:nvSpPr>
        <p:spPr>
          <a:xfrm>
            <a:off x="664984" y="928714"/>
            <a:ext cx="10511016" cy="5806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nchor="ctr">
            <a:spAutoFit/>
          </a:bodyPr>
          <a:lstStyle/>
          <a:p>
            <a:pPr>
              <a:defRPr sz="1600">
                <a:solidFill>
                  <a:schemeClr val="accent2"/>
                </a:solidFill>
                <a:latin typeface="Microsoft YaHei"/>
                <a:ea typeface="Microsoft YaHei"/>
                <a:cs typeface="Microsoft YaHei"/>
                <a:sym typeface="Microsoft YaHei"/>
              </a:defRPr>
            </a:pPr>
            <a:r>
              <a:rPr dirty="0">
                <a:latin typeface="Arial"/>
                <a:ea typeface="Arial"/>
                <a:cs typeface="Arial"/>
                <a:sym typeface="Arial"/>
              </a:rPr>
              <a:t>Leverage</a:t>
            </a:r>
            <a:r>
              <a:rPr dirty="0"/>
              <a:t> Knowledge Graph to mine deep </a:t>
            </a:r>
            <a:r>
              <a:rPr dirty="0" smtClean="0"/>
              <a:t>relationship</a:t>
            </a:r>
            <a:r>
              <a:rPr lang="en-US" dirty="0" smtClean="0"/>
              <a:t>s</a:t>
            </a:r>
            <a:r>
              <a:rPr dirty="0" smtClean="0"/>
              <a:t> </a:t>
            </a:r>
            <a:r>
              <a:rPr dirty="0"/>
              <a:t>and get fraud </a:t>
            </a:r>
            <a:r>
              <a:rPr dirty="0" smtClean="0"/>
              <a:t>case</a:t>
            </a:r>
            <a:r>
              <a:rPr lang="en-US" dirty="0" smtClean="0"/>
              <a:t>s </a:t>
            </a:r>
            <a:r>
              <a:rPr dirty="0" smtClean="0"/>
              <a:t>to </a:t>
            </a:r>
            <a:r>
              <a:rPr dirty="0"/>
              <a:t>increase </a:t>
            </a:r>
            <a:r>
              <a:rPr lang="en-US" dirty="0" smtClean="0"/>
              <a:t>the </a:t>
            </a:r>
            <a:r>
              <a:rPr dirty="0" err="1" smtClean="0"/>
              <a:t>explainability</a:t>
            </a:r>
            <a:r>
              <a:rPr dirty="0" smtClean="0"/>
              <a:t> </a:t>
            </a:r>
            <a:r>
              <a:rPr dirty="0"/>
              <a:t>and flag the risk earlier.</a:t>
            </a:r>
          </a:p>
        </p:txBody>
      </p:sp>
      <p:sp>
        <p:nvSpPr>
          <p:cNvPr id="9" name="文本框 1"/>
          <p:cNvSpPr txBox="1"/>
          <p:nvPr/>
        </p:nvSpPr>
        <p:spPr>
          <a:xfrm>
            <a:off x="310158" y="2717442"/>
            <a:ext cx="322215" cy="650241"/>
          </a:xfrm>
          <a:prstGeom prst="rect">
            <a:avLst/>
          </a:prstGeom>
          <a:solidFill>
            <a:schemeClr val="accent4">
              <a:alpha val="80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V2</a:t>
            </a:r>
          </a:p>
        </p:txBody>
      </p:sp>
      <p:sp>
        <p:nvSpPr>
          <p:cNvPr id="10" name="矩形 33"/>
          <p:cNvSpPr/>
          <p:nvPr/>
        </p:nvSpPr>
        <p:spPr>
          <a:xfrm>
            <a:off x="779853" y="2083676"/>
            <a:ext cx="2798813" cy="3763378"/>
          </a:xfrm>
          <a:prstGeom prst="rect">
            <a:avLst/>
          </a:prstGeom>
          <a:ln w="15875">
            <a:solidFill>
              <a:srgbClr val="A6A6A6"/>
            </a:solidFill>
            <a:prstDash val="dash"/>
          </a:ln>
        </p:spPr>
        <p:txBody>
          <a:bodyPr lIns="45719" rIns="45719" anchor="ctr"/>
          <a:lstStyle/>
          <a:p>
            <a:pPr algn="ctr">
              <a:defRPr>
                <a:solidFill>
                  <a:srgbClr val="FFFFFF"/>
                </a:solidFill>
              </a:defRPr>
            </a:pPr>
            <a:endParaRPr/>
          </a:p>
        </p:txBody>
      </p:sp>
      <p:grpSp>
        <p:nvGrpSpPr>
          <p:cNvPr id="11" name="矩形 67"/>
          <p:cNvGrpSpPr/>
          <p:nvPr/>
        </p:nvGrpSpPr>
        <p:grpSpPr>
          <a:xfrm>
            <a:off x="779852" y="1676115"/>
            <a:ext cx="10802548" cy="384746"/>
            <a:chOff x="0" y="12097"/>
            <a:chExt cx="10802546" cy="384744"/>
          </a:xfrm>
        </p:grpSpPr>
        <p:sp>
          <p:nvSpPr>
            <p:cNvPr id="12" name="矩形"/>
            <p:cNvSpPr/>
            <p:nvPr/>
          </p:nvSpPr>
          <p:spPr>
            <a:xfrm>
              <a:off x="0" y="12097"/>
              <a:ext cx="10802547" cy="384746"/>
            </a:xfrm>
            <a:prstGeom prst="rect">
              <a:avLst/>
            </a:prstGeom>
            <a:solidFill>
              <a:schemeClr val="accent4">
                <a:alpha val="8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 name="Framework"/>
            <p:cNvSpPr txBox="1"/>
            <p:nvPr/>
          </p:nvSpPr>
          <p:spPr>
            <a:xfrm>
              <a:off x="0" y="19049"/>
              <a:ext cx="10802547" cy="370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Framework</a:t>
              </a:r>
            </a:p>
          </p:txBody>
        </p:sp>
      </p:grpSp>
      <p:sp>
        <p:nvSpPr>
          <p:cNvPr id="14" name="文本框 76"/>
          <p:cNvSpPr txBox="1"/>
          <p:nvPr/>
        </p:nvSpPr>
        <p:spPr>
          <a:xfrm>
            <a:off x="787788" y="3497526"/>
            <a:ext cx="1882957" cy="6198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85750" indent="-285750">
              <a:buSzPct val="100000"/>
              <a:buChar char="✓"/>
              <a:defRPr sz="1200"/>
            </a:pPr>
            <a:r>
              <a:rPr dirty="0"/>
              <a:t>used-year</a:t>
            </a:r>
          </a:p>
          <a:p>
            <a:pPr marL="285750" indent="-285750">
              <a:buSzPct val="100000"/>
              <a:buChar char="✓"/>
              <a:defRPr sz="1200">
                <a:latin typeface="微软雅黑"/>
                <a:ea typeface="微软雅黑"/>
                <a:cs typeface="微软雅黑"/>
                <a:sym typeface="微软雅黑"/>
              </a:defRPr>
            </a:pPr>
            <a:r>
              <a:rPr dirty="0"/>
              <a:t>brand</a:t>
            </a:r>
          </a:p>
          <a:p>
            <a:pPr marL="285750" indent="-285750">
              <a:buSzPct val="100000"/>
              <a:buChar char="✓"/>
              <a:defRPr sz="1200"/>
            </a:pPr>
            <a:r>
              <a:rPr dirty="0"/>
              <a:t>……</a:t>
            </a:r>
          </a:p>
        </p:txBody>
      </p:sp>
      <p:sp>
        <p:nvSpPr>
          <p:cNvPr id="15" name="直接箭头连接符 88"/>
          <p:cNvSpPr/>
          <p:nvPr/>
        </p:nvSpPr>
        <p:spPr>
          <a:xfrm>
            <a:off x="4618854" y="2231097"/>
            <a:ext cx="745598" cy="1"/>
          </a:xfrm>
          <a:prstGeom prst="line">
            <a:avLst/>
          </a:prstGeom>
          <a:ln w="28575">
            <a:solidFill>
              <a:srgbClr val="A6A6A6"/>
            </a:solidFill>
            <a:tailEnd type="triangle"/>
          </a:ln>
        </p:spPr>
        <p:txBody>
          <a:bodyPr lIns="45719" rIns="45719"/>
          <a:lstStyle/>
          <a:p>
            <a:endParaRPr/>
          </a:p>
        </p:txBody>
      </p:sp>
      <p:grpSp>
        <p:nvGrpSpPr>
          <p:cNvPr id="16" name="矩形 92"/>
          <p:cNvGrpSpPr/>
          <p:nvPr/>
        </p:nvGrpSpPr>
        <p:grpSpPr>
          <a:xfrm>
            <a:off x="2169225" y="3579852"/>
            <a:ext cx="1187088" cy="418820"/>
            <a:chOff x="0" y="0"/>
            <a:chExt cx="1187087" cy="418819"/>
          </a:xfrm>
        </p:grpSpPr>
        <p:sp>
          <p:nvSpPr>
            <p:cNvPr id="17" name="矩形"/>
            <p:cNvSpPr/>
            <p:nvPr/>
          </p:nvSpPr>
          <p:spPr>
            <a:xfrm>
              <a:off x="-1" y="-1"/>
              <a:ext cx="1187089" cy="418821"/>
            </a:xfrm>
            <a:prstGeom prst="rect">
              <a:avLst/>
            </a:prstGeom>
            <a:solidFill>
              <a:schemeClr val="accent4">
                <a:alpha val="8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 name="Vehicle"/>
            <p:cNvSpPr txBox="1"/>
            <p:nvPr/>
          </p:nvSpPr>
          <p:spPr>
            <a:xfrm>
              <a:off x="-1" y="55739"/>
              <a:ext cx="1187089" cy="3073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Vehicle</a:t>
              </a:r>
            </a:p>
          </p:txBody>
        </p:sp>
      </p:grpSp>
      <p:grpSp>
        <p:nvGrpSpPr>
          <p:cNvPr id="19" name="矩形 93"/>
          <p:cNvGrpSpPr/>
          <p:nvPr/>
        </p:nvGrpSpPr>
        <p:grpSpPr>
          <a:xfrm>
            <a:off x="2161533" y="2754391"/>
            <a:ext cx="1187088" cy="418820"/>
            <a:chOff x="0" y="0"/>
            <a:chExt cx="1187087" cy="418819"/>
          </a:xfrm>
        </p:grpSpPr>
        <p:sp>
          <p:nvSpPr>
            <p:cNvPr id="20" name="矩形"/>
            <p:cNvSpPr/>
            <p:nvPr/>
          </p:nvSpPr>
          <p:spPr>
            <a:xfrm>
              <a:off x="-1" y="-1"/>
              <a:ext cx="1187089" cy="418821"/>
            </a:xfrm>
            <a:prstGeom prst="rect">
              <a:avLst/>
            </a:prstGeom>
            <a:solidFill>
              <a:schemeClr val="accent4">
                <a:alpha val="8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1" name="Person"/>
            <p:cNvSpPr txBox="1"/>
            <p:nvPr/>
          </p:nvSpPr>
          <p:spPr>
            <a:xfrm>
              <a:off x="-1" y="55739"/>
              <a:ext cx="1187089" cy="3073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Person</a:t>
              </a:r>
            </a:p>
          </p:txBody>
        </p:sp>
      </p:grpSp>
      <p:sp>
        <p:nvSpPr>
          <p:cNvPr id="22" name="文本框 94"/>
          <p:cNvSpPr txBox="1"/>
          <p:nvPr/>
        </p:nvSpPr>
        <p:spPr>
          <a:xfrm>
            <a:off x="779851" y="2646885"/>
            <a:ext cx="147891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85750" indent="-285750">
              <a:buSzPct val="100000"/>
              <a:buChar char="✓"/>
              <a:defRPr sz="1200"/>
            </a:pPr>
            <a:r>
              <a:rPr lang="en-US" dirty="0" smtClean="0">
                <a:latin typeface="微软雅黑"/>
                <a:ea typeface="微软雅黑"/>
                <a:cs typeface="微软雅黑"/>
                <a:sym typeface="微软雅黑"/>
              </a:rPr>
              <a:t>policy</a:t>
            </a:r>
            <a:r>
              <a:rPr dirty="0" smtClean="0">
                <a:latin typeface="微软雅黑"/>
                <a:ea typeface="微软雅黑"/>
                <a:cs typeface="微软雅黑"/>
                <a:sym typeface="微软雅黑"/>
              </a:rPr>
              <a:t> </a:t>
            </a:r>
            <a:r>
              <a:rPr lang="en-US" dirty="0" smtClean="0">
                <a:latin typeface="微软雅黑"/>
                <a:ea typeface="微软雅黑"/>
                <a:cs typeface="微软雅黑"/>
                <a:sym typeface="微软雅黑"/>
              </a:rPr>
              <a:t>holder</a:t>
            </a:r>
            <a:endParaRPr dirty="0"/>
          </a:p>
          <a:p>
            <a:pPr marL="285750" indent="-285750">
              <a:buSzPct val="100000"/>
              <a:buChar char="✓"/>
              <a:defRPr sz="1200">
                <a:latin typeface="微软雅黑"/>
                <a:ea typeface="微软雅黑"/>
                <a:cs typeface="微软雅黑"/>
                <a:sym typeface="微软雅黑"/>
              </a:defRPr>
            </a:pPr>
            <a:r>
              <a:rPr dirty="0"/>
              <a:t>third part</a:t>
            </a:r>
          </a:p>
          <a:p>
            <a:pPr marL="285750" indent="-285750">
              <a:buSzPct val="100000"/>
              <a:buChar char="✓"/>
              <a:defRPr sz="1200">
                <a:latin typeface="微软雅黑"/>
                <a:ea typeface="微软雅黑"/>
                <a:cs typeface="微软雅黑"/>
                <a:sym typeface="微软雅黑"/>
              </a:defRPr>
            </a:pPr>
            <a:r>
              <a:rPr dirty="0"/>
              <a:t>surveyor</a:t>
            </a:r>
          </a:p>
          <a:p>
            <a:pPr marL="285750" indent="-285750">
              <a:buSzPct val="100000"/>
              <a:buChar char="✓"/>
              <a:defRPr sz="1200"/>
            </a:pPr>
            <a:r>
              <a:rPr dirty="0"/>
              <a:t>……</a:t>
            </a:r>
          </a:p>
        </p:txBody>
      </p:sp>
      <p:grpSp>
        <p:nvGrpSpPr>
          <p:cNvPr id="23" name="矩形 95"/>
          <p:cNvGrpSpPr/>
          <p:nvPr/>
        </p:nvGrpSpPr>
        <p:grpSpPr>
          <a:xfrm>
            <a:off x="2161532" y="4405313"/>
            <a:ext cx="1194782" cy="418822"/>
            <a:chOff x="-1" y="-1"/>
            <a:chExt cx="1194781" cy="418821"/>
          </a:xfrm>
        </p:grpSpPr>
        <p:sp>
          <p:nvSpPr>
            <p:cNvPr id="24" name="矩形"/>
            <p:cNvSpPr/>
            <p:nvPr/>
          </p:nvSpPr>
          <p:spPr>
            <a:xfrm>
              <a:off x="-1" y="-1"/>
              <a:ext cx="1187089" cy="418821"/>
            </a:xfrm>
            <a:prstGeom prst="rect">
              <a:avLst/>
            </a:prstGeom>
            <a:solidFill>
              <a:schemeClr val="accent4">
                <a:alpha val="8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 name="Organization"/>
            <p:cNvSpPr txBox="1"/>
            <p:nvPr/>
          </p:nvSpPr>
          <p:spPr>
            <a:xfrm>
              <a:off x="-1" y="55522"/>
              <a:ext cx="1194781" cy="30777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dirty="0">
                  <a:latin typeface="微软雅黑"/>
                  <a:ea typeface="微软雅黑"/>
                  <a:cs typeface="微软雅黑"/>
                  <a:sym typeface="微软雅黑"/>
                </a:rPr>
                <a:t>Organization</a:t>
              </a:r>
            </a:p>
          </p:txBody>
        </p:sp>
      </p:grpSp>
      <p:sp>
        <p:nvSpPr>
          <p:cNvPr id="26" name="文本框 96"/>
          <p:cNvSpPr txBox="1"/>
          <p:nvPr/>
        </p:nvSpPr>
        <p:spPr>
          <a:xfrm>
            <a:off x="787788" y="4355274"/>
            <a:ext cx="1882957" cy="6198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85750" indent="-285750">
              <a:buSzPct val="100000"/>
              <a:buChar char="✓"/>
              <a:defRPr sz="1200">
                <a:latin typeface="微软雅黑"/>
                <a:ea typeface="微软雅黑"/>
                <a:cs typeface="微软雅黑"/>
                <a:sym typeface="微软雅黑"/>
              </a:defRPr>
            </a:pPr>
            <a:r>
              <a:t>repair shop</a:t>
            </a:r>
          </a:p>
          <a:p>
            <a:pPr marL="285750" indent="-285750">
              <a:buSzPct val="100000"/>
              <a:buChar char="✓"/>
              <a:defRPr sz="1200">
                <a:latin typeface="微软雅黑"/>
                <a:ea typeface="微软雅黑"/>
                <a:cs typeface="微软雅黑"/>
                <a:sym typeface="微软雅黑"/>
              </a:defRPr>
            </a:pPr>
            <a:r>
              <a:t>hospital</a:t>
            </a:r>
          </a:p>
          <a:p>
            <a:pPr marL="285750" indent="-285750">
              <a:buSzPct val="100000"/>
              <a:buChar char="✓"/>
              <a:defRPr sz="1200"/>
            </a:pPr>
            <a:r>
              <a:t>……</a:t>
            </a:r>
          </a:p>
        </p:txBody>
      </p:sp>
      <p:grpSp>
        <p:nvGrpSpPr>
          <p:cNvPr id="27" name="矩形 97"/>
          <p:cNvGrpSpPr/>
          <p:nvPr/>
        </p:nvGrpSpPr>
        <p:grpSpPr>
          <a:xfrm>
            <a:off x="2161533" y="5230776"/>
            <a:ext cx="1187088" cy="418820"/>
            <a:chOff x="0" y="0"/>
            <a:chExt cx="1187087" cy="418819"/>
          </a:xfrm>
        </p:grpSpPr>
        <p:sp>
          <p:nvSpPr>
            <p:cNvPr id="28" name="矩形"/>
            <p:cNvSpPr/>
            <p:nvPr/>
          </p:nvSpPr>
          <p:spPr>
            <a:xfrm>
              <a:off x="-1" y="-1"/>
              <a:ext cx="1187089" cy="418821"/>
            </a:xfrm>
            <a:prstGeom prst="rect">
              <a:avLst/>
            </a:prstGeom>
            <a:solidFill>
              <a:schemeClr val="accent4">
                <a:alpha val="8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9" name="Others"/>
            <p:cNvSpPr txBox="1"/>
            <p:nvPr/>
          </p:nvSpPr>
          <p:spPr>
            <a:xfrm>
              <a:off x="-1" y="55739"/>
              <a:ext cx="1187089" cy="3073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Others</a:t>
              </a:r>
            </a:p>
          </p:txBody>
        </p:sp>
      </p:grpSp>
      <p:sp>
        <p:nvSpPr>
          <p:cNvPr id="30" name="文本框 98"/>
          <p:cNvSpPr txBox="1"/>
          <p:nvPr/>
        </p:nvSpPr>
        <p:spPr>
          <a:xfrm>
            <a:off x="787788" y="5230776"/>
            <a:ext cx="1882957" cy="447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85750" indent="-285750">
              <a:buSzPct val="100000"/>
              <a:buChar char="✓"/>
              <a:defRPr sz="1200"/>
            </a:pPr>
            <a:r>
              <a:rPr>
                <a:latin typeface="微软雅黑"/>
                <a:ea typeface="微软雅黑"/>
                <a:cs typeface="微软雅黑"/>
                <a:sym typeface="微软雅黑"/>
              </a:rPr>
              <a:t>black </a:t>
            </a:r>
            <a:r>
              <a:t>list</a:t>
            </a:r>
          </a:p>
          <a:p>
            <a:pPr marL="285750" indent="-285750">
              <a:buSzPct val="100000"/>
              <a:buChar char="✓"/>
              <a:defRPr sz="1200"/>
            </a:pPr>
            <a:r>
              <a:t>……</a:t>
            </a:r>
          </a:p>
        </p:txBody>
      </p:sp>
      <p:sp>
        <p:nvSpPr>
          <p:cNvPr id="31" name="文本框 99"/>
          <p:cNvSpPr txBox="1"/>
          <p:nvPr/>
        </p:nvSpPr>
        <p:spPr>
          <a:xfrm>
            <a:off x="3661750" y="2075739"/>
            <a:ext cx="1387844" cy="307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b="1">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Build KG</a:t>
            </a:r>
          </a:p>
        </p:txBody>
      </p:sp>
      <p:sp>
        <p:nvSpPr>
          <p:cNvPr id="32" name="右箭头 34"/>
          <p:cNvSpPr/>
          <p:nvPr/>
        </p:nvSpPr>
        <p:spPr>
          <a:xfrm>
            <a:off x="3661750" y="2750094"/>
            <a:ext cx="211225" cy="2608250"/>
          </a:xfrm>
          <a:prstGeom prst="rightArrow">
            <a:avLst>
              <a:gd name="adj1" fmla="val 50000"/>
              <a:gd name="adj2" fmla="val 100000"/>
            </a:avLst>
          </a:prstGeom>
          <a:solidFill>
            <a:srgbClr val="BFBFBF"/>
          </a:solidFill>
          <a:ln w="12700">
            <a:miter lim="400000"/>
          </a:ln>
        </p:spPr>
        <p:txBody>
          <a:bodyPr lIns="45719" rIns="45719" anchor="ctr"/>
          <a:lstStyle/>
          <a:p>
            <a:pPr algn="ctr">
              <a:defRPr>
                <a:solidFill>
                  <a:srgbClr val="FFFFFF"/>
                </a:solidFill>
              </a:defRPr>
            </a:pPr>
            <a:endParaRPr/>
          </a:p>
        </p:txBody>
      </p:sp>
      <p:sp>
        <p:nvSpPr>
          <p:cNvPr id="33" name="文本框 101"/>
          <p:cNvSpPr txBox="1"/>
          <p:nvPr/>
        </p:nvSpPr>
        <p:spPr>
          <a:xfrm>
            <a:off x="5487203" y="2060860"/>
            <a:ext cx="1658663"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1400" b="1">
                <a:latin typeface="微软雅黑"/>
                <a:ea typeface="微软雅黑"/>
                <a:cs typeface="微软雅黑"/>
                <a:sym typeface="微软雅黑"/>
              </a:defRPr>
            </a:lvl1pPr>
          </a:lstStyle>
          <a:p>
            <a:pPr>
              <a:defRPr>
                <a:latin typeface="Arial"/>
                <a:ea typeface="Arial"/>
                <a:cs typeface="Arial"/>
                <a:sym typeface="Arial"/>
              </a:defRPr>
            </a:pPr>
            <a:r>
              <a:rPr lang="en-US" dirty="0" smtClean="0">
                <a:latin typeface="微软雅黑"/>
                <a:ea typeface="微软雅黑"/>
                <a:cs typeface="微软雅黑"/>
                <a:sym typeface="微软雅黑"/>
              </a:rPr>
              <a:t>Discover </a:t>
            </a:r>
            <a:r>
              <a:rPr dirty="0" smtClean="0">
                <a:latin typeface="微软雅黑"/>
                <a:ea typeface="微软雅黑"/>
                <a:cs typeface="微软雅黑"/>
                <a:sym typeface="微软雅黑"/>
              </a:rPr>
              <a:t>Fraud</a:t>
            </a:r>
            <a:endParaRPr dirty="0">
              <a:latin typeface="微软雅黑"/>
              <a:ea typeface="微软雅黑"/>
              <a:cs typeface="微软雅黑"/>
              <a:sym typeface="微软雅黑"/>
            </a:endParaRPr>
          </a:p>
        </p:txBody>
      </p:sp>
      <p:sp>
        <p:nvSpPr>
          <p:cNvPr id="34" name="矩形 3"/>
          <p:cNvSpPr txBox="1"/>
          <p:nvPr/>
        </p:nvSpPr>
        <p:spPr>
          <a:xfrm>
            <a:off x="779851" y="2150538"/>
            <a:ext cx="2759147" cy="3385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a:latin typeface="微软雅黑"/>
                <a:ea typeface="微软雅黑"/>
                <a:cs typeface="微软雅黑"/>
                <a:sym typeface="微软雅黑"/>
              </a:defRPr>
            </a:lvl1pPr>
          </a:lstStyle>
          <a:p>
            <a:pPr>
              <a:defRPr>
                <a:latin typeface="Arial"/>
                <a:ea typeface="Arial"/>
                <a:cs typeface="Arial"/>
                <a:sym typeface="Arial"/>
              </a:defRPr>
            </a:pPr>
            <a:r>
              <a:rPr sz="1600" b="1" dirty="0">
                <a:latin typeface="微软雅黑"/>
                <a:ea typeface="微软雅黑"/>
                <a:cs typeface="微软雅黑"/>
                <a:sym typeface="微软雅黑"/>
              </a:rPr>
              <a:t>mining deep </a:t>
            </a:r>
            <a:r>
              <a:rPr sz="1600" b="1" dirty="0" smtClean="0">
                <a:latin typeface="微软雅黑"/>
                <a:ea typeface="微软雅黑"/>
                <a:cs typeface="微软雅黑"/>
                <a:sym typeface="微软雅黑"/>
              </a:rPr>
              <a:t>relationship</a:t>
            </a:r>
            <a:r>
              <a:rPr lang="en-US" sz="1600" b="1" dirty="0" smtClean="0">
                <a:latin typeface="微软雅黑"/>
                <a:ea typeface="微软雅黑"/>
                <a:cs typeface="微软雅黑"/>
                <a:sym typeface="微软雅黑"/>
              </a:rPr>
              <a:t>s</a:t>
            </a:r>
            <a:endParaRPr sz="1600" b="1" dirty="0">
              <a:latin typeface="微软雅黑"/>
              <a:ea typeface="微软雅黑"/>
              <a:cs typeface="微软雅黑"/>
              <a:sym typeface="微软雅黑"/>
            </a:endParaRPr>
          </a:p>
        </p:txBody>
      </p:sp>
      <p:sp>
        <p:nvSpPr>
          <p:cNvPr id="37" name="标题 36"/>
          <p:cNvSpPr>
            <a:spLocks noGrp="1"/>
          </p:cNvSpPr>
          <p:nvPr>
            <p:ph type="title"/>
          </p:nvPr>
        </p:nvSpPr>
        <p:spPr/>
        <p:txBody>
          <a:bodyPr>
            <a:normAutofit fontScale="90000"/>
          </a:bodyPr>
          <a:lstStyle/>
          <a:p>
            <a:r>
              <a:rPr lang="en-US" altLang="zh-CN" dirty="0" smtClean="0"/>
              <a:t>3. Next Step</a:t>
            </a:r>
            <a:endParaRPr lang="zh-CN" altLang="en-US" dirty="0"/>
          </a:p>
        </p:txBody>
      </p:sp>
      <p:pic>
        <p:nvPicPr>
          <p:cNvPr id="38" name="图片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4244" y="2479033"/>
            <a:ext cx="7168528" cy="3770115"/>
          </a:xfrm>
          <a:prstGeom prst="rect">
            <a:avLst/>
          </a:prstGeom>
        </p:spPr>
      </p:pic>
      <p:sp>
        <p:nvSpPr>
          <p:cNvPr id="39" name="矩形 38"/>
          <p:cNvSpPr/>
          <p:nvPr/>
        </p:nvSpPr>
        <p:spPr>
          <a:xfrm>
            <a:off x="4044244" y="2423516"/>
            <a:ext cx="3101622" cy="3825632"/>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337704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dvAuto="0"/>
      <p:bldP spid="33"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Isosceles Triangle 38"/>
          <p:cNvSpPr/>
          <p:nvPr/>
        </p:nvSpPr>
        <p:spPr>
          <a:xfrm>
            <a:off x="3816489" y="2067339"/>
            <a:ext cx="10452538" cy="4244172"/>
          </a:xfrm>
          <a:prstGeom prst="triangle">
            <a:avLst/>
          </a:prstGeom>
          <a:solidFill>
            <a:srgbClr val="C9F3F3">
              <a:alpha val="47843"/>
            </a:srgbClr>
          </a:solidFill>
          <a:ln w="12700">
            <a:miter lim="400000"/>
          </a:ln>
        </p:spPr>
        <p:txBody>
          <a:bodyPr lIns="45719" rIns="45719" anchor="ctr"/>
          <a:lstStyle/>
          <a:p>
            <a:pPr algn="ctr" defTabSz="914377">
              <a:defRPr sz="2000">
                <a:solidFill>
                  <a:schemeClr val="accent2"/>
                </a:solidFill>
              </a:defRPr>
            </a:pPr>
            <a:endParaRPr/>
          </a:p>
        </p:txBody>
      </p:sp>
      <p:sp>
        <p:nvSpPr>
          <p:cNvPr id="3" name="标题 2"/>
          <p:cNvSpPr>
            <a:spLocks noGrp="1"/>
          </p:cNvSpPr>
          <p:nvPr>
            <p:ph type="title"/>
          </p:nvPr>
        </p:nvSpPr>
        <p:spPr/>
        <p:txBody>
          <a:bodyPr>
            <a:normAutofit fontScale="90000"/>
          </a:bodyPr>
          <a:lstStyle/>
          <a:p>
            <a:r>
              <a:rPr lang="en-US" altLang="zh-CN" dirty="0" smtClean="0"/>
              <a:t>3. Next Step</a:t>
            </a:r>
            <a:endParaRPr lang="zh-CN" altLang="en-US" dirty="0"/>
          </a:p>
        </p:txBody>
      </p:sp>
      <p:sp>
        <p:nvSpPr>
          <p:cNvPr id="4" name="灯片编号占位符 3"/>
          <p:cNvSpPr>
            <a:spLocks noGrp="1"/>
          </p:cNvSpPr>
          <p:nvPr>
            <p:ph type="sldNum" sz="quarter" idx="4"/>
          </p:nvPr>
        </p:nvSpPr>
        <p:spPr/>
        <p:txBody>
          <a:bodyPr/>
          <a:lstStyle/>
          <a:p>
            <a:fld id="{C632D78A-10B3-4DCD-84B7-9E85168884D1}" type="slidenum">
              <a:rPr lang="en-US" smtClean="0"/>
              <a:pPr/>
              <a:t>8</a:t>
            </a:fld>
            <a:endParaRPr lang="en-US" dirty="0"/>
          </a:p>
        </p:txBody>
      </p:sp>
      <p:sp>
        <p:nvSpPr>
          <p:cNvPr id="21" name="文本框 1"/>
          <p:cNvSpPr txBox="1"/>
          <p:nvPr/>
        </p:nvSpPr>
        <p:spPr>
          <a:xfrm>
            <a:off x="687951" y="1005779"/>
            <a:ext cx="322215" cy="650241"/>
          </a:xfrm>
          <a:prstGeom prst="rect">
            <a:avLst/>
          </a:prstGeom>
          <a:solidFill>
            <a:schemeClr val="accent4">
              <a:alpha val="80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dirty="0" smtClean="0">
                <a:latin typeface="微软雅黑"/>
                <a:ea typeface="微软雅黑"/>
                <a:cs typeface="微软雅黑"/>
                <a:sym typeface="微软雅黑"/>
              </a:rPr>
              <a:t>V</a:t>
            </a:r>
            <a:r>
              <a:rPr lang="en-US" dirty="0" smtClean="0">
                <a:latin typeface="微软雅黑"/>
                <a:ea typeface="微软雅黑"/>
                <a:cs typeface="微软雅黑"/>
                <a:sym typeface="微软雅黑"/>
              </a:rPr>
              <a:t>3</a:t>
            </a:r>
            <a:endParaRPr dirty="0">
              <a:latin typeface="微软雅黑"/>
              <a:ea typeface="微软雅黑"/>
              <a:cs typeface="微软雅黑"/>
              <a:sym typeface="微软雅黑"/>
            </a:endParaRPr>
          </a:p>
        </p:txBody>
      </p:sp>
      <p:sp>
        <p:nvSpPr>
          <p:cNvPr id="22" name="TextBox 103"/>
          <p:cNvSpPr txBox="1"/>
          <p:nvPr/>
        </p:nvSpPr>
        <p:spPr>
          <a:xfrm>
            <a:off x="1089632" y="1069290"/>
            <a:ext cx="10243776"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defTabSz="914377">
              <a:defRPr sz="1400">
                <a:solidFill>
                  <a:schemeClr val="accent2"/>
                </a:solidFill>
              </a:defRPr>
            </a:pPr>
            <a:r>
              <a:rPr sz="1600" dirty="0" smtClean="0">
                <a:latin typeface="+mn-ea"/>
              </a:rPr>
              <a:t>Combine </a:t>
            </a:r>
            <a:r>
              <a:rPr sz="1600" dirty="0">
                <a:latin typeface="+mn-ea"/>
              </a:rPr>
              <a:t>knowledge graph(KG) with machine learning(ML) to build a more effective strategy to increase the accuracy.</a:t>
            </a:r>
          </a:p>
        </p:txBody>
      </p:sp>
      <p:sp>
        <p:nvSpPr>
          <p:cNvPr id="20" name="Isosceles Triangle 38"/>
          <p:cNvSpPr/>
          <p:nvPr/>
        </p:nvSpPr>
        <p:spPr>
          <a:xfrm>
            <a:off x="-1162764" y="2067339"/>
            <a:ext cx="10452538" cy="4244172"/>
          </a:xfrm>
          <a:prstGeom prst="triangle">
            <a:avLst/>
          </a:prstGeom>
          <a:solidFill>
            <a:srgbClr val="C9F3F3">
              <a:alpha val="47843"/>
            </a:srgbClr>
          </a:solidFill>
          <a:ln w="12700">
            <a:miter lim="400000"/>
          </a:ln>
        </p:spPr>
        <p:txBody>
          <a:bodyPr lIns="45719" rIns="45719" anchor="ctr"/>
          <a:lstStyle/>
          <a:p>
            <a:pPr algn="ctr" defTabSz="914377">
              <a:defRPr sz="2000">
                <a:solidFill>
                  <a:schemeClr val="accent2"/>
                </a:solidFill>
              </a:defRPr>
            </a:pPr>
            <a:endParaRPr/>
          </a:p>
        </p:txBody>
      </p:sp>
      <p:sp>
        <p:nvSpPr>
          <p:cNvPr id="24" name="iconfont-1090-826140"/>
          <p:cNvSpPr/>
          <p:nvPr/>
        </p:nvSpPr>
        <p:spPr>
          <a:xfrm>
            <a:off x="8597747" y="2871854"/>
            <a:ext cx="890021" cy="863474"/>
          </a:xfrm>
          <a:custGeom>
            <a:avLst/>
            <a:gdLst/>
            <a:ahLst/>
            <a:cxnLst>
              <a:cxn ang="0">
                <a:pos x="wd2" y="hd2"/>
              </a:cxn>
              <a:cxn ang="5400000">
                <a:pos x="wd2" y="hd2"/>
              </a:cxn>
              <a:cxn ang="10800000">
                <a:pos x="wd2" y="hd2"/>
              </a:cxn>
              <a:cxn ang="16200000">
                <a:pos x="wd2" y="hd2"/>
              </a:cxn>
            </a:cxnLst>
            <a:rect l="0" t="0" r="r" b="b"/>
            <a:pathLst>
              <a:path w="21600" h="21600" extrusionOk="0">
                <a:moveTo>
                  <a:pt x="19838" y="17956"/>
                </a:moveTo>
                <a:cubicBezTo>
                  <a:pt x="19838" y="17956"/>
                  <a:pt x="21600" y="17979"/>
                  <a:pt x="21600" y="19603"/>
                </a:cubicBezTo>
                <a:lnTo>
                  <a:pt x="21600" y="21600"/>
                </a:lnTo>
                <a:lnTo>
                  <a:pt x="18155" y="21600"/>
                </a:lnTo>
                <a:close/>
                <a:moveTo>
                  <a:pt x="16861" y="17956"/>
                </a:moveTo>
                <a:lnTo>
                  <a:pt x="19286" y="17956"/>
                </a:lnTo>
                <a:lnTo>
                  <a:pt x="18072" y="20639"/>
                </a:lnTo>
                <a:close/>
                <a:moveTo>
                  <a:pt x="16310" y="17956"/>
                </a:moveTo>
                <a:lnTo>
                  <a:pt x="17989" y="21600"/>
                </a:lnTo>
                <a:lnTo>
                  <a:pt x="14544" y="21600"/>
                </a:lnTo>
                <a:lnTo>
                  <a:pt x="14544" y="19603"/>
                </a:lnTo>
                <a:cubicBezTo>
                  <a:pt x="14544" y="17979"/>
                  <a:pt x="16310" y="17956"/>
                  <a:pt x="16310" y="17956"/>
                </a:cubicBezTo>
                <a:close/>
                <a:moveTo>
                  <a:pt x="5294" y="17956"/>
                </a:moveTo>
                <a:cubicBezTo>
                  <a:pt x="5294" y="17956"/>
                  <a:pt x="7056" y="17979"/>
                  <a:pt x="7056" y="19603"/>
                </a:cubicBezTo>
                <a:lnTo>
                  <a:pt x="7056" y="21600"/>
                </a:lnTo>
                <a:lnTo>
                  <a:pt x="3611" y="21600"/>
                </a:lnTo>
                <a:close/>
                <a:moveTo>
                  <a:pt x="2317" y="17956"/>
                </a:moveTo>
                <a:lnTo>
                  <a:pt x="4737" y="17956"/>
                </a:lnTo>
                <a:lnTo>
                  <a:pt x="3527" y="20639"/>
                </a:lnTo>
                <a:close/>
                <a:moveTo>
                  <a:pt x="1765" y="17956"/>
                </a:moveTo>
                <a:lnTo>
                  <a:pt x="3445" y="21600"/>
                </a:lnTo>
                <a:lnTo>
                  <a:pt x="0" y="21600"/>
                </a:lnTo>
                <a:lnTo>
                  <a:pt x="0" y="19603"/>
                </a:lnTo>
                <a:cubicBezTo>
                  <a:pt x="0" y="17979"/>
                  <a:pt x="1765" y="17956"/>
                  <a:pt x="1765" y="17956"/>
                </a:cubicBezTo>
                <a:close/>
                <a:moveTo>
                  <a:pt x="18073" y="14074"/>
                </a:moveTo>
                <a:cubicBezTo>
                  <a:pt x="19034" y="14074"/>
                  <a:pt x="19813" y="14854"/>
                  <a:pt x="19813" y="15816"/>
                </a:cubicBezTo>
                <a:cubicBezTo>
                  <a:pt x="19813" y="16778"/>
                  <a:pt x="19034" y="17558"/>
                  <a:pt x="18073" y="17558"/>
                </a:cubicBezTo>
                <a:cubicBezTo>
                  <a:pt x="17112" y="17558"/>
                  <a:pt x="16333" y="16778"/>
                  <a:pt x="16333" y="15816"/>
                </a:cubicBezTo>
                <a:cubicBezTo>
                  <a:pt x="16333" y="14854"/>
                  <a:pt x="17112" y="14074"/>
                  <a:pt x="18073" y="14074"/>
                </a:cubicBezTo>
                <a:close/>
                <a:moveTo>
                  <a:pt x="3529" y="14074"/>
                </a:moveTo>
                <a:cubicBezTo>
                  <a:pt x="4490" y="14074"/>
                  <a:pt x="5269" y="14854"/>
                  <a:pt x="5269" y="15816"/>
                </a:cubicBezTo>
                <a:cubicBezTo>
                  <a:pt x="5269" y="16778"/>
                  <a:pt x="4490" y="17558"/>
                  <a:pt x="3529" y="17558"/>
                </a:cubicBezTo>
                <a:cubicBezTo>
                  <a:pt x="2568" y="17558"/>
                  <a:pt x="1789" y="16778"/>
                  <a:pt x="1789" y="15816"/>
                </a:cubicBezTo>
                <a:cubicBezTo>
                  <a:pt x="1789" y="14854"/>
                  <a:pt x="2568" y="14074"/>
                  <a:pt x="3529" y="14074"/>
                </a:cubicBezTo>
                <a:close/>
                <a:moveTo>
                  <a:pt x="10596" y="13337"/>
                </a:moveTo>
                <a:lnTo>
                  <a:pt x="10596" y="14773"/>
                </a:lnTo>
                <a:lnTo>
                  <a:pt x="13672" y="14773"/>
                </a:lnTo>
                <a:lnTo>
                  <a:pt x="13672" y="16122"/>
                </a:lnTo>
                <a:lnTo>
                  <a:pt x="10596" y="16122"/>
                </a:lnTo>
                <a:lnTo>
                  <a:pt x="10596" y="17558"/>
                </a:lnTo>
                <a:lnTo>
                  <a:pt x="7762" y="15447"/>
                </a:lnTo>
                <a:close/>
                <a:moveTo>
                  <a:pt x="13368" y="8603"/>
                </a:moveTo>
                <a:lnTo>
                  <a:pt x="16865" y="9115"/>
                </a:lnTo>
                <a:lnTo>
                  <a:pt x="15850" y="10130"/>
                </a:lnTo>
                <a:lnTo>
                  <a:pt x="18022" y="12306"/>
                </a:lnTo>
                <a:lnTo>
                  <a:pt x="17070" y="13261"/>
                </a:lnTo>
                <a:lnTo>
                  <a:pt x="14895" y="11086"/>
                </a:lnTo>
                <a:lnTo>
                  <a:pt x="13880" y="12101"/>
                </a:lnTo>
                <a:close/>
                <a:moveTo>
                  <a:pt x="8232" y="8603"/>
                </a:moveTo>
                <a:lnTo>
                  <a:pt x="7720" y="12101"/>
                </a:lnTo>
                <a:lnTo>
                  <a:pt x="6705" y="11086"/>
                </a:lnTo>
                <a:lnTo>
                  <a:pt x="4533" y="13261"/>
                </a:lnTo>
                <a:lnTo>
                  <a:pt x="3578" y="12306"/>
                </a:lnTo>
                <a:lnTo>
                  <a:pt x="5750" y="10130"/>
                </a:lnTo>
                <a:lnTo>
                  <a:pt x="4738" y="9115"/>
                </a:lnTo>
                <a:close/>
                <a:moveTo>
                  <a:pt x="12562" y="3881"/>
                </a:moveTo>
                <a:cubicBezTo>
                  <a:pt x="12562" y="3881"/>
                  <a:pt x="14328" y="3904"/>
                  <a:pt x="14328" y="5528"/>
                </a:cubicBezTo>
                <a:lnTo>
                  <a:pt x="14328" y="7528"/>
                </a:lnTo>
                <a:lnTo>
                  <a:pt x="10883" y="7528"/>
                </a:lnTo>
                <a:close/>
                <a:moveTo>
                  <a:pt x="9589" y="3881"/>
                </a:moveTo>
                <a:lnTo>
                  <a:pt x="12011" y="3881"/>
                </a:lnTo>
                <a:lnTo>
                  <a:pt x="10802" y="6564"/>
                </a:lnTo>
                <a:close/>
                <a:moveTo>
                  <a:pt x="9037" y="3881"/>
                </a:moveTo>
                <a:lnTo>
                  <a:pt x="10720" y="7528"/>
                </a:lnTo>
                <a:lnTo>
                  <a:pt x="7275" y="7528"/>
                </a:lnTo>
                <a:lnTo>
                  <a:pt x="7275" y="5528"/>
                </a:lnTo>
                <a:cubicBezTo>
                  <a:pt x="7275" y="3904"/>
                  <a:pt x="9037" y="3881"/>
                  <a:pt x="9037" y="3881"/>
                </a:cubicBezTo>
                <a:close/>
                <a:moveTo>
                  <a:pt x="10800" y="0"/>
                </a:moveTo>
                <a:cubicBezTo>
                  <a:pt x="11762" y="0"/>
                  <a:pt x="12541" y="779"/>
                  <a:pt x="12541" y="1740"/>
                </a:cubicBezTo>
                <a:cubicBezTo>
                  <a:pt x="12541" y="2702"/>
                  <a:pt x="11762" y="3481"/>
                  <a:pt x="10800" y="3481"/>
                </a:cubicBezTo>
                <a:cubicBezTo>
                  <a:pt x="9838" y="3481"/>
                  <a:pt x="9059" y="2702"/>
                  <a:pt x="9059" y="1740"/>
                </a:cubicBezTo>
                <a:cubicBezTo>
                  <a:pt x="9059" y="779"/>
                  <a:pt x="9838" y="0"/>
                  <a:pt x="10800" y="0"/>
                </a:cubicBezTo>
                <a:close/>
              </a:path>
            </a:pathLst>
          </a:custGeom>
          <a:solidFill>
            <a:srgbClr val="144D73"/>
          </a:solidFill>
          <a:ln w="12700">
            <a:solidFill>
              <a:srgbClr val="FFFFFF">
                <a:alpha val="90000"/>
              </a:srgbClr>
            </a:solidFill>
            <a:miter/>
          </a:ln>
          <a:effectLst>
            <a:outerShdw blurRad="50800" dist="38100" dir="18900000" rotWithShape="0">
              <a:srgbClr val="F5F5F5">
                <a:alpha val="40000"/>
              </a:srgbClr>
            </a:outerShdw>
          </a:effectLst>
        </p:spPr>
        <p:txBody>
          <a:bodyPr lIns="45719" rIns="45719" anchor="ctr"/>
          <a:lstStyle/>
          <a:p>
            <a:pPr algn="ctr">
              <a:defRPr>
                <a:solidFill>
                  <a:srgbClr val="F5F5F5"/>
                </a:solidFill>
              </a:defRPr>
            </a:pPr>
            <a:endParaRPr/>
          </a:p>
        </p:txBody>
      </p:sp>
      <p:sp>
        <p:nvSpPr>
          <p:cNvPr id="25" name="iconfont-11624-5524657"/>
          <p:cNvSpPr/>
          <p:nvPr/>
        </p:nvSpPr>
        <p:spPr>
          <a:xfrm>
            <a:off x="3720283" y="2959404"/>
            <a:ext cx="686443" cy="688374"/>
          </a:xfrm>
          <a:custGeom>
            <a:avLst/>
            <a:gdLst/>
            <a:ahLst/>
            <a:cxnLst>
              <a:cxn ang="0">
                <a:pos x="wd2" y="hd2"/>
              </a:cxn>
              <a:cxn ang="5400000">
                <a:pos x="wd2" y="hd2"/>
              </a:cxn>
              <a:cxn ang="10800000">
                <a:pos x="wd2" y="hd2"/>
              </a:cxn>
              <a:cxn ang="16200000">
                <a:pos x="wd2" y="hd2"/>
              </a:cxn>
            </a:cxnLst>
            <a:rect l="0" t="0" r="r" b="b"/>
            <a:pathLst>
              <a:path w="21600" h="21600" extrusionOk="0">
                <a:moveTo>
                  <a:pt x="19486" y="7214"/>
                </a:moveTo>
                <a:cubicBezTo>
                  <a:pt x="18426" y="4181"/>
                  <a:pt x="15686" y="2007"/>
                  <a:pt x="12494" y="2007"/>
                </a:cubicBezTo>
                <a:lnTo>
                  <a:pt x="9108" y="2007"/>
                </a:lnTo>
                <a:cubicBezTo>
                  <a:pt x="5917" y="2007"/>
                  <a:pt x="3177" y="4181"/>
                  <a:pt x="2116" y="7214"/>
                </a:cubicBezTo>
                <a:cubicBezTo>
                  <a:pt x="2093" y="7220"/>
                  <a:pt x="2076" y="7228"/>
                  <a:pt x="2053" y="7238"/>
                </a:cubicBezTo>
                <a:lnTo>
                  <a:pt x="1972" y="3633"/>
                </a:lnTo>
                <a:cubicBezTo>
                  <a:pt x="2291" y="3496"/>
                  <a:pt x="2519" y="3159"/>
                  <a:pt x="2519" y="2769"/>
                </a:cubicBezTo>
                <a:lnTo>
                  <a:pt x="2519" y="934"/>
                </a:lnTo>
                <a:cubicBezTo>
                  <a:pt x="2519" y="421"/>
                  <a:pt x="2125" y="0"/>
                  <a:pt x="1646" y="0"/>
                </a:cubicBezTo>
                <a:cubicBezTo>
                  <a:pt x="1169" y="2"/>
                  <a:pt x="773" y="421"/>
                  <a:pt x="773" y="934"/>
                </a:cubicBezTo>
                <a:lnTo>
                  <a:pt x="773" y="2765"/>
                </a:lnTo>
                <a:cubicBezTo>
                  <a:pt x="773" y="3157"/>
                  <a:pt x="1001" y="3494"/>
                  <a:pt x="1321" y="3631"/>
                </a:cubicBezTo>
                <a:lnTo>
                  <a:pt x="1228" y="7731"/>
                </a:lnTo>
                <a:cubicBezTo>
                  <a:pt x="483" y="8350"/>
                  <a:pt x="0" y="9318"/>
                  <a:pt x="0" y="10402"/>
                </a:cubicBezTo>
                <a:lnTo>
                  <a:pt x="0" y="13205"/>
                </a:lnTo>
                <a:cubicBezTo>
                  <a:pt x="0" y="14670"/>
                  <a:pt x="886" y="15929"/>
                  <a:pt x="2116" y="16393"/>
                </a:cubicBezTo>
                <a:cubicBezTo>
                  <a:pt x="3177" y="19426"/>
                  <a:pt x="5917" y="21600"/>
                  <a:pt x="9108" y="21600"/>
                </a:cubicBezTo>
                <a:lnTo>
                  <a:pt x="12494" y="21600"/>
                </a:lnTo>
                <a:cubicBezTo>
                  <a:pt x="15684" y="21600"/>
                  <a:pt x="18425" y="19426"/>
                  <a:pt x="19486" y="16393"/>
                </a:cubicBezTo>
                <a:cubicBezTo>
                  <a:pt x="20714" y="15929"/>
                  <a:pt x="21600" y="14670"/>
                  <a:pt x="21600" y="13205"/>
                </a:cubicBezTo>
                <a:lnTo>
                  <a:pt x="21600" y="10402"/>
                </a:lnTo>
                <a:cubicBezTo>
                  <a:pt x="21600" y="8932"/>
                  <a:pt x="20714" y="7675"/>
                  <a:pt x="19486" y="7214"/>
                </a:cubicBezTo>
                <a:close/>
                <a:moveTo>
                  <a:pt x="18700" y="12958"/>
                </a:moveTo>
                <a:cubicBezTo>
                  <a:pt x="18700" y="14848"/>
                  <a:pt x="17256" y="16393"/>
                  <a:pt x="15490" y="16393"/>
                </a:cubicBezTo>
                <a:lnTo>
                  <a:pt x="6114" y="16393"/>
                </a:lnTo>
                <a:cubicBezTo>
                  <a:pt x="4348" y="16393"/>
                  <a:pt x="2902" y="14848"/>
                  <a:pt x="2902" y="12958"/>
                </a:cubicBezTo>
                <a:lnTo>
                  <a:pt x="2902" y="10651"/>
                </a:lnTo>
                <a:cubicBezTo>
                  <a:pt x="2902" y="8761"/>
                  <a:pt x="4348" y="7216"/>
                  <a:pt x="6114" y="7216"/>
                </a:cubicBezTo>
                <a:lnTo>
                  <a:pt x="15490" y="7216"/>
                </a:lnTo>
                <a:cubicBezTo>
                  <a:pt x="17256" y="7216"/>
                  <a:pt x="18700" y="8761"/>
                  <a:pt x="18700" y="10651"/>
                </a:cubicBezTo>
                <a:lnTo>
                  <a:pt x="18700" y="12958"/>
                </a:lnTo>
                <a:close/>
                <a:moveTo>
                  <a:pt x="13072" y="9696"/>
                </a:moveTo>
                <a:lnTo>
                  <a:pt x="11140" y="13093"/>
                </a:lnTo>
                <a:lnTo>
                  <a:pt x="8749" y="8082"/>
                </a:lnTo>
                <a:lnTo>
                  <a:pt x="6876" y="12038"/>
                </a:lnTo>
                <a:lnTo>
                  <a:pt x="4008" y="12510"/>
                </a:lnTo>
                <a:lnTo>
                  <a:pt x="7403" y="12643"/>
                </a:lnTo>
                <a:lnTo>
                  <a:pt x="8726" y="10250"/>
                </a:lnTo>
                <a:lnTo>
                  <a:pt x="11161" y="15132"/>
                </a:lnTo>
                <a:lnTo>
                  <a:pt x="13126" y="11409"/>
                </a:lnTo>
                <a:lnTo>
                  <a:pt x="14088" y="12670"/>
                </a:lnTo>
                <a:lnTo>
                  <a:pt x="16989" y="12519"/>
                </a:lnTo>
                <a:lnTo>
                  <a:pt x="14449" y="12077"/>
                </a:lnTo>
                <a:lnTo>
                  <a:pt x="13072" y="9696"/>
                </a:lnTo>
                <a:close/>
              </a:path>
            </a:pathLst>
          </a:custGeom>
          <a:solidFill>
            <a:srgbClr val="144D73"/>
          </a:solidFill>
          <a:ln w="12700">
            <a:solidFill>
              <a:srgbClr val="FFFFFF"/>
            </a:solidFill>
            <a:miter/>
          </a:ln>
          <a:effectLst>
            <a:outerShdw blurRad="50800" dist="38100" dir="18900000" rotWithShape="0">
              <a:srgbClr val="F5F5F5">
                <a:alpha val="40000"/>
              </a:srgbClr>
            </a:outerShdw>
          </a:effectLst>
        </p:spPr>
        <p:txBody>
          <a:bodyPr lIns="45719" rIns="45719" anchor="ctr"/>
          <a:lstStyle/>
          <a:p>
            <a:pPr algn="ctr">
              <a:defRPr>
                <a:solidFill>
                  <a:srgbClr val="F5F5F5"/>
                </a:solidFill>
              </a:defRPr>
            </a:pPr>
            <a:endParaRPr/>
          </a:p>
        </p:txBody>
      </p:sp>
      <p:sp>
        <p:nvSpPr>
          <p:cNvPr id="26" name="TextBox 111"/>
          <p:cNvSpPr txBox="1"/>
          <p:nvPr/>
        </p:nvSpPr>
        <p:spPr>
          <a:xfrm>
            <a:off x="2432827" y="3813511"/>
            <a:ext cx="2767324" cy="3385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600">
                <a:solidFill>
                  <a:schemeClr val="accent2"/>
                </a:solidFill>
              </a:defRPr>
            </a:lvl1pPr>
          </a:lstStyle>
          <a:p>
            <a:pPr algn="r">
              <a:defRPr>
                <a:latin typeface="Microsoft YaHei"/>
                <a:ea typeface="Microsoft YaHei"/>
                <a:cs typeface="Microsoft YaHei"/>
                <a:sym typeface="Microsoft YaHei"/>
              </a:defRPr>
            </a:pPr>
            <a:r>
              <a:rPr lang="en-US" dirty="0" smtClean="0">
                <a:latin typeface="Arial"/>
                <a:ea typeface="Arial"/>
                <a:cs typeface="Arial"/>
                <a:sym typeface="Arial"/>
              </a:rPr>
              <a:t>Machine Learning (ML)</a:t>
            </a:r>
            <a:endParaRPr dirty="0">
              <a:latin typeface="Arial"/>
              <a:ea typeface="Arial"/>
              <a:cs typeface="Arial"/>
              <a:sym typeface="Arial"/>
            </a:endParaRPr>
          </a:p>
        </p:txBody>
      </p:sp>
      <p:sp>
        <p:nvSpPr>
          <p:cNvPr id="27" name="TextBox 111"/>
          <p:cNvSpPr txBox="1"/>
          <p:nvPr/>
        </p:nvSpPr>
        <p:spPr>
          <a:xfrm>
            <a:off x="8005109" y="3850871"/>
            <a:ext cx="2767324" cy="3385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600">
                <a:solidFill>
                  <a:schemeClr val="accent2"/>
                </a:solidFill>
              </a:defRPr>
            </a:lvl1pPr>
          </a:lstStyle>
          <a:p>
            <a:pPr>
              <a:defRPr>
                <a:latin typeface="Microsoft YaHei"/>
                <a:ea typeface="Microsoft YaHei"/>
                <a:cs typeface="Microsoft YaHei"/>
                <a:sym typeface="Microsoft YaHei"/>
              </a:defRPr>
            </a:pPr>
            <a:r>
              <a:rPr lang="en-US" dirty="0" smtClean="0">
                <a:latin typeface="Arial"/>
                <a:ea typeface="Arial"/>
                <a:cs typeface="Arial"/>
                <a:sym typeface="Arial"/>
              </a:rPr>
              <a:t>Knowledge Graph (KG)</a:t>
            </a:r>
            <a:endParaRPr dirty="0">
              <a:latin typeface="Arial"/>
              <a:ea typeface="Arial"/>
              <a:cs typeface="Arial"/>
              <a:sym typeface="Arial"/>
            </a:endParaRPr>
          </a:p>
        </p:txBody>
      </p:sp>
      <p:sp>
        <p:nvSpPr>
          <p:cNvPr id="19" name="Power KG+…"/>
          <p:cNvSpPr txBox="1"/>
          <p:nvPr/>
        </p:nvSpPr>
        <p:spPr>
          <a:xfrm>
            <a:off x="5200151" y="5180406"/>
            <a:ext cx="2941055" cy="55399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lgn="ctr" defTabSz="914285">
              <a:defRPr b="1">
                <a:solidFill>
                  <a:schemeClr val="accent2"/>
                </a:solidFill>
              </a:defRPr>
            </a:pPr>
            <a:r>
              <a:rPr dirty="0">
                <a:solidFill>
                  <a:srgbClr val="1A1446"/>
                </a:solidFill>
              </a:rPr>
              <a:t>Power KG+</a:t>
            </a:r>
          </a:p>
          <a:p>
            <a:pPr algn="ctr" defTabSz="914285">
              <a:defRPr sz="1200">
                <a:solidFill>
                  <a:schemeClr val="accent2"/>
                </a:solidFill>
              </a:defRPr>
            </a:pPr>
            <a:r>
              <a:rPr dirty="0">
                <a:solidFill>
                  <a:srgbClr val="1A1446"/>
                </a:solidFill>
              </a:rPr>
              <a:t>(from data driven to knowledge driven)</a:t>
            </a:r>
          </a:p>
        </p:txBody>
      </p:sp>
    </p:spTree>
    <p:extLst>
      <p:ext uri="{BB962C8B-B14F-4D97-AF65-F5344CB8AC3E}">
        <p14:creationId xmlns:p14="http://schemas.microsoft.com/office/powerpoint/2010/main" val="1896533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67267" y="2146301"/>
            <a:ext cx="10515600" cy="903817"/>
          </a:xfrm>
        </p:spPr>
        <p:txBody>
          <a:bodyPr>
            <a:normAutofit fontScale="90000"/>
          </a:bodyPr>
          <a:lstStyle/>
          <a:p>
            <a:pPr algn="ctr"/>
            <a:r>
              <a:rPr lang="zh-CN" altLang="en-US" dirty="0">
                <a:latin typeface="+mn-lt"/>
                <a:ea typeface="+mn-ea"/>
                <a:cs typeface="+mn-ea"/>
                <a:sym typeface="+mn-lt"/>
              </a:rPr>
              <a:t>谢谢</a:t>
            </a:r>
            <a:r>
              <a:rPr lang="en-US" altLang="zh-CN" dirty="0">
                <a:latin typeface="+mn-lt"/>
                <a:ea typeface="+mn-ea"/>
                <a:cs typeface="+mn-ea"/>
                <a:sym typeface="+mn-lt"/>
              </a:rPr>
              <a:t/>
            </a:r>
            <a:br>
              <a:rPr lang="en-US" altLang="zh-CN" dirty="0">
                <a:latin typeface="+mn-lt"/>
                <a:ea typeface="+mn-ea"/>
                <a:cs typeface="+mn-ea"/>
                <a:sym typeface="+mn-lt"/>
              </a:rPr>
            </a:br>
            <a:r>
              <a:rPr lang="en-US" altLang="zh-CN" dirty="0">
                <a:latin typeface="+mn-lt"/>
                <a:ea typeface="+mn-ea"/>
                <a:cs typeface="+mn-ea"/>
                <a:sym typeface="+mn-lt"/>
              </a:rPr>
              <a:t>Thanks</a:t>
            </a:r>
            <a:endParaRPr lang="zh-CN" altLang="en-US" dirty="0">
              <a:latin typeface="+mn-lt"/>
              <a:ea typeface="+mn-ea"/>
              <a:cs typeface="+mn-ea"/>
              <a:sym typeface="+mn-lt"/>
            </a:endParaRPr>
          </a:p>
        </p:txBody>
      </p:sp>
    </p:spTree>
    <p:extLst>
      <p:ext uri="{BB962C8B-B14F-4D97-AF65-F5344CB8AC3E}">
        <p14:creationId xmlns:p14="http://schemas.microsoft.com/office/powerpoint/2010/main" val="279351802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ICON" val="#58140;#171036;#171036;#398706;#398706;#380064;#380064;#371440;#40786;#40902;#398803;#380095;#82412;#78770;#57232;#9365;"/>
</p:tagLst>
</file>

<file path=ppt/tags/tag2.xml><?xml version="1.0" encoding="utf-8"?>
<p:tagLst xmlns:a="http://schemas.openxmlformats.org/drawingml/2006/main" xmlns:r="http://schemas.openxmlformats.org/officeDocument/2006/relationships" xmlns:p="http://schemas.openxmlformats.org/presentationml/2006/main">
  <p:tag name="ISLIDE.ICON" val="#58140;#171036;#171036;"/>
</p:tagLst>
</file>

<file path=ppt/theme/theme1.xml><?xml version="1.0" encoding="utf-8"?>
<a:theme xmlns:a="http://schemas.openxmlformats.org/drawingml/2006/main" name="1_2017 Global Cover">
  <a:themeElements>
    <a:clrScheme name="New Liberty">
      <a:dk1>
        <a:srgbClr val="343741"/>
      </a:dk1>
      <a:lt1>
        <a:srgbClr val="FFFFFF"/>
      </a:lt1>
      <a:dk2>
        <a:srgbClr val="FFFFFF"/>
      </a:dk2>
      <a:lt2>
        <a:srgbClr val="F5F5F5"/>
      </a:lt2>
      <a:accent1>
        <a:srgbClr val="FFD000"/>
      </a:accent1>
      <a:accent2>
        <a:srgbClr val="1A1446"/>
      </a:accent2>
      <a:accent3>
        <a:srgbClr val="78E1E1"/>
      </a:accent3>
      <a:accent4>
        <a:srgbClr val="06748C"/>
      </a:accent4>
      <a:accent5>
        <a:srgbClr val="D43900"/>
      </a:accent5>
      <a:accent6>
        <a:srgbClr val="008040"/>
      </a:accent6>
      <a:hlink>
        <a:srgbClr val="3D3E41"/>
      </a:hlink>
      <a:folHlink>
        <a:srgbClr val="7C7E84"/>
      </a:folHlink>
    </a:clrScheme>
    <a:fontScheme name="bfstuchl">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19404</TotalTime>
  <Words>878</Words>
  <Application>Microsoft Office PowerPoint</Application>
  <PresentationFormat>宽屏</PresentationFormat>
  <Paragraphs>150</Paragraphs>
  <Slides>9</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宋体</vt:lpstr>
      <vt:lpstr>Microsoft YaHei</vt:lpstr>
      <vt:lpstr>Microsoft YaHei</vt:lpstr>
      <vt:lpstr>Arial</vt:lpstr>
      <vt:lpstr>Calibri</vt:lpstr>
      <vt:lpstr>Wingdings</vt:lpstr>
      <vt:lpstr>1_2017 Global Cover</vt:lpstr>
      <vt:lpstr>Claim Fraud Detection</vt:lpstr>
      <vt:lpstr>PowerPoint 演示文稿</vt:lpstr>
      <vt:lpstr>1. Background</vt:lpstr>
      <vt:lpstr>PowerPoint 演示文稿</vt:lpstr>
      <vt:lpstr>2. Process &amp; Results</vt:lpstr>
      <vt:lpstr>PowerPoint 演示文稿</vt:lpstr>
      <vt:lpstr>3. Next Step</vt:lpstr>
      <vt:lpstr>3. Next Step</vt:lpstr>
      <vt:lpstr>谢谢 Thanks</vt:lpstr>
    </vt:vector>
  </TitlesOfParts>
  <Company>Liberty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利宝中国PPT模板 1.0</dc:title>
  <dc:creator>Li, Richard</dc:creator>
  <cp:lastModifiedBy>Liu, Cherry</cp:lastModifiedBy>
  <cp:revision>416</cp:revision>
  <dcterms:created xsi:type="dcterms:W3CDTF">2018-05-31T06:49:55Z</dcterms:created>
  <dcterms:modified xsi:type="dcterms:W3CDTF">2022-09-22T06:17:33Z</dcterms:modified>
</cp:coreProperties>
</file>