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"/>
  </p:notesMasterIdLst>
  <p:sldIdLst>
    <p:sldId id="289" r:id="rId2"/>
    <p:sldId id="299" r:id="rId3"/>
    <p:sldId id="30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48C"/>
    <a:srgbClr val="0890B0"/>
    <a:srgbClr val="089DC0"/>
    <a:srgbClr val="78E1E1"/>
    <a:srgbClr val="FFD833"/>
    <a:srgbClr val="FFD000"/>
    <a:srgbClr val="FFDA3B"/>
    <a:srgbClr val="FFE669"/>
    <a:srgbClr val="1A144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 autoAdjust="0"/>
    <p:restoredTop sz="74363" autoAdjust="0"/>
  </p:normalViewPr>
  <p:slideViewPr>
    <p:cSldViewPr snapToGrid="0" showGuides="1">
      <p:cViewPr varScale="1">
        <p:scale>
          <a:sx n="59" d="100"/>
          <a:sy n="59" d="100"/>
        </p:scale>
        <p:origin x="1122" y="42"/>
      </p:cViewPr>
      <p:guideLst>
        <p:guide orient="horz" pos="3928"/>
        <p:guide orient="horz" pos="38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37396-9AAD-4616-BF4D-9B05B8F4E8E6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A0F6F-568E-425F-9817-701B5E2C8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3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理赔流程：报案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立案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查勘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定损</a:t>
            </a:r>
            <a:r>
              <a:rPr lang="en-US" altLang="zh-CN" dirty="0" smtClean="0"/>
              <a:t>-</a:t>
            </a:r>
            <a:r>
              <a:rPr lang="zh-CN" altLang="en-US" dirty="0" smtClean="0"/>
              <a:t>核损</a:t>
            </a:r>
            <a:r>
              <a:rPr lang="en-US" altLang="zh-CN" dirty="0" smtClean="0"/>
              <a:t>-</a:t>
            </a:r>
            <a:r>
              <a:rPr lang="zh-CN" altLang="en-US" dirty="0" smtClean="0"/>
              <a:t>理算</a:t>
            </a:r>
            <a:r>
              <a:rPr lang="en-US" altLang="zh-CN" dirty="0" smtClean="0"/>
              <a:t>-</a:t>
            </a:r>
            <a:r>
              <a:rPr lang="zh-CN" altLang="en-US" dirty="0" smtClean="0"/>
              <a:t>赔付</a:t>
            </a:r>
            <a:endParaRPr lang="en-US" altLang="zh-CN" dirty="0" smtClean="0"/>
          </a:p>
          <a:p>
            <a:r>
              <a:rPr lang="zh-CN" altLang="en-US" dirty="0" smtClean="0"/>
              <a:t>算法流程：数据处理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特征工程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模型训练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A0F6F-568E-425F-9817-701B5E2C8A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4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通过近三年数据建模，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年下半年因模型未迭代，识别率有所降低。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同盾模型自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月起，进行风险预警前置后（从提交定损前置到报案环节），在报案环节打分偏低，无法有效的触发风险预警。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A0F6F-568E-425F-9817-701B5E2C8A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1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模型运用 </a:t>
            </a:r>
            <a:r>
              <a:rPr lang="en-US" altLang="zh-CN" sz="1200" dirty="0" smtClean="0"/>
              <a:t>= </a:t>
            </a:r>
            <a:r>
              <a:rPr lang="zh-CN" altLang="en-US" sz="1200" dirty="0" smtClean="0"/>
              <a:t>模型打分超过</a:t>
            </a:r>
            <a:r>
              <a:rPr lang="en-US" altLang="zh-CN" sz="1200" dirty="0" smtClean="0"/>
              <a:t>85</a:t>
            </a:r>
            <a:r>
              <a:rPr lang="zh-CN" altLang="en-US" sz="1200" dirty="0" smtClean="0"/>
              <a:t>分立即触发</a:t>
            </a:r>
            <a:r>
              <a:rPr lang="en-US" altLang="zh-CN" sz="1200" dirty="0" smtClean="0"/>
              <a:t>SIU</a:t>
            </a:r>
            <a:r>
              <a:rPr lang="zh-CN" altLang="en-US" sz="1200" dirty="0" smtClean="0"/>
              <a:t>任务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识别率 </a:t>
            </a:r>
            <a:r>
              <a:rPr lang="en-US" altLang="zh-CN" sz="1200" dirty="0" smtClean="0"/>
              <a:t>= </a:t>
            </a:r>
            <a:r>
              <a:rPr lang="zh-CN" altLang="en-US" sz="1200" dirty="0" smtClean="0"/>
              <a:t>有效减损的件数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推送</a:t>
            </a:r>
            <a:r>
              <a:rPr lang="en-US" altLang="zh-CN" sz="1200" dirty="0" smtClean="0"/>
              <a:t>SIU</a:t>
            </a:r>
            <a:r>
              <a:rPr lang="zh-CN" altLang="en-US" sz="1200" dirty="0" smtClean="0"/>
              <a:t>的件数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减损的认定：按照实际情况完成定损，通过拒赔、降责的方式降低赔付金额，核损员通过视为有效减损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减损金额</a:t>
            </a:r>
            <a:r>
              <a:rPr lang="en-US" altLang="zh-CN" sz="1200" dirty="0" smtClean="0"/>
              <a:t>= </a:t>
            </a:r>
            <a:r>
              <a:rPr lang="zh-CN" altLang="en-US" sz="1200" dirty="0" smtClean="0"/>
              <a:t>定损金额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赔付金额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A0F6F-568E-425F-9817-701B5E2C8A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4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Glob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 userDrawn="1"/>
        </p:nvSpPr>
        <p:spPr>
          <a:xfrm>
            <a:off x="893233" y="2921000"/>
            <a:ext cx="10312400" cy="685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  <a:cs typeface="Arial"/>
              </a:defRPr>
            </a:lvl1pPr>
          </a:lstStyle>
          <a:p>
            <a:endParaRPr lang="en-US" altLang="zh-CN" sz="2400" dirty="0">
              <a:solidFill>
                <a:srgbClr val="4E4F52">
                  <a:alpha val="99000"/>
                </a:srgbClr>
              </a:solidFill>
            </a:endParaRPr>
          </a:p>
        </p:txBody>
      </p:sp>
      <p:sp>
        <p:nvSpPr>
          <p:cNvPr id="10" name="标题占位符 5"/>
          <p:cNvSpPr>
            <a:spLocks noGrp="1"/>
          </p:cNvSpPr>
          <p:nvPr>
            <p:ph type="title"/>
          </p:nvPr>
        </p:nvSpPr>
        <p:spPr>
          <a:xfrm>
            <a:off x="821267" y="1828801"/>
            <a:ext cx="10515600" cy="903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主标题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idx="1" hasCustomPrompt="1"/>
          </p:nvPr>
        </p:nvSpPr>
        <p:spPr>
          <a:xfrm>
            <a:off x="838200" y="3048592"/>
            <a:ext cx="10515600" cy="55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机构或部门名称 日期格式</a:t>
            </a:r>
            <a:r>
              <a:rPr lang="en-US" altLang="zh-CN" dirty="0"/>
              <a:t>2018/5/30</a:t>
            </a:r>
          </a:p>
        </p:txBody>
      </p:sp>
    </p:spTree>
    <p:extLst>
      <p:ext uri="{BB962C8B-B14F-4D97-AF65-F5344CB8AC3E}">
        <p14:creationId xmlns:p14="http://schemas.microsoft.com/office/powerpoint/2010/main" val="2044777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/>
          <p:nvPr userDrawn="1"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08000" y="533403"/>
            <a:ext cx="11052411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267" dirty="0">
                <a:solidFill>
                  <a:schemeClr val="tx1">
                    <a:alpha val="99000"/>
                  </a:schemeClr>
                </a:solidFill>
                <a:latin typeface="Arial"/>
                <a:cs typeface="Arial"/>
              </a:rPr>
              <a:t>Content</a:t>
            </a:r>
            <a:endParaRPr lang="en-US" sz="4267" dirty="0">
              <a:solidFill>
                <a:schemeClr val="tx1">
                  <a:alpha val="99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593851"/>
            <a:ext cx="11125200" cy="4679949"/>
          </a:xfrm>
          <a:prstGeom prst="rect">
            <a:avLst/>
          </a:prstGeom>
        </p:spPr>
        <p:txBody>
          <a:bodyPr anchor="t"/>
          <a:lstStyle>
            <a:lvl1pPr marL="685783" marR="0" indent="-685783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en-US" sz="3200" b="0" kern="1200" baseline="0" dirty="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54074" marR="0" indent="-33654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lang="en-US" altLang="zh-CN" sz="2400" b="0" kern="1200" baseline="0" dirty="0" smtClean="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议题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1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2</a:t>
            </a:r>
          </a:p>
          <a:p>
            <a:pPr marL="685783" marR="0" lvl="0" indent="-685783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议题</a:t>
            </a:r>
            <a:r>
              <a:rPr lang="en-US" altLang="zh-CN" dirty="0"/>
              <a:t>2</a:t>
            </a:r>
            <a:endParaRPr lang="en-US" dirty="0"/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1 </a:t>
            </a:r>
          </a:p>
          <a:p>
            <a:pPr lvl="1"/>
            <a:r>
              <a:rPr lang="zh-CN" altLang="en-US" dirty="0"/>
              <a:t>子项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议题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议题</a:t>
            </a:r>
            <a:r>
              <a:rPr lang="en-US" altLang="zh-CN" dirty="0"/>
              <a:t>4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08000" y="1447800"/>
            <a:ext cx="111252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176000" y="6527854"/>
            <a:ext cx="914400" cy="22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3"/>
          <p:cNvSpPr txBox="1"/>
          <p:nvPr userDrawn="1"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3"/>
          <p:cNvSpPr txBox="1"/>
          <p:nvPr userDrawn="1"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874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8901" y="990600"/>
            <a:ext cx="11083499" cy="5181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67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3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3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08000" y="274637"/>
            <a:ext cx="110744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8000" y="838200"/>
            <a:ext cx="11125200" cy="0"/>
          </a:xfrm>
          <a:prstGeom prst="line">
            <a:avLst/>
          </a:prstGeom>
          <a:ln>
            <a:solidFill>
              <a:srgbClr val="538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/>
          <p:nvPr userDrawn="1"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2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176000" y="6527854"/>
            <a:ext cx="914400" cy="22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3"/>
          <p:cNvSpPr txBox="1"/>
          <p:nvPr userDrawn="1"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"/>
          <p:cNvSpPr txBox="1"/>
          <p:nvPr userDrawn="1"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0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08000" y="274637"/>
            <a:ext cx="110744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8000" y="838200"/>
            <a:ext cx="11125200" cy="0"/>
          </a:xfrm>
          <a:prstGeom prst="line">
            <a:avLst/>
          </a:prstGeom>
          <a:ln>
            <a:solidFill>
              <a:srgbClr val="538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/>
          <p:nvPr userDrawn="1"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sp>
        <p:nvSpPr>
          <p:cNvPr id="2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1176000" y="6527854"/>
            <a:ext cx="914400" cy="222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3"/>
          <p:cNvSpPr txBox="1"/>
          <p:nvPr userDrawn="1"/>
        </p:nvSpPr>
        <p:spPr>
          <a:xfrm>
            <a:off x="5181600" y="6452545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20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利宝保险</a:t>
            </a:r>
            <a:endParaRPr lang="en-US" sz="120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3"/>
          <p:cNvSpPr txBox="1"/>
          <p:nvPr userDrawn="1"/>
        </p:nvSpPr>
        <p:spPr>
          <a:xfrm>
            <a:off x="5181600" y="6633519"/>
            <a:ext cx="1828800" cy="2247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050" b="0" dirty="0">
                <a:solidFill>
                  <a:schemeClr val="accent2">
                    <a:alpha val="99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Liberty Insurance</a:t>
            </a:r>
            <a:endParaRPr lang="en-US" sz="1050" b="0" dirty="0">
              <a:solidFill>
                <a:schemeClr val="accent2">
                  <a:alpha val="99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9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8"/>
          <p:cNvSpPr/>
          <p:nvPr userDrawn="1"/>
        </p:nvSpPr>
        <p:spPr>
          <a:xfrm>
            <a:off x="0" y="5562600"/>
            <a:ext cx="12192000" cy="1295400"/>
          </a:xfrm>
          <a:prstGeom prst="rect">
            <a:avLst/>
          </a:prstGeom>
          <a:solidFill>
            <a:srgbClr val="FF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89" y="5742062"/>
            <a:ext cx="2262023" cy="936477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673600" y="2412880"/>
            <a:ext cx="284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</a:rPr>
              <a:t>谢谢</a:t>
            </a:r>
            <a:endParaRPr lang="en-US" altLang="zh-CN" sz="4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0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文级别 1…"/>
          <p:cNvSpPr txBox="1">
            <a:spLocks noGrp="1"/>
          </p:cNvSpPr>
          <p:nvPr>
            <p:ph type="body" idx="1"/>
          </p:nvPr>
        </p:nvSpPr>
        <p:spPr>
          <a:xfrm>
            <a:off x="498900" y="990600"/>
            <a:ext cx="11083500" cy="5181600"/>
          </a:xfrm>
          <a:prstGeom prst="rect">
            <a:avLst/>
          </a:prstGeom>
        </p:spPr>
        <p:txBody>
          <a:bodyPr/>
          <a:lstStyle>
            <a:lvl1pPr marL="0" indent="0" defTabSz="1218564">
              <a:buSzTx/>
              <a:buNone/>
            </a:lvl1pPr>
            <a:lvl2pPr marL="1078523" indent="-468923" defTabSz="1218564">
              <a:buChar char="–"/>
            </a:lvl2pPr>
            <a:lvl3pPr marL="1625600" indent="-406400" defTabSz="1218564"/>
            <a:lvl4pPr marL="2293257" indent="-464457" defTabSz="1218564"/>
            <a:lvl5pPr marL="2902857" indent="-464457" defTabSz="1218564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标题文本"/>
          <p:cNvSpPr txBox="1">
            <a:spLocks noGrp="1"/>
          </p:cNvSpPr>
          <p:nvPr>
            <p:ph type="title"/>
          </p:nvPr>
        </p:nvSpPr>
        <p:spPr>
          <a:xfrm>
            <a:off x="508000" y="274636"/>
            <a:ext cx="11074400" cy="487364"/>
          </a:xfrm>
          <a:prstGeom prst="rect">
            <a:avLst/>
          </a:prstGeom>
        </p:spPr>
        <p:txBody>
          <a:bodyPr/>
          <a:lstStyle>
            <a:lvl1pPr defTabSz="1218564"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85" name="Straight Connector 12"/>
          <p:cNvSpPr/>
          <p:nvPr/>
        </p:nvSpPr>
        <p:spPr>
          <a:xfrm>
            <a:off x="508000" y="838200"/>
            <a:ext cx="11125200" cy="0"/>
          </a:xfrm>
          <a:prstGeom prst="line">
            <a:avLst/>
          </a:prstGeom>
          <a:ln>
            <a:solidFill>
              <a:srgbClr val="5381A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" name="Rectangle 7"/>
          <p:cNvSpPr/>
          <p:nvPr/>
        </p:nvSpPr>
        <p:spPr>
          <a:xfrm>
            <a:off x="0" y="6419850"/>
            <a:ext cx="12192000" cy="4381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b"/>
          <a:lstStyle/>
          <a:p>
            <a:pPr algn="ctr">
              <a:defRPr sz="2400">
                <a:solidFill>
                  <a:srgbClr val="003E7E"/>
                </a:solidFill>
              </a:defRPr>
            </a:pPr>
            <a:endParaRPr/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TextBox 3"/>
          <p:cNvSpPr txBox="1"/>
          <p:nvPr/>
        </p:nvSpPr>
        <p:spPr>
          <a:xfrm>
            <a:off x="5181600" y="6456989"/>
            <a:ext cx="18288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200">
                <a:solidFill>
                  <a:schemeClr val="accent2">
                    <a:alpha val="99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利宝保险</a:t>
            </a:r>
          </a:p>
        </p:txBody>
      </p:sp>
      <p:sp>
        <p:nvSpPr>
          <p:cNvPr id="89" name="TextBox 3"/>
          <p:cNvSpPr txBox="1"/>
          <p:nvPr/>
        </p:nvSpPr>
        <p:spPr>
          <a:xfrm>
            <a:off x="5181600" y="6678141"/>
            <a:ext cx="18288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solidFill>
                  <a:schemeClr val="accent2">
                    <a:alpha val="99000"/>
                  </a:schemeClr>
                </a:solidFill>
              </a:defRPr>
            </a:lvl1pPr>
          </a:lstStyle>
          <a:p>
            <a:r>
              <a:t>Liberty Insurance</a:t>
            </a:r>
          </a:p>
        </p:txBody>
      </p:sp>
    </p:spTree>
    <p:extLst>
      <p:ext uri="{BB962C8B-B14F-4D97-AF65-F5344CB8AC3E}">
        <p14:creationId xmlns:p14="http://schemas.microsoft.com/office/powerpoint/2010/main" val="212007988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562600"/>
            <a:ext cx="12192000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>
              <a:solidFill>
                <a:srgbClr val="003E7E"/>
              </a:solidFill>
            </a:endParaRPr>
          </a:p>
        </p:txBody>
      </p:sp>
      <p:pic>
        <p:nvPicPr>
          <p:cNvPr id="18" name="Picture 7"/>
          <p:cNvPicPr>
            <a:picLocks noChangeAspect="1"/>
          </p:cNvPicPr>
          <p:nvPr userDrawn="1"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占位符 5"/>
          <p:cNvSpPr>
            <a:spLocks noGrp="1"/>
          </p:cNvSpPr>
          <p:nvPr>
            <p:ph type="title"/>
          </p:nvPr>
        </p:nvSpPr>
        <p:spPr>
          <a:xfrm>
            <a:off x="821267" y="1828801"/>
            <a:ext cx="10515600" cy="903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主标题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838200" y="3048592"/>
            <a:ext cx="10515600" cy="55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部门名称 日期格式</a:t>
            </a:r>
            <a:r>
              <a:rPr lang="en-US" altLang="zh-CN" dirty="0"/>
              <a:t>2018/5/30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92" y="5772615"/>
            <a:ext cx="2114416" cy="8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8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lang="zh-CN" altLang="en-US" sz="4800" kern="1200" baseline="0" dirty="0">
          <a:solidFill>
            <a:schemeClr val="tx1">
              <a:alpha val="99000"/>
            </a:schemeClr>
          </a:solidFill>
          <a:latin typeface="+mj-ea"/>
          <a:ea typeface="+mj-ea"/>
          <a:cs typeface="Arial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 Processes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latin typeface="+mn-lt"/>
                <a:cs typeface="+mn-ea"/>
                <a:sym typeface="+mn-lt"/>
              </a:rPr>
              <a:pPr/>
              <a:t>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3" name="矩形 8"/>
          <p:cNvSpPr/>
          <p:nvPr/>
        </p:nvSpPr>
        <p:spPr>
          <a:xfrm>
            <a:off x="508000" y="990180"/>
            <a:ext cx="11074400" cy="2624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0" y="0"/>
                </a:moveTo>
                <a:lnTo>
                  <a:pt x="21080" y="0"/>
                </a:lnTo>
                <a:cubicBezTo>
                  <a:pt x="21367" y="0"/>
                  <a:pt x="21600" y="303"/>
                  <a:pt x="21600" y="677"/>
                </a:cubicBezTo>
                <a:lnTo>
                  <a:pt x="21600" y="20923"/>
                </a:lnTo>
                <a:cubicBezTo>
                  <a:pt x="21600" y="21297"/>
                  <a:pt x="21367" y="21600"/>
                  <a:pt x="21080" y="21600"/>
                </a:cubicBezTo>
                <a:lnTo>
                  <a:pt x="520" y="21600"/>
                </a:lnTo>
                <a:cubicBezTo>
                  <a:pt x="233" y="21600"/>
                  <a:pt x="0" y="21297"/>
                  <a:pt x="0" y="20923"/>
                </a:cubicBezTo>
                <a:lnTo>
                  <a:pt x="0" y="677"/>
                </a:lnTo>
                <a:cubicBezTo>
                  <a:pt x="0" y="303"/>
                  <a:pt x="233" y="0"/>
                  <a:pt x="520" y="0"/>
                </a:cubicBezTo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altLang="zh-CN"/>
              <a:t>Data Processing</a:t>
            </a:r>
            <a:endParaRPr/>
          </a:p>
        </p:txBody>
      </p:sp>
      <p:sp>
        <p:nvSpPr>
          <p:cNvPr id="44" name="文本框 27"/>
          <p:cNvSpPr txBox="1"/>
          <p:nvPr/>
        </p:nvSpPr>
        <p:spPr>
          <a:xfrm>
            <a:off x="792283" y="1204409"/>
            <a:ext cx="254028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chemeClr val="accent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rgbClr val="1A1446"/>
                </a:solidFill>
                <a:latin typeface="微软雅黑"/>
                <a:ea typeface="微软雅黑"/>
                <a:cs typeface="微软雅黑"/>
                <a:sym typeface="微软雅黑"/>
              </a:rPr>
              <a:t>Claim Process：</a:t>
            </a:r>
          </a:p>
        </p:txBody>
      </p:sp>
      <p:sp>
        <p:nvSpPr>
          <p:cNvPr id="63" name="iconfont-11145-7015463"/>
          <p:cNvSpPr/>
          <p:nvPr/>
        </p:nvSpPr>
        <p:spPr>
          <a:xfrm>
            <a:off x="1530251" y="2127996"/>
            <a:ext cx="532175" cy="60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444" y="5098"/>
                </a:moveTo>
                <a:lnTo>
                  <a:pt x="10355" y="104"/>
                </a:lnTo>
                <a:cubicBezTo>
                  <a:pt x="10629" y="-34"/>
                  <a:pt x="10971" y="-34"/>
                  <a:pt x="11245" y="104"/>
                </a:cubicBezTo>
                <a:lnTo>
                  <a:pt x="21154" y="5098"/>
                </a:lnTo>
                <a:cubicBezTo>
                  <a:pt x="21430" y="5237"/>
                  <a:pt x="21600" y="5494"/>
                  <a:pt x="21600" y="5771"/>
                </a:cubicBezTo>
                <a:lnTo>
                  <a:pt x="21600" y="15759"/>
                </a:lnTo>
                <a:cubicBezTo>
                  <a:pt x="21600" y="16038"/>
                  <a:pt x="21430" y="16295"/>
                  <a:pt x="21154" y="16433"/>
                </a:cubicBezTo>
                <a:lnTo>
                  <a:pt x="11245" y="21427"/>
                </a:lnTo>
                <a:cubicBezTo>
                  <a:pt x="10971" y="21566"/>
                  <a:pt x="10629" y="21566"/>
                  <a:pt x="10355" y="21427"/>
                </a:cubicBezTo>
                <a:lnTo>
                  <a:pt x="444" y="16433"/>
                </a:lnTo>
                <a:cubicBezTo>
                  <a:pt x="170" y="16295"/>
                  <a:pt x="0" y="16038"/>
                  <a:pt x="0" y="15759"/>
                </a:cubicBezTo>
                <a:lnTo>
                  <a:pt x="0" y="5771"/>
                </a:lnTo>
                <a:cubicBezTo>
                  <a:pt x="0" y="5494"/>
                  <a:pt x="170" y="5237"/>
                  <a:pt x="444" y="5098"/>
                </a:cubicBezTo>
                <a:close/>
                <a:moveTo>
                  <a:pt x="1896" y="6166"/>
                </a:moveTo>
                <a:cubicBezTo>
                  <a:pt x="1826" y="6200"/>
                  <a:pt x="1783" y="6265"/>
                  <a:pt x="1783" y="6334"/>
                </a:cubicBezTo>
                <a:lnTo>
                  <a:pt x="1783" y="15198"/>
                </a:lnTo>
                <a:cubicBezTo>
                  <a:pt x="1783" y="15266"/>
                  <a:pt x="1826" y="15330"/>
                  <a:pt x="1896" y="15366"/>
                </a:cubicBezTo>
                <a:lnTo>
                  <a:pt x="10688" y="19797"/>
                </a:lnTo>
                <a:cubicBezTo>
                  <a:pt x="10758" y="19831"/>
                  <a:pt x="10842" y="19831"/>
                  <a:pt x="10912" y="19797"/>
                </a:cubicBezTo>
                <a:lnTo>
                  <a:pt x="19704" y="15366"/>
                </a:lnTo>
                <a:cubicBezTo>
                  <a:pt x="19774" y="15330"/>
                  <a:pt x="19817" y="15266"/>
                  <a:pt x="19817" y="15198"/>
                </a:cubicBezTo>
                <a:lnTo>
                  <a:pt x="19817" y="6334"/>
                </a:lnTo>
                <a:cubicBezTo>
                  <a:pt x="19817" y="6265"/>
                  <a:pt x="19774" y="6200"/>
                  <a:pt x="19704" y="6166"/>
                </a:cubicBezTo>
                <a:lnTo>
                  <a:pt x="10912" y="1733"/>
                </a:lnTo>
                <a:cubicBezTo>
                  <a:pt x="10842" y="1699"/>
                  <a:pt x="10758" y="1699"/>
                  <a:pt x="10688" y="1733"/>
                </a:cubicBezTo>
                <a:lnTo>
                  <a:pt x="1896" y="6166"/>
                </a:lnTo>
                <a:close/>
                <a:moveTo>
                  <a:pt x="10791" y="9967"/>
                </a:moveTo>
                <a:lnTo>
                  <a:pt x="17650" y="6511"/>
                </a:lnTo>
                <a:cubicBezTo>
                  <a:pt x="18075" y="6295"/>
                  <a:pt x="18621" y="6423"/>
                  <a:pt x="18866" y="6795"/>
                </a:cubicBezTo>
                <a:cubicBezTo>
                  <a:pt x="19112" y="7168"/>
                  <a:pt x="18966" y="7642"/>
                  <a:pt x="18541" y="7857"/>
                </a:cubicBezTo>
                <a:lnTo>
                  <a:pt x="11699" y="11304"/>
                </a:lnTo>
                <a:lnTo>
                  <a:pt x="11699" y="18140"/>
                </a:lnTo>
                <a:cubicBezTo>
                  <a:pt x="11699" y="18569"/>
                  <a:pt x="11300" y="18918"/>
                  <a:pt x="10809" y="18918"/>
                </a:cubicBezTo>
                <a:cubicBezTo>
                  <a:pt x="10318" y="18918"/>
                  <a:pt x="9918" y="18569"/>
                  <a:pt x="9918" y="18140"/>
                </a:cubicBezTo>
                <a:lnTo>
                  <a:pt x="9918" y="11323"/>
                </a:lnTo>
                <a:lnTo>
                  <a:pt x="3065" y="7870"/>
                </a:lnTo>
                <a:cubicBezTo>
                  <a:pt x="2638" y="7654"/>
                  <a:pt x="2494" y="7180"/>
                  <a:pt x="2740" y="6807"/>
                </a:cubicBezTo>
                <a:cubicBezTo>
                  <a:pt x="2985" y="6435"/>
                  <a:pt x="3531" y="6307"/>
                  <a:pt x="3956" y="6523"/>
                </a:cubicBezTo>
                <a:lnTo>
                  <a:pt x="10791" y="996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iconfont-11145-7015463"/>
          <p:cNvSpPr/>
          <p:nvPr/>
        </p:nvSpPr>
        <p:spPr>
          <a:xfrm>
            <a:off x="2868772" y="2127996"/>
            <a:ext cx="532175" cy="60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444" y="5098"/>
                </a:moveTo>
                <a:lnTo>
                  <a:pt x="10355" y="104"/>
                </a:lnTo>
                <a:cubicBezTo>
                  <a:pt x="10629" y="-34"/>
                  <a:pt x="10971" y="-34"/>
                  <a:pt x="11245" y="104"/>
                </a:cubicBezTo>
                <a:lnTo>
                  <a:pt x="21154" y="5098"/>
                </a:lnTo>
                <a:cubicBezTo>
                  <a:pt x="21430" y="5237"/>
                  <a:pt x="21600" y="5494"/>
                  <a:pt x="21600" y="5771"/>
                </a:cubicBezTo>
                <a:lnTo>
                  <a:pt x="21600" y="15759"/>
                </a:lnTo>
                <a:cubicBezTo>
                  <a:pt x="21600" y="16038"/>
                  <a:pt x="21430" y="16295"/>
                  <a:pt x="21154" y="16433"/>
                </a:cubicBezTo>
                <a:lnTo>
                  <a:pt x="11245" y="21427"/>
                </a:lnTo>
                <a:cubicBezTo>
                  <a:pt x="10971" y="21566"/>
                  <a:pt x="10629" y="21566"/>
                  <a:pt x="10355" y="21427"/>
                </a:cubicBezTo>
                <a:lnTo>
                  <a:pt x="444" y="16433"/>
                </a:lnTo>
                <a:cubicBezTo>
                  <a:pt x="170" y="16295"/>
                  <a:pt x="0" y="16038"/>
                  <a:pt x="0" y="15759"/>
                </a:cubicBezTo>
                <a:lnTo>
                  <a:pt x="0" y="5771"/>
                </a:lnTo>
                <a:cubicBezTo>
                  <a:pt x="0" y="5494"/>
                  <a:pt x="170" y="5237"/>
                  <a:pt x="444" y="5098"/>
                </a:cubicBezTo>
                <a:close/>
                <a:moveTo>
                  <a:pt x="1896" y="6166"/>
                </a:moveTo>
                <a:cubicBezTo>
                  <a:pt x="1826" y="6200"/>
                  <a:pt x="1783" y="6265"/>
                  <a:pt x="1783" y="6334"/>
                </a:cubicBezTo>
                <a:lnTo>
                  <a:pt x="1783" y="15198"/>
                </a:lnTo>
                <a:cubicBezTo>
                  <a:pt x="1783" y="15266"/>
                  <a:pt x="1826" y="15330"/>
                  <a:pt x="1896" y="15366"/>
                </a:cubicBezTo>
                <a:lnTo>
                  <a:pt x="10688" y="19797"/>
                </a:lnTo>
                <a:cubicBezTo>
                  <a:pt x="10758" y="19831"/>
                  <a:pt x="10842" y="19831"/>
                  <a:pt x="10912" y="19797"/>
                </a:cubicBezTo>
                <a:lnTo>
                  <a:pt x="19704" y="15366"/>
                </a:lnTo>
                <a:cubicBezTo>
                  <a:pt x="19774" y="15330"/>
                  <a:pt x="19817" y="15266"/>
                  <a:pt x="19817" y="15198"/>
                </a:cubicBezTo>
                <a:lnTo>
                  <a:pt x="19817" y="6334"/>
                </a:lnTo>
                <a:cubicBezTo>
                  <a:pt x="19817" y="6265"/>
                  <a:pt x="19774" y="6200"/>
                  <a:pt x="19704" y="6166"/>
                </a:cubicBezTo>
                <a:lnTo>
                  <a:pt x="10912" y="1733"/>
                </a:lnTo>
                <a:cubicBezTo>
                  <a:pt x="10842" y="1699"/>
                  <a:pt x="10758" y="1699"/>
                  <a:pt x="10688" y="1733"/>
                </a:cubicBezTo>
                <a:lnTo>
                  <a:pt x="1896" y="6166"/>
                </a:lnTo>
                <a:close/>
                <a:moveTo>
                  <a:pt x="10791" y="9967"/>
                </a:moveTo>
                <a:lnTo>
                  <a:pt x="17650" y="6511"/>
                </a:lnTo>
                <a:cubicBezTo>
                  <a:pt x="18075" y="6295"/>
                  <a:pt x="18621" y="6423"/>
                  <a:pt x="18866" y="6795"/>
                </a:cubicBezTo>
                <a:cubicBezTo>
                  <a:pt x="19112" y="7168"/>
                  <a:pt x="18966" y="7642"/>
                  <a:pt x="18541" y="7857"/>
                </a:cubicBezTo>
                <a:lnTo>
                  <a:pt x="11699" y="11304"/>
                </a:lnTo>
                <a:lnTo>
                  <a:pt x="11699" y="18140"/>
                </a:lnTo>
                <a:cubicBezTo>
                  <a:pt x="11699" y="18569"/>
                  <a:pt x="11300" y="18918"/>
                  <a:pt x="10809" y="18918"/>
                </a:cubicBezTo>
                <a:cubicBezTo>
                  <a:pt x="10318" y="18918"/>
                  <a:pt x="9918" y="18569"/>
                  <a:pt x="9918" y="18140"/>
                </a:cubicBezTo>
                <a:lnTo>
                  <a:pt x="9918" y="11323"/>
                </a:lnTo>
                <a:lnTo>
                  <a:pt x="3065" y="7870"/>
                </a:lnTo>
                <a:cubicBezTo>
                  <a:pt x="2638" y="7654"/>
                  <a:pt x="2494" y="7180"/>
                  <a:pt x="2740" y="6807"/>
                </a:cubicBezTo>
                <a:cubicBezTo>
                  <a:pt x="2985" y="6435"/>
                  <a:pt x="3531" y="6307"/>
                  <a:pt x="3956" y="6523"/>
                </a:cubicBezTo>
                <a:lnTo>
                  <a:pt x="10791" y="996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iconfont-11145-7015463"/>
          <p:cNvSpPr/>
          <p:nvPr/>
        </p:nvSpPr>
        <p:spPr>
          <a:xfrm>
            <a:off x="4207293" y="2127996"/>
            <a:ext cx="532175" cy="60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444" y="5098"/>
                </a:moveTo>
                <a:lnTo>
                  <a:pt x="10355" y="104"/>
                </a:lnTo>
                <a:cubicBezTo>
                  <a:pt x="10629" y="-34"/>
                  <a:pt x="10971" y="-34"/>
                  <a:pt x="11245" y="104"/>
                </a:cubicBezTo>
                <a:lnTo>
                  <a:pt x="21154" y="5098"/>
                </a:lnTo>
                <a:cubicBezTo>
                  <a:pt x="21430" y="5237"/>
                  <a:pt x="21600" y="5494"/>
                  <a:pt x="21600" y="5771"/>
                </a:cubicBezTo>
                <a:lnTo>
                  <a:pt x="21600" y="15759"/>
                </a:lnTo>
                <a:cubicBezTo>
                  <a:pt x="21600" y="16038"/>
                  <a:pt x="21430" y="16295"/>
                  <a:pt x="21154" y="16433"/>
                </a:cubicBezTo>
                <a:lnTo>
                  <a:pt x="11245" y="21427"/>
                </a:lnTo>
                <a:cubicBezTo>
                  <a:pt x="10971" y="21566"/>
                  <a:pt x="10629" y="21566"/>
                  <a:pt x="10355" y="21427"/>
                </a:cubicBezTo>
                <a:lnTo>
                  <a:pt x="444" y="16433"/>
                </a:lnTo>
                <a:cubicBezTo>
                  <a:pt x="170" y="16295"/>
                  <a:pt x="0" y="16038"/>
                  <a:pt x="0" y="15759"/>
                </a:cubicBezTo>
                <a:lnTo>
                  <a:pt x="0" y="5771"/>
                </a:lnTo>
                <a:cubicBezTo>
                  <a:pt x="0" y="5494"/>
                  <a:pt x="170" y="5237"/>
                  <a:pt x="444" y="5098"/>
                </a:cubicBezTo>
                <a:close/>
                <a:moveTo>
                  <a:pt x="1896" y="6166"/>
                </a:moveTo>
                <a:cubicBezTo>
                  <a:pt x="1826" y="6200"/>
                  <a:pt x="1783" y="6265"/>
                  <a:pt x="1783" y="6334"/>
                </a:cubicBezTo>
                <a:lnTo>
                  <a:pt x="1783" y="15198"/>
                </a:lnTo>
                <a:cubicBezTo>
                  <a:pt x="1783" y="15266"/>
                  <a:pt x="1826" y="15330"/>
                  <a:pt x="1896" y="15366"/>
                </a:cubicBezTo>
                <a:lnTo>
                  <a:pt x="10688" y="19797"/>
                </a:lnTo>
                <a:cubicBezTo>
                  <a:pt x="10758" y="19831"/>
                  <a:pt x="10842" y="19831"/>
                  <a:pt x="10912" y="19797"/>
                </a:cubicBezTo>
                <a:lnTo>
                  <a:pt x="19704" y="15366"/>
                </a:lnTo>
                <a:cubicBezTo>
                  <a:pt x="19774" y="15330"/>
                  <a:pt x="19817" y="15266"/>
                  <a:pt x="19817" y="15198"/>
                </a:cubicBezTo>
                <a:lnTo>
                  <a:pt x="19817" y="6334"/>
                </a:lnTo>
                <a:cubicBezTo>
                  <a:pt x="19817" y="6265"/>
                  <a:pt x="19774" y="6200"/>
                  <a:pt x="19704" y="6166"/>
                </a:cubicBezTo>
                <a:lnTo>
                  <a:pt x="10912" y="1733"/>
                </a:lnTo>
                <a:cubicBezTo>
                  <a:pt x="10842" y="1699"/>
                  <a:pt x="10758" y="1699"/>
                  <a:pt x="10688" y="1733"/>
                </a:cubicBezTo>
                <a:lnTo>
                  <a:pt x="1896" y="6166"/>
                </a:lnTo>
                <a:close/>
                <a:moveTo>
                  <a:pt x="10791" y="9967"/>
                </a:moveTo>
                <a:lnTo>
                  <a:pt x="17650" y="6511"/>
                </a:lnTo>
                <a:cubicBezTo>
                  <a:pt x="18075" y="6295"/>
                  <a:pt x="18621" y="6423"/>
                  <a:pt x="18866" y="6795"/>
                </a:cubicBezTo>
                <a:cubicBezTo>
                  <a:pt x="19112" y="7168"/>
                  <a:pt x="18966" y="7642"/>
                  <a:pt x="18541" y="7857"/>
                </a:cubicBezTo>
                <a:lnTo>
                  <a:pt x="11699" y="11304"/>
                </a:lnTo>
                <a:lnTo>
                  <a:pt x="11699" y="18140"/>
                </a:lnTo>
                <a:cubicBezTo>
                  <a:pt x="11699" y="18569"/>
                  <a:pt x="11300" y="18918"/>
                  <a:pt x="10809" y="18918"/>
                </a:cubicBezTo>
                <a:cubicBezTo>
                  <a:pt x="10318" y="18918"/>
                  <a:pt x="9918" y="18569"/>
                  <a:pt x="9918" y="18140"/>
                </a:cubicBezTo>
                <a:lnTo>
                  <a:pt x="9918" y="11323"/>
                </a:lnTo>
                <a:lnTo>
                  <a:pt x="3065" y="7870"/>
                </a:lnTo>
                <a:cubicBezTo>
                  <a:pt x="2638" y="7654"/>
                  <a:pt x="2494" y="7180"/>
                  <a:pt x="2740" y="6807"/>
                </a:cubicBezTo>
                <a:cubicBezTo>
                  <a:pt x="2985" y="6435"/>
                  <a:pt x="3531" y="6307"/>
                  <a:pt x="3956" y="6523"/>
                </a:cubicBezTo>
                <a:lnTo>
                  <a:pt x="10791" y="996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iconfont-11145-7015463"/>
          <p:cNvSpPr/>
          <p:nvPr/>
        </p:nvSpPr>
        <p:spPr>
          <a:xfrm>
            <a:off x="5543359" y="2127996"/>
            <a:ext cx="532175" cy="60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444" y="5098"/>
                </a:moveTo>
                <a:lnTo>
                  <a:pt x="10355" y="104"/>
                </a:lnTo>
                <a:cubicBezTo>
                  <a:pt x="10629" y="-34"/>
                  <a:pt x="10971" y="-34"/>
                  <a:pt x="11245" y="104"/>
                </a:cubicBezTo>
                <a:lnTo>
                  <a:pt x="21154" y="5098"/>
                </a:lnTo>
                <a:cubicBezTo>
                  <a:pt x="21430" y="5237"/>
                  <a:pt x="21600" y="5494"/>
                  <a:pt x="21600" y="5771"/>
                </a:cubicBezTo>
                <a:lnTo>
                  <a:pt x="21600" y="15759"/>
                </a:lnTo>
                <a:cubicBezTo>
                  <a:pt x="21600" y="16038"/>
                  <a:pt x="21430" y="16295"/>
                  <a:pt x="21154" y="16433"/>
                </a:cubicBezTo>
                <a:lnTo>
                  <a:pt x="11245" y="21427"/>
                </a:lnTo>
                <a:cubicBezTo>
                  <a:pt x="10971" y="21566"/>
                  <a:pt x="10629" y="21566"/>
                  <a:pt x="10355" y="21427"/>
                </a:cubicBezTo>
                <a:lnTo>
                  <a:pt x="444" y="16433"/>
                </a:lnTo>
                <a:cubicBezTo>
                  <a:pt x="170" y="16295"/>
                  <a:pt x="0" y="16038"/>
                  <a:pt x="0" y="15759"/>
                </a:cubicBezTo>
                <a:lnTo>
                  <a:pt x="0" y="5771"/>
                </a:lnTo>
                <a:cubicBezTo>
                  <a:pt x="0" y="5494"/>
                  <a:pt x="170" y="5237"/>
                  <a:pt x="444" y="5098"/>
                </a:cubicBezTo>
                <a:close/>
                <a:moveTo>
                  <a:pt x="1896" y="6166"/>
                </a:moveTo>
                <a:cubicBezTo>
                  <a:pt x="1826" y="6200"/>
                  <a:pt x="1783" y="6265"/>
                  <a:pt x="1783" y="6334"/>
                </a:cubicBezTo>
                <a:lnTo>
                  <a:pt x="1783" y="15198"/>
                </a:lnTo>
                <a:cubicBezTo>
                  <a:pt x="1783" y="15266"/>
                  <a:pt x="1826" y="15330"/>
                  <a:pt x="1896" y="15366"/>
                </a:cubicBezTo>
                <a:lnTo>
                  <a:pt x="10688" y="19797"/>
                </a:lnTo>
                <a:cubicBezTo>
                  <a:pt x="10758" y="19831"/>
                  <a:pt x="10842" y="19831"/>
                  <a:pt x="10912" y="19797"/>
                </a:cubicBezTo>
                <a:lnTo>
                  <a:pt x="19704" y="15366"/>
                </a:lnTo>
                <a:cubicBezTo>
                  <a:pt x="19774" y="15330"/>
                  <a:pt x="19817" y="15266"/>
                  <a:pt x="19817" y="15198"/>
                </a:cubicBezTo>
                <a:lnTo>
                  <a:pt x="19817" y="6334"/>
                </a:lnTo>
                <a:cubicBezTo>
                  <a:pt x="19817" y="6265"/>
                  <a:pt x="19774" y="6200"/>
                  <a:pt x="19704" y="6166"/>
                </a:cubicBezTo>
                <a:lnTo>
                  <a:pt x="10912" y="1733"/>
                </a:lnTo>
                <a:cubicBezTo>
                  <a:pt x="10842" y="1699"/>
                  <a:pt x="10758" y="1699"/>
                  <a:pt x="10688" y="1733"/>
                </a:cubicBezTo>
                <a:lnTo>
                  <a:pt x="1896" y="6166"/>
                </a:lnTo>
                <a:close/>
                <a:moveTo>
                  <a:pt x="10791" y="9967"/>
                </a:moveTo>
                <a:lnTo>
                  <a:pt x="17650" y="6511"/>
                </a:lnTo>
                <a:cubicBezTo>
                  <a:pt x="18075" y="6295"/>
                  <a:pt x="18621" y="6423"/>
                  <a:pt x="18866" y="6795"/>
                </a:cubicBezTo>
                <a:cubicBezTo>
                  <a:pt x="19112" y="7168"/>
                  <a:pt x="18966" y="7642"/>
                  <a:pt x="18541" y="7857"/>
                </a:cubicBezTo>
                <a:lnTo>
                  <a:pt x="11699" y="11304"/>
                </a:lnTo>
                <a:lnTo>
                  <a:pt x="11699" y="18140"/>
                </a:lnTo>
                <a:cubicBezTo>
                  <a:pt x="11699" y="18569"/>
                  <a:pt x="11300" y="18918"/>
                  <a:pt x="10809" y="18918"/>
                </a:cubicBezTo>
                <a:cubicBezTo>
                  <a:pt x="10318" y="18918"/>
                  <a:pt x="9918" y="18569"/>
                  <a:pt x="9918" y="18140"/>
                </a:cubicBezTo>
                <a:lnTo>
                  <a:pt x="9918" y="11323"/>
                </a:lnTo>
                <a:lnTo>
                  <a:pt x="3065" y="7870"/>
                </a:lnTo>
                <a:cubicBezTo>
                  <a:pt x="2638" y="7654"/>
                  <a:pt x="2494" y="7180"/>
                  <a:pt x="2740" y="6807"/>
                </a:cubicBezTo>
                <a:cubicBezTo>
                  <a:pt x="2985" y="6435"/>
                  <a:pt x="3531" y="6307"/>
                  <a:pt x="3956" y="6523"/>
                </a:cubicBezTo>
                <a:lnTo>
                  <a:pt x="10791" y="996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iconfont-11145-7015463"/>
          <p:cNvSpPr/>
          <p:nvPr/>
        </p:nvSpPr>
        <p:spPr>
          <a:xfrm>
            <a:off x="6881880" y="2127996"/>
            <a:ext cx="532175" cy="60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444" y="5098"/>
                </a:moveTo>
                <a:lnTo>
                  <a:pt x="10355" y="104"/>
                </a:lnTo>
                <a:cubicBezTo>
                  <a:pt x="10629" y="-34"/>
                  <a:pt x="10971" y="-34"/>
                  <a:pt x="11245" y="104"/>
                </a:cubicBezTo>
                <a:lnTo>
                  <a:pt x="21154" y="5098"/>
                </a:lnTo>
                <a:cubicBezTo>
                  <a:pt x="21430" y="5237"/>
                  <a:pt x="21600" y="5494"/>
                  <a:pt x="21600" y="5771"/>
                </a:cubicBezTo>
                <a:lnTo>
                  <a:pt x="21600" y="15759"/>
                </a:lnTo>
                <a:cubicBezTo>
                  <a:pt x="21600" y="16038"/>
                  <a:pt x="21430" y="16295"/>
                  <a:pt x="21154" y="16433"/>
                </a:cubicBezTo>
                <a:lnTo>
                  <a:pt x="11245" y="21427"/>
                </a:lnTo>
                <a:cubicBezTo>
                  <a:pt x="10971" y="21566"/>
                  <a:pt x="10629" y="21566"/>
                  <a:pt x="10355" y="21427"/>
                </a:cubicBezTo>
                <a:lnTo>
                  <a:pt x="444" y="16433"/>
                </a:lnTo>
                <a:cubicBezTo>
                  <a:pt x="170" y="16295"/>
                  <a:pt x="0" y="16038"/>
                  <a:pt x="0" y="15759"/>
                </a:cubicBezTo>
                <a:lnTo>
                  <a:pt x="0" y="5771"/>
                </a:lnTo>
                <a:cubicBezTo>
                  <a:pt x="0" y="5494"/>
                  <a:pt x="170" y="5237"/>
                  <a:pt x="444" y="5098"/>
                </a:cubicBezTo>
                <a:close/>
                <a:moveTo>
                  <a:pt x="1896" y="6166"/>
                </a:moveTo>
                <a:cubicBezTo>
                  <a:pt x="1826" y="6200"/>
                  <a:pt x="1783" y="6265"/>
                  <a:pt x="1783" y="6334"/>
                </a:cubicBezTo>
                <a:lnTo>
                  <a:pt x="1783" y="15198"/>
                </a:lnTo>
                <a:cubicBezTo>
                  <a:pt x="1783" y="15266"/>
                  <a:pt x="1826" y="15330"/>
                  <a:pt x="1896" y="15366"/>
                </a:cubicBezTo>
                <a:lnTo>
                  <a:pt x="10688" y="19797"/>
                </a:lnTo>
                <a:cubicBezTo>
                  <a:pt x="10758" y="19831"/>
                  <a:pt x="10842" y="19831"/>
                  <a:pt x="10912" y="19797"/>
                </a:cubicBezTo>
                <a:lnTo>
                  <a:pt x="19704" y="15366"/>
                </a:lnTo>
                <a:cubicBezTo>
                  <a:pt x="19774" y="15330"/>
                  <a:pt x="19817" y="15266"/>
                  <a:pt x="19817" y="15198"/>
                </a:cubicBezTo>
                <a:lnTo>
                  <a:pt x="19817" y="6334"/>
                </a:lnTo>
                <a:cubicBezTo>
                  <a:pt x="19817" y="6265"/>
                  <a:pt x="19774" y="6200"/>
                  <a:pt x="19704" y="6166"/>
                </a:cubicBezTo>
                <a:lnTo>
                  <a:pt x="10912" y="1733"/>
                </a:lnTo>
                <a:cubicBezTo>
                  <a:pt x="10842" y="1699"/>
                  <a:pt x="10758" y="1699"/>
                  <a:pt x="10688" y="1733"/>
                </a:cubicBezTo>
                <a:lnTo>
                  <a:pt x="1896" y="6166"/>
                </a:lnTo>
                <a:close/>
                <a:moveTo>
                  <a:pt x="10791" y="9967"/>
                </a:moveTo>
                <a:lnTo>
                  <a:pt x="17650" y="6511"/>
                </a:lnTo>
                <a:cubicBezTo>
                  <a:pt x="18075" y="6295"/>
                  <a:pt x="18621" y="6423"/>
                  <a:pt x="18866" y="6795"/>
                </a:cubicBezTo>
                <a:cubicBezTo>
                  <a:pt x="19112" y="7168"/>
                  <a:pt x="18966" y="7642"/>
                  <a:pt x="18541" y="7857"/>
                </a:cubicBezTo>
                <a:lnTo>
                  <a:pt x="11699" y="11304"/>
                </a:lnTo>
                <a:lnTo>
                  <a:pt x="11699" y="18140"/>
                </a:lnTo>
                <a:cubicBezTo>
                  <a:pt x="11699" y="18569"/>
                  <a:pt x="11300" y="18918"/>
                  <a:pt x="10809" y="18918"/>
                </a:cubicBezTo>
                <a:cubicBezTo>
                  <a:pt x="10318" y="18918"/>
                  <a:pt x="9918" y="18569"/>
                  <a:pt x="9918" y="18140"/>
                </a:cubicBezTo>
                <a:lnTo>
                  <a:pt x="9918" y="11323"/>
                </a:lnTo>
                <a:lnTo>
                  <a:pt x="3065" y="7870"/>
                </a:lnTo>
                <a:cubicBezTo>
                  <a:pt x="2638" y="7654"/>
                  <a:pt x="2494" y="7180"/>
                  <a:pt x="2740" y="6807"/>
                </a:cubicBezTo>
                <a:cubicBezTo>
                  <a:pt x="2985" y="6435"/>
                  <a:pt x="3531" y="6307"/>
                  <a:pt x="3956" y="6523"/>
                </a:cubicBezTo>
                <a:lnTo>
                  <a:pt x="10791" y="996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iconfont-11145-7015463"/>
          <p:cNvSpPr/>
          <p:nvPr/>
        </p:nvSpPr>
        <p:spPr>
          <a:xfrm>
            <a:off x="8219614" y="2127996"/>
            <a:ext cx="532175" cy="60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444" y="5098"/>
                </a:moveTo>
                <a:lnTo>
                  <a:pt x="10355" y="104"/>
                </a:lnTo>
                <a:cubicBezTo>
                  <a:pt x="10629" y="-34"/>
                  <a:pt x="10971" y="-34"/>
                  <a:pt x="11245" y="104"/>
                </a:cubicBezTo>
                <a:lnTo>
                  <a:pt x="21154" y="5098"/>
                </a:lnTo>
                <a:cubicBezTo>
                  <a:pt x="21430" y="5237"/>
                  <a:pt x="21600" y="5494"/>
                  <a:pt x="21600" y="5771"/>
                </a:cubicBezTo>
                <a:lnTo>
                  <a:pt x="21600" y="15759"/>
                </a:lnTo>
                <a:cubicBezTo>
                  <a:pt x="21600" y="16038"/>
                  <a:pt x="21430" y="16295"/>
                  <a:pt x="21154" y="16433"/>
                </a:cubicBezTo>
                <a:lnTo>
                  <a:pt x="11245" y="21427"/>
                </a:lnTo>
                <a:cubicBezTo>
                  <a:pt x="10971" y="21566"/>
                  <a:pt x="10629" y="21566"/>
                  <a:pt x="10355" y="21427"/>
                </a:cubicBezTo>
                <a:lnTo>
                  <a:pt x="444" y="16433"/>
                </a:lnTo>
                <a:cubicBezTo>
                  <a:pt x="170" y="16295"/>
                  <a:pt x="0" y="16038"/>
                  <a:pt x="0" y="15759"/>
                </a:cubicBezTo>
                <a:lnTo>
                  <a:pt x="0" y="5771"/>
                </a:lnTo>
                <a:cubicBezTo>
                  <a:pt x="0" y="5494"/>
                  <a:pt x="170" y="5237"/>
                  <a:pt x="444" y="5098"/>
                </a:cubicBezTo>
                <a:close/>
                <a:moveTo>
                  <a:pt x="1896" y="6166"/>
                </a:moveTo>
                <a:cubicBezTo>
                  <a:pt x="1826" y="6200"/>
                  <a:pt x="1783" y="6265"/>
                  <a:pt x="1783" y="6334"/>
                </a:cubicBezTo>
                <a:lnTo>
                  <a:pt x="1783" y="15198"/>
                </a:lnTo>
                <a:cubicBezTo>
                  <a:pt x="1783" y="15266"/>
                  <a:pt x="1826" y="15330"/>
                  <a:pt x="1896" y="15366"/>
                </a:cubicBezTo>
                <a:lnTo>
                  <a:pt x="10688" y="19797"/>
                </a:lnTo>
                <a:cubicBezTo>
                  <a:pt x="10758" y="19831"/>
                  <a:pt x="10842" y="19831"/>
                  <a:pt x="10912" y="19797"/>
                </a:cubicBezTo>
                <a:lnTo>
                  <a:pt x="19704" y="15366"/>
                </a:lnTo>
                <a:cubicBezTo>
                  <a:pt x="19774" y="15330"/>
                  <a:pt x="19817" y="15266"/>
                  <a:pt x="19817" y="15198"/>
                </a:cubicBezTo>
                <a:lnTo>
                  <a:pt x="19817" y="6334"/>
                </a:lnTo>
                <a:cubicBezTo>
                  <a:pt x="19817" y="6265"/>
                  <a:pt x="19774" y="6200"/>
                  <a:pt x="19704" y="6166"/>
                </a:cubicBezTo>
                <a:lnTo>
                  <a:pt x="10912" y="1733"/>
                </a:lnTo>
                <a:cubicBezTo>
                  <a:pt x="10842" y="1699"/>
                  <a:pt x="10758" y="1699"/>
                  <a:pt x="10688" y="1733"/>
                </a:cubicBezTo>
                <a:lnTo>
                  <a:pt x="1896" y="6166"/>
                </a:lnTo>
                <a:close/>
                <a:moveTo>
                  <a:pt x="10791" y="9967"/>
                </a:moveTo>
                <a:lnTo>
                  <a:pt x="17650" y="6511"/>
                </a:lnTo>
                <a:cubicBezTo>
                  <a:pt x="18075" y="6295"/>
                  <a:pt x="18621" y="6423"/>
                  <a:pt x="18866" y="6795"/>
                </a:cubicBezTo>
                <a:cubicBezTo>
                  <a:pt x="19112" y="7168"/>
                  <a:pt x="18966" y="7642"/>
                  <a:pt x="18541" y="7857"/>
                </a:cubicBezTo>
                <a:lnTo>
                  <a:pt x="11699" y="11304"/>
                </a:lnTo>
                <a:lnTo>
                  <a:pt x="11699" y="18140"/>
                </a:lnTo>
                <a:cubicBezTo>
                  <a:pt x="11699" y="18569"/>
                  <a:pt x="11300" y="18918"/>
                  <a:pt x="10809" y="18918"/>
                </a:cubicBezTo>
                <a:cubicBezTo>
                  <a:pt x="10318" y="18918"/>
                  <a:pt x="9918" y="18569"/>
                  <a:pt x="9918" y="18140"/>
                </a:cubicBezTo>
                <a:lnTo>
                  <a:pt x="9918" y="11323"/>
                </a:lnTo>
                <a:lnTo>
                  <a:pt x="3065" y="7870"/>
                </a:lnTo>
                <a:cubicBezTo>
                  <a:pt x="2638" y="7654"/>
                  <a:pt x="2494" y="7180"/>
                  <a:pt x="2740" y="6807"/>
                </a:cubicBezTo>
                <a:cubicBezTo>
                  <a:pt x="2985" y="6435"/>
                  <a:pt x="3531" y="6307"/>
                  <a:pt x="3956" y="6523"/>
                </a:cubicBezTo>
                <a:lnTo>
                  <a:pt x="10791" y="996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文本框 33"/>
          <p:cNvSpPr txBox="1"/>
          <p:nvPr/>
        </p:nvSpPr>
        <p:spPr>
          <a:xfrm>
            <a:off x="1445682" y="2954010"/>
            <a:ext cx="70131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report</a:t>
            </a:r>
          </a:p>
        </p:txBody>
      </p:sp>
      <p:sp>
        <p:nvSpPr>
          <p:cNvPr id="86" name="文本框 33"/>
          <p:cNvSpPr txBox="1"/>
          <p:nvPr/>
        </p:nvSpPr>
        <p:spPr>
          <a:xfrm>
            <a:off x="2721617" y="2954010"/>
            <a:ext cx="86640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register</a:t>
            </a:r>
          </a:p>
        </p:txBody>
      </p:sp>
      <p:sp>
        <p:nvSpPr>
          <p:cNvPr id="90" name="文本框 33"/>
          <p:cNvSpPr txBox="1"/>
          <p:nvPr/>
        </p:nvSpPr>
        <p:spPr>
          <a:xfrm>
            <a:off x="4084092" y="2954010"/>
            <a:ext cx="7774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survey</a:t>
            </a:r>
          </a:p>
        </p:txBody>
      </p:sp>
      <p:sp>
        <p:nvSpPr>
          <p:cNvPr id="95" name="文本框 33"/>
          <p:cNvSpPr txBox="1"/>
          <p:nvPr/>
        </p:nvSpPr>
        <p:spPr>
          <a:xfrm>
            <a:off x="5261779" y="2954010"/>
            <a:ext cx="10953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insurance</a:t>
            </a:r>
          </a:p>
        </p:txBody>
      </p:sp>
      <p:sp>
        <p:nvSpPr>
          <p:cNvPr id="97" name="文本框 33"/>
          <p:cNvSpPr txBox="1"/>
          <p:nvPr/>
        </p:nvSpPr>
        <p:spPr>
          <a:xfrm>
            <a:off x="6543038" y="2954010"/>
            <a:ext cx="12098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accounting</a:t>
            </a:r>
          </a:p>
        </p:txBody>
      </p:sp>
      <p:sp>
        <p:nvSpPr>
          <p:cNvPr id="98" name="文本框 33"/>
          <p:cNvSpPr txBox="1"/>
          <p:nvPr/>
        </p:nvSpPr>
        <p:spPr>
          <a:xfrm>
            <a:off x="7874415" y="2954010"/>
            <a:ext cx="122236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adjustment</a:t>
            </a:r>
          </a:p>
        </p:txBody>
      </p:sp>
      <p:sp>
        <p:nvSpPr>
          <p:cNvPr id="99" name="iconfont-11145-7015463"/>
          <p:cNvSpPr/>
          <p:nvPr/>
        </p:nvSpPr>
        <p:spPr>
          <a:xfrm>
            <a:off x="9557347" y="2127996"/>
            <a:ext cx="532175" cy="607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1" extrusionOk="0">
                <a:moveTo>
                  <a:pt x="444" y="5098"/>
                </a:moveTo>
                <a:lnTo>
                  <a:pt x="10355" y="104"/>
                </a:lnTo>
                <a:cubicBezTo>
                  <a:pt x="10629" y="-34"/>
                  <a:pt x="10971" y="-34"/>
                  <a:pt x="11245" y="104"/>
                </a:cubicBezTo>
                <a:lnTo>
                  <a:pt x="21154" y="5098"/>
                </a:lnTo>
                <a:cubicBezTo>
                  <a:pt x="21430" y="5237"/>
                  <a:pt x="21600" y="5494"/>
                  <a:pt x="21600" y="5771"/>
                </a:cubicBezTo>
                <a:lnTo>
                  <a:pt x="21600" y="15759"/>
                </a:lnTo>
                <a:cubicBezTo>
                  <a:pt x="21600" y="16038"/>
                  <a:pt x="21430" y="16295"/>
                  <a:pt x="21154" y="16433"/>
                </a:cubicBezTo>
                <a:lnTo>
                  <a:pt x="11245" y="21427"/>
                </a:lnTo>
                <a:cubicBezTo>
                  <a:pt x="10971" y="21566"/>
                  <a:pt x="10629" y="21566"/>
                  <a:pt x="10355" y="21427"/>
                </a:cubicBezTo>
                <a:lnTo>
                  <a:pt x="444" y="16433"/>
                </a:lnTo>
                <a:cubicBezTo>
                  <a:pt x="170" y="16295"/>
                  <a:pt x="0" y="16038"/>
                  <a:pt x="0" y="15759"/>
                </a:cubicBezTo>
                <a:lnTo>
                  <a:pt x="0" y="5771"/>
                </a:lnTo>
                <a:cubicBezTo>
                  <a:pt x="0" y="5494"/>
                  <a:pt x="170" y="5237"/>
                  <a:pt x="444" y="5098"/>
                </a:cubicBezTo>
                <a:close/>
                <a:moveTo>
                  <a:pt x="1896" y="6166"/>
                </a:moveTo>
                <a:cubicBezTo>
                  <a:pt x="1826" y="6200"/>
                  <a:pt x="1783" y="6265"/>
                  <a:pt x="1783" y="6334"/>
                </a:cubicBezTo>
                <a:lnTo>
                  <a:pt x="1783" y="15198"/>
                </a:lnTo>
                <a:cubicBezTo>
                  <a:pt x="1783" y="15266"/>
                  <a:pt x="1826" y="15330"/>
                  <a:pt x="1896" y="15366"/>
                </a:cubicBezTo>
                <a:lnTo>
                  <a:pt x="10688" y="19797"/>
                </a:lnTo>
                <a:cubicBezTo>
                  <a:pt x="10758" y="19831"/>
                  <a:pt x="10842" y="19831"/>
                  <a:pt x="10912" y="19797"/>
                </a:cubicBezTo>
                <a:lnTo>
                  <a:pt x="19704" y="15366"/>
                </a:lnTo>
                <a:cubicBezTo>
                  <a:pt x="19774" y="15330"/>
                  <a:pt x="19817" y="15266"/>
                  <a:pt x="19817" y="15198"/>
                </a:cubicBezTo>
                <a:lnTo>
                  <a:pt x="19817" y="6334"/>
                </a:lnTo>
                <a:cubicBezTo>
                  <a:pt x="19817" y="6265"/>
                  <a:pt x="19774" y="6200"/>
                  <a:pt x="19704" y="6166"/>
                </a:cubicBezTo>
                <a:lnTo>
                  <a:pt x="10912" y="1733"/>
                </a:lnTo>
                <a:cubicBezTo>
                  <a:pt x="10842" y="1699"/>
                  <a:pt x="10758" y="1699"/>
                  <a:pt x="10688" y="1733"/>
                </a:cubicBezTo>
                <a:lnTo>
                  <a:pt x="1896" y="6166"/>
                </a:lnTo>
                <a:close/>
                <a:moveTo>
                  <a:pt x="10791" y="9967"/>
                </a:moveTo>
                <a:lnTo>
                  <a:pt x="17650" y="6511"/>
                </a:lnTo>
                <a:cubicBezTo>
                  <a:pt x="18075" y="6295"/>
                  <a:pt x="18621" y="6423"/>
                  <a:pt x="18866" y="6795"/>
                </a:cubicBezTo>
                <a:cubicBezTo>
                  <a:pt x="19112" y="7168"/>
                  <a:pt x="18966" y="7642"/>
                  <a:pt x="18541" y="7857"/>
                </a:cubicBezTo>
                <a:lnTo>
                  <a:pt x="11699" y="11304"/>
                </a:lnTo>
                <a:lnTo>
                  <a:pt x="11699" y="18140"/>
                </a:lnTo>
                <a:cubicBezTo>
                  <a:pt x="11699" y="18569"/>
                  <a:pt x="11300" y="18918"/>
                  <a:pt x="10809" y="18918"/>
                </a:cubicBezTo>
                <a:cubicBezTo>
                  <a:pt x="10318" y="18918"/>
                  <a:pt x="9918" y="18569"/>
                  <a:pt x="9918" y="18140"/>
                </a:cubicBezTo>
                <a:lnTo>
                  <a:pt x="9918" y="11323"/>
                </a:lnTo>
                <a:lnTo>
                  <a:pt x="3065" y="7870"/>
                </a:lnTo>
                <a:cubicBezTo>
                  <a:pt x="2638" y="7654"/>
                  <a:pt x="2494" y="7180"/>
                  <a:pt x="2740" y="6807"/>
                </a:cubicBezTo>
                <a:cubicBezTo>
                  <a:pt x="2985" y="6435"/>
                  <a:pt x="3531" y="6307"/>
                  <a:pt x="3956" y="6523"/>
                </a:cubicBezTo>
                <a:lnTo>
                  <a:pt x="10791" y="996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文本框 33"/>
          <p:cNvSpPr txBox="1"/>
          <p:nvPr/>
        </p:nvSpPr>
        <p:spPr>
          <a:xfrm>
            <a:off x="9332972" y="2954010"/>
            <a:ext cx="9809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payment</a:t>
            </a:r>
          </a:p>
        </p:txBody>
      </p:sp>
      <p:sp>
        <p:nvSpPr>
          <p:cNvPr id="101" name="线条"/>
          <p:cNvSpPr/>
          <p:nvPr/>
        </p:nvSpPr>
        <p:spPr>
          <a:xfrm flipV="1">
            <a:off x="6461596" y="1314816"/>
            <a:ext cx="1" cy="1086327"/>
          </a:xfrm>
          <a:prstGeom prst="line">
            <a:avLst/>
          </a:prstGeom>
          <a:ln w="38100">
            <a:solidFill>
              <a:schemeClr val="accent5"/>
            </a:solidFill>
            <a:headEnd type="arrow"/>
          </a:ln>
          <a:effectLst>
            <a:outerShdw blurRad="381000" dist="119618" rotWithShape="0">
              <a:srgbClr val="FFFFFF">
                <a:alpha val="7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02" name="文本框 33"/>
          <p:cNvSpPr txBox="1"/>
          <p:nvPr/>
        </p:nvSpPr>
        <p:spPr>
          <a:xfrm>
            <a:off x="6589979" y="1189756"/>
            <a:ext cx="269618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fraud detection</a:t>
            </a:r>
            <a:r>
              <a:rPr lang="en-US"/>
              <a:t> </a:t>
            </a:r>
            <a:r>
              <a:rPr lang="en-US" altLang="zh-CN"/>
              <a:t>model</a:t>
            </a:r>
            <a:endParaRPr/>
          </a:p>
        </p:txBody>
      </p:sp>
      <p:sp>
        <p:nvSpPr>
          <p:cNvPr id="35" name="矩形 8"/>
          <p:cNvSpPr/>
          <p:nvPr/>
        </p:nvSpPr>
        <p:spPr>
          <a:xfrm>
            <a:off x="518305" y="3675116"/>
            <a:ext cx="11074400" cy="2624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0" y="0"/>
                </a:moveTo>
                <a:lnTo>
                  <a:pt x="21080" y="0"/>
                </a:lnTo>
                <a:cubicBezTo>
                  <a:pt x="21367" y="0"/>
                  <a:pt x="21600" y="303"/>
                  <a:pt x="21600" y="677"/>
                </a:cubicBezTo>
                <a:lnTo>
                  <a:pt x="21600" y="20923"/>
                </a:lnTo>
                <a:cubicBezTo>
                  <a:pt x="21600" y="21297"/>
                  <a:pt x="21367" y="21600"/>
                  <a:pt x="21080" y="21600"/>
                </a:cubicBezTo>
                <a:lnTo>
                  <a:pt x="520" y="21600"/>
                </a:lnTo>
                <a:cubicBezTo>
                  <a:pt x="233" y="21600"/>
                  <a:pt x="0" y="21297"/>
                  <a:pt x="0" y="20923"/>
                </a:cubicBezTo>
                <a:lnTo>
                  <a:pt x="0" y="677"/>
                </a:lnTo>
                <a:cubicBezTo>
                  <a:pt x="0" y="303"/>
                  <a:pt x="233" y="0"/>
                  <a:pt x="520" y="0"/>
                </a:cubicBezTo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6" name="文本框 27"/>
          <p:cNvSpPr txBox="1"/>
          <p:nvPr/>
        </p:nvSpPr>
        <p:spPr>
          <a:xfrm>
            <a:off x="792282" y="3873060"/>
            <a:ext cx="329181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 b="1">
                <a:solidFill>
                  <a:schemeClr val="accent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>
                <a:solidFill>
                  <a:srgbClr val="1A1446"/>
                </a:solidFill>
                <a:latin typeface="微软雅黑"/>
                <a:ea typeface="微软雅黑"/>
                <a:cs typeface="微软雅黑"/>
                <a:sym typeface="微软雅黑"/>
              </a:rPr>
              <a:t>Algorithm</a:t>
            </a:r>
            <a:r>
              <a:rPr>
                <a:solidFill>
                  <a:srgbClr val="1A1446"/>
                </a:solidFill>
                <a:latin typeface="微软雅黑"/>
                <a:ea typeface="微软雅黑"/>
                <a:cs typeface="微软雅黑"/>
                <a:sym typeface="微软雅黑"/>
              </a:rPr>
              <a:t> </a:t>
            </a:r>
            <a:r>
              <a:rPr dirty="0">
                <a:solidFill>
                  <a:srgbClr val="1A1446"/>
                </a:solidFill>
                <a:latin typeface="微软雅黑"/>
                <a:ea typeface="微软雅黑"/>
                <a:cs typeface="微软雅黑"/>
                <a:sym typeface="微软雅黑"/>
              </a:rPr>
              <a:t>Process：</a:t>
            </a:r>
          </a:p>
        </p:txBody>
      </p:sp>
      <p:sp>
        <p:nvSpPr>
          <p:cNvPr id="37" name="形状"/>
          <p:cNvSpPr/>
          <p:nvPr/>
        </p:nvSpPr>
        <p:spPr>
          <a:xfrm>
            <a:off x="1725074" y="5009151"/>
            <a:ext cx="1706829" cy="598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743" y="0"/>
                </a:lnTo>
                <a:lnTo>
                  <a:pt x="21600" y="10800"/>
                </a:lnTo>
                <a:lnTo>
                  <a:pt x="1774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9DC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endParaRPr sz="1900" dirty="0">
              <a:solidFill>
                <a:schemeClr val="bg1"/>
              </a:solidFill>
            </a:endParaRPr>
          </a:p>
        </p:txBody>
      </p:sp>
      <p:sp>
        <p:nvSpPr>
          <p:cNvPr id="38" name="直接连接符 6"/>
          <p:cNvSpPr/>
          <p:nvPr/>
        </p:nvSpPr>
        <p:spPr>
          <a:xfrm>
            <a:off x="3778967" y="4573567"/>
            <a:ext cx="19120" cy="1496474"/>
          </a:xfrm>
          <a:prstGeom prst="line">
            <a:avLst/>
          </a:prstGeom>
          <a:noFill/>
          <a:ln w="19050" cap="flat">
            <a:solidFill>
              <a:srgbClr val="A6A6A6"/>
            </a:solidFill>
            <a:prstDash val="sysDash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任意多边形 52"/>
          <p:cNvSpPr/>
          <p:nvPr/>
        </p:nvSpPr>
        <p:spPr>
          <a:xfrm>
            <a:off x="7833372" y="4149361"/>
            <a:ext cx="1317587" cy="474"/>
          </a:xfrm>
          <a:custGeom>
            <a:avLst/>
            <a:gdLst>
              <a:gd name="connsiteX0" fmla="*/ 0 w 1317587"/>
              <a:gd name="connsiteY0" fmla="*/ 0 h 474"/>
              <a:gd name="connsiteX1" fmla="*/ 1317587 w 1317587"/>
              <a:gd name="connsiteY1" fmla="*/ 0 h 474"/>
              <a:gd name="connsiteX2" fmla="*/ 1317587 w 1317587"/>
              <a:gd name="connsiteY2" fmla="*/ 474 h 474"/>
              <a:gd name="connsiteX3" fmla="*/ 0 w 1317587"/>
              <a:gd name="connsiteY3" fmla="*/ 474 h 474"/>
              <a:gd name="connsiteX4" fmla="*/ 0 w 1317587"/>
              <a:gd name="connsiteY4" fmla="*/ 0 h 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587" h="474">
                <a:moveTo>
                  <a:pt x="0" y="0"/>
                </a:moveTo>
                <a:lnTo>
                  <a:pt x="1317587" y="0"/>
                </a:lnTo>
                <a:lnTo>
                  <a:pt x="1317587" y="474"/>
                </a:lnTo>
                <a:lnTo>
                  <a:pt x="0" y="474"/>
                </a:lnTo>
                <a:lnTo>
                  <a:pt x="0" y="0"/>
                </a:lnTo>
                <a:close/>
              </a:path>
            </a:pathLst>
          </a:custGeom>
          <a:solidFill>
            <a:srgbClr val="FFD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4207293" y="5015061"/>
            <a:ext cx="1675504" cy="598395"/>
          </a:xfrm>
          <a:custGeom>
            <a:avLst/>
            <a:gdLst>
              <a:gd name="connsiteX0" fmla="*/ 0 w 1675504"/>
              <a:gd name="connsiteY0" fmla="*/ 0 h 598395"/>
              <a:gd name="connsiteX1" fmla="*/ 1376318 w 1675504"/>
              <a:gd name="connsiteY1" fmla="*/ 0 h 598395"/>
              <a:gd name="connsiteX2" fmla="*/ 1675504 w 1675504"/>
              <a:gd name="connsiteY2" fmla="*/ 299198 h 598395"/>
              <a:gd name="connsiteX3" fmla="*/ 1376318 w 1675504"/>
              <a:gd name="connsiteY3" fmla="*/ 598395 h 598395"/>
              <a:gd name="connsiteX4" fmla="*/ 38658 w 1675504"/>
              <a:gd name="connsiteY4" fmla="*/ 598395 h 598395"/>
              <a:gd name="connsiteX5" fmla="*/ 330964 w 1675504"/>
              <a:gd name="connsiteY5" fmla="*/ 306078 h 598395"/>
              <a:gd name="connsiteX6" fmla="*/ 31778 w 1675504"/>
              <a:gd name="connsiteY6" fmla="*/ 6880 h 598395"/>
              <a:gd name="connsiteX7" fmla="*/ 0 w 1675504"/>
              <a:gd name="connsiteY7" fmla="*/ 6880 h 598395"/>
              <a:gd name="connsiteX8" fmla="*/ 0 w 1675504"/>
              <a:gd name="connsiteY8" fmla="*/ 0 h 59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5504" h="598395">
                <a:moveTo>
                  <a:pt x="0" y="0"/>
                </a:moveTo>
                <a:lnTo>
                  <a:pt x="1376318" y="0"/>
                </a:lnTo>
                <a:lnTo>
                  <a:pt x="1675504" y="299198"/>
                </a:lnTo>
                <a:lnTo>
                  <a:pt x="1376318" y="598395"/>
                </a:lnTo>
                <a:lnTo>
                  <a:pt x="38658" y="598395"/>
                </a:lnTo>
                <a:lnTo>
                  <a:pt x="330964" y="306078"/>
                </a:lnTo>
                <a:lnTo>
                  <a:pt x="31778" y="6880"/>
                </a:lnTo>
                <a:lnTo>
                  <a:pt x="0" y="6880"/>
                </a:lnTo>
                <a:lnTo>
                  <a:pt x="0" y="0"/>
                </a:lnTo>
                <a:close/>
              </a:path>
            </a:pathLst>
          </a:custGeom>
          <a:solidFill>
            <a:srgbClr val="089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56673" y="5019665"/>
            <a:ext cx="1675504" cy="598395"/>
            <a:chOff x="6327810" y="5015061"/>
            <a:chExt cx="1675504" cy="598395"/>
          </a:xfrm>
          <a:solidFill>
            <a:srgbClr val="06748C"/>
          </a:solidFill>
        </p:grpSpPr>
        <p:sp>
          <p:nvSpPr>
            <p:cNvPr id="5" name="矩形 4"/>
            <p:cNvSpPr/>
            <p:nvPr/>
          </p:nvSpPr>
          <p:spPr>
            <a:xfrm>
              <a:off x="7296932" y="5015061"/>
              <a:ext cx="706382" cy="5983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6327810" y="5015061"/>
              <a:ext cx="1675504" cy="598395"/>
            </a:xfrm>
            <a:custGeom>
              <a:avLst/>
              <a:gdLst>
                <a:gd name="connsiteX0" fmla="*/ 0 w 1675504"/>
                <a:gd name="connsiteY0" fmla="*/ 0 h 598395"/>
                <a:gd name="connsiteX1" fmla="*/ 1376318 w 1675504"/>
                <a:gd name="connsiteY1" fmla="*/ 0 h 598395"/>
                <a:gd name="connsiteX2" fmla="*/ 1675504 w 1675504"/>
                <a:gd name="connsiteY2" fmla="*/ 299198 h 598395"/>
                <a:gd name="connsiteX3" fmla="*/ 1376318 w 1675504"/>
                <a:gd name="connsiteY3" fmla="*/ 598395 h 598395"/>
                <a:gd name="connsiteX4" fmla="*/ 38658 w 1675504"/>
                <a:gd name="connsiteY4" fmla="*/ 598395 h 598395"/>
                <a:gd name="connsiteX5" fmla="*/ 330964 w 1675504"/>
                <a:gd name="connsiteY5" fmla="*/ 306078 h 598395"/>
                <a:gd name="connsiteX6" fmla="*/ 31778 w 1675504"/>
                <a:gd name="connsiteY6" fmla="*/ 6880 h 598395"/>
                <a:gd name="connsiteX7" fmla="*/ 0 w 1675504"/>
                <a:gd name="connsiteY7" fmla="*/ 6880 h 598395"/>
                <a:gd name="connsiteX8" fmla="*/ 0 w 1675504"/>
                <a:gd name="connsiteY8" fmla="*/ 0 h 59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5504" h="598395">
                  <a:moveTo>
                    <a:pt x="0" y="0"/>
                  </a:moveTo>
                  <a:lnTo>
                    <a:pt x="1376318" y="0"/>
                  </a:lnTo>
                  <a:lnTo>
                    <a:pt x="1675504" y="299198"/>
                  </a:lnTo>
                  <a:lnTo>
                    <a:pt x="1376318" y="598395"/>
                  </a:lnTo>
                  <a:lnTo>
                    <a:pt x="38658" y="598395"/>
                  </a:lnTo>
                  <a:lnTo>
                    <a:pt x="330964" y="306078"/>
                  </a:lnTo>
                  <a:lnTo>
                    <a:pt x="31778" y="6880"/>
                  </a:lnTo>
                  <a:lnTo>
                    <a:pt x="0" y="6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直接连接符 6"/>
          <p:cNvSpPr/>
          <p:nvPr/>
        </p:nvSpPr>
        <p:spPr>
          <a:xfrm>
            <a:off x="6229860" y="4570626"/>
            <a:ext cx="19120" cy="1496474"/>
          </a:xfrm>
          <a:prstGeom prst="line">
            <a:avLst/>
          </a:prstGeom>
          <a:noFill/>
          <a:ln w="19050" cap="flat">
            <a:solidFill>
              <a:srgbClr val="A6A6A6"/>
            </a:solidFill>
            <a:prstDash val="sysDash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左大括号 1"/>
          <p:cNvSpPr/>
          <p:nvPr/>
        </p:nvSpPr>
        <p:spPr>
          <a:xfrm>
            <a:off x="8444730" y="4628685"/>
            <a:ext cx="399170" cy="1380910"/>
          </a:xfrm>
          <a:prstGeom prst="leftBrace">
            <a:avLst/>
          </a:prstGeom>
          <a:noFill/>
          <a:ln>
            <a:solidFill>
              <a:srgbClr val="067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43900" y="4398441"/>
            <a:ext cx="1710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LightGBM</a:t>
            </a:r>
            <a:endParaRPr lang="zh-CN" altLang="en-US" sz="20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8875500" y="5653447"/>
            <a:ext cx="1543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Isolation </a:t>
            </a:r>
          </a:p>
          <a:p>
            <a:r>
              <a:rPr lang="en-US" altLang="zh-CN" sz="2000" b="1" dirty="0"/>
              <a:t>Forest</a:t>
            </a:r>
            <a:endParaRPr lang="zh-CN" altLang="en-US" sz="20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9210084" y="4970120"/>
            <a:ext cx="66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681678" y="4954405"/>
            <a:ext cx="1568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Data </a:t>
            </a:r>
          </a:p>
          <a:p>
            <a:pPr algn="ctr">
              <a:defRPr sz="1200" b="1">
                <a:solidFill>
                  <a:srgbClr val="FFFFFF"/>
                </a:solidFill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261825" y="4970120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Feature </a:t>
            </a:r>
          </a:p>
          <a:p>
            <a:pPr algn="ctr">
              <a:defRPr sz="1200" b="1">
                <a:solidFill>
                  <a:srgbClr val="FFFFFF"/>
                </a:solidFill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038107" y="4970120"/>
            <a:ext cx="1181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Model </a:t>
            </a:r>
          </a:p>
          <a:p>
            <a:pPr algn="ctr">
              <a:defRPr sz="1200" b="1">
                <a:solidFill>
                  <a:srgbClr val="FFFFFF"/>
                </a:solidFill>
              </a:defRPr>
            </a:pPr>
            <a:r>
              <a:rPr lang="en-US" altLang="zh-CN" sz="2000" dirty="0">
                <a:solidFill>
                  <a:schemeClr val="bg1"/>
                </a:solidFill>
              </a:rPr>
              <a:t>Training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32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646456" y="6482227"/>
            <a:ext cx="443941" cy="3133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  <p:sp>
        <p:nvSpPr>
          <p:cNvPr id="35" name="目标：在保持现有模型（LGBM+IsolationForest）稳定进行迭代优化的前提下，构建基于KnowledgeGraph(KG)的反欺诈检测模型替换现有模型，或跟现有模型进行融合以提升模型的精确率、召回率。"/>
          <p:cNvSpPr txBox="1"/>
          <p:nvPr/>
        </p:nvSpPr>
        <p:spPr>
          <a:xfrm>
            <a:off x="507569" y="909541"/>
            <a:ext cx="471292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/>
              <a:t>Comparison of model results (New liberty model was launched on 2021-11)</a:t>
            </a:r>
            <a:r>
              <a:rPr lang="zh-CN" altLang="en-US" dirty="0"/>
              <a:t>：</a:t>
            </a:r>
            <a:endParaRPr dirty="0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xmlns="" id="{3CD20A94-BFB5-518D-5ADF-366DAAED8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91388"/>
              </p:ext>
            </p:extLst>
          </p:nvPr>
        </p:nvGraphicFramePr>
        <p:xfrm>
          <a:off x="782199" y="1977595"/>
          <a:ext cx="3909667" cy="145328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141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4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65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3121">
                  <a:extLst>
                    <a:ext uri="{9D8B030D-6E8A-4147-A177-3AD203B41FA5}">
                      <a16:colId xmlns:a16="http://schemas.microsoft.com/office/drawing/2014/main" xmlns="" val="201763060"/>
                    </a:ext>
                  </a:extLst>
                </a:gridCol>
              </a:tblGrid>
              <a:tr h="375406"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hit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accuracy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6623232"/>
                  </a:ext>
                </a:extLst>
              </a:tr>
              <a:tr h="538939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lt"/>
                        </a:rPr>
                        <a:t>tongdun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+mn-lt"/>
                      </a:endParaRPr>
                    </a:p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lt"/>
                        </a:rPr>
                        <a:t>(top 2%)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104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1871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5.6%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037002"/>
                  </a:ext>
                </a:extLst>
              </a:tr>
              <a:tr h="5389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liberty</a:t>
                      </a:r>
                    </a:p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(top</a:t>
                      </a:r>
                      <a:r>
                        <a:rPr lang="en-US" altLang="zh-CN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2%)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19170" rtl="0" eaLnBrk="1" fontAlgn="b" latinLnBrk="0" hangingPunct="1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51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19170" rtl="0" eaLnBrk="1" fontAlgn="b" latinLnBrk="0" hangingPunct="1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1783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2.9%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1109195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xmlns="" id="{3CD20A94-BFB5-518D-5ADF-366DAAED8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33073"/>
              </p:ext>
            </p:extLst>
          </p:nvPr>
        </p:nvGraphicFramePr>
        <p:xfrm>
          <a:off x="782199" y="4483419"/>
          <a:ext cx="3888166" cy="134483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140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11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7714">
                  <a:extLst>
                    <a:ext uri="{9D8B030D-6E8A-4147-A177-3AD203B41FA5}">
                      <a16:colId xmlns:a16="http://schemas.microsoft.com/office/drawing/2014/main" xmlns="" val="201763060"/>
                    </a:ext>
                  </a:extLst>
                </a:gridCol>
              </a:tblGrid>
              <a:tr h="347391">
                <a:tc>
                  <a:txBody>
                    <a:bodyPr/>
                    <a:lstStyle/>
                    <a:p>
                      <a:pPr algn="ctr" fontAlgn="b"/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hit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accuracy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6623232"/>
                  </a:ext>
                </a:extLst>
              </a:tr>
              <a:tr h="454466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lt"/>
                        </a:rPr>
                        <a:t>tongdun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  <a:sym typeface="+mn-lt"/>
                      </a:endParaRPr>
                    </a:p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+mn-lt"/>
                        </a:rPr>
                        <a:t>(top 2%)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55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2652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2.0%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037002"/>
                  </a:ext>
                </a:extLst>
              </a:tr>
              <a:tr h="39384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liberty</a:t>
                      </a:r>
                    </a:p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(top</a:t>
                      </a:r>
                      <a:r>
                        <a:rPr lang="en-US" altLang="zh-CN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2%)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19170" rtl="0" eaLnBrk="1" fontAlgn="b" latinLnBrk="0" hangingPunct="1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131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219170" rtl="0" eaLnBrk="1" fontAlgn="b" latinLnBrk="0" hangingPunct="1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1029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12.7%</a:t>
                      </a:r>
                    </a:p>
                  </a:txBody>
                  <a:tcPr marL="72000" marR="36000" marT="36000" marB="3600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1109195"/>
                  </a:ext>
                </a:extLst>
              </a:tr>
            </a:tbl>
          </a:graphicData>
        </a:graphic>
      </p:graphicFrame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82" y="3622223"/>
            <a:ext cx="673200" cy="669851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012589" y="1552298"/>
            <a:ext cx="358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43741"/>
                </a:solidFill>
              </a:rPr>
              <a:t>Old model</a:t>
            </a:r>
            <a:r>
              <a:rPr lang="zh-CN" altLang="en-US" b="1" dirty="0">
                <a:solidFill>
                  <a:srgbClr val="343741"/>
                </a:solidFill>
              </a:rPr>
              <a:t>（</a:t>
            </a:r>
            <a:r>
              <a:rPr lang="en-US" altLang="zh-CN" b="1" dirty="0">
                <a:solidFill>
                  <a:srgbClr val="343741"/>
                </a:solidFill>
              </a:rPr>
              <a:t>2021-08~2022-11</a:t>
            </a:r>
            <a:r>
              <a:rPr lang="zh-CN" altLang="en-US" b="1" dirty="0">
                <a:solidFill>
                  <a:srgbClr val="343741"/>
                </a:solidFill>
              </a:rPr>
              <a:t>）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012589" y="5940181"/>
            <a:ext cx="367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43741"/>
                </a:solidFill>
              </a:rPr>
              <a:t>New model</a:t>
            </a:r>
            <a:r>
              <a:rPr lang="zh-CN" altLang="en-US" b="1" dirty="0">
                <a:solidFill>
                  <a:srgbClr val="343741"/>
                </a:solidFill>
              </a:rPr>
              <a:t>（</a:t>
            </a:r>
            <a:r>
              <a:rPr lang="en-US" altLang="zh-CN" b="1" dirty="0">
                <a:solidFill>
                  <a:srgbClr val="343741"/>
                </a:solidFill>
              </a:rPr>
              <a:t>2021-11~2022-03</a:t>
            </a:r>
            <a:r>
              <a:rPr lang="zh-CN" altLang="en-US" b="1" dirty="0">
                <a:solidFill>
                  <a:srgbClr val="343741"/>
                </a:solidFill>
              </a:rPr>
              <a:t>）</a:t>
            </a:r>
          </a:p>
        </p:txBody>
      </p:sp>
      <p:sp>
        <p:nvSpPr>
          <p:cNvPr id="45" name="矩形 44"/>
          <p:cNvSpPr/>
          <p:nvPr/>
        </p:nvSpPr>
        <p:spPr>
          <a:xfrm>
            <a:off x="782199" y="5317834"/>
            <a:ext cx="3888166" cy="551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8" name="标题 3"/>
          <p:cNvSpPr>
            <a:spLocks noGrp="1"/>
          </p:cNvSpPr>
          <p:nvPr>
            <p:ph type="title"/>
          </p:nvPr>
        </p:nvSpPr>
        <p:spPr>
          <a:xfrm>
            <a:off x="508000" y="274637"/>
            <a:ext cx="11074400" cy="4873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2. Results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目标：在保持现有模型（LGBM+IsolationForest）稳定进行迭代优化的前提下，构建基于KnowledgeGraph(KG)的反欺诈检测模型替换现有模型，或跟现有模型进行融合以提升模型的精确率、召回率。"/>
          <p:cNvSpPr txBox="1"/>
          <p:nvPr/>
        </p:nvSpPr>
        <p:spPr>
          <a:xfrm>
            <a:off x="5633357" y="909541"/>
            <a:ext cx="471292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/>
              <a:t>Recent performance of the new model:</a:t>
            </a:r>
            <a:endParaRPr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0DC0DDE8-6596-450D-AE6F-42D1F0E2B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22219"/>
              </p:ext>
            </p:extLst>
          </p:nvPr>
        </p:nvGraphicFramePr>
        <p:xfrm>
          <a:off x="5633357" y="1309750"/>
          <a:ext cx="5937957" cy="428185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051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04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5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7566">
                  <a:extLst>
                    <a:ext uri="{9D8B030D-6E8A-4147-A177-3AD203B41FA5}">
                      <a16:colId xmlns:a16="http://schemas.microsoft.com/office/drawing/2014/main" xmlns="" val="201763060"/>
                    </a:ext>
                  </a:extLst>
                </a:gridCol>
                <a:gridCol w="1764252">
                  <a:extLst>
                    <a:ext uri="{9D8B030D-6E8A-4147-A177-3AD203B41FA5}">
                      <a16:colId xmlns:a16="http://schemas.microsoft.com/office/drawing/2014/main" xmlns="" val="2213060535"/>
                    </a:ext>
                  </a:extLst>
                </a:gridCol>
              </a:tblGrid>
              <a:tr h="472480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</a:rPr>
                        <a:t>liberty</a:t>
                      </a:r>
                    </a:p>
                    <a:p>
                      <a:pPr marL="0" algn="ctr" defTabSz="121917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</a:rPr>
                        <a:t>(top 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</a:rPr>
                        <a:t>hit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</a:rPr>
                        <a:t>amount of impairment(RMB</a:t>
                      </a: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748C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6623232"/>
                  </a:ext>
                </a:extLst>
              </a:tr>
              <a:tr h="480195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202111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397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13.35%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972,807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037002"/>
                  </a:ext>
                </a:extLst>
              </a:tr>
              <a:tr h="416147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202112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10.82%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1,277,973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1109195"/>
                  </a:ext>
                </a:extLst>
              </a:tr>
              <a:tr h="416147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202201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12.20%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3,549,311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9770028"/>
                  </a:ext>
                </a:extLst>
              </a:tr>
              <a:tr h="416147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202202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11.34%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286,670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5689120"/>
                  </a:ext>
                </a:extLst>
              </a:tr>
              <a:tr h="416147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202203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15.14%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1,832,761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8648363"/>
                  </a:ext>
                </a:extLst>
              </a:tr>
              <a:tr h="416147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202204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13.12%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zh-CN" alt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716,751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7412834"/>
                  </a:ext>
                </a:extLst>
              </a:tr>
              <a:tr h="416147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202205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9.02%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797,170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4624498"/>
                  </a:ext>
                </a:extLst>
              </a:tr>
              <a:tr h="416147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202206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14.96%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856,552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5433088"/>
                  </a:ext>
                </a:extLst>
              </a:tr>
              <a:tr h="416147"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202207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9.38%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b" latinLnBrk="0" hangingPunct="1"/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494,685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43340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463F9C8-B5A0-4581-9BE9-DE1062DAE9EB}"/>
              </a:ext>
            </a:extLst>
          </p:cNvPr>
          <p:cNvSpPr txBox="1"/>
          <p:nvPr/>
        </p:nvSpPr>
        <p:spPr>
          <a:xfrm>
            <a:off x="5040884" y="5724738"/>
            <a:ext cx="660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** We </a:t>
            </a:r>
            <a:r>
              <a:rPr lang="en-US" altLang="zh-CN" sz="1600" b="1" dirty="0" smtClean="0"/>
              <a:t>moved the model of </a:t>
            </a:r>
            <a:r>
              <a:rPr lang="en-US" altLang="zh-CN" sz="1600" b="1" dirty="0" err="1" smtClean="0"/>
              <a:t>tongdun</a:t>
            </a:r>
            <a:r>
              <a:rPr lang="en-US" altLang="zh-CN" sz="1600" b="1" dirty="0" smtClean="0"/>
              <a:t> from </a:t>
            </a:r>
            <a:r>
              <a:rPr lang="en-US" altLang="zh-CN" sz="1600" b="1" dirty="0"/>
              <a:t>insurance</a:t>
            </a:r>
            <a:r>
              <a:rPr lang="en-US" altLang="zh-CN" sz="1600" b="1" dirty="0" smtClean="0">
                <a:latin typeface="微软雅黑"/>
                <a:cs typeface="微软雅黑"/>
                <a:sym typeface="微软雅黑"/>
              </a:rPr>
              <a:t> to report for flagging the risk earlier</a:t>
            </a:r>
            <a:r>
              <a:rPr lang="en-US" altLang="zh-CN" sz="1600" b="1" dirty="0" smtClean="0"/>
              <a:t> in Dec. 2022.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527202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646456" y="6482227"/>
            <a:ext cx="443941" cy="31339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48" name="标题 3"/>
          <p:cNvSpPr>
            <a:spLocks noGrp="1"/>
          </p:cNvSpPr>
          <p:nvPr>
            <p:ph type="title"/>
          </p:nvPr>
        </p:nvSpPr>
        <p:spPr>
          <a:xfrm>
            <a:off x="508000" y="274637"/>
            <a:ext cx="11074400" cy="4873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3.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Appendix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目标：在保持现有模型（LGBM+IsolationForest）稳定进行迭代优化的前提下，构建基于KnowledgeGraph(KG)的反欺诈检测模型替换现有模型，或跟现有模型进行融合以提升模型的精确率、召回率。"/>
          <p:cNvSpPr txBox="1"/>
          <p:nvPr/>
        </p:nvSpPr>
        <p:spPr>
          <a:xfrm>
            <a:off x="624115" y="2532732"/>
            <a:ext cx="1095828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800" dirty="0" smtClean="0"/>
              <a:t>Impairment cases</a:t>
            </a:r>
            <a:r>
              <a:rPr lang="zh-CN" altLang="en-US" sz="1800" dirty="0" smtClean="0"/>
              <a:t>：</a:t>
            </a:r>
            <a:r>
              <a:rPr lang="en-US" altLang="zh-CN" sz="1800" dirty="0"/>
              <a:t>The loss assessment shall be completed according to the actual situation, </a:t>
            </a:r>
            <a:r>
              <a:rPr lang="en-US" altLang="zh-CN" sz="1800" dirty="0" smtClean="0"/>
              <a:t>including all means which approved by assessor to reduce the amount of loss.</a:t>
            </a:r>
            <a:endParaRPr sz="1800" dirty="0"/>
          </a:p>
        </p:txBody>
      </p:sp>
      <p:sp>
        <p:nvSpPr>
          <p:cNvPr id="14" name="目标：在保持现有模型（LGBM+IsolationForest）稳定进行迭代优化的前提下，构建基于KnowledgeGraph(KG)的反欺诈检测模型替换现有模型，或跟现有模型进行融合以提升模型的精确率、召回率。">
            <a:extLst>
              <a:ext uri="{FF2B5EF4-FFF2-40B4-BE49-F238E27FC236}">
                <a16:creationId xmlns:a16="http://schemas.microsoft.com/office/drawing/2014/main" xmlns="" id="{50048939-0851-477D-A44B-46F3A0C26E20}"/>
              </a:ext>
            </a:extLst>
          </p:cNvPr>
          <p:cNvSpPr txBox="1"/>
          <p:nvPr/>
        </p:nvSpPr>
        <p:spPr>
          <a:xfrm>
            <a:off x="624115" y="1819378"/>
            <a:ext cx="938529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800" dirty="0" smtClean="0"/>
              <a:t>Accuracy = number of impairment cases/number of SIU triggers</a:t>
            </a:r>
            <a:endParaRPr sz="1800" dirty="0"/>
          </a:p>
        </p:txBody>
      </p:sp>
      <p:sp>
        <p:nvSpPr>
          <p:cNvPr id="15" name="目标：在保持现有模型（LGBM+IsolationForest）稳定进行迭代优化的前提下，构建基于KnowledgeGraph(KG)的反欺诈检测模型替换现有模型，或跟现有模型进行融合以提升模型的精确率、召回率。">
            <a:extLst>
              <a:ext uri="{FF2B5EF4-FFF2-40B4-BE49-F238E27FC236}">
                <a16:creationId xmlns:a16="http://schemas.microsoft.com/office/drawing/2014/main" xmlns="" id="{174F0CEE-EA57-46F0-8998-5D791220F4CC}"/>
              </a:ext>
            </a:extLst>
          </p:cNvPr>
          <p:cNvSpPr txBox="1"/>
          <p:nvPr/>
        </p:nvSpPr>
        <p:spPr>
          <a:xfrm>
            <a:off x="624115" y="1106024"/>
            <a:ext cx="98751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800" dirty="0" smtClean="0"/>
              <a:t>Model application: SIU will be triggered when there is a case which its score exceeds 85.  </a:t>
            </a:r>
            <a:endParaRPr sz="1800" dirty="0"/>
          </a:p>
        </p:txBody>
      </p:sp>
      <p:sp>
        <p:nvSpPr>
          <p:cNvPr id="16" name="目标：在保持现有模型（LGBM+IsolationForest）稳定进行迭代优化的前提下，构建基于KnowledgeGraph(KG)的反欺诈检测模型替换现有模型，或跟现有模型进行融合以提升模型的精确率、召回率。">
            <a:extLst>
              <a:ext uri="{FF2B5EF4-FFF2-40B4-BE49-F238E27FC236}">
                <a16:creationId xmlns:a16="http://schemas.microsoft.com/office/drawing/2014/main" xmlns="" id="{873C207A-7169-4297-B44F-35868F29A88E}"/>
              </a:ext>
            </a:extLst>
          </p:cNvPr>
          <p:cNvSpPr txBox="1"/>
          <p:nvPr/>
        </p:nvSpPr>
        <p:spPr>
          <a:xfrm>
            <a:off x="624115" y="3520909"/>
            <a:ext cx="109582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sz="16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800" dirty="0" smtClean="0"/>
              <a:t>Amount of impairment = amount of appraised loss - amount of actual loss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39625549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8140;#171036;#171036;#398706;#398706;#380064;#380064;#371440;#40786;#40902;#398803;#380095;#82412;#78770;#57232;#9365;"/>
</p:tagLst>
</file>

<file path=ppt/theme/theme1.xml><?xml version="1.0" encoding="utf-8"?>
<a:theme xmlns:a="http://schemas.openxmlformats.org/drawingml/2006/main" name="1_2017 Global Cover">
  <a:themeElements>
    <a:clrScheme name="New Liberty">
      <a:dk1>
        <a:srgbClr val="343741"/>
      </a:dk1>
      <a:lt1>
        <a:srgbClr val="FFFFFF"/>
      </a:lt1>
      <a:dk2>
        <a:srgbClr val="FFFFFF"/>
      </a:dk2>
      <a:lt2>
        <a:srgbClr val="F5F5F5"/>
      </a:lt2>
      <a:accent1>
        <a:srgbClr val="FFD000"/>
      </a:accent1>
      <a:accent2>
        <a:srgbClr val="1A1446"/>
      </a:accent2>
      <a:accent3>
        <a:srgbClr val="78E1E1"/>
      </a:accent3>
      <a:accent4>
        <a:srgbClr val="06748C"/>
      </a:accent4>
      <a:accent5>
        <a:srgbClr val="D43900"/>
      </a:accent5>
      <a:accent6>
        <a:srgbClr val="008040"/>
      </a:accent6>
      <a:hlink>
        <a:srgbClr val="3D3E41"/>
      </a:hlink>
      <a:folHlink>
        <a:srgbClr val="7C7E84"/>
      </a:folHlink>
    </a:clrScheme>
    <a:fontScheme name="bfstuch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19597</TotalTime>
  <Words>435</Words>
  <Application>Microsoft Office PowerPoint</Application>
  <PresentationFormat>宽屏</PresentationFormat>
  <Paragraphs>124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微软雅黑</vt:lpstr>
      <vt:lpstr>Arial</vt:lpstr>
      <vt:lpstr>Calibri</vt:lpstr>
      <vt:lpstr>1_2017 Global Cover</vt:lpstr>
      <vt:lpstr>1. Processes</vt:lpstr>
      <vt:lpstr>2. Results</vt:lpstr>
      <vt:lpstr>3. Appendix</vt:lpstr>
    </vt:vector>
  </TitlesOfParts>
  <Company>Liberty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利宝中国PPT模板 1.0</dc:title>
  <dc:creator>Li, Richard</dc:creator>
  <cp:lastModifiedBy>Liu, Cherry</cp:lastModifiedBy>
  <cp:revision>425</cp:revision>
  <dcterms:created xsi:type="dcterms:W3CDTF">2018-05-31T06:49:55Z</dcterms:created>
  <dcterms:modified xsi:type="dcterms:W3CDTF">2022-10-09T09:57:03Z</dcterms:modified>
</cp:coreProperties>
</file>