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7"/>
  </p:notesMasterIdLst>
  <p:sldIdLst>
    <p:sldId id="301" r:id="rId2"/>
    <p:sldId id="302" r:id="rId3"/>
    <p:sldId id="289" r:id="rId4"/>
    <p:sldId id="303" r:id="rId5"/>
    <p:sldId id="29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3928" userDrawn="1">
          <p15:clr>
            <a:srgbClr val="A4A3A4"/>
          </p15:clr>
        </p15:guide>
        <p15:guide id="6" orient="horz" pos="3861" userDrawn="1">
          <p15:clr>
            <a:srgbClr val="A4A3A4"/>
          </p15:clr>
        </p15:guide>
        <p15:guide id="7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0A3"/>
    <a:srgbClr val="42A9BE"/>
    <a:srgbClr val="78E1E1"/>
    <a:srgbClr val="06748C"/>
    <a:srgbClr val="089DC0"/>
    <a:srgbClr val="0890B0"/>
    <a:srgbClr val="FFD833"/>
    <a:srgbClr val="FFD000"/>
    <a:srgbClr val="FFDA3B"/>
    <a:srgbClr val="FFE6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1" autoAdjust="0"/>
    <p:restoredTop sz="76274" autoAdjust="0"/>
  </p:normalViewPr>
  <p:slideViewPr>
    <p:cSldViewPr snapToGrid="0" showGuides="1">
      <p:cViewPr varScale="1">
        <p:scale>
          <a:sx n="60" d="100"/>
          <a:sy n="60" d="100"/>
        </p:scale>
        <p:origin x="1086" y="72"/>
      </p:cViewPr>
      <p:guideLst>
        <p:guide orient="horz" pos="3928"/>
        <p:guide orient="horz" pos="386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37396-9AAD-4616-BF4D-9B05B8F4E8E6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A0F6F-568E-425F-9817-701B5E2C8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13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理赔流程：报案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立案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查勘</a:t>
            </a:r>
            <a:r>
              <a:rPr lang="en-US" altLang="zh-CN" dirty="0" smtClean="0"/>
              <a:t>-</a:t>
            </a:r>
            <a:r>
              <a:rPr lang="zh-CN" altLang="en-US" dirty="0" smtClean="0"/>
              <a:t>定损</a:t>
            </a:r>
            <a:r>
              <a:rPr lang="en-US" altLang="zh-CN" dirty="0" smtClean="0"/>
              <a:t>-</a:t>
            </a:r>
            <a:r>
              <a:rPr lang="zh-CN" altLang="en-US" dirty="0" smtClean="0"/>
              <a:t>核损</a:t>
            </a:r>
            <a:r>
              <a:rPr lang="en-US" altLang="zh-CN" dirty="0" smtClean="0"/>
              <a:t>-</a:t>
            </a:r>
            <a:r>
              <a:rPr lang="zh-CN" altLang="en-US" dirty="0" smtClean="0"/>
              <a:t>理算</a:t>
            </a:r>
            <a:r>
              <a:rPr lang="en-US" altLang="zh-CN" dirty="0" smtClean="0"/>
              <a:t>-</a:t>
            </a:r>
            <a:r>
              <a:rPr lang="zh-CN" altLang="en-US" dirty="0" smtClean="0"/>
              <a:t>赔付</a:t>
            </a:r>
            <a:endParaRPr lang="en-US" altLang="zh-CN" dirty="0" smtClean="0"/>
          </a:p>
          <a:p>
            <a:r>
              <a:rPr lang="zh-CN" altLang="en-US" dirty="0" smtClean="0"/>
              <a:t>应用流程：当一个理赔案件进入“定损环节”后，相关数据将被送入反欺诈模型，得到一个模型预测的欺诈概率分数，当分数超过预设的阈值时触发</a:t>
            </a:r>
            <a:r>
              <a:rPr lang="en-US" altLang="zh-CN" dirty="0" smtClean="0"/>
              <a:t>SIU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SIU</a:t>
            </a:r>
            <a:r>
              <a:rPr lang="zh-CN" altLang="en-US" dirty="0" smtClean="0"/>
              <a:t>触发后相关人员将对该案件进行</a:t>
            </a:r>
            <a:r>
              <a:rPr lang="zh-CN" altLang="en-US" smtClean="0"/>
              <a:t>复核。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A0F6F-568E-425F-9817-701B5E2C8A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288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模型整体框架概览：基础数据抽取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数据处理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特征工程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模型训练</a:t>
            </a:r>
            <a:r>
              <a:rPr lang="en-US" altLang="zh-CN" dirty="0" smtClean="0">
                <a:sym typeface="Wingdings" panose="05000000000000000000" pitchFamily="2" charset="2"/>
              </a:rPr>
              <a:t>(LGBM+ISFO)</a:t>
            </a:r>
            <a:r>
              <a:rPr lang="zh-CN" altLang="en-US" dirty="0" smtClean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模型发布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017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模型细节：</a:t>
            </a:r>
            <a:endParaRPr lang="en-US" altLang="zh-CN" dirty="0" smtClean="0"/>
          </a:p>
          <a:p>
            <a:r>
              <a:rPr lang="zh-CN" altLang="en-US" dirty="0" smtClean="0"/>
              <a:t>基础数据</a:t>
            </a:r>
            <a:r>
              <a:rPr lang="en-US" altLang="zh-CN" dirty="0" smtClean="0"/>
              <a:t>/</a:t>
            </a:r>
            <a:r>
              <a:rPr lang="zh-CN" altLang="en-US" dirty="0" smtClean="0"/>
              <a:t>特征（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大板块）：保单、理赔单、车、客户相关数据</a:t>
            </a:r>
            <a:endParaRPr lang="en-US" altLang="zh-CN" dirty="0" smtClean="0"/>
          </a:p>
          <a:p>
            <a:r>
              <a:rPr lang="zh-CN" altLang="en-US" dirty="0" smtClean="0"/>
              <a:t>算法</a:t>
            </a:r>
            <a:r>
              <a:rPr lang="en-US" altLang="zh-CN" dirty="0" smtClean="0"/>
              <a:t>/</a:t>
            </a:r>
            <a:r>
              <a:rPr lang="zh-CN" altLang="en-US" dirty="0" smtClean="0"/>
              <a:t>模型：</a:t>
            </a:r>
            <a:r>
              <a:rPr lang="en-US" altLang="zh-CN" dirty="0" err="1" smtClean="0"/>
              <a:t>LightGBM</a:t>
            </a:r>
            <a:r>
              <a:rPr lang="en-US" altLang="zh-CN" dirty="0" smtClean="0"/>
              <a:t> + Isolation Forest 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得分</a:t>
            </a:r>
            <a:r>
              <a:rPr lang="en-US" altLang="zh-CN" dirty="0" smtClean="0">
                <a:sym typeface="Wingdings" panose="05000000000000000000" pitchFamily="2" charset="2"/>
              </a:rPr>
              <a:t>([0, 100])</a:t>
            </a:r>
            <a:endParaRPr lang="en-US" altLang="zh-CN" dirty="0" smtClean="0"/>
          </a:p>
          <a:p>
            <a:r>
              <a:rPr lang="zh-CN" altLang="en-US" dirty="0" smtClean="0"/>
              <a:t>工具</a:t>
            </a:r>
            <a:r>
              <a:rPr lang="en-US" altLang="zh-CN" dirty="0" smtClean="0"/>
              <a:t>/</a:t>
            </a:r>
            <a:r>
              <a:rPr lang="zh-CN" altLang="en-US" dirty="0" smtClean="0"/>
              <a:t>框架：</a:t>
            </a:r>
            <a:r>
              <a:rPr lang="en-US" altLang="zh-CN" dirty="0" smtClean="0"/>
              <a:t>Pandas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Sklearn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LightGBM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A0F6F-568E-425F-9817-701B5E2C8AB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444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通过近三年数据建模，</a:t>
            </a:r>
            <a:r>
              <a:rPr lang="en-US" altLang="zh-CN" dirty="0" smtClean="0"/>
              <a:t>2022</a:t>
            </a:r>
            <a:r>
              <a:rPr lang="zh-CN" altLang="en-US" smtClean="0"/>
              <a:t>年下半。年</a:t>
            </a:r>
            <a:r>
              <a:rPr lang="zh-CN" altLang="en-US" dirty="0" smtClean="0"/>
              <a:t>因模型未迭代，识别率有所降低，近期已开始优化</a:t>
            </a:r>
            <a:r>
              <a:rPr lang="zh-CN" altLang="en-US" smtClean="0"/>
              <a:t>迭代模型。</a:t>
            </a:r>
            <a:endParaRPr lang="en-US" altLang="zh-CN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/>
              <a:t>模型运用 </a:t>
            </a:r>
            <a:r>
              <a:rPr lang="en-US" altLang="zh-CN" sz="1200" smtClean="0"/>
              <a:t>= </a:t>
            </a:r>
            <a:r>
              <a:rPr lang="zh-CN" altLang="en-US" sz="1200" smtClean="0"/>
              <a:t>模型打分超过</a:t>
            </a:r>
            <a:r>
              <a:rPr lang="en-US" altLang="zh-CN" sz="1200" smtClean="0"/>
              <a:t>85</a:t>
            </a:r>
            <a:r>
              <a:rPr lang="zh-CN" altLang="en-US" sz="1200" smtClean="0"/>
              <a:t>分立即触发</a:t>
            </a:r>
            <a:r>
              <a:rPr lang="en-US" altLang="zh-CN" sz="1200" smtClean="0"/>
              <a:t>SIU</a:t>
            </a:r>
            <a:r>
              <a:rPr lang="zh-CN" altLang="en-US" sz="1200" smtClean="0"/>
              <a:t>任务</a:t>
            </a:r>
            <a:endParaRPr lang="en-US" altLang="zh-CN" sz="120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/>
              <a:t>识别率 </a:t>
            </a:r>
            <a:r>
              <a:rPr lang="en-US" altLang="zh-CN" sz="1200" smtClean="0"/>
              <a:t>= </a:t>
            </a:r>
            <a:r>
              <a:rPr lang="zh-CN" altLang="en-US" sz="1200" smtClean="0"/>
              <a:t>有效减损的件数</a:t>
            </a:r>
            <a:r>
              <a:rPr lang="en-US" altLang="zh-CN" sz="1200" smtClean="0"/>
              <a:t>/</a:t>
            </a:r>
            <a:r>
              <a:rPr lang="zh-CN" altLang="en-US" sz="1200" smtClean="0"/>
              <a:t>推送</a:t>
            </a:r>
            <a:r>
              <a:rPr lang="en-US" altLang="zh-CN" sz="1200" smtClean="0"/>
              <a:t>SIU</a:t>
            </a:r>
            <a:r>
              <a:rPr lang="zh-CN" altLang="en-US" sz="1200" smtClean="0"/>
              <a:t>的件数</a:t>
            </a:r>
            <a:endParaRPr lang="en-US" altLang="zh-CN" sz="120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/>
              <a:t>减损的认定：按照实际情况完成定损，通过拒赔、降责的方式降低赔付金额，核损员通过视为有效减损</a:t>
            </a:r>
            <a:endParaRPr lang="en-US" altLang="zh-CN" sz="120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/>
              <a:t>减损金额</a:t>
            </a:r>
            <a:r>
              <a:rPr lang="en-US" altLang="zh-CN" sz="1200" smtClean="0"/>
              <a:t>= </a:t>
            </a:r>
            <a:r>
              <a:rPr lang="zh-CN" altLang="en-US" sz="1200" smtClean="0"/>
              <a:t>定损金额</a:t>
            </a:r>
            <a:r>
              <a:rPr lang="en-US" altLang="zh-CN" sz="1200" smtClean="0"/>
              <a:t>-</a:t>
            </a:r>
            <a:r>
              <a:rPr lang="zh-CN" altLang="en-US" sz="1200" smtClean="0"/>
              <a:t>赔付金额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A0F6F-568E-425F-9817-701B5E2C8AB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981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Shap</a:t>
            </a:r>
            <a:r>
              <a:rPr lang="zh-CN" altLang="en-US" dirty="0" smtClean="0"/>
              <a:t>结果：各特征对结果影响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A0F6F-568E-425F-9817-701B5E2C8AB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61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7 Global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 userDrawn="1"/>
        </p:nvSpPr>
        <p:spPr>
          <a:xfrm>
            <a:off x="893233" y="2921000"/>
            <a:ext cx="10312400" cy="6858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tx1">
                    <a:alpha val="99000"/>
                  </a:schemeClr>
                </a:solidFill>
                <a:latin typeface="+mj-ea"/>
                <a:ea typeface="+mj-ea"/>
                <a:cs typeface="Arial"/>
              </a:defRPr>
            </a:lvl1pPr>
          </a:lstStyle>
          <a:p>
            <a:endParaRPr lang="en-US" altLang="zh-CN" sz="2400" dirty="0">
              <a:solidFill>
                <a:srgbClr val="4E4F52">
                  <a:alpha val="99000"/>
                </a:srgbClr>
              </a:solidFill>
            </a:endParaRPr>
          </a:p>
        </p:txBody>
      </p:sp>
      <p:sp>
        <p:nvSpPr>
          <p:cNvPr id="10" name="标题占位符 5"/>
          <p:cNvSpPr>
            <a:spLocks noGrp="1"/>
          </p:cNvSpPr>
          <p:nvPr>
            <p:ph type="title"/>
          </p:nvPr>
        </p:nvSpPr>
        <p:spPr>
          <a:xfrm>
            <a:off x="821267" y="1828801"/>
            <a:ext cx="10515600" cy="903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主标题</a:t>
            </a:r>
          </a:p>
        </p:txBody>
      </p:sp>
      <p:sp>
        <p:nvSpPr>
          <p:cNvPr id="11" name="文本占位符 6"/>
          <p:cNvSpPr>
            <a:spLocks noGrp="1"/>
          </p:cNvSpPr>
          <p:nvPr>
            <p:ph idx="1" hasCustomPrompt="1"/>
          </p:nvPr>
        </p:nvSpPr>
        <p:spPr>
          <a:xfrm>
            <a:off x="838200" y="3048592"/>
            <a:ext cx="10515600" cy="55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机构或部门名称 日期格式</a:t>
            </a:r>
            <a:r>
              <a:rPr lang="en-US" altLang="zh-CN" dirty="0"/>
              <a:t>2018/5/30</a:t>
            </a:r>
          </a:p>
        </p:txBody>
      </p:sp>
    </p:spTree>
    <p:extLst>
      <p:ext uri="{BB962C8B-B14F-4D97-AF65-F5344CB8AC3E}">
        <p14:creationId xmlns:p14="http://schemas.microsoft.com/office/powerpoint/2010/main" val="20447779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/>
          <p:cNvSpPr/>
          <p:nvPr userDrawn="1"/>
        </p:nvSpPr>
        <p:spPr>
          <a:xfrm>
            <a:off x="0" y="6419850"/>
            <a:ext cx="12192000" cy="438149"/>
          </a:xfrm>
          <a:prstGeom prst="rect">
            <a:avLst/>
          </a:prstGeom>
          <a:solidFill>
            <a:srgbClr val="FF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/>
            <a:endParaRPr lang="en-US" sz="2400">
              <a:solidFill>
                <a:srgbClr val="003E7E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508000" y="533403"/>
            <a:ext cx="11052411" cy="76930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rgbClr val="003E7E">
                    <a:alpha val="99000"/>
                  </a:srgbClr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267" dirty="0">
                <a:solidFill>
                  <a:schemeClr val="tx1">
                    <a:alpha val="99000"/>
                  </a:schemeClr>
                </a:solidFill>
                <a:latin typeface="Arial"/>
                <a:cs typeface="Arial"/>
              </a:rPr>
              <a:t>Content</a:t>
            </a:r>
            <a:endParaRPr lang="en-US" sz="4267" dirty="0">
              <a:solidFill>
                <a:schemeClr val="tx1">
                  <a:alpha val="99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1593851"/>
            <a:ext cx="11125200" cy="4679949"/>
          </a:xfrm>
          <a:prstGeom prst="rect">
            <a:avLst/>
          </a:prstGeom>
        </p:spPr>
        <p:txBody>
          <a:bodyPr anchor="t"/>
          <a:lstStyle>
            <a:lvl1pPr marL="685783" marR="0" indent="-685783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en-US" sz="3200" b="0" kern="1200" baseline="0" dirty="0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54074" marR="0" indent="-33654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 lang="en-US" altLang="zh-CN" sz="2400" b="0" kern="1200" baseline="0" dirty="0" smtClean="0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议题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子项</a:t>
            </a:r>
            <a:r>
              <a:rPr lang="en-US" altLang="zh-CN" dirty="0"/>
              <a:t>1</a:t>
            </a:r>
            <a:r>
              <a:rPr lang="en-US" dirty="0"/>
              <a:t> </a:t>
            </a:r>
          </a:p>
          <a:p>
            <a:pPr lvl="1"/>
            <a:r>
              <a:rPr lang="zh-CN" altLang="en-US" dirty="0"/>
              <a:t>子项</a:t>
            </a:r>
            <a:r>
              <a:rPr lang="en-US" altLang="zh-CN" dirty="0"/>
              <a:t>2</a:t>
            </a:r>
          </a:p>
          <a:p>
            <a:pPr marL="685783" marR="0" lvl="0" indent="-685783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dirty="0"/>
              <a:t>议题</a:t>
            </a:r>
            <a:r>
              <a:rPr lang="en-US" altLang="zh-CN" dirty="0"/>
              <a:t>2</a:t>
            </a:r>
            <a:endParaRPr lang="en-US" dirty="0"/>
          </a:p>
          <a:p>
            <a:pPr lvl="1"/>
            <a:r>
              <a:rPr lang="zh-CN" altLang="en-US" dirty="0"/>
              <a:t>子项</a:t>
            </a:r>
            <a:r>
              <a:rPr lang="en-US" altLang="zh-CN" dirty="0"/>
              <a:t>1 </a:t>
            </a:r>
          </a:p>
          <a:p>
            <a:pPr lvl="1"/>
            <a:r>
              <a:rPr lang="zh-CN" altLang="en-US" dirty="0"/>
              <a:t>子项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议题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议题</a:t>
            </a:r>
            <a:r>
              <a:rPr lang="en-US" altLang="zh-CN" dirty="0"/>
              <a:t>4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08000" y="1447800"/>
            <a:ext cx="111252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176000" y="6527854"/>
            <a:ext cx="914400" cy="222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32D78A-10B3-4DCD-84B7-9E85168884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3"/>
          <p:cNvSpPr txBox="1"/>
          <p:nvPr userDrawn="1"/>
        </p:nvSpPr>
        <p:spPr>
          <a:xfrm>
            <a:off x="5181600" y="6452545"/>
            <a:ext cx="1828800" cy="22479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zh-CN" altLang="en-US" sz="1200" b="0" dirty="0">
                <a:solidFill>
                  <a:schemeClr val="accent2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利宝保险</a:t>
            </a:r>
            <a:endParaRPr lang="en-US" sz="1200" b="0" dirty="0">
              <a:solidFill>
                <a:schemeClr val="accent2">
                  <a:alpha val="99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3"/>
          <p:cNvSpPr txBox="1"/>
          <p:nvPr userDrawn="1"/>
        </p:nvSpPr>
        <p:spPr>
          <a:xfrm>
            <a:off x="5181600" y="6633519"/>
            <a:ext cx="1828800" cy="22479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050" b="0" dirty="0">
                <a:solidFill>
                  <a:schemeClr val="accent2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Liberty Insurance</a:t>
            </a:r>
            <a:endParaRPr lang="en-US" sz="1050" b="0" dirty="0">
              <a:solidFill>
                <a:schemeClr val="accent2">
                  <a:alpha val="99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3874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98901" y="990600"/>
            <a:ext cx="11083499" cy="51816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667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3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3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508000" y="274637"/>
            <a:ext cx="11074400" cy="48736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08000" y="838200"/>
            <a:ext cx="11125200" cy="0"/>
          </a:xfrm>
          <a:prstGeom prst="line">
            <a:avLst/>
          </a:prstGeom>
          <a:ln>
            <a:solidFill>
              <a:srgbClr val="5381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7"/>
          <p:cNvSpPr/>
          <p:nvPr userDrawn="1"/>
        </p:nvSpPr>
        <p:spPr>
          <a:xfrm>
            <a:off x="0" y="6419850"/>
            <a:ext cx="12192000" cy="438149"/>
          </a:xfrm>
          <a:prstGeom prst="rect">
            <a:avLst/>
          </a:prstGeom>
          <a:solidFill>
            <a:srgbClr val="FF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/>
            <a:endParaRPr lang="en-US" sz="2400">
              <a:solidFill>
                <a:srgbClr val="003E7E"/>
              </a:solidFill>
            </a:endParaRPr>
          </a:p>
        </p:txBody>
      </p:sp>
      <p:sp>
        <p:nvSpPr>
          <p:cNvPr id="28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176000" y="6527854"/>
            <a:ext cx="914400" cy="222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32D78A-10B3-4DCD-84B7-9E85168884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3"/>
          <p:cNvSpPr txBox="1"/>
          <p:nvPr userDrawn="1"/>
        </p:nvSpPr>
        <p:spPr>
          <a:xfrm>
            <a:off x="5181600" y="6452545"/>
            <a:ext cx="1828800" cy="22479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zh-CN" altLang="en-US" sz="1200" b="0" dirty="0">
                <a:solidFill>
                  <a:schemeClr val="accent2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利宝保险</a:t>
            </a:r>
            <a:endParaRPr lang="en-US" sz="1200" b="0" dirty="0">
              <a:solidFill>
                <a:schemeClr val="accent2">
                  <a:alpha val="99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3"/>
          <p:cNvSpPr txBox="1"/>
          <p:nvPr userDrawn="1"/>
        </p:nvSpPr>
        <p:spPr>
          <a:xfrm>
            <a:off x="5181600" y="6633519"/>
            <a:ext cx="1828800" cy="22479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050" b="0" dirty="0">
                <a:solidFill>
                  <a:schemeClr val="accent2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Liberty Insurance</a:t>
            </a:r>
            <a:endParaRPr lang="en-US" sz="1050" b="0" dirty="0">
              <a:solidFill>
                <a:schemeClr val="accent2">
                  <a:alpha val="99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00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508000" y="274637"/>
            <a:ext cx="11074400" cy="48736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08000" y="838200"/>
            <a:ext cx="11125200" cy="0"/>
          </a:xfrm>
          <a:prstGeom prst="line">
            <a:avLst/>
          </a:prstGeom>
          <a:ln>
            <a:solidFill>
              <a:srgbClr val="5381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7"/>
          <p:cNvSpPr/>
          <p:nvPr userDrawn="1"/>
        </p:nvSpPr>
        <p:spPr>
          <a:xfrm>
            <a:off x="0" y="6419850"/>
            <a:ext cx="12192000" cy="438149"/>
          </a:xfrm>
          <a:prstGeom prst="rect">
            <a:avLst/>
          </a:prstGeom>
          <a:solidFill>
            <a:srgbClr val="FF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/>
            <a:endParaRPr lang="en-US" sz="2400">
              <a:solidFill>
                <a:srgbClr val="003E7E"/>
              </a:solidFill>
            </a:endParaRPr>
          </a:p>
        </p:txBody>
      </p:sp>
      <p:sp>
        <p:nvSpPr>
          <p:cNvPr id="28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176000" y="6527854"/>
            <a:ext cx="914400" cy="222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32D78A-10B3-4DCD-84B7-9E85168884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3"/>
          <p:cNvSpPr txBox="1"/>
          <p:nvPr userDrawn="1"/>
        </p:nvSpPr>
        <p:spPr>
          <a:xfrm>
            <a:off x="5181600" y="6452545"/>
            <a:ext cx="1828800" cy="22479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zh-CN" altLang="en-US" sz="1200" b="0" dirty="0">
                <a:solidFill>
                  <a:schemeClr val="accent2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利宝保险</a:t>
            </a:r>
            <a:endParaRPr lang="en-US" sz="1200" b="0" dirty="0">
              <a:solidFill>
                <a:schemeClr val="accent2">
                  <a:alpha val="99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3"/>
          <p:cNvSpPr txBox="1"/>
          <p:nvPr userDrawn="1"/>
        </p:nvSpPr>
        <p:spPr>
          <a:xfrm>
            <a:off x="5181600" y="6633519"/>
            <a:ext cx="1828800" cy="22479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050" b="0" dirty="0">
                <a:solidFill>
                  <a:schemeClr val="accent2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Liberty Insurance</a:t>
            </a:r>
            <a:endParaRPr lang="en-US" sz="1050" b="0" dirty="0">
              <a:solidFill>
                <a:schemeClr val="accent2">
                  <a:alpha val="99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9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5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8"/>
          <p:cNvSpPr/>
          <p:nvPr userDrawn="1"/>
        </p:nvSpPr>
        <p:spPr>
          <a:xfrm>
            <a:off x="0" y="5562600"/>
            <a:ext cx="12192000" cy="1295400"/>
          </a:xfrm>
          <a:prstGeom prst="rect">
            <a:avLst/>
          </a:prstGeom>
          <a:solidFill>
            <a:srgbClr val="FF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>
              <a:solidFill>
                <a:srgbClr val="003E7E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989" y="5742062"/>
            <a:ext cx="2262023" cy="936477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4673600" y="2412880"/>
            <a:ext cx="284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>
                    <a:lumMod val="50000"/>
                  </a:schemeClr>
                </a:solidFill>
              </a:rPr>
              <a:t>谢谢</a:t>
            </a:r>
            <a:endParaRPr lang="en-US" altLang="zh-CN" sz="4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809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正文级别 1…"/>
          <p:cNvSpPr txBox="1">
            <a:spLocks noGrp="1"/>
          </p:cNvSpPr>
          <p:nvPr>
            <p:ph type="body" idx="1"/>
          </p:nvPr>
        </p:nvSpPr>
        <p:spPr>
          <a:xfrm>
            <a:off x="498900" y="990600"/>
            <a:ext cx="11083500" cy="5181600"/>
          </a:xfrm>
          <a:prstGeom prst="rect">
            <a:avLst/>
          </a:prstGeom>
        </p:spPr>
        <p:txBody>
          <a:bodyPr/>
          <a:lstStyle>
            <a:lvl1pPr marL="0" indent="0" defTabSz="1218564">
              <a:buSzTx/>
              <a:buNone/>
            </a:lvl1pPr>
            <a:lvl2pPr marL="1078523" indent="-468923" defTabSz="1218564">
              <a:buChar char="–"/>
            </a:lvl2pPr>
            <a:lvl3pPr marL="1625600" indent="-406400" defTabSz="1218564"/>
            <a:lvl4pPr marL="2293257" indent="-464457" defTabSz="1218564"/>
            <a:lvl5pPr marL="2902857" indent="-464457" defTabSz="1218564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标题文本"/>
          <p:cNvSpPr txBox="1">
            <a:spLocks noGrp="1"/>
          </p:cNvSpPr>
          <p:nvPr>
            <p:ph type="title"/>
          </p:nvPr>
        </p:nvSpPr>
        <p:spPr>
          <a:xfrm>
            <a:off x="508000" y="274636"/>
            <a:ext cx="11074400" cy="487364"/>
          </a:xfrm>
          <a:prstGeom prst="rect">
            <a:avLst/>
          </a:prstGeom>
        </p:spPr>
        <p:txBody>
          <a:bodyPr/>
          <a:lstStyle>
            <a:lvl1pPr defTabSz="1218564"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85" name="Straight Connector 12"/>
          <p:cNvSpPr/>
          <p:nvPr/>
        </p:nvSpPr>
        <p:spPr>
          <a:xfrm>
            <a:off x="508000" y="838200"/>
            <a:ext cx="11125200" cy="0"/>
          </a:xfrm>
          <a:prstGeom prst="line">
            <a:avLst/>
          </a:prstGeom>
          <a:ln>
            <a:solidFill>
              <a:srgbClr val="5381A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6" name="Rectangle 7"/>
          <p:cNvSpPr/>
          <p:nvPr/>
        </p:nvSpPr>
        <p:spPr>
          <a:xfrm>
            <a:off x="0" y="6419850"/>
            <a:ext cx="12192000" cy="43814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b"/>
          <a:lstStyle/>
          <a:p>
            <a:pPr algn="ctr">
              <a:defRPr sz="2400">
                <a:solidFill>
                  <a:srgbClr val="003E7E"/>
                </a:solidFill>
              </a:defRPr>
            </a:pPr>
            <a:endParaRPr/>
          </a:p>
        </p:txBody>
      </p:sp>
      <p:sp>
        <p:nvSpPr>
          <p:cNvPr id="8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8" name="TextBox 3"/>
          <p:cNvSpPr txBox="1"/>
          <p:nvPr/>
        </p:nvSpPr>
        <p:spPr>
          <a:xfrm>
            <a:off x="5181600" y="6456989"/>
            <a:ext cx="182880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200">
                <a:solidFill>
                  <a:schemeClr val="accent2">
                    <a:alpha val="990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利宝保险</a:t>
            </a:r>
          </a:p>
        </p:txBody>
      </p:sp>
      <p:sp>
        <p:nvSpPr>
          <p:cNvPr id="89" name="TextBox 3"/>
          <p:cNvSpPr txBox="1"/>
          <p:nvPr/>
        </p:nvSpPr>
        <p:spPr>
          <a:xfrm>
            <a:off x="5181600" y="6678141"/>
            <a:ext cx="1828800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000">
                <a:solidFill>
                  <a:schemeClr val="accent2">
                    <a:alpha val="99000"/>
                  </a:schemeClr>
                </a:solidFill>
              </a:defRPr>
            </a:lvl1pPr>
          </a:lstStyle>
          <a:p>
            <a:r>
              <a:t>Liberty Insurance</a:t>
            </a:r>
          </a:p>
        </p:txBody>
      </p:sp>
    </p:spTree>
    <p:extLst>
      <p:ext uri="{BB962C8B-B14F-4D97-AF65-F5344CB8AC3E}">
        <p14:creationId xmlns:p14="http://schemas.microsoft.com/office/powerpoint/2010/main" val="212007988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562600"/>
            <a:ext cx="12192000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>
              <a:solidFill>
                <a:srgbClr val="003E7E"/>
              </a:solidFill>
            </a:endParaRPr>
          </a:p>
        </p:txBody>
      </p:sp>
      <p:pic>
        <p:nvPicPr>
          <p:cNvPr id="18" name="Picture 7"/>
          <p:cNvPicPr>
            <a:picLocks noChangeAspect="1"/>
          </p:cNvPicPr>
          <p:nvPr userDrawn="1"/>
        </p:nvPicPr>
        <p:blipFill>
          <a:blip r:embed="rId8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5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标题占位符 5"/>
          <p:cNvSpPr>
            <a:spLocks noGrp="1"/>
          </p:cNvSpPr>
          <p:nvPr>
            <p:ph type="title"/>
          </p:nvPr>
        </p:nvSpPr>
        <p:spPr>
          <a:xfrm>
            <a:off x="821267" y="1828801"/>
            <a:ext cx="10515600" cy="903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主标题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838200" y="3048592"/>
            <a:ext cx="10515600" cy="55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部门名称 日期格式</a:t>
            </a:r>
            <a:r>
              <a:rPr lang="en-US" altLang="zh-CN" dirty="0"/>
              <a:t>2018/5/30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92" y="5772615"/>
            <a:ext cx="2114416" cy="87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8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hf hdr="0" ftr="0"/>
  <p:txStyles>
    <p:titleStyle>
      <a:lvl1pPr algn="l" defTabSz="1219170" rtl="0" eaLnBrk="1" latinLnBrk="0" hangingPunct="1">
        <a:spcBef>
          <a:spcPct val="0"/>
        </a:spcBef>
        <a:buNone/>
        <a:defRPr lang="zh-CN" altLang="en-US" sz="4800" kern="1200" baseline="0" dirty="0">
          <a:solidFill>
            <a:schemeClr val="tx1">
              <a:alpha val="99000"/>
            </a:schemeClr>
          </a:solidFill>
          <a:latin typeface="+mj-ea"/>
          <a:ea typeface="+mj-ea"/>
          <a:cs typeface="Arial"/>
        </a:defRPr>
      </a:lvl1pPr>
    </p:titleStyle>
    <p:bodyStyle>
      <a:lvl1pPr marL="0" marR="0" indent="0" algn="l" defTabSz="121917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8"/>
          <p:cNvSpPr/>
          <p:nvPr/>
        </p:nvSpPr>
        <p:spPr>
          <a:xfrm>
            <a:off x="8898536" y="4401488"/>
            <a:ext cx="2381972" cy="1031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20" y="0"/>
                </a:moveTo>
                <a:lnTo>
                  <a:pt x="21080" y="0"/>
                </a:lnTo>
                <a:cubicBezTo>
                  <a:pt x="21367" y="0"/>
                  <a:pt x="21600" y="303"/>
                  <a:pt x="21600" y="677"/>
                </a:cubicBezTo>
                <a:lnTo>
                  <a:pt x="21600" y="20923"/>
                </a:lnTo>
                <a:cubicBezTo>
                  <a:pt x="21600" y="21297"/>
                  <a:pt x="21367" y="21600"/>
                  <a:pt x="21080" y="21600"/>
                </a:cubicBezTo>
                <a:lnTo>
                  <a:pt x="520" y="21600"/>
                </a:lnTo>
                <a:cubicBezTo>
                  <a:pt x="233" y="21600"/>
                  <a:pt x="0" y="21297"/>
                  <a:pt x="0" y="20923"/>
                </a:cubicBezTo>
                <a:lnTo>
                  <a:pt x="0" y="677"/>
                </a:lnTo>
                <a:cubicBezTo>
                  <a:pt x="0" y="303"/>
                  <a:pt x="233" y="0"/>
                  <a:pt x="520" y="0"/>
                </a:cubicBezTo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1. Model Application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32D78A-10B3-4DCD-84B7-9E85168884D1}" type="slidenum">
              <a:rPr lang="en-US" smtClean="0">
                <a:latin typeface="+mn-lt"/>
                <a:cs typeface="+mn-ea"/>
                <a:sym typeface="+mn-lt"/>
              </a:rPr>
              <a:pPr/>
              <a:t>1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3" name="矩形 8"/>
          <p:cNvSpPr/>
          <p:nvPr/>
        </p:nvSpPr>
        <p:spPr>
          <a:xfrm>
            <a:off x="508000" y="990180"/>
            <a:ext cx="11074400" cy="2624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20" y="0"/>
                </a:moveTo>
                <a:lnTo>
                  <a:pt x="21080" y="0"/>
                </a:lnTo>
                <a:cubicBezTo>
                  <a:pt x="21367" y="0"/>
                  <a:pt x="21600" y="303"/>
                  <a:pt x="21600" y="677"/>
                </a:cubicBezTo>
                <a:lnTo>
                  <a:pt x="21600" y="20923"/>
                </a:lnTo>
                <a:cubicBezTo>
                  <a:pt x="21600" y="21297"/>
                  <a:pt x="21367" y="21600"/>
                  <a:pt x="21080" y="21600"/>
                </a:cubicBezTo>
                <a:lnTo>
                  <a:pt x="520" y="21600"/>
                </a:lnTo>
                <a:cubicBezTo>
                  <a:pt x="233" y="21600"/>
                  <a:pt x="0" y="21297"/>
                  <a:pt x="0" y="20923"/>
                </a:cubicBezTo>
                <a:lnTo>
                  <a:pt x="0" y="677"/>
                </a:lnTo>
                <a:cubicBezTo>
                  <a:pt x="0" y="303"/>
                  <a:pt x="233" y="0"/>
                  <a:pt x="520" y="0"/>
                </a:cubicBezTo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44" name="文本框 27"/>
          <p:cNvSpPr txBox="1"/>
          <p:nvPr/>
        </p:nvSpPr>
        <p:spPr>
          <a:xfrm>
            <a:off x="792283" y="1204409"/>
            <a:ext cx="254028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solidFill>
                  <a:schemeClr val="accent4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solidFill>
                  <a:srgbClr val="1A1446"/>
                </a:solidFill>
                <a:latin typeface="微软雅黑"/>
                <a:ea typeface="微软雅黑"/>
                <a:cs typeface="微软雅黑"/>
                <a:sym typeface="微软雅黑"/>
              </a:rPr>
              <a:t>Claim Process：</a:t>
            </a:r>
          </a:p>
        </p:txBody>
      </p:sp>
      <p:sp>
        <p:nvSpPr>
          <p:cNvPr id="63" name="iconfont-11145-7015463"/>
          <p:cNvSpPr/>
          <p:nvPr/>
        </p:nvSpPr>
        <p:spPr>
          <a:xfrm>
            <a:off x="1530251" y="2127996"/>
            <a:ext cx="532175" cy="607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31" extrusionOk="0">
                <a:moveTo>
                  <a:pt x="444" y="5098"/>
                </a:moveTo>
                <a:lnTo>
                  <a:pt x="10355" y="104"/>
                </a:lnTo>
                <a:cubicBezTo>
                  <a:pt x="10629" y="-34"/>
                  <a:pt x="10971" y="-34"/>
                  <a:pt x="11245" y="104"/>
                </a:cubicBezTo>
                <a:lnTo>
                  <a:pt x="21154" y="5098"/>
                </a:lnTo>
                <a:cubicBezTo>
                  <a:pt x="21430" y="5237"/>
                  <a:pt x="21600" y="5494"/>
                  <a:pt x="21600" y="5771"/>
                </a:cubicBezTo>
                <a:lnTo>
                  <a:pt x="21600" y="15759"/>
                </a:lnTo>
                <a:cubicBezTo>
                  <a:pt x="21600" y="16038"/>
                  <a:pt x="21430" y="16295"/>
                  <a:pt x="21154" y="16433"/>
                </a:cubicBezTo>
                <a:lnTo>
                  <a:pt x="11245" y="21427"/>
                </a:lnTo>
                <a:cubicBezTo>
                  <a:pt x="10971" y="21566"/>
                  <a:pt x="10629" y="21566"/>
                  <a:pt x="10355" y="21427"/>
                </a:cubicBezTo>
                <a:lnTo>
                  <a:pt x="444" y="16433"/>
                </a:lnTo>
                <a:cubicBezTo>
                  <a:pt x="170" y="16295"/>
                  <a:pt x="0" y="16038"/>
                  <a:pt x="0" y="15759"/>
                </a:cubicBezTo>
                <a:lnTo>
                  <a:pt x="0" y="5771"/>
                </a:lnTo>
                <a:cubicBezTo>
                  <a:pt x="0" y="5494"/>
                  <a:pt x="170" y="5237"/>
                  <a:pt x="444" y="5098"/>
                </a:cubicBezTo>
                <a:close/>
                <a:moveTo>
                  <a:pt x="1896" y="6166"/>
                </a:moveTo>
                <a:cubicBezTo>
                  <a:pt x="1826" y="6200"/>
                  <a:pt x="1783" y="6265"/>
                  <a:pt x="1783" y="6334"/>
                </a:cubicBezTo>
                <a:lnTo>
                  <a:pt x="1783" y="15198"/>
                </a:lnTo>
                <a:cubicBezTo>
                  <a:pt x="1783" y="15266"/>
                  <a:pt x="1826" y="15330"/>
                  <a:pt x="1896" y="15366"/>
                </a:cubicBezTo>
                <a:lnTo>
                  <a:pt x="10688" y="19797"/>
                </a:lnTo>
                <a:cubicBezTo>
                  <a:pt x="10758" y="19831"/>
                  <a:pt x="10842" y="19831"/>
                  <a:pt x="10912" y="19797"/>
                </a:cubicBezTo>
                <a:lnTo>
                  <a:pt x="19704" y="15366"/>
                </a:lnTo>
                <a:cubicBezTo>
                  <a:pt x="19774" y="15330"/>
                  <a:pt x="19817" y="15266"/>
                  <a:pt x="19817" y="15198"/>
                </a:cubicBezTo>
                <a:lnTo>
                  <a:pt x="19817" y="6334"/>
                </a:lnTo>
                <a:cubicBezTo>
                  <a:pt x="19817" y="6265"/>
                  <a:pt x="19774" y="6200"/>
                  <a:pt x="19704" y="6166"/>
                </a:cubicBezTo>
                <a:lnTo>
                  <a:pt x="10912" y="1733"/>
                </a:lnTo>
                <a:cubicBezTo>
                  <a:pt x="10842" y="1699"/>
                  <a:pt x="10758" y="1699"/>
                  <a:pt x="10688" y="1733"/>
                </a:cubicBezTo>
                <a:lnTo>
                  <a:pt x="1896" y="6166"/>
                </a:lnTo>
                <a:close/>
                <a:moveTo>
                  <a:pt x="10791" y="9967"/>
                </a:moveTo>
                <a:lnTo>
                  <a:pt x="17650" y="6511"/>
                </a:lnTo>
                <a:cubicBezTo>
                  <a:pt x="18075" y="6295"/>
                  <a:pt x="18621" y="6423"/>
                  <a:pt x="18866" y="6795"/>
                </a:cubicBezTo>
                <a:cubicBezTo>
                  <a:pt x="19112" y="7168"/>
                  <a:pt x="18966" y="7642"/>
                  <a:pt x="18541" y="7857"/>
                </a:cubicBezTo>
                <a:lnTo>
                  <a:pt x="11699" y="11304"/>
                </a:lnTo>
                <a:lnTo>
                  <a:pt x="11699" y="18140"/>
                </a:lnTo>
                <a:cubicBezTo>
                  <a:pt x="11699" y="18569"/>
                  <a:pt x="11300" y="18918"/>
                  <a:pt x="10809" y="18918"/>
                </a:cubicBezTo>
                <a:cubicBezTo>
                  <a:pt x="10318" y="18918"/>
                  <a:pt x="9918" y="18569"/>
                  <a:pt x="9918" y="18140"/>
                </a:cubicBezTo>
                <a:lnTo>
                  <a:pt x="9918" y="11323"/>
                </a:lnTo>
                <a:lnTo>
                  <a:pt x="3065" y="7870"/>
                </a:lnTo>
                <a:cubicBezTo>
                  <a:pt x="2638" y="7654"/>
                  <a:pt x="2494" y="7180"/>
                  <a:pt x="2740" y="6807"/>
                </a:cubicBezTo>
                <a:cubicBezTo>
                  <a:pt x="2985" y="6435"/>
                  <a:pt x="3531" y="6307"/>
                  <a:pt x="3956" y="6523"/>
                </a:cubicBezTo>
                <a:lnTo>
                  <a:pt x="10791" y="9967"/>
                </a:lnTo>
                <a:close/>
              </a:path>
            </a:pathLst>
          </a:custGeom>
          <a:solidFill>
            <a:srgbClr val="06748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" name="iconfont-11145-7015463"/>
          <p:cNvSpPr/>
          <p:nvPr/>
        </p:nvSpPr>
        <p:spPr>
          <a:xfrm>
            <a:off x="2868772" y="2127996"/>
            <a:ext cx="532175" cy="607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31" extrusionOk="0">
                <a:moveTo>
                  <a:pt x="444" y="5098"/>
                </a:moveTo>
                <a:lnTo>
                  <a:pt x="10355" y="104"/>
                </a:lnTo>
                <a:cubicBezTo>
                  <a:pt x="10629" y="-34"/>
                  <a:pt x="10971" y="-34"/>
                  <a:pt x="11245" y="104"/>
                </a:cubicBezTo>
                <a:lnTo>
                  <a:pt x="21154" y="5098"/>
                </a:lnTo>
                <a:cubicBezTo>
                  <a:pt x="21430" y="5237"/>
                  <a:pt x="21600" y="5494"/>
                  <a:pt x="21600" y="5771"/>
                </a:cubicBezTo>
                <a:lnTo>
                  <a:pt x="21600" y="15759"/>
                </a:lnTo>
                <a:cubicBezTo>
                  <a:pt x="21600" y="16038"/>
                  <a:pt x="21430" y="16295"/>
                  <a:pt x="21154" y="16433"/>
                </a:cubicBezTo>
                <a:lnTo>
                  <a:pt x="11245" y="21427"/>
                </a:lnTo>
                <a:cubicBezTo>
                  <a:pt x="10971" y="21566"/>
                  <a:pt x="10629" y="21566"/>
                  <a:pt x="10355" y="21427"/>
                </a:cubicBezTo>
                <a:lnTo>
                  <a:pt x="444" y="16433"/>
                </a:lnTo>
                <a:cubicBezTo>
                  <a:pt x="170" y="16295"/>
                  <a:pt x="0" y="16038"/>
                  <a:pt x="0" y="15759"/>
                </a:cubicBezTo>
                <a:lnTo>
                  <a:pt x="0" y="5771"/>
                </a:lnTo>
                <a:cubicBezTo>
                  <a:pt x="0" y="5494"/>
                  <a:pt x="170" y="5237"/>
                  <a:pt x="444" y="5098"/>
                </a:cubicBezTo>
                <a:close/>
                <a:moveTo>
                  <a:pt x="1896" y="6166"/>
                </a:moveTo>
                <a:cubicBezTo>
                  <a:pt x="1826" y="6200"/>
                  <a:pt x="1783" y="6265"/>
                  <a:pt x="1783" y="6334"/>
                </a:cubicBezTo>
                <a:lnTo>
                  <a:pt x="1783" y="15198"/>
                </a:lnTo>
                <a:cubicBezTo>
                  <a:pt x="1783" y="15266"/>
                  <a:pt x="1826" y="15330"/>
                  <a:pt x="1896" y="15366"/>
                </a:cubicBezTo>
                <a:lnTo>
                  <a:pt x="10688" y="19797"/>
                </a:lnTo>
                <a:cubicBezTo>
                  <a:pt x="10758" y="19831"/>
                  <a:pt x="10842" y="19831"/>
                  <a:pt x="10912" y="19797"/>
                </a:cubicBezTo>
                <a:lnTo>
                  <a:pt x="19704" y="15366"/>
                </a:lnTo>
                <a:cubicBezTo>
                  <a:pt x="19774" y="15330"/>
                  <a:pt x="19817" y="15266"/>
                  <a:pt x="19817" y="15198"/>
                </a:cubicBezTo>
                <a:lnTo>
                  <a:pt x="19817" y="6334"/>
                </a:lnTo>
                <a:cubicBezTo>
                  <a:pt x="19817" y="6265"/>
                  <a:pt x="19774" y="6200"/>
                  <a:pt x="19704" y="6166"/>
                </a:cubicBezTo>
                <a:lnTo>
                  <a:pt x="10912" y="1733"/>
                </a:lnTo>
                <a:cubicBezTo>
                  <a:pt x="10842" y="1699"/>
                  <a:pt x="10758" y="1699"/>
                  <a:pt x="10688" y="1733"/>
                </a:cubicBezTo>
                <a:lnTo>
                  <a:pt x="1896" y="6166"/>
                </a:lnTo>
                <a:close/>
                <a:moveTo>
                  <a:pt x="10791" y="9967"/>
                </a:moveTo>
                <a:lnTo>
                  <a:pt x="17650" y="6511"/>
                </a:lnTo>
                <a:cubicBezTo>
                  <a:pt x="18075" y="6295"/>
                  <a:pt x="18621" y="6423"/>
                  <a:pt x="18866" y="6795"/>
                </a:cubicBezTo>
                <a:cubicBezTo>
                  <a:pt x="19112" y="7168"/>
                  <a:pt x="18966" y="7642"/>
                  <a:pt x="18541" y="7857"/>
                </a:cubicBezTo>
                <a:lnTo>
                  <a:pt x="11699" y="11304"/>
                </a:lnTo>
                <a:lnTo>
                  <a:pt x="11699" y="18140"/>
                </a:lnTo>
                <a:cubicBezTo>
                  <a:pt x="11699" y="18569"/>
                  <a:pt x="11300" y="18918"/>
                  <a:pt x="10809" y="18918"/>
                </a:cubicBezTo>
                <a:cubicBezTo>
                  <a:pt x="10318" y="18918"/>
                  <a:pt x="9918" y="18569"/>
                  <a:pt x="9918" y="18140"/>
                </a:cubicBezTo>
                <a:lnTo>
                  <a:pt x="9918" y="11323"/>
                </a:lnTo>
                <a:lnTo>
                  <a:pt x="3065" y="7870"/>
                </a:lnTo>
                <a:cubicBezTo>
                  <a:pt x="2638" y="7654"/>
                  <a:pt x="2494" y="7180"/>
                  <a:pt x="2740" y="6807"/>
                </a:cubicBezTo>
                <a:cubicBezTo>
                  <a:pt x="2985" y="6435"/>
                  <a:pt x="3531" y="6307"/>
                  <a:pt x="3956" y="6523"/>
                </a:cubicBezTo>
                <a:lnTo>
                  <a:pt x="10791" y="9967"/>
                </a:lnTo>
                <a:close/>
              </a:path>
            </a:pathLst>
          </a:custGeom>
          <a:solidFill>
            <a:srgbClr val="06748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" name="iconfont-11145-7015463"/>
          <p:cNvSpPr/>
          <p:nvPr/>
        </p:nvSpPr>
        <p:spPr>
          <a:xfrm>
            <a:off x="4207293" y="2127996"/>
            <a:ext cx="532175" cy="607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31" extrusionOk="0">
                <a:moveTo>
                  <a:pt x="444" y="5098"/>
                </a:moveTo>
                <a:lnTo>
                  <a:pt x="10355" y="104"/>
                </a:lnTo>
                <a:cubicBezTo>
                  <a:pt x="10629" y="-34"/>
                  <a:pt x="10971" y="-34"/>
                  <a:pt x="11245" y="104"/>
                </a:cubicBezTo>
                <a:lnTo>
                  <a:pt x="21154" y="5098"/>
                </a:lnTo>
                <a:cubicBezTo>
                  <a:pt x="21430" y="5237"/>
                  <a:pt x="21600" y="5494"/>
                  <a:pt x="21600" y="5771"/>
                </a:cubicBezTo>
                <a:lnTo>
                  <a:pt x="21600" y="15759"/>
                </a:lnTo>
                <a:cubicBezTo>
                  <a:pt x="21600" y="16038"/>
                  <a:pt x="21430" y="16295"/>
                  <a:pt x="21154" y="16433"/>
                </a:cubicBezTo>
                <a:lnTo>
                  <a:pt x="11245" y="21427"/>
                </a:lnTo>
                <a:cubicBezTo>
                  <a:pt x="10971" y="21566"/>
                  <a:pt x="10629" y="21566"/>
                  <a:pt x="10355" y="21427"/>
                </a:cubicBezTo>
                <a:lnTo>
                  <a:pt x="444" y="16433"/>
                </a:lnTo>
                <a:cubicBezTo>
                  <a:pt x="170" y="16295"/>
                  <a:pt x="0" y="16038"/>
                  <a:pt x="0" y="15759"/>
                </a:cubicBezTo>
                <a:lnTo>
                  <a:pt x="0" y="5771"/>
                </a:lnTo>
                <a:cubicBezTo>
                  <a:pt x="0" y="5494"/>
                  <a:pt x="170" y="5237"/>
                  <a:pt x="444" y="5098"/>
                </a:cubicBezTo>
                <a:close/>
                <a:moveTo>
                  <a:pt x="1896" y="6166"/>
                </a:moveTo>
                <a:cubicBezTo>
                  <a:pt x="1826" y="6200"/>
                  <a:pt x="1783" y="6265"/>
                  <a:pt x="1783" y="6334"/>
                </a:cubicBezTo>
                <a:lnTo>
                  <a:pt x="1783" y="15198"/>
                </a:lnTo>
                <a:cubicBezTo>
                  <a:pt x="1783" y="15266"/>
                  <a:pt x="1826" y="15330"/>
                  <a:pt x="1896" y="15366"/>
                </a:cubicBezTo>
                <a:lnTo>
                  <a:pt x="10688" y="19797"/>
                </a:lnTo>
                <a:cubicBezTo>
                  <a:pt x="10758" y="19831"/>
                  <a:pt x="10842" y="19831"/>
                  <a:pt x="10912" y="19797"/>
                </a:cubicBezTo>
                <a:lnTo>
                  <a:pt x="19704" y="15366"/>
                </a:lnTo>
                <a:cubicBezTo>
                  <a:pt x="19774" y="15330"/>
                  <a:pt x="19817" y="15266"/>
                  <a:pt x="19817" y="15198"/>
                </a:cubicBezTo>
                <a:lnTo>
                  <a:pt x="19817" y="6334"/>
                </a:lnTo>
                <a:cubicBezTo>
                  <a:pt x="19817" y="6265"/>
                  <a:pt x="19774" y="6200"/>
                  <a:pt x="19704" y="6166"/>
                </a:cubicBezTo>
                <a:lnTo>
                  <a:pt x="10912" y="1733"/>
                </a:lnTo>
                <a:cubicBezTo>
                  <a:pt x="10842" y="1699"/>
                  <a:pt x="10758" y="1699"/>
                  <a:pt x="10688" y="1733"/>
                </a:cubicBezTo>
                <a:lnTo>
                  <a:pt x="1896" y="6166"/>
                </a:lnTo>
                <a:close/>
                <a:moveTo>
                  <a:pt x="10791" y="9967"/>
                </a:moveTo>
                <a:lnTo>
                  <a:pt x="17650" y="6511"/>
                </a:lnTo>
                <a:cubicBezTo>
                  <a:pt x="18075" y="6295"/>
                  <a:pt x="18621" y="6423"/>
                  <a:pt x="18866" y="6795"/>
                </a:cubicBezTo>
                <a:cubicBezTo>
                  <a:pt x="19112" y="7168"/>
                  <a:pt x="18966" y="7642"/>
                  <a:pt x="18541" y="7857"/>
                </a:cubicBezTo>
                <a:lnTo>
                  <a:pt x="11699" y="11304"/>
                </a:lnTo>
                <a:lnTo>
                  <a:pt x="11699" y="18140"/>
                </a:lnTo>
                <a:cubicBezTo>
                  <a:pt x="11699" y="18569"/>
                  <a:pt x="11300" y="18918"/>
                  <a:pt x="10809" y="18918"/>
                </a:cubicBezTo>
                <a:cubicBezTo>
                  <a:pt x="10318" y="18918"/>
                  <a:pt x="9918" y="18569"/>
                  <a:pt x="9918" y="18140"/>
                </a:cubicBezTo>
                <a:lnTo>
                  <a:pt x="9918" y="11323"/>
                </a:lnTo>
                <a:lnTo>
                  <a:pt x="3065" y="7870"/>
                </a:lnTo>
                <a:cubicBezTo>
                  <a:pt x="2638" y="7654"/>
                  <a:pt x="2494" y="7180"/>
                  <a:pt x="2740" y="6807"/>
                </a:cubicBezTo>
                <a:cubicBezTo>
                  <a:pt x="2985" y="6435"/>
                  <a:pt x="3531" y="6307"/>
                  <a:pt x="3956" y="6523"/>
                </a:cubicBezTo>
                <a:lnTo>
                  <a:pt x="10791" y="9967"/>
                </a:lnTo>
                <a:close/>
              </a:path>
            </a:pathLst>
          </a:custGeom>
          <a:solidFill>
            <a:srgbClr val="06748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" name="iconfont-11145-7015463"/>
          <p:cNvSpPr/>
          <p:nvPr/>
        </p:nvSpPr>
        <p:spPr>
          <a:xfrm>
            <a:off x="5543359" y="2127996"/>
            <a:ext cx="532175" cy="607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31" extrusionOk="0">
                <a:moveTo>
                  <a:pt x="444" y="5098"/>
                </a:moveTo>
                <a:lnTo>
                  <a:pt x="10355" y="104"/>
                </a:lnTo>
                <a:cubicBezTo>
                  <a:pt x="10629" y="-34"/>
                  <a:pt x="10971" y="-34"/>
                  <a:pt x="11245" y="104"/>
                </a:cubicBezTo>
                <a:lnTo>
                  <a:pt x="21154" y="5098"/>
                </a:lnTo>
                <a:cubicBezTo>
                  <a:pt x="21430" y="5237"/>
                  <a:pt x="21600" y="5494"/>
                  <a:pt x="21600" y="5771"/>
                </a:cubicBezTo>
                <a:lnTo>
                  <a:pt x="21600" y="15759"/>
                </a:lnTo>
                <a:cubicBezTo>
                  <a:pt x="21600" y="16038"/>
                  <a:pt x="21430" y="16295"/>
                  <a:pt x="21154" y="16433"/>
                </a:cubicBezTo>
                <a:lnTo>
                  <a:pt x="11245" y="21427"/>
                </a:lnTo>
                <a:cubicBezTo>
                  <a:pt x="10971" y="21566"/>
                  <a:pt x="10629" y="21566"/>
                  <a:pt x="10355" y="21427"/>
                </a:cubicBezTo>
                <a:lnTo>
                  <a:pt x="444" y="16433"/>
                </a:lnTo>
                <a:cubicBezTo>
                  <a:pt x="170" y="16295"/>
                  <a:pt x="0" y="16038"/>
                  <a:pt x="0" y="15759"/>
                </a:cubicBezTo>
                <a:lnTo>
                  <a:pt x="0" y="5771"/>
                </a:lnTo>
                <a:cubicBezTo>
                  <a:pt x="0" y="5494"/>
                  <a:pt x="170" y="5237"/>
                  <a:pt x="444" y="5098"/>
                </a:cubicBezTo>
                <a:close/>
                <a:moveTo>
                  <a:pt x="1896" y="6166"/>
                </a:moveTo>
                <a:cubicBezTo>
                  <a:pt x="1826" y="6200"/>
                  <a:pt x="1783" y="6265"/>
                  <a:pt x="1783" y="6334"/>
                </a:cubicBezTo>
                <a:lnTo>
                  <a:pt x="1783" y="15198"/>
                </a:lnTo>
                <a:cubicBezTo>
                  <a:pt x="1783" y="15266"/>
                  <a:pt x="1826" y="15330"/>
                  <a:pt x="1896" y="15366"/>
                </a:cubicBezTo>
                <a:lnTo>
                  <a:pt x="10688" y="19797"/>
                </a:lnTo>
                <a:cubicBezTo>
                  <a:pt x="10758" y="19831"/>
                  <a:pt x="10842" y="19831"/>
                  <a:pt x="10912" y="19797"/>
                </a:cubicBezTo>
                <a:lnTo>
                  <a:pt x="19704" y="15366"/>
                </a:lnTo>
                <a:cubicBezTo>
                  <a:pt x="19774" y="15330"/>
                  <a:pt x="19817" y="15266"/>
                  <a:pt x="19817" y="15198"/>
                </a:cubicBezTo>
                <a:lnTo>
                  <a:pt x="19817" y="6334"/>
                </a:lnTo>
                <a:cubicBezTo>
                  <a:pt x="19817" y="6265"/>
                  <a:pt x="19774" y="6200"/>
                  <a:pt x="19704" y="6166"/>
                </a:cubicBezTo>
                <a:lnTo>
                  <a:pt x="10912" y="1733"/>
                </a:lnTo>
                <a:cubicBezTo>
                  <a:pt x="10842" y="1699"/>
                  <a:pt x="10758" y="1699"/>
                  <a:pt x="10688" y="1733"/>
                </a:cubicBezTo>
                <a:lnTo>
                  <a:pt x="1896" y="6166"/>
                </a:lnTo>
                <a:close/>
                <a:moveTo>
                  <a:pt x="10791" y="9967"/>
                </a:moveTo>
                <a:lnTo>
                  <a:pt x="17650" y="6511"/>
                </a:lnTo>
                <a:cubicBezTo>
                  <a:pt x="18075" y="6295"/>
                  <a:pt x="18621" y="6423"/>
                  <a:pt x="18866" y="6795"/>
                </a:cubicBezTo>
                <a:cubicBezTo>
                  <a:pt x="19112" y="7168"/>
                  <a:pt x="18966" y="7642"/>
                  <a:pt x="18541" y="7857"/>
                </a:cubicBezTo>
                <a:lnTo>
                  <a:pt x="11699" y="11304"/>
                </a:lnTo>
                <a:lnTo>
                  <a:pt x="11699" y="18140"/>
                </a:lnTo>
                <a:cubicBezTo>
                  <a:pt x="11699" y="18569"/>
                  <a:pt x="11300" y="18918"/>
                  <a:pt x="10809" y="18918"/>
                </a:cubicBezTo>
                <a:cubicBezTo>
                  <a:pt x="10318" y="18918"/>
                  <a:pt x="9918" y="18569"/>
                  <a:pt x="9918" y="18140"/>
                </a:cubicBezTo>
                <a:lnTo>
                  <a:pt x="9918" y="11323"/>
                </a:lnTo>
                <a:lnTo>
                  <a:pt x="3065" y="7870"/>
                </a:lnTo>
                <a:cubicBezTo>
                  <a:pt x="2638" y="7654"/>
                  <a:pt x="2494" y="7180"/>
                  <a:pt x="2740" y="6807"/>
                </a:cubicBezTo>
                <a:cubicBezTo>
                  <a:pt x="2985" y="6435"/>
                  <a:pt x="3531" y="6307"/>
                  <a:pt x="3956" y="6523"/>
                </a:cubicBezTo>
                <a:lnTo>
                  <a:pt x="10791" y="9967"/>
                </a:lnTo>
                <a:close/>
              </a:path>
            </a:pathLst>
          </a:custGeom>
          <a:solidFill>
            <a:srgbClr val="06748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" name="iconfont-11145-7015463"/>
          <p:cNvSpPr/>
          <p:nvPr/>
        </p:nvSpPr>
        <p:spPr>
          <a:xfrm>
            <a:off x="6881880" y="2127996"/>
            <a:ext cx="532175" cy="607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31" extrusionOk="0">
                <a:moveTo>
                  <a:pt x="444" y="5098"/>
                </a:moveTo>
                <a:lnTo>
                  <a:pt x="10355" y="104"/>
                </a:lnTo>
                <a:cubicBezTo>
                  <a:pt x="10629" y="-34"/>
                  <a:pt x="10971" y="-34"/>
                  <a:pt x="11245" y="104"/>
                </a:cubicBezTo>
                <a:lnTo>
                  <a:pt x="21154" y="5098"/>
                </a:lnTo>
                <a:cubicBezTo>
                  <a:pt x="21430" y="5237"/>
                  <a:pt x="21600" y="5494"/>
                  <a:pt x="21600" y="5771"/>
                </a:cubicBezTo>
                <a:lnTo>
                  <a:pt x="21600" y="15759"/>
                </a:lnTo>
                <a:cubicBezTo>
                  <a:pt x="21600" y="16038"/>
                  <a:pt x="21430" y="16295"/>
                  <a:pt x="21154" y="16433"/>
                </a:cubicBezTo>
                <a:lnTo>
                  <a:pt x="11245" y="21427"/>
                </a:lnTo>
                <a:cubicBezTo>
                  <a:pt x="10971" y="21566"/>
                  <a:pt x="10629" y="21566"/>
                  <a:pt x="10355" y="21427"/>
                </a:cubicBezTo>
                <a:lnTo>
                  <a:pt x="444" y="16433"/>
                </a:lnTo>
                <a:cubicBezTo>
                  <a:pt x="170" y="16295"/>
                  <a:pt x="0" y="16038"/>
                  <a:pt x="0" y="15759"/>
                </a:cubicBezTo>
                <a:lnTo>
                  <a:pt x="0" y="5771"/>
                </a:lnTo>
                <a:cubicBezTo>
                  <a:pt x="0" y="5494"/>
                  <a:pt x="170" y="5237"/>
                  <a:pt x="444" y="5098"/>
                </a:cubicBezTo>
                <a:close/>
                <a:moveTo>
                  <a:pt x="1896" y="6166"/>
                </a:moveTo>
                <a:cubicBezTo>
                  <a:pt x="1826" y="6200"/>
                  <a:pt x="1783" y="6265"/>
                  <a:pt x="1783" y="6334"/>
                </a:cubicBezTo>
                <a:lnTo>
                  <a:pt x="1783" y="15198"/>
                </a:lnTo>
                <a:cubicBezTo>
                  <a:pt x="1783" y="15266"/>
                  <a:pt x="1826" y="15330"/>
                  <a:pt x="1896" y="15366"/>
                </a:cubicBezTo>
                <a:lnTo>
                  <a:pt x="10688" y="19797"/>
                </a:lnTo>
                <a:cubicBezTo>
                  <a:pt x="10758" y="19831"/>
                  <a:pt x="10842" y="19831"/>
                  <a:pt x="10912" y="19797"/>
                </a:cubicBezTo>
                <a:lnTo>
                  <a:pt x="19704" y="15366"/>
                </a:lnTo>
                <a:cubicBezTo>
                  <a:pt x="19774" y="15330"/>
                  <a:pt x="19817" y="15266"/>
                  <a:pt x="19817" y="15198"/>
                </a:cubicBezTo>
                <a:lnTo>
                  <a:pt x="19817" y="6334"/>
                </a:lnTo>
                <a:cubicBezTo>
                  <a:pt x="19817" y="6265"/>
                  <a:pt x="19774" y="6200"/>
                  <a:pt x="19704" y="6166"/>
                </a:cubicBezTo>
                <a:lnTo>
                  <a:pt x="10912" y="1733"/>
                </a:lnTo>
                <a:cubicBezTo>
                  <a:pt x="10842" y="1699"/>
                  <a:pt x="10758" y="1699"/>
                  <a:pt x="10688" y="1733"/>
                </a:cubicBezTo>
                <a:lnTo>
                  <a:pt x="1896" y="6166"/>
                </a:lnTo>
                <a:close/>
                <a:moveTo>
                  <a:pt x="10791" y="9967"/>
                </a:moveTo>
                <a:lnTo>
                  <a:pt x="17650" y="6511"/>
                </a:lnTo>
                <a:cubicBezTo>
                  <a:pt x="18075" y="6295"/>
                  <a:pt x="18621" y="6423"/>
                  <a:pt x="18866" y="6795"/>
                </a:cubicBezTo>
                <a:cubicBezTo>
                  <a:pt x="19112" y="7168"/>
                  <a:pt x="18966" y="7642"/>
                  <a:pt x="18541" y="7857"/>
                </a:cubicBezTo>
                <a:lnTo>
                  <a:pt x="11699" y="11304"/>
                </a:lnTo>
                <a:lnTo>
                  <a:pt x="11699" y="18140"/>
                </a:lnTo>
                <a:cubicBezTo>
                  <a:pt x="11699" y="18569"/>
                  <a:pt x="11300" y="18918"/>
                  <a:pt x="10809" y="18918"/>
                </a:cubicBezTo>
                <a:cubicBezTo>
                  <a:pt x="10318" y="18918"/>
                  <a:pt x="9918" y="18569"/>
                  <a:pt x="9918" y="18140"/>
                </a:cubicBezTo>
                <a:lnTo>
                  <a:pt x="9918" y="11323"/>
                </a:lnTo>
                <a:lnTo>
                  <a:pt x="3065" y="7870"/>
                </a:lnTo>
                <a:cubicBezTo>
                  <a:pt x="2638" y="7654"/>
                  <a:pt x="2494" y="7180"/>
                  <a:pt x="2740" y="6807"/>
                </a:cubicBezTo>
                <a:cubicBezTo>
                  <a:pt x="2985" y="6435"/>
                  <a:pt x="3531" y="6307"/>
                  <a:pt x="3956" y="6523"/>
                </a:cubicBezTo>
                <a:lnTo>
                  <a:pt x="10791" y="9967"/>
                </a:lnTo>
                <a:close/>
              </a:path>
            </a:pathLst>
          </a:custGeom>
          <a:solidFill>
            <a:srgbClr val="06748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iconfont-11145-7015463"/>
          <p:cNvSpPr/>
          <p:nvPr/>
        </p:nvSpPr>
        <p:spPr>
          <a:xfrm>
            <a:off x="8219614" y="2127996"/>
            <a:ext cx="532175" cy="607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31" extrusionOk="0">
                <a:moveTo>
                  <a:pt x="444" y="5098"/>
                </a:moveTo>
                <a:lnTo>
                  <a:pt x="10355" y="104"/>
                </a:lnTo>
                <a:cubicBezTo>
                  <a:pt x="10629" y="-34"/>
                  <a:pt x="10971" y="-34"/>
                  <a:pt x="11245" y="104"/>
                </a:cubicBezTo>
                <a:lnTo>
                  <a:pt x="21154" y="5098"/>
                </a:lnTo>
                <a:cubicBezTo>
                  <a:pt x="21430" y="5237"/>
                  <a:pt x="21600" y="5494"/>
                  <a:pt x="21600" y="5771"/>
                </a:cubicBezTo>
                <a:lnTo>
                  <a:pt x="21600" y="15759"/>
                </a:lnTo>
                <a:cubicBezTo>
                  <a:pt x="21600" y="16038"/>
                  <a:pt x="21430" y="16295"/>
                  <a:pt x="21154" y="16433"/>
                </a:cubicBezTo>
                <a:lnTo>
                  <a:pt x="11245" y="21427"/>
                </a:lnTo>
                <a:cubicBezTo>
                  <a:pt x="10971" y="21566"/>
                  <a:pt x="10629" y="21566"/>
                  <a:pt x="10355" y="21427"/>
                </a:cubicBezTo>
                <a:lnTo>
                  <a:pt x="444" y="16433"/>
                </a:lnTo>
                <a:cubicBezTo>
                  <a:pt x="170" y="16295"/>
                  <a:pt x="0" y="16038"/>
                  <a:pt x="0" y="15759"/>
                </a:cubicBezTo>
                <a:lnTo>
                  <a:pt x="0" y="5771"/>
                </a:lnTo>
                <a:cubicBezTo>
                  <a:pt x="0" y="5494"/>
                  <a:pt x="170" y="5237"/>
                  <a:pt x="444" y="5098"/>
                </a:cubicBezTo>
                <a:close/>
                <a:moveTo>
                  <a:pt x="1896" y="6166"/>
                </a:moveTo>
                <a:cubicBezTo>
                  <a:pt x="1826" y="6200"/>
                  <a:pt x="1783" y="6265"/>
                  <a:pt x="1783" y="6334"/>
                </a:cubicBezTo>
                <a:lnTo>
                  <a:pt x="1783" y="15198"/>
                </a:lnTo>
                <a:cubicBezTo>
                  <a:pt x="1783" y="15266"/>
                  <a:pt x="1826" y="15330"/>
                  <a:pt x="1896" y="15366"/>
                </a:cubicBezTo>
                <a:lnTo>
                  <a:pt x="10688" y="19797"/>
                </a:lnTo>
                <a:cubicBezTo>
                  <a:pt x="10758" y="19831"/>
                  <a:pt x="10842" y="19831"/>
                  <a:pt x="10912" y="19797"/>
                </a:cubicBezTo>
                <a:lnTo>
                  <a:pt x="19704" y="15366"/>
                </a:lnTo>
                <a:cubicBezTo>
                  <a:pt x="19774" y="15330"/>
                  <a:pt x="19817" y="15266"/>
                  <a:pt x="19817" y="15198"/>
                </a:cubicBezTo>
                <a:lnTo>
                  <a:pt x="19817" y="6334"/>
                </a:lnTo>
                <a:cubicBezTo>
                  <a:pt x="19817" y="6265"/>
                  <a:pt x="19774" y="6200"/>
                  <a:pt x="19704" y="6166"/>
                </a:cubicBezTo>
                <a:lnTo>
                  <a:pt x="10912" y="1733"/>
                </a:lnTo>
                <a:cubicBezTo>
                  <a:pt x="10842" y="1699"/>
                  <a:pt x="10758" y="1699"/>
                  <a:pt x="10688" y="1733"/>
                </a:cubicBezTo>
                <a:lnTo>
                  <a:pt x="1896" y="6166"/>
                </a:lnTo>
                <a:close/>
                <a:moveTo>
                  <a:pt x="10791" y="9967"/>
                </a:moveTo>
                <a:lnTo>
                  <a:pt x="17650" y="6511"/>
                </a:lnTo>
                <a:cubicBezTo>
                  <a:pt x="18075" y="6295"/>
                  <a:pt x="18621" y="6423"/>
                  <a:pt x="18866" y="6795"/>
                </a:cubicBezTo>
                <a:cubicBezTo>
                  <a:pt x="19112" y="7168"/>
                  <a:pt x="18966" y="7642"/>
                  <a:pt x="18541" y="7857"/>
                </a:cubicBezTo>
                <a:lnTo>
                  <a:pt x="11699" y="11304"/>
                </a:lnTo>
                <a:lnTo>
                  <a:pt x="11699" y="18140"/>
                </a:lnTo>
                <a:cubicBezTo>
                  <a:pt x="11699" y="18569"/>
                  <a:pt x="11300" y="18918"/>
                  <a:pt x="10809" y="18918"/>
                </a:cubicBezTo>
                <a:cubicBezTo>
                  <a:pt x="10318" y="18918"/>
                  <a:pt x="9918" y="18569"/>
                  <a:pt x="9918" y="18140"/>
                </a:cubicBezTo>
                <a:lnTo>
                  <a:pt x="9918" y="11323"/>
                </a:lnTo>
                <a:lnTo>
                  <a:pt x="3065" y="7870"/>
                </a:lnTo>
                <a:cubicBezTo>
                  <a:pt x="2638" y="7654"/>
                  <a:pt x="2494" y="7180"/>
                  <a:pt x="2740" y="6807"/>
                </a:cubicBezTo>
                <a:cubicBezTo>
                  <a:pt x="2985" y="6435"/>
                  <a:pt x="3531" y="6307"/>
                  <a:pt x="3956" y="6523"/>
                </a:cubicBezTo>
                <a:lnTo>
                  <a:pt x="10791" y="9967"/>
                </a:lnTo>
                <a:close/>
              </a:path>
            </a:pathLst>
          </a:custGeom>
          <a:solidFill>
            <a:srgbClr val="06748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" name="文本框 33"/>
          <p:cNvSpPr txBox="1"/>
          <p:nvPr/>
        </p:nvSpPr>
        <p:spPr>
          <a:xfrm>
            <a:off x="1445682" y="2954010"/>
            <a:ext cx="70131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微软雅黑"/>
                <a:ea typeface="微软雅黑"/>
                <a:cs typeface="微软雅黑"/>
                <a:sym typeface="微软雅黑"/>
              </a:rPr>
              <a:t>report</a:t>
            </a:r>
          </a:p>
        </p:txBody>
      </p:sp>
      <p:sp>
        <p:nvSpPr>
          <p:cNvPr id="86" name="文本框 33"/>
          <p:cNvSpPr txBox="1"/>
          <p:nvPr/>
        </p:nvSpPr>
        <p:spPr>
          <a:xfrm>
            <a:off x="2721617" y="2954010"/>
            <a:ext cx="86640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register</a:t>
            </a:r>
          </a:p>
        </p:txBody>
      </p:sp>
      <p:sp>
        <p:nvSpPr>
          <p:cNvPr id="90" name="文本框 33"/>
          <p:cNvSpPr txBox="1"/>
          <p:nvPr/>
        </p:nvSpPr>
        <p:spPr>
          <a:xfrm>
            <a:off x="4084092" y="2954010"/>
            <a:ext cx="77743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survey</a:t>
            </a:r>
          </a:p>
        </p:txBody>
      </p:sp>
      <p:sp>
        <p:nvSpPr>
          <p:cNvPr id="95" name="文本框 33"/>
          <p:cNvSpPr txBox="1"/>
          <p:nvPr/>
        </p:nvSpPr>
        <p:spPr>
          <a:xfrm>
            <a:off x="5261779" y="2954010"/>
            <a:ext cx="109533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微软雅黑"/>
                <a:ea typeface="微软雅黑"/>
                <a:cs typeface="微软雅黑"/>
                <a:sym typeface="微软雅黑"/>
              </a:rPr>
              <a:t>insurance</a:t>
            </a:r>
          </a:p>
        </p:txBody>
      </p:sp>
      <p:sp>
        <p:nvSpPr>
          <p:cNvPr id="97" name="文本框 33"/>
          <p:cNvSpPr txBox="1"/>
          <p:nvPr/>
        </p:nvSpPr>
        <p:spPr>
          <a:xfrm>
            <a:off x="6543038" y="2954010"/>
            <a:ext cx="120986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accounting</a:t>
            </a:r>
          </a:p>
        </p:txBody>
      </p:sp>
      <p:sp>
        <p:nvSpPr>
          <p:cNvPr id="98" name="文本框 33"/>
          <p:cNvSpPr txBox="1"/>
          <p:nvPr/>
        </p:nvSpPr>
        <p:spPr>
          <a:xfrm>
            <a:off x="7874415" y="2954010"/>
            <a:ext cx="122236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adjustment</a:t>
            </a:r>
          </a:p>
        </p:txBody>
      </p:sp>
      <p:sp>
        <p:nvSpPr>
          <p:cNvPr id="99" name="iconfont-11145-7015463"/>
          <p:cNvSpPr/>
          <p:nvPr/>
        </p:nvSpPr>
        <p:spPr>
          <a:xfrm>
            <a:off x="9557347" y="2127996"/>
            <a:ext cx="532175" cy="607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31" extrusionOk="0">
                <a:moveTo>
                  <a:pt x="444" y="5098"/>
                </a:moveTo>
                <a:lnTo>
                  <a:pt x="10355" y="104"/>
                </a:lnTo>
                <a:cubicBezTo>
                  <a:pt x="10629" y="-34"/>
                  <a:pt x="10971" y="-34"/>
                  <a:pt x="11245" y="104"/>
                </a:cubicBezTo>
                <a:lnTo>
                  <a:pt x="21154" y="5098"/>
                </a:lnTo>
                <a:cubicBezTo>
                  <a:pt x="21430" y="5237"/>
                  <a:pt x="21600" y="5494"/>
                  <a:pt x="21600" y="5771"/>
                </a:cubicBezTo>
                <a:lnTo>
                  <a:pt x="21600" y="15759"/>
                </a:lnTo>
                <a:cubicBezTo>
                  <a:pt x="21600" y="16038"/>
                  <a:pt x="21430" y="16295"/>
                  <a:pt x="21154" y="16433"/>
                </a:cubicBezTo>
                <a:lnTo>
                  <a:pt x="11245" y="21427"/>
                </a:lnTo>
                <a:cubicBezTo>
                  <a:pt x="10971" y="21566"/>
                  <a:pt x="10629" y="21566"/>
                  <a:pt x="10355" y="21427"/>
                </a:cubicBezTo>
                <a:lnTo>
                  <a:pt x="444" y="16433"/>
                </a:lnTo>
                <a:cubicBezTo>
                  <a:pt x="170" y="16295"/>
                  <a:pt x="0" y="16038"/>
                  <a:pt x="0" y="15759"/>
                </a:cubicBezTo>
                <a:lnTo>
                  <a:pt x="0" y="5771"/>
                </a:lnTo>
                <a:cubicBezTo>
                  <a:pt x="0" y="5494"/>
                  <a:pt x="170" y="5237"/>
                  <a:pt x="444" y="5098"/>
                </a:cubicBezTo>
                <a:close/>
                <a:moveTo>
                  <a:pt x="1896" y="6166"/>
                </a:moveTo>
                <a:cubicBezTo>
                  <a:pt x="1826" y="6200"/>
                  <a:pt x="1783" y="6265"/>
                  <a:pt x="1783" y="6334"/>
                </a:cubicBezTo>
                <a:lnTo>
                  <a:pt x="1783" y="15198"/>
                </a:lnTo>
                <a:cubicBezTo>
                  <a:pt x="1783" y="15266"/>
                  <a:pt x="1826" y="15330"/>
                  <a:pt x="1896" y="15366"/>
                </a:cubicBezTo>
                <a:lnTo>
                  <a:pt x="10688" y="19797"/>
                </a:lnTo>
                <a:cubicBezTo>
                  <a:pt x="10758" y="19831"/>
                  <a:pt x="10842" y="19831"/>
                  <a:pt x="10912" y="19797"/>
                </a:cubicBezTo>
                <a:lnTo>
                  <a:pt x="19704" y="15366"/>
                </a:lnTo>
                <a:cubicBezTo>
                  <a:pt x="19774" y="15330"/>
                  <a:pt x="19817" y="15266"/>
                  <a:pt x="19817" y="15198"/>
                </a:cubicBezTo>
                <a:lnTo>
                  <a:pt x="19817" y="6334"/>
                </a:lnTo>
                <a:cubicBezTo>
                  <a:pt x="19817" y="6265"/>
                  <a:pt x="19774" y="6200"/>
                  <a:pt x="19704" y="6166"/>
                </a:cubicBezTo>
                <a:lnTo>
                  <a:pt x="10912" y="1733"/>
                </a:lnTo>
                <a:cubicBezTo>
                  <a:pt x="10842" y="1699"/>
                  <a:pt x="10758" y="1699"/>
                  <a:pt x="10688" y="1733"/>
                </a:cubicBezTo>
                <a:lnTo>
                  <a:pt x="1896" y="6166"/>
                </a:lnTo>
                <a:close/>
                <a:moveTo>
                  <a:pt x="10791" y="9967"/>
                </a:moveTo>
                <a:lnTo>
                  <a:pt x="17650" y="6511"/>
                </a:lnTo>
                <a:cubicBezTo>
                  <a:pt x="18075" y="6295"/>
                  <a:pt x="18621" y="6423"/>
                  <a:pt x="18866" y="6795"/>
                </a:cubicBezTo>
                <a:cubicBezTo>
                  <a:pt x="19112" y="7168"/>
                  <a:pt x="18966" y="7642"/>
                  <a:pt x="18541" y="7857"/>
                </a:cubicBezTo>
                <a:lnTo>
                  <a:pt x="11699" y="11304"/>
                </a:lnTo>
                <a:lnTo>
                  <a:pt x="11699" y="18140"/>
                </a:lnTo>
                <a:cubicBezTo>
                  <a:pt x="11699" y="18569"/>
                  <a:pt x="11300" y="18918"/>
                  <a:pt x="10809" y="18918"/>
                </a:cubicBezTo>
                <a:cubicBezTo>
                  <a:pt x="10318" y="18918"/>
                  <a:pt x="9918" y="18569"/>
                  <a:pt x="9918" y="18140"/>
                </a:cubicBezTo>
                <a:lnTo>
                  <a:pt x="9918" y="11323"/>
                </a:lnTo>
                <a:lnTo>
                  <a:pt x="3065" y="7870"/>
                </a:lnTo>
                <a:cubicBezTo>
                  <a:pt x="2638" y="7654"/>
                  <a:pt x="2494" y="7180"/>
                  <a:pt x="2740" y="6807"/>
                </a:cubicBezTo>
                <a:cubicBezTo>
                  <a:pt x="2985" y="6435"/>
                  <a:pt x="3531" y="6307"/>
                  <a:pt x="3956" y="6523"/>
                </a:cubicBezTo>
                <a:lnTo>
                  <a:pt x="10791" y="9967"/>
                </a:lnTo>
                <a:close/>
              </a:path>
            </a:pathLst>
          </a:custGeom>
          <a:solidFill>
            <a:srgbClr val="06748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文本框 33"/>
          <p:cNvSpPr txBox="1"/>
          <p:nvPr/>
        </p:nvSpPr>
        <p:spPr>
          <a:xfrm>
            <a:off x="9332972" y="2954010"/>
            <a:ext cx="98092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payment</a:t>
            </a:r>
          </a:p>
        </p:txBody>
      </p:sp>
      <p:sp>
        <p:nvSpPr>
          <p:cNvPr id="101" name="线条"/>
          <p:cNvSpPr/>
          <p:nvPr/>
        </p:nvSpPr>
        <p:spPr>
          <a:xfrm flipV="1">
            <a:off x="6461596" y="1314816"/>
            <a:ext cx="1" cy="1086327"/>
          </a:xfrm>
          <a:prstGeom prst="line">
            <a:avLst/>
          </a:prstGeom>
          <a:ln w="38100">
            <a:solidFill>
              <a:schemeClr val="accent5"/>
            </a:solidFill>
            <a:headEnd type="arrow"/>
          </a:ln>
          <a:effectLst>
            <a:outerShdw blurRad="381000" dist="119618" rotWithShape="0">
              <a:srgbClr val="FFFFFF">
                <a:alpha val="7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02" name="文本框 33"/>
          <p:cNvSpPr txBox="1"/>
          <p:nvPr/>
        </p:nvSpPr>
        <p:spPr>
          <a:xfrm>
            <a:off x="6589979" y="1189756"/>
            <a:ext cx="269618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chemeClr val="accent5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fraud detection</a:t>
            </a:r>
            <a:r>
              <a:rPr lang="en-US"/>
              <a:t> </a:t>
            </a:r>
            <a:r>
              <a:rPr lang="en-US" altLang="zh-CN"/>
              <a:t>model</a:t>
            </a:r>
            <a:endParaRPr/>
          </a:p>
        </p:txBody>
      </p:sp>
      <p:sp>
        <p:nvSpPr>
          <p:cNvPr id="18" name="圆角矩形 17"/>
          <p:cNvSpPr/>
          <p:nvPr/>
        </p:nvSpPr>
        <p:spPr>
          <a:xfrm>
            <a:off x="659894" y="4401488"/>
            <a:ext cx="1559591" cy="702129"/>
          </a:xfrm>
          <a:prstGeom prst="roundRect">
            <a:avLst/>
          </a:prstGeom>
          <a:solidFill>
            <a:srgbClr val="067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48414" y="4567886"/>
            <a:ext cx="158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Claim Case 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3662908" y="4401488"/>
            <a:ext cx="1559591" cy="702129"/>
          </a:xfrm>
          <a:prstGeom prst="roundRect">
            <a:avLst/>
          </a:prstGeom>
          <a:solidFill>
            <a:srgbClr val="067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3620776" y="4463570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Fraud Detection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Model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21" name="直接箭头连接符 20"/>
          <p:cNvCxnSpPr>
            <a:stCxn id="18" idx="3"/>
            <a:endCxn id="71" idx="1"/>
          </p:cNvCxnSpPr>
          <p:nvPr/>
        </p:nvCxnSpPr>
        <p:spPr>
          <a:xfrm>
            <a:off x="2219485" y="4752553"/>
            <a:ext cx="1443423" cy="0"/>
          </a:xfrm>
          <a:prstGeom prst="straightConnector1">
            <a:avLst/>
          </a:prstGeom>
          <a:ln w="25400">
            <a:solidFill>
              <a:srgbClr val="06748C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/>
        </p:nvSpPr>
        <p:spPr>
          <a:xfrm>
            <a:off x="6973102" y="4401488"/>
            <a:ext cx="1559591" cy="702129"/>
          </a:xfrm>
          <a:prstGeom prst="roundRect">
            <a:avLst/>
          </a:prstGeom>
          <a:solidFill>
            <a:srgbClr val="067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7460702" y="4579162"/>
            <a:ext cx="526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SIU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27" name="直接箭头连接符 26"/>
          <p:cNvCxnSpPr>
            <a:stCxn id="71" idx="3"/>
            <a:endCxn id="83" idx="1"/>
          </p:cNvCxnSpPr>
          <p:nvPr/>
        </p:nvCxnSpPr>
        <p:spPr>
          <a:xfrm>
            <a:off x="5222499" y="4752553"/>
            <a:ext cx="1750603" cy="0"/>
          </a:xfrm>
          <a:prstGeom prst="straightConnector1">
            <a:avLst/>
          </a:prstGeom>
          <a:ln w="25400">
            <a:solidFill>
              <a:srgbClr val="06748C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215426" y="4404302"/>
            <a:ext cx="1744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Score </a:t>
            </a:r>
            <a:r>
              <a:rPr lang="en-US" altLang="zh-CN" sz="1400" b="1" dirty="0" smtClean="0"/>
              <a:t>≥ </a:t>
            </a:r>
            <a:r>
              <a:rPr lang="en-US" altLang="zh-CN" sz="1400" b="1" dirty="0" smtClean="0"/>
              <a:t>Threshold</a:t>
            </a:r>
            <a:endParaRPr lang="zh-CN" altLang="en-US" sz="1400" b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4027015" y="5351617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Review</a:t>
            </a:r>
          </a:p>
        </p:txBody>
      </p:sp>
      <p:sp>
        <p:nvSpPr>
          <p:cNvPr id="94" name="文本框 36"/>
          <p:cNvSpPr txBox="1"/>
          <p:nvPr/>
        </p:nvSpPr>
        <p:spPr>
          <a:xfrm>
            <a:off x="9833177" y="4521463"/>
            <a:ext cx="124890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>
                <a:solidFill>
                  <a:srgbClr val="404040"/>
                </a:solidFill>
              </a:defRPr>
            </a:pPr>
            <a:r>
              <a:rPr lang="en-US" dirty="0" smtClean="0"/>
              <a:t>Version 1.0</a:t>
            </a:r>
            <a:endParaRPr dirty="0"/>
          </a:p>
        </p:txBody>
      </p:sp>
      <p:sp>
        <p:nvSpPr>
          <p:cNvPr id="96" name="文本框 37"/>
          <p:cNvSpPr txBox="1"/>
          <p:nvPr/>
        </p:nvSpPr>
        <p:spPr>
          <a:xfrm>
            <a:off x="9871006" y="4875406"/>
            <a:ext cx="119129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40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2021-11</a:t>
            </a:r>
            <a:endParaRPr dirty="0"/>
          </a:p>
        </p:txBody>
      </p:sp>
      <p:sp>
        <p:nvSpPr>
          <p:cNvPr id="103" name="iconfont-1142-850429"/>
          <p:cNvSpPr/>
          <p:nvPr/>
        </p:nvSpPr>
        <p:spPr>
          <a:xfrm>
            <a:off x="9015620" y="4612351"/>
            <a:ext cx="604646" cy="609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69" y="17629"/>
                </a:moveTo>
                <a:lnTo>
                  <a:pt x="3097" y="10019"/>
                </a:lnTo>
                <a:lnTo>
                  <a:pt x="4988" y="8479"/>
                </a:lnTo>
                <a:lnTo>
                  <a:pt x="9249" y="11874"/>
                </a:lnTo>
                <a:cubicBezTo>
                  <a:pt x="10996" y="9765"/>
                  <a:pt x="14872" y="5580"/>
                  <a:pt x="20222" y="2253"/>
                </a:cubicBezTo>
                <a:lnTo>
                  <a:pt x="20673" y="3307"/>
                </a:lnTo>
                <a:cubicBezTo>
                  <a:pt x="15763" y="7887"/>
                  <a:pt x="11743" y="14334"/>
                  <a:pt x="10469" y="17629"/>
                </a:cubicBezTo>
                <a:close/>
                <a:moveTo>
                  <a:pt x="19774" y="9319"/>
                </a:moveTo>
                <a:cubicBezTo>
                  <a:pt x="19853" y="9801"/>
                  <a:pt x="19894" y="10296"/>
                  <a:pt x="19894" y="10800"/>
                </a:cubicBezTo>
                <a:cubicBezTo>
                  <a:pt x="19894" y="15822"/>
                  <a:pt x="15824" y="19894"/>
                  <a:pt x="10800" y="19894"/>
                </a:cubicBezTo>
                <a:cubicBezTo>
                  <a:pt x="5778" y="19894"/>
                  <a:pt x="1706" y="15822"/>
                  <a:pt x="1706" y="10800"/>
                </a:cubicBezTo>
                <a:cubicBezTo>
                  <a:pt x="1706" y="5778"/>
                  <a:pt x="5778" y="1706"/>
                  <a:pt x="10800" y="1706"/>
                </a:cubicBezTo>
                <a:cubicBezTo>
                  <a:pt x="12013" y="1706"/>
                  <a:pt x="13170" y="1943"/>
                  <a:pt x="14228" y="2375"/>
                </a:cubicBezTo>
                <a:lnTo>
                  <a:pt x="14228" y="556"/>
                </a:lnTo>
                <a:cubicBezTo>
                  <a:pt x="13127" y="187"/>
                  <a:pt x="11977" y="0"/>
                  <a:pt x="10800" y="0"/>
                </a:cubicBezTo>
                <a:cubicBezTo>
                  <a:pt x="9344" y="0"/>
                  <a:pt x="7928" y="286"/>
                  <a:pt x="6595" y="849"/>
                </a:cubicBezTo>
                <a:cubicBezTo>
                  <a:pt x="5310" y="1393"/>
                  <a:pt x="4155" y="2172"/>
                  <a:pt x="3163" y="3163"/>
                </a:cubicBezTo>
                <a:cubicBezTo>
                  <a:pt x="2172" y="4155"/>
                  <a:pt x="1393" y="5310"/>
                  <a:pt x="849" y="6595"/>
                </a:cubicBezTo>
                <a:cubicBezTo>
                  <a:pt x="286" y="7928"/>
                  <a:pt x="0" y="9344"/>
                  <a:pt x="0" y="10800"/>
                </a:cubicBezTo>
                <a:cubicBezTo>
                  <a:pt x="0" y="12256"/>
                  <a:pt x="286" y="13672"/>
                  <a:pt x="849" y="15005"/>
                </a:cubicBezTo>
                <a:cubicBezTo>
                  <a:pt x="1393" y="16290"/>
                  <a:pt x="2172" y="17445"/>
                  <a:pt x="3163" y="18437"/>
                </a:cubicBezTo>
                <a:cubicBezTo>
                  <a:pt x="4155" y="19428"/>
                  <a:pt x="5310" y="20207"/>
                  <a:pt x="6595" y="20751"/>
                </a:cubicBezTo>
                <a:cubicBezTo>
                  <a:pt x="7928" y="21314"/>
                  <a:pt x="9344" y="21600"/>
                  <a:pt x="10800" y="21600"/>
                </a:cubicBezTo>
                <a:cubicBezTo>
                  <a:pt x="12256" y="21600"/>
                  <a:pt x="13672" y="21314"/>
                  <a:pt x="15005" y="20751"/>
                </a:cubicBezTo>
                <a:cubicBezTo>
                  <a:pt x="16290" y="20207"/>
                  <a:pt x="17445" y="19428"/>
                  <a:pt x="18437" y="18437"/>
                </a:cubicBezTo>
                <a:cubicBezTo>
                  <a:pt x="19428" y="17445"/>
                  <a:pt x="20207" y="16290"/>
                  <a:pt x="20751" y="15005"/>
                </a:cubicBezTo>
                <a:cubicBezTo>
                  <a:pt x="21314" y="13672"/>
                  <a:pt x="21600" y="12256"/>
                  <a:pt x="21600" y="10800"/>
                </a:cubicBezTo>
                <a:cubicBezTo>
                  <a:pt x="21600" y="10300"/>
                  <a:pt x="21566" y="9807"/>
                  <a:pt x="21501" y="9319"/>
                </a:cubicBezTo>
                <a:lnTo>
                  <a:pt x="19774" y="931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" name="组合 16"/>
          <p:cNvGrpSpPr/>
          <p:nvPr/>
        </p:nvGrpSpPr>
        <p:grpSpPr>
          <a:xfrm>
            <a:off x="1439688" y="5103617"/>
            <a:ext cx="6313210" cy="561611"/>
            <a:chOff x="1439688" y="5103617"/>
            <a:chExt cx="6313210" cy="561611"/>
          </a:xfrm>
        </p:grpSpPr>
        <p:cxnSp>
          <p:nvCxnSpPr>
            <p:cNvPr id="31" name="肘形连接符 30"/>
            <p:cNvCxnSpPr>
              <a:stCxn id="83" idx="2"/>
            </p:cNvCxnSpPr>
            <p:nvPr/>
          </p:nvCxnSpPr>
          <p:spPr>
            <a:xfrm rot="5400000">
              <a:off x="4315488" y="2227817"/>
              <a:ext cx="561610" cy="6313210"/>
            </a:xfrm>
            <a:prstGeom prst="bentConnector2">
              <a:avLst/>
            </a:prstGeom>
            <a:ln w="25400">
              <a:solidFill>
                <a:srgbClr val="06748C"/>
              </a:solidFill>
              <a:headEnd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endCxn id="18" idx="2"/>
            </p:cNvCxnSpPr>
            <p:nvPr/>
          </p:nvCxnSpPr>
          <p:spPr>
            <a:xfrm flipV="1">
              <a:off x="1439688" y="5103617"/>
              <a:ext cx="2" cy="561611"/>
            </a:xfrm>
            <a:prstGeom prst="straightConnector1">
              <a:avLst/>
            </a:prstGeom>
            <a:ln w="25400">
              <a:solidFill>
                <a:srgbClr val="06748C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9121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z="2900" dirty="0" smtClean="0"/>
              <a:t>2. </a:t>
            </a:r>
            <a:r>
              <a:rPr sz="2900" dirty="0" smtClean="0"/>
              <a:t>Framework </a:t>
            </a:r>
            <a:r>
              <a:rPr sz="2900" dirty="0"/>
              <a:t>Overview</a:t>
            </a:r>
          </a:p>
        </p:txBody>
      </p:sp>
      <p:sp>
        <p:nvSpPr>
          <p:cNvPr id="97" name="灯片编号占位符 2"/>
          <p:cNvSpPr txBox="1">
            <a:spLocks noGrp="1"/>
          </p:cNvSpPr>
          <p:nvPr>
            <p:ph type="sldNum" sz="quarter" idx="4294967295"/>
          </p:nvPr>
        </p:nvSpPr>
        <p:spPr>
          <a:xfrm>
            <a:off x="11873249" y="6482228"/>
            <a:ext cx="217151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99" name="保单信息"/>
          <p:cNvSpPr txBox="1"/>
          <p:nvPr/>
        </p:nvSpPr>
        <p:spPr>
          <a:xfrm>
            <a:off x="4709430" y="5615598"/>
            <a:ext cx="868182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r>
              <a:rPr lang="en-US" dirty="0" smtClean="0"/>
              <a:t>Policy</a:t>
            </a:r>
            <a:r>
              <a:rPr dirty="0" smtClean="0"/>
              <a:t> </a:t>
            </a:r>
            <a:r>
              <a:rPr dirty="0"/>
              <a:t>Data</a:t>
            </a:r>
          </a:p>
        </p:txBody>
      </p:sp>
      <p:sp>
        <p:nvSpPr>
          <p:cNvPr id="101" name="数据预处理"/>
          <p:cNvSpPr txBox="1"/>
          <p:nvPr/>
        </p:nvSpPr>
        <p:spPr>
          <a:xfrm>
            <a:off x="2432940" y="2466762"/>
            <a:ext cx="1497455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/>
            </a:lvl1pPr>
          </a:lstStyle>
          <a:p>
            <a:r>
              <a:t>Data Processing</a:t>
            </a:r>
          </a:p>
        </p:txBody>
      </p:sp>
      <p:sp>
        <p:nvSpPr>
          <p:cNvPr id="102" name="模型建设"/>
          <p:cNvSpPr txBox="1"/>
          <p:nvPr/>
        </p:nvSpPr>
        <p:spPr>
          <a:xfrm>
            <a:off x="584820" y="2652389"/>
            <a:ext cx="917522" cy="61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/>
            <a:r>
              <a:t>Model</a:t>
            </a:r>
          </a:p>
          <a:p>
            <a:pPr algn="ctr"/>
            <a:r>
              <a:t>Building</a:t>
            </a:r>
          </a:p>
        </p:txBody>
      </p:sp>
      <p:sp>
        <p:nvSpPr>
          <p:cNvPr id="103" name="圆角矩形"/>
          <p:cNvSpPr/>
          <p:nvPr/>
        </p:nvSpPr>
        <p:spPr>
          <a:xfrm>
            <a:off x="520700" y="1206369"/>
            <a:ext cx="1120775" cy="3895020"/>
          </a:xfrm>
          <a:prstGeom prst="roundRect">
            <a:avLst>
              <a:gd name="adj" fmla="val 16977"/>
            </a:avLst>
          </a:prstGeom>
          <a:ln w="25400">
            <a:solidFill>
              <a:srgbClr val="00758E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6" name="圆角矩形"/>
          <p:cNvSpPr/>
          <p:nvPr/>
        </p:nvSpPr>
        <p:spPr>
          <a:xfrm>
            <a:off x="2539795" y="3521359"/>
            <a:ext cx="1283745" cy="384137"/>
          </a:xfrm>
          <a:prstGeom prst="roundRect">
            <a:avLst>
              <a:gd name="adj" fmla="val 49667"/>
            </a:avLst>
          </a:prstGeom>
          <a:ln w="25400">
            <a:solidFill>
              <a:srgbClr val="00758E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7" name="数据衍生"/>
          <p:cNvSpPr txBox="1"/>
          <p:nvPr/>
        </p:nvSpPr>
        <p:spPr>
          <a:xfrm>
            <a:off x="2594547" y="4162536"/>
            <a:ext cx="1148708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r>
              <a:rPr dirty="0" smtClean="0"/>
              <a:t>Dat</a:t>
            </a:r>
            <a:r>
              <a:rPr lang="en-US" dirty="0" smtClean="0"/>
              <a:t>a</a:t>
            </a:r>
            <a:r>
              <a:rPr dirty="0" smtClean="0"/>
              <a:t> </a:t>
            </a:r>
            <a:r>
              <a:rPr dirty="0"/>
              <a:t>Derivation</a:t>
            </a:r>
          </a:p>
        </p:txBody>
      </p:sp>
      <p:sp>
        <p:nvSpPr>
          <p:cNvPr id="108" name="特征工程"/>
          <p:cNvSpPr txBox="1"/>
          <p:nvPr/>
        </p:nvSpPr>
        <p:spPr>
          <a:xfrm>
            <a:off x="5726429" y="2463589"/>
            <a:ext cx="1823191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/>
            </a:lvl1pPr>
          </a:lstStyle>
          <a:p>
            <a:r>
              <a:rPr dirty="0"/>
              <a:t>Feature Engineering</a:t>
            </a:r>
          </a:p>
        </p:txBody>
      </p:sp>
      <p:sp>
        <p:nvSpPr>
          <p:cNvPr id="109" name="箭头"/>
          <p:cNvSpPr/>
          <p:nvPr/>
        </p:nvSpPr>
        <p:spPr>
          <a:xfrm>
            <a:off x="7659210" y="3264751"/>
            <a:ext cx="1384302" cy="606428"/>
          </a:xfrm>
          <a:prstGeom prst="rightArrow">
            <a:avLst>
              <a:gd name="adj1" fmla="val 23843"/>
              <a:gd name="adj2" fmla="val 91552"/>
            </a:avLst>
          </a:prstGeom>
          <a:ln w="25400">
            <a:solidFill>
              <a:srgbClr val="00758E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0" name="箭头"/>
          <p:cNvSpPr/>
          <p:nvPr/>
        </p:nvSpPr>
        <p:spPr>
          <a:xfrm>
            <a:off x="4212747" y="3233301"/>
            <a:ext cx="1384302" cy="606427"/>
          </a:xfrm>
          <a:prstGeom prst="rightArrow">
            <a:avLst>
              <a:gd name="adj1" fmla="val 23843"/>
              <a:gd name="adj2" fmla="val 91552"/>
            </a:avLst>
          </a:prstGeom>
          <a:ln w="25400">
            <a:solidFill>
              <a:srgbClr val="00758E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1" name="构建模型"/>
          <p:cNvSpPr txBox="1"/>
          <p:nvPr/>
        </p:nvSpPr>
        <p:spPr>
          <a:xfrm>
            <a:off x="9397727" y="2466762"/>
            <a:ext cx="1358636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/>
            </a:lvl1pPr>
          </a:lstStyle>
          <a:p>
            <a:r>
              <a:t>Model Training</a:t>
            </a:r>
          </a:p>
        </p:txBody>
      </p:sp>
      <p:sp>
        <p:nvSpPr>
          <p:cNvPr id="112" name="http"/>
          <p:cNvSpPr txBox="1"/>
          <p:nvPr/>
        </p:nvSpPr>
        <p:spPr>
          <a:xfrm>
            <a:off x="5869304" y="1530687"/>
            <a:ext cx="358338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r>
              <a:t>http</a:t>
            </a:r>
          </a:p>
        </p:txBody>
      </p:sp>
      <p:sp>
        <p:nvSpPr>
          <p:cNvPr id="113" name="模型发布"/>
          <p:cNvSpPr txBox="1"/>
          <p:nvPr/>
        </p:nvSpPr>
        <p:spPr>
          <a:xfrm>
            <a:off x="6679089" y="1368535"/>
            <a:ext cx="1120709" cy="264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r>
              <a:t>Model Release</a:t>
            </a:r>
          </a:p>
        </p:txBody>
      </p:sp>
      <p:sp>
        <p:nvSpPr>
          <p:cNvPr id="114" name="圆角矩形"/>
          <p:cNvSpPr/>
          <p:nvPr/>
        </p:nvSpPr>
        <p:spPr>
          <a:xfrm>
            <a:off x="1963736" y="5234817"/>
            <a:ext cx="9423402" cy="766113"/>
          </a:xfrm>
          <a:prstGeom prst="roundRect">
            <a:avLst>
              <a:gd name="adj" fmla="val 31885"/>
            </a:avLst>
          </a:prstGeom>
          <a:ln w="25400">
            <a:solidFill>
              <a:srgbClr val="00758E"/>
            </a:solidFill>
            <a:prstDash val="sysDot"/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5" name="圆角矩形"/>
          <p:cNvSpPr/>
          <p:nvPr/>
        </p:nvSpPr>
        <p:spPr>
          <a:xfrm>
            <a:off x="1976436" y="1206369"/>
            <a:ext cx="9423402" cy="766113"/>
          </a:xfrm>
          <a:prstGeom prst="roundRect">
            <a:avLst>
              <a:gd name="adj" fmla="val 31885"/>
            </a:avLst>
          </a:prstGeom>
          <a:ln w="25400">
            <a:solidFill>
              <a:srgbClr val="00758E"/>
            </a:solidFill>
            <a:prstDash val="sysDot"/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7" name="基础数据"/>
          <p:cNvSpPr txBox="1"/>
          <p:nvPr/>
        </p:nvSpPr>
        <p:spPr>
          <a:xfrm>
            <a:off x="667556" y="5346643"/>
            <a:ext cx="726650" cy="617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/>
            <a:r>
              <a:t>Basic</a:t>
            </a:r>
          </a:p>
          <a:p>
            <a:pPr algn="ctr"/>
            <a:r>
              <a:t>Data</a:t>
            </a:r>
          </a:p>
        </p:txBody>
      </p:sp>
      <p:sp>
        <p:nvSpPr>
          <p:cNvPr id="118" name="圆角矩形"/>
          <p:cNvSpPr/>
          <p:nvPr/>
        </p:nvSpPr>
        <p:spPr>
          <a:xfrm>
            <a:off x="508000" y="5351887"/>
            <a:ext cx="1120775" cy="619595"/>
          </a:xfrm>
          <a:prstGeom prst="roundRect">
            <a:avLst>
              <a:gd name="adj" fmla="val 30775"/>
            </a:avLst>
          </a:prstGeom>
          <a:ln w="25400">
            <a:solidFill>
              <a:srgbClr val="00758E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9" name="圆角矩形"/>
          <p:cNvSpPr/>
          <p:nvPr/>
        </p:nvSpPr>
        <p:spPr>
          <a:xfrm>
            <a:off x="5726429" y="2259608"/>
            <a:ext cx="1803402" cy="2585086"/>
          </a:xfrm>
          <a:prstGeom prst="roundRect">
            <a:avLst>
              <a:gd name="adj" fmla="val 10565"/>
            </a:avLst>
          </a:prstGeom>
          <a:ln w="25400">
            <a:solidFill>
              <a:srgbClr val="00758E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0" name="圆角矩形"/>
          <p:cNvSpPr/>
          <p:nvPr/>
        </p:nvSpPr>
        <p:spPr>
          <a:xfrm>
            <a:off x="9172892" y="2275423"/>
            <a:ext cx="1803402" cy="2585086"/>
          </a:xfrm>
          <a:prstGeom prst="roundRect">
            <a:avLst>
              <a:gd name="adj" fmla="val 10565"/>
            </a:avLst>
          </a:prstGeom>
          <a:ln w="25400">
            <a:solidFill>
              <a:srgbClr val="00758E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1" name="圆角矩形"/>
          <p:cNvSpPr/>
          <p:nvPr/>
        </p:nvSpPr>
        <p:spPr>
          <a:xfrm>
            <a:off x="2279967" y="2266319"/>
            <a:ext cx="1803402" cy="2585085"/>
          </a:xfrm>
          <a:prstGeom prst="roundRect">
            <a:avLst>
              <a:gd name="adj" fmla="val 10565"/>
            </a:avLst>
          </a:prstGeom>
          <a:ln w="25400">
            <a:solidFill>
              <a:srgbClr val="00758E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22" name="http.png" descr="htt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50610" y="1289943"/>
            <a:ext cx="553880" cy="5538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wenjian.png" descr="wenjia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84349" y="5335643"/>
            <a:ext cx="559911" cy="559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cheliang.png" descr="cheliang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81170" y="5355245"/>
            <a:ext cx="578308" cy="5696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kehu.png" descr="kehu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977138" y="5310798"/>
            <a:ext cx="553879" cy="553879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保单信息"/>
          <p:cNvSpPr txBox="1"/>
          <p:nvPr/>
        </p:nvSpPr>
        <p:spPr>
          <a:xfrm>
            <a:off x="6715425" y="5615598"/>
            <a:ext cx="959826" cy="264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r>
              <a:rPr dirty="0"/>
              <a:t>Vehicle Data</a:t>
            </a:r>
          </a:p>
        </p:txBody>
      </p:sp>
      <p:sp>
        <p:nvSpPr>
          <p:cNvPr id="129" name="保单信息"/>
          <p:cNvSpPr txBox="1"/>
          <p:nvPr/>
        </p:nvSpPr>
        <p:spPr>
          <a:xfrm>
            <a:off x="8806401" y="5615598"/>
            <a:ext cx="1128970" cy="264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r>
              <a:rPr dirty="0"/>
              <a:t>Customer Data</a:t>
            </a:r>
          </a:p>
        </p:txBody>
      </p:sp>
      <p:sp>
        <p:nvSpPr>
          <p:cNvPr id="130" name="数据衍生"/>
          <p:cNvSpPr txBox="1"/>
          <p:nvPr/>
        </p:nvSpPr>
        <p:spPr>
          <a:xfrm>
            <a:off x="2540685" y="3572038"/>
            <a:ext cx="1276499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r>
              <a:rPr dirty="0" smtClean="0"/>
              <a:t>Dat</a:t>
            </a:r>
            <a:r>
              <a:rPr lang="en-US" dirty="0" smtClean="0"/>
              <a:t>a</a:t>
            </a:r>
            <a:r>
              <a:rPr dirty="0" smtClean="0"/>
              <a:t> </a:t>
            </a:r>
            <a:r>
              <a:rPr dirty="0"/>
              <a:t>Aggregation</a:t>
            </a:r>
          </a:p>
        </p:txBody>
      </p:sp>
      <p:sp>
        <p:nvSpPr>
          <p:cNvPr id="131" name="数据衍生"/>
          <p:cNvSpPr txBox="1"/>
          <p:nvPr/>
        </p:nvSpPr>
        <p:spPr>
          <a:xfrm>
            <a:off x="2716722" y="2996105"/>
            <a:ext cx="858564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r>
              <a:rPr dirty="0" smtClean="0"/>
              <a:t>Dat</a:t>
            </a:r>
            <a:r>
              <a:rPr lang="en-US" dirty="0" smtClean="0"/>
              <a:t>a</a:t>
            </a:r>
            <a:r>
              <a:rPr dirty="0" smtClean="0"/>
              <a:t> </a:t>
            </a:r>
            <a:r>
              <a:rPr dirty="0"/>
              <a:t>Clean</a:t>
            </a:r>
          </a:p>
        </p:txBody>
      </p:sp>
      <p:sp>
        <p:nvSpPr>
          <p:cNvPr id="132" name="圆角矩形"/>
          <p:cNvSpPr/>
          <p:nvPr/>
        </p:nvSpPr>
        <p:spPr>
          <a:xfrm>
            <a:off x="2525666" y="2938656"/>
            <a:ext cx="1283746" cy="384137"/>
          </a:xfrm>
          <a:prstGeom prst="roundRect">
            <a:avLst>
              <a:gd name="adj" fmla="val 49667"/>
            </a:avLst>
          </a:prstGeom>
          <a:ln w="25400">
            <a:solidFill>
              <a:srgbClr val="00758E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3" name="圆角矩形"/>
          <p:cNvSpPr/>
          <p:nvPr/>
        </p:nvSpPr>
        <p:spPr>
          <a:xfrm>
            <a:off x="2539795" y="4099555"/>
            <a:ext cx="1283745" cy="384137"/>
          </a:xfrm>
          <a:prstGeom prst="roundRect">
            <a:avLst>
              <a:gd name="adj" fmla="val 49667"/>
            </a:avLst>
          </a:prstGeom>
          <a:ln w="25400">
            <a:solidFill>
              <a:srgbClr val="00758E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2" name="圆角矩形"/>
          <p:cNvSpPr/>
          <p:nvPr/>
        </p:nvSpPr>
        <p:spPr>
          <a:xfrm>
            <a:off x="9432762" y="3147865"/>
            <a:ext cx="1283746" cy="384137"/>
          </a:xfrm>
          <a:prstGeom prst="roundRect">
            <a:avLst>
              <a:gd name="adj" fmla="val 49667"/>
            </a:avLst>
          </a:prstGeom>
          <a:ln w="25400">
            <a:solidFill>
              <a:srgbClr val="00758E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数据衍生"/>
          <p:cNvSpPr txBox="1"/>
          <p:nvPr/>
        </p:nvSpPr>
        <p:spPr>
          <a:xfrm>
            <a:off x="9522721" y="3940819"/>
            <a:ext cx="109901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r>
              <a:rPr lang="en-US" dirty="0" err="1" smtClean="0"/>
              <a:t>IsolationForest</a:t>
            </a:r>
            <a:endParaRPr dirty="0"/>
          </a:p>
        </p:txBody>
      </p:sp>
      <p:sp>
        <p:nvSpPr>
          <p:cNvPr id="144" name="数据衍生"/>
          <p:cNvSpPr txBox="1"/>
          <p:nvPr/>
        </p:nvSpPr>
        <p:spPr>
          <a:xfrm>
            <a:off x="9683807" y="3201435"/>
            <a:ext cx="775208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r>
              <a:rPr lang="en-US" dirty="0" err="1" smtClean="0"/>
              <a:t>LightGBM</a:t>
            </a:r>
            <a:endParaRPr dirty="0"/>
          </a:p>
        </p:txBody>
      </p:sp>
      <p:sp>
        <p:nvSpPr>
          <p:cNvPr id="145" name="圆角矩形"/>
          <p:cNvSpPr/>
          <p:nvPr/>
        </p:nvSpPr>
        <p:spPr>
          <a:xfrm>
            <a:off x="9430958" y="3908153"/>
            <a:ext cx="1283746" cy="384137"/>
          </a:xfrm>
          <a:prstGeom prst="roundRect">
            <a:avLst>
              <a:gd name="adj" fmla="val 49667"/>
            </a:avLst>
          </a:prstGeom>
          <a:ln w="25400">
            <a:solidFill>
              <a:srgbClr val="00758E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2" name="保单信息"/>
          <p:cNvSpPr txBox="1"/>
          <p:nvPr/>
        </p:nvSpPr>
        <p:spPr>
          <a:xfrm>
            <a:off x="2704482" y="5626598"/>
            <a:ext cx="85055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r>
              <a:rPr lang="en-US" dirty="0" smtClean="0"/>
              <a:t>Claim</a:t>
            </a:r>
            <a:r>
              <a:rPr dirty="0" smtClean="0"/>
              <a:t> </a:t>
            </a:r>
            <a:r>
              <a:rPr dirty="0"/>
              <a:t>Data</a:t>
            </a:r>
          </a:p>
        </p:txBody>
      </p:sp>
      <p:pic>
        <p:nvPicPr>
          <p:cNvPr id="53" name="wenjian.png" descr="wenjia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79401" y="5346643"/>
            <a:ext cx="559911" cy="559912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圆角矩形"/>
          <p:cNvSpPr/>
          <p:nvPr/>
        </p:nvSpPr>
        <p:spPr>
          <a:xfrm>
            <a:off x="5993322" y="3521359"/>
            <a:ext cx="1283745" cy="384137"/>
          </a:xfrm>
          <a:prstGeom prst="roundRect">
            <a:avLst>
              <a:gd name="adj" fmla="val 49667"/>
            </a:avLst>
          </a:prstGeom>
          <a:ln w="25400">
            <a:solidFill>
              <a:srgbClr val="00758E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1" name="数据衍生"/>
          <p:cNvSpPr txBox="1"/>
          <p:nvPr/>
        </p:nvSpPr>
        <p:spPr>
          <a:xfrm>
            <a:off x="6020793" y="3581329"/>
            <a:ext cx="1337863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r>
              <a:rPr lang="en-US" dirty="0" smtClean="0"/>
              <a:t>Feature Selection </a:t>
            </a:r>
            <a:endParaRPr dirty="0"/>
          </a:p>
        </p:txBody>
      </p:sp>
      <p:sp>
        <p:nvSpPr>
          <p:cNvPr id="62" name="数据衍生"/>
          <p:cNvSpPr txBox="1"/>
          <p:nvPr/>
        </p:nvSpPr>
        <p:spPr>
          <a:xfrm>
            <a:off x="6194840" y="4156525"/>
            <a:ext cx="86658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r>
              <a:rPr lang="en-US" dirty="0" smtClean="0"/>
              <a:t>Embedding</a:t>
            </a:r>
            <a:endParaRPr dirty="0"/>
          </a:p>
        </p:txBody>
      </p:sp>
      <p:sp>
        <p:nvSpPr>
          <p:cNvPr id="63" name="数据衍生"/>
          <p:cNvSpPr txBox="1"/>
          <p:nvPr/>
        </p:nvSpPr>
        <p:spPr>
          <a:xfrm>
            <a:off x="6126982" y="2996105"/>
            <a:ext cx="1021622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r>
              <a:rPr dirty="0" smtClean="0"/>
              <a:t>Dat</a:t>
            </a:r>
            <a:r>
              <a:rPr lang="en-US" dirty="0" smtClean="0"/>
              <a:t>a</a:t>
            </a:r>
            <a:r>
              <a:rPr dirty="0" smtClean="0"/>
              <a:t> </a:t>
            </a:r>
            <a:r>
              <a:rPr lang="en-US" dirty="0" smtClean="0"/>
              <a:t>Analysis</a:t>
            </a:r>
            <a:endParaRPr dirty="0"/>
          </a:p>
        </p:txBody>
      </p:sp>
      <p:sp>
        <p:nvSpPr>
          <p:cNvPr id="64" name="圆角矩形"/>
          <p:cNvSpPr/>
          <p:nvPr/>
        </p:nvSpPr>
        <p:spPr>
          <a:xfrm>
            <a:off x="5979193" y="2938656"/>
            <a:ext cx="1283746" cy="384137"/>
          </a:xfrm>
          <a:prstGeom prst="roundRect">
            <a:avLst>
              <a:gd name="adj" fmla="val 49667"/>
            </a:avLst>
          </a:prstGeom>
          <a:ln w="25400">
            <a:solidFill>
              <a:srgbClr val="00758E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5" name="圆角矩形"/>
          <p:cNvSpPr/>
          <p:nvPr/>
        </p:nvSpPr>
        <p:spPr>
          <a:xfrm>
            <a:off x="5993322" y="4099555"/>
            <a:ext cx="1283745" cy="384137"/>
          </a:xfrm>
          <a:prstGeom prst="roundRect">
            <a:avLst>
              <a:gd name="adj" fmla="val 49667"/>
            </a:avLst>
          </a:prstGeom>
          <a:ln w="25400">
            <a:solidFill>
              <a:srgbClr val="00758E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341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3. Fraud Detection Model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32D78A-10B3-4DCD-84B7-9E85168884D1}" type="slidenum">
              <a:rPr lang="en-US" smtClean="0">
                <a:latin typeface="+mn-lt"/>
                <a:cs typeface="+mn-ea"/>
                <a:sym typeface="+mn-lt"/>
              </a:rPr>
              <a:pPr/>
              <a:t>3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132" name="Isosceles Triangle 24">
            <a:extLst>
              <a:ext uri="{FF2B5EF4-FFF2-40B4-BE49-F238E27FC236}">
                <a16:creationId xmlns:a16="http://schemas.microsoft.com/office/drawing/2014/main" xmlns="" id="{4B447DF1-C242-45E6-9244-A2162CB9E4D4}"/>
              </a:ext>
            </a:extLst>
          </p:cNvPr>
          <p:cNvSpPr/>
          <p:nvPr/>
        </p:nvSpPr>
        <p:spPr>
          <a:xfrm rot="5400000">
            <a:off x="4538385" y="3244000"/>
            <a:ext cx="3652471" cy="335945"/>
          </a:xfrm>
          <a:prstGeom prst="triangle">
            <a:avLst/>
          </a:prstGeom>
          <a:solidFill>
            <a:srgbClr val="3890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35" name="Rectangle 35">
            <a:extLst>
              <a:ext uri="{FF2B5EF4-FFF2-40B4-BE49-F238E27FC236}">
                <a16:creationId xmlns:a16="http://schemas.microsoft.com/office/drawing/2014/main" xmlns="" id="{48172C7E-5E5D-4AB9-8A63-A77C2D74FB1E}"/>
              </a:ext>
            </a:extLst>
          </p:cNvPr>
          <p:cNvSpPr/>
          <p:nvPr/>
        </p:nvSpPr>
        <p:spPr>
          <a:xfrm>
            <a:off x="508001" y="3516476"/>
            <a:ext cx="1828800" cy="1084218"/>
          </a:xfrm>
          <a:prstGeom prst="rect">
            <a:avLst/>
          </a:prstGeom>
          <a:solidFill>
            <a:srgbClr val="067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Vehicle Data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36" name="Rectangle 36">
            <a:extLst>
              <a:ext uri="{FF2B5EF4-FFF2-40B4-BE49-F238E27FC236}">
                <a16:creationId xmlns:a16="http://schemas.microsoft.com/office/drawing/2014/main" xmlns="" id="{01D532E6-5396-4321-A88F-35388D453B3D}"/>
              </a:ext>
            </a:extLst>
          </p:cNvPr>
          <p:cNvSpPr/>
          <p:nvPr/>
        </p:nvSpPr>
        <p:spPr>
          <a:xfrm>
            <a:off x="508001" y="4705195"/>
            <a:ext cx="1828800" cy="1084218"/>
          </a:xfrm>
          <a:prstGeom prst="rect">
            <a:avLst/>
          </a:prstGeom>
          <a:solidFill>
            <a:srgbClr val="067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Customer Data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39" name="Rectangle 39">
            <a:extLst>
              <a:ext uri="{FF2B5EF4-FFF2-40B4-BE49-F238E27FC236}">
                <a16:creationId xmlns:a16="http://schemas.microsoft.com/office/drawing/2014/main" xmlns="" id="{06EAF67F-66BF-4798-A343-C3596BBFC16E}"/>
              </a:ext>
            </a:extLst>
          </p:cNvPr>
          <p:cNvSpPr/>
          <p:nvPr/>
        </p:nvSpPr>
        <p:spPr>
          <a:xfrm>
            <a:off x="2554514" y="3516475"/>
            <a:ext cx="3553097" cy="1084218"/>
          </a:xfrm>
          <a:prstGeom prst="rect">
            <a:avLst/>
          </a:prstGeom>
          <a:ln>
            <a:solidFill>
              <a:srgbClr val="0890B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2"/>
                </a:solidFill>
              </a:rPr>
              <a:t>有车损</a:t>
            </a:r>
            <a:endParaRPr lang="en-US" altLang="zh-CN" sz="20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2"/>
                </a:solidFill>
              </a:rPr>
              <a:t>附加服务</a:t>
            </a:r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40" name="Rectangle 40">
            <a:extLst>
              <a:ext uri="{FF2B5EF4-FFF2-40B4-BE49-F238E27FC236}">
                <a16:creationId xmlns:a16="http://schemas.microsoft.com/office/drawing/2014/main" xmlns="" id="{5806D78D-1FC6-4027-9FC6-B3C48331A4E7}"/>
              </a:ext>
            </a:extLst>
          </p:cNvPr>
          <p:cNvSpPr/>
          <p:nvPr/>
        </p:nvSpPr>
        <p:spPr>
          <a:xfrm>
            <a:off x="2554513" y="4705195"/>
            <a:ext cx="3553097" cy="1084218"/>
          </a:xfrm>
          <a:prstGeom prst="rect">
            <a:avLst/>
          </a:prstGeom>
          <a:ln>
            <a:solidFill>
              <a:srgbClr val="0890B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2"/>
                </a:solidFill>
              </a:rPr>
              <a:t>保费价格 </a:t>
            </a:r>
            <a:r>
              <a:rPr lang="en-US" altLang="zh-CN" sz="2000" dirty="0">
                <a:solidFill>
                  <a:schemeClr val="tx2"/>
                </a:solidFill>
              </a:rPr>
              <a:t>/ </a:t>
            </a:r>
            <a:r>
              <a:rPr lang="zh-CN" altLang="en-US" sz="2000" dirty="0">
                <a:solidFill>
                  <a:schemeClr val="tx2"/>
                </a:solidFill>
              </a:rPr>
              <a:t>价格测试</a:t>
            </a:r>
            <a:endParaRPr lang="en-US" altLang="zh-CN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2"/>
                </a:solidFill>
              </a:rPr>
              <a:t>核保系数</a:t>
            </a:r>
            <a:endParaRPr lang="en-US" altLang="zh-CN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2"/>
                </a:solidFill>
              </a:rPr>
              <a:t>跟对手价格比交</a:t>
            </a:r>
            <a:endParaRPr lang="en-US" altLang="zh-CN" sz="2000" dirty="0">
              <a:solidFill>
                <a:schemeClr val="tx2"/>
              </a:solidFill>
            </a:endParaRPr>
          </a:p>
        </p:txBody>
      </p:sp>
      <p:sp>
        <p:nvSpPr>
          <p:cNvPr id="143" name="Rectangle 35">
            <a:extLst>
              <a:ext uri="{FF2B5EF4-FFF2-40B4-BE49-F238E27FC236}">
                <a16:creationId xmlns:a16="http://schemas.microsoft.com/office/drawing/2014/main" xmlns="" id="{48172C7E-5E5D-4AB9-8A63-A77C2D74FB1E}"/>
              </a:ext>
            </a:extLst>
          </p:cNvPr>
          <p:cNvSpPr/>
          <p:nvPr/>
        </p:nvSpPr>
        <p:spPr>
          <a:xfrm>
            <a:off x="508000" y="1139036"/>
            <a:ext cx="1828800" cy="1084218"/>
          </a:xfrm>
          <a:prstGeom prst="rect">
            <a:avLst/>
          </a:prstGeom>
          <a:solidFill>
            <a:srgbClr val="067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Policy Data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44" name="Rectangle 36">
            <a:extLst>
              <a:ext uri="{FF2B5EF4-FFF2-40B4-BE49-F238E27FC236}">
                <a16:creationId xmlns:a16="http://schemas.microsoft.com/office/drawing/2014/main" xmlns="" id="{01D532E6-5396-4321-A88F-35388D453B3D}"/>
              </a:ext>
            </a:extLst>
          </p:cNvPr>
          <p:cNvSpPr/>
          <p:nvPr/>
        </p:nvSpPr>
        <p:spPr>
          <a:xfrm>
            <a:off x="508000" y="2327755"/>
            <a:ext cx="1828800" cy="1084218"/>
          </a:xfrm>
          <a:prstGeom prst="rect">
            <a:avLst/>
          </a:prstGeom>
          <a:solidFill>
            <a:srgbClr val="067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Claim Data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45" name="Rectangle 39">
            <a:extLst>
              <a:ext uri="{FF2B5EF4-FFF2-40B4-BE49-F238E27FC236}">
                <a16:creationId xmlns:a16="http://schemas.microsoft.com/office/drawing/2014/main" xmlns="" id="{06EAF67F-66BF-4798-A343-C3596BBFC16E}"/>
              </a:ext>
            </a:extLst>
          </p:cNvPr>
          <p:cNvSpPr/>
          <p:nvPr/>
        </p:nvSpPr>
        <p:spPr>
          <a:xfrm>
            <a:off x="2554513" y="1139035"/>
            <a:ext cx="3553097" cy="1084218"/>
          </a:xfrm>
          <a:prstGeom prst="rect">
            <a:avLst/>
          </a:prstGeom>
          <a:ln>
            <a:solidFill>
              <a:srgbClr val="0890B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2"/>
                </a:solidFill>
              </a:rPr>
              <a:t>有车损</a:t>
            </a:r>
            <a:endParaRPr lang="en-US" altLang="zh-CN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2"/>
                </a:solidFill>
              </a:rPr>
              <a:t>附加服务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46" name="Rectangle 40">
            <a:extLst>
              <a:ext uri="{FF2B5EF4-FFF2-40B4-BE49-F238E27FC236}">
                <a16:creationId xmlns:a16="http://schemas.microsoft.com/office/drawing/2014/main" xmlns="" id="{5806D78D-1FC6-4027-9FC6-B3C48331A4E7}"/>
              </a:ext>
            </a:extLst>
          </p:cNvPr>
          <p:cNvSpPr/>
          <p:nvPr/>
        </p:nvSpPr>
        <p:spPr>
          <a:xfrm>
            <a:off x="2554512" y="2327755"/>
            <a:ext cx="3553097" cy="1084218"/>
          </a:xfrm>
          <a:prstGeom prst="rect">
            <a:avLst/>
          </a:prstGeom>
          <a:ln>
            <a:solidFill>
              <a:srgbClr val="0890B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2"/>
                </a:solidFill>
              </a:rPr>
              <a:t>保费价格 </a:t>
            </a:r>
            <a:r>
              <a:rPr lang="en-US" altLang="zh-CN" sz="2000" dirty="0">
                <a:solidFill>
                  <a:schemeClr val="tx2"/>
                </a:solidFill>
              </a:rPr>
              <a:t>/ </a:t>
            </a:r>
            <a:r>
              <a:rPr lang="zh-CN" altLang="en-US" sz="2000" dirty="0">
                <a:solidFill>
                  <a:schemeClr val="tx2"/>
                </a:solidFill>
              </a:rPr>
              <a:t>价格测试</a:t>
            </a:r>
            <a:endParaRPr lang="en-US" altLang="zh-CN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2"/>
                </a:solidFill>
              </a:rPr>
              <a:t>核保系数</a:t>
            </a:r>
            <a:endParaRPr lang="en-US" altLang="zh-CN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2"/>
                </a:solidFill>
              </a:rPr>
              <a:t>跟对手价格比交</a:t>
            </a:r>
            <a:endParaRPr lang="en-US" altLang="zh-CN" sz="2000" dirty="0">
              <a:solidFill>
                <a:schemeClr val="tx2"/>
              </a:solidFill>
            </a:endParaRPr>
          </a:p>
        </p:txBody>
      </p:sp>
      <p:sp>
        <p:nvSpPr>
          <p:cNvPr id="151" name="Rectangle 35">
            <a:extLst>
              <a:ext uri="{FF2B5EF4-FFF2-40B4-BE49-F238E27FC236}">
                <a16:creationId xmlns:a16="http://schemas.microsoft.com/office/drawing/2014/main" xmlns="" id="{48172C7E-5E5D-4AB9-8A63-A77C2D74FB1E}"/>
              </a:ext>
            </a:extLst>
          </p:cNvPr>
          <p:cNvSpPr/>
          <p:nvPr/>
        </p:nvSpPr>
        <p:spPr>
          <a:xfrm>
            <a:off x="6816629" y="2325370"/>
            <a:ext cx="1828800" cy="957529"/>
          </a:xfrm>
          <a:prstGeom prst="rect">
            <a:avLst/>
          </a:prstGeom>
          <a:solidFill>
            <a:srgbClr val="3890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err="1" smtClean="0">
                <a:solidFill>
                  <a:schemeClr val="tx2"/>
                </a:solidFill>
              </a:rPr>
              <a:t>LightGBM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52" name="Rectangle 36">
            <a:extLst>
              <a:ext uri="{FF2B5EF4-FFF2-40B4-BE49-F238E27FC236}">
                <a16:creationId xmlns:a16="http://schemas.microsoft.com/office/drawing/2014/main" xmlns="" id="{01D532E6-5396-4321-A88F-35388D453B3D}"/>
              </a:ext>
            </a:extLst>
          </p:cNvPr>
          <p:cNvSpPr/>
          <p:nvPr/>
        </p:nvSpPr>
        <p:spPr>
          <a:xfrm>
            <a:off x="6816629" y="3815572"/>
            <a:ext cx="1828800" cy="939460"/>
          </a:xfrm>
          <a:prstGeom prst="rect">
            <a:avLst/>
          </a:prstGeom>
          <a:solidFill>
            <a:srgbClr val="3890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Isolation</a:t>
            </a:r>
          </a:p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Forest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53" name="iś1ïḑè"/>
          <p:cNvSpPr/>
          <p:nvPr/>
        </p:nvSpPr>
        <p:spPr>
          <a:xfrm flipH="1">
            <a:off x="7517139" y="5522513"/>
            <a:ext cx="666275" cy="671029"/>
          </a:xfrm>
          <a:prstGeom prst="ellipse">
            <a:avLst/>
          </a:prstGeom>
          <a:solidFill>
            <a:srgbClr val="3890A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4" name="îś1ïḍe"/>
          <p:cNvSpPr/>
          <p:nvPr/>
        </p:nvSpPr>
        <p:spPr>
          <a:xfrm>
            <a:off x="7672502" y="5690505"/>
            <a:ext cx="325786" cy="358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280" y="21600"/>
                </a:moveTo>
                <a:cubicBezTo>
                  <a:pt x="15984" y="21600"/>
                  <a:pt x="14688" y="21207"/>
                  <a:pt x="13824" y="20029"/>
                </a:cubicBezTo>
                <a:cubicBezTo>
                  <a:pt x="1728" y="9425"/>
                  <a:pt x="1728" y="9425"/>
                  <a:pt x="1728" y="9425"/>
                </a:cubicBezTo>
                <a:cubicBezTo>
                  <a:pt x="432" y="8247"/>
                  <a:pt x="0" y="7069"/>
                  <a:pt x="0" y="5498"/>
                </a:cubicBezTo>
                <a:cubicBezTo>
                  <a:pt x="0" y="2749"/>
                  <a:pt x="2592" y="0"/>
                  <a:pt x="5616" y="0"/>
                </a:cubicBezTo>
                <a:cubicBezTo>
                  <a:pt x="7344" y="0"/>
                  <a:pt x="9072" y="785"/>
                  <a:pt x="9936" y="1964"/>
                </a:cubicBezTo>
                <a:cubicBezTo>
                  <a:pt x="19440" y="10211"/>
                  <a:pt x="19440" y="10211"/>
                  <a:pt x="19440" y="10211"/>
                </a:cubicBezTo>
                <a:cubicBezTo>
                  <a:pt x="19440" y="10211"/>
                  <a:pt x="19440" y="10604"/>
                  <a:pt x="19440" y="10604"/>
                </a:cubicBezTo>
                <a:cubicBezTo>
                  <a:pt x="19440" y="10996"/>
                  <a:pt x="18576" y="11782"/>
                  <a:pt x="18144" y="11782"/>
                </a:cubicBezTo>
                <a:cubicBezTo>
                  <a:pt x="18144" y="11782"/>
                  <a:pt x="18144" y="11782"/>
                  <a:pt x="18144" y="11389"/>
                </a:cubicBezTo>
                <a:cubicBezTo>
                  <a:pt x="8640" y="3142"/>
                  <a:pt x="8640" y="3142"/>
                  <a:pt x="8640" y="3142"/>
                </a:cubicBezTo>
                <a:cubicBezTo>
                  <a:pt x="7776" y="2356"/>
                  <a:pt x="6912" y="1964"/>
                  <a:pt x="5616" y="1964"/>
                </a:cubicBezTo>
                <a:cubicBezTo>
                  <a:pt x="3456" y="1964"/>
                  <a:pt x="1728" y="3535"/>
                  <a:pt x="1728" y="5498"/>
                </a:cubicBezTo>
                <a:cubicBezTo>
                  <a:pt x="1728" y="6284"/>
                  <a:pt x="2160" y="7462"/>
                  <a:pt x="3024" y="8247"/>
                </a:cubicBezTo>
                <a:cubicBezTo>
                  <a:pt x="15120" y="18851"/>
                  <a:pt x="15120" y="18851"/>
                  <a:pt x="15120" y="18851"/>
                </a:cubicBezTo>
                <a:cubicBezTo>
                  <a:pt x="15552" y="19636"/>
                  <a:pt x="16416" y="19636"/>
                  <a:pt x="17280" y="19636"/>
                </a:cubicBezTo>
                <a:cubicBezTo>
                  <a:pt x="18576" y="19636"/>
                  <a:pt x="19440" y="18851"/>
                  <a:pt x="19440" y="17673"/>
                </a:cubicBezTo>
                <a:cubicBezTo>
                  <a:pt x="19440" y="16887"/>
                  <a:pt x="19008" y="16102"/>
                  <a:pt x="18576" y="15709"/>
                </a:cubicBezTo>
                <a:cubicBezTo>
                  <a:pt x="9504" y="7462"/>
                  <a:pt x="9504" y="7462"/>
                  <a:pt x="9504" y="7462"/>
                </a:cubicBezTo>
                <a:cubicBezTo>
                  <a:pt x="9504" y="7462"/>
                  <a:pt x="9072" y="7069"/>
                  <a:pt x="8640" y="7069"/>
                </a:cubicBezTo>
                <a:cubicBezTo>
                  <a:pt x="8208" y="7069"/>
                  <a:pt x="7776" y="7462"/>
                  <a:pt x="7776" y="8247"/>
                </a:cubicBezTo>
                <a:cubicBezTo>
                  <a:pt x="7776" y="8640"/>
                  <a:pt x="7776" y="8640"/>
                  <a:pt x="8208" y="9033"/>
                </a:cubicBezTo>
                <a:cubicBezTo>
                  <a:pt x="14256" y="14924"/>
                  <a:pt x="14256" y="14924"/>
                  <a:pt x="14256" y="14924"/>
                </a:cubicBezTo>
                <a:cubicBezTo>
                  <a:pt x="14688" y="14924"/>
                  <a:pt x="14688" y="14924"/>
                  <a:pt x="14688" y="14924"/>
                </a:cubicBezTo>
                <a:cubicBezTo>
                  <a:pt x="14688" y="15316"/>
                  <a:pt x="13824" y="16102"/>
                  <a:pt x="13392" y="16102"/>
                </a:cubicBezTo>
                <a:cubicBezTo>
                  <a:pt x="13392" y="16102"/>
                  <a:pt x="12960" y="16102"/>
                  <a:pt x="12960" y="16102"/>
                </a:cubicBezTo>
                <a:cubicBezTo>
                  <a:pt x="6912" y="10211"/>
                  <a:pt x="6912" y="10211"/>
                  <a:pt x="6912" y="10211"/>
                </a:cubicBezTo>
                <a:cubicBezTo>
                  <a:pt x="6048" y="9818"/>
                  <a:pt x="5616" y="9033"/>
                  <a:pt x="5616" y="8247"/>
                </a:cubicBezTo>
                <a:cubicBezTo>
                  <a:pt x="5616" y="6676"/>
                  <a:pt x="6912" y="5498"/>
                  <a:pt x="8640" y="5498"/>
                </a:cubicBezTo>
                <a:cubicBezTo>
                  <a:pt x="9504" y="5498"/>
                  <a:pt x="10368" y="5891"/>
                  <a:pt x="11232" y="6284"/>
                </a:cubicBezTo>
                <a:cubicBezTo>
                  <a:pt x="19872" y="14531"/>
                  <a:pt x="19872" y="14531"/>
                  <a:pt x="19872" y="14531"/>
                </a:cubicBezTo>
                <a:cubicBezTo>
                  <a:pt x="21168" y="15316"/>
                  <a:pt x="21600" y="16495"/>
                  <a:pt x="21600" y="17673"/>
                </a:cubicBezTo>
                <a:cubicBezTo>
                  <a:pt x="21600" y="20029"/>
                  <a:pt x="19872" y="21600"/>
                  <a:pt x="17280" y="2160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îṡlïḍè"/>
          <p:cNvSpPr txBox="1"/>
          <p:nvPr/>
        </p:nvSpPr>
        <p:spPr>
          <a:xfrm>
            <a:off x="8288774" y="5522512"/>
            <a:ext cx="3095687" cy="671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799" tIns="46799" rIns="46799" bIns="46799">
            <a:normAutofit/>
          </a:bodyPr>
          <a:lstStyle/>
          <a:p>
            <a:pPr defTabSz="868658">
              <a:lnSpc>
                <a:spcPct val="130000"/>
              </a:lnSpc>
              <a:defRPr sz="1330">
                <a:solidFill>
                  <a:srgbClr val="000000"/>
                </a:solidFill>
              </a:defRPr>
            </a:pPr>
            <a:r>
              <a:rPr dirty="0" smtClean="0"/>
              <a:t>Tools</a:t>
            </a:r>
            <a:r>
              <a:rPr lang="en-US" dirty="0" smtClean="0"/>
              <a:t> / Framework</a:t>
            </a:r>
            <a:r>
              <a:rPr lang="en-US" altLang="zh-CN" dirty="0" smtClean="0"/>
              <a:t>s</a:t>
            </a:r>
            <a:r>
              <a:rPr dirty="0" smtClean="0"/>
              <a:t>:</a:t>
            </a:r>
            <a:endParaRPr dirty="0"/>
          </a:p>
          <a:p>
            <a:pPr defTabSz="868658">
              <a:lnSpc>
                <a:spcPct val="130000"/>
              </a:lnSpc>
              <a:defRPr sz="1330">
                <a:solidFill>
                  <a:srgbClr val="000000"/>
                </a:solidFill>
              </a:defRPr>
            </a:pPr>
            <a:r>
              <a:rPr dirty="0" smtClean="0"/>
              <a:t>Pandas</a:t>
            </a:r>
            <a:r>
              <a:rPr lang="en-US" dirty="0" smtClean="0"/>
              <a:t>, </a:t>
            </a:r>
            <a:r>
              <a:rPr dirty="0" err="1" smtClean="0"/>
              <a:t>Sklearn</a:t>
            </a:r>
            <a:r>
              <a:rPr lang="en-US" dirty="0" smtClean="0"/>
              <a:t>, </a:t>
            </a:r>
            <a:r>
              <a:rPr lang="en-US" dirty="0" err="1" smtClean="0"/>
              <a:t>LightGBM</a:t>
            </a:r>
            <a:r>
              <a:rPr dirty="0" smtClean="0"/>
              <a:t>…</a:t>
            </a:r>
            <a:endParaRPr dirty="0"/>
          </a:p>
        </p:txBody>
      </p:sp>
      <p:sp>
        <p:nvSpPr>
          <p:cNvPr id="156" name="直接连接符 31"/>
          <p:cNvSpPr/>
          <p:nvPr/>
        </p:nvSpPr>
        <p:spPr>
          <a:xfrm>
            <a:off x="8343896" y="6118127"/>
            <a:ext cx="3038977" cy="1"/>
          </a:xfrm>
          <a:prstGeom prst="line">
            <a:avLst/>
          </a:prstGeom>
          <a:ln w="3175" cap="rnd">
            <a:solidFill>
              <a:srgbClr val="BFBFB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7" name="Isosceles Triangle 24">
            <a:extLst>
              <a:ext uri="{FF2B5EF4-FFF2-40B4-BE49-F238E27FC236}">
                <a16:creationId xmlns:a16="http://schemas.microsoft.com/office/drawing/2014/main" xmlns="" id="{4B447DF1-C242-45E6-9244-A2162CB9E4D4}"/>
              </a:ext>
            </a:extLst>
          </p:cNvPr>
          <p:cNvSpPr/>
          <p:nvPr/>
        </p:nvSpPr>
        <p:spPr>
          <a:xfrm rot="5400000">
            <a:off x="8448677" y="3219996"/>
            <a:ext cx="2788920" cy="322217"/>
          </a:xfrm>
          <a:prstGeom prst="triangle">
            <a:avLst/>
          </a:prstGeom>
          <a:solidFill>
            <a:srgbClr val="42A9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58" name="TextBox 35"/>
          <p:cNvSpPr txBox="1"/>
          <p:nvPr/>
        </p:nvSpPr>
        <p:spPr>
          <a:xfrm>
            <a:off x="10083428" y="3093991"/>
            <a:ext cx="1498972" cy="523220"/>
          </a:xfrm>
          <a:prstGeom prst="rect">
            <a:avLst/>
          </a:prstGeom>
          <a:solidFill>
            <a:srgbClr val="42A9B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2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sz="1400" dirty="0" smtClean="0">
                <a:solidFill>
                  <a:schemeClr val="bg1"/>
                </a:solidFill>
              </a:rPr>
              <a:t>Predict Fraud Score: [0, 100]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54509" y="2285088"/>
            <a:ext cx="311976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damage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interval time between acc. &amp; rep. 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maximum amount of loss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number of claimant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……</a:t>
            </a:r>
            <a:endParaRPr lang="zh-CN" altLang="en-US" sz="14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2554509" y="1204090"/>
            <a:ext cx="31390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interval time between rep. &amp; end.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days of off-insurance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discount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……</a:t>
            </a:r>
            <a:endParaRPr lang="zh-CN" altLang="en-US" sz="1400" dirty="0"/>
          </a:p>
        </p:txBody>
      </p:sp>
      <p:sp>
        <p:nvSpPr>
          <p:cNvPr id="160" name="文本框 159"/>
          <p:cNvSpPr txBox="1"/>
          <p:nvPr/>
        </p:nvSpPr>
        <p:spPr>
          <a:xfrm>
            <a:off x="2554509" y="3480978"/>
            <a:ext cx="288893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brand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purchase price of new </a:t>
            </a:r>
            <a:r>
              <a:rPr lang="en-US" altLang="zh-CN" sz="1400" dirty="0" err="1" smtClean="0"/>
              <a:t>veh</a:t>
            </a:r>
            <a:r>
              <a:rPr lang="en-US" altLang="zh-CN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mark of high-end and old </a:t>
            </a:r>
            <a:r>
              <a:rPr lang="en-US" altLang="zh-CN" sz="1400" dirty="0" err="1" smtClean="0"/>
              <a:t>veh</a:t>
            </a:r>
            <a:r>
              <a:rPr lang="en-US" altLang="zh-CN" sz="14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number of claims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……</a:t>
            </a:r>
            <a:endParaRPr lang="zh-CN" altLang="en-US" sz="1400" dirty="0"/>
          </a:p>
        </p:txBody>
      </p:sp>
      <p:sp>
        <p:nvSpPr>
          <p:cNvPr id="161" name="文本框 160"/>
          <p:cNvSpPr txBox="1"/>
          <p:nvPr/>
        </p:nvSpPr>
        <p:spPr>
          <a:xfrm>
            <a:off x="2538926" y="4770250"/>
            <a:ext cx="3733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age &amp; sex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amount of reparation in the previous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number of claims in the previous year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……</a:t>
            </a:r>
            <a:endParaRPr lang="zh-CN" altLang="en-US" sz="1400" dirty="0"/>
          </a:p>
        </p:txBody>
      </p:sp>
      <p:sp>
        <p:nvSpPr>
          <p:cNvPr id="162" name="îṡlïḍè"/>
          <p:cNvSpPr txBox="1"/>
          <p:nvPr/>
        </p:nvSpPr>
        <p:spPr>
          <a:xfrm>
            <a:off x="7580281" y="1350329"/>
            <a:ext cx="1988885" cy="353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799" tIns="46799" rIns="46799" bIns="46799">
            <a:noAutofit/>
          </a:bodyPr>
          <a:lstStyle/>
          <a:p>
            <a:pPr defTabSz="868658">
              <a:lnSpc>
                <a:spcPct val="130000"/>
              </a:lnSpc>
              <a:defRPr sz="1330">
                <a:solidFill>
                  <a:srgbClr val="000000"/>
                </a:solidFill>
              </a:defRPr>
            </a:pPr>
            <a:r>
              <a:rPr lang="en-US" sz="2000" dirty="0" smtClean="0">
                <a:solidFill>
                  <a:srgbClr val="06748C"/>
                </a:solidFill>
              </a:rPr>
              <a:t>Ensembl</a:t>
            </a:r>
            <a:r>
              <a:rPr lang="en-US" sz="2000" dirty="0">
                <a:solidFill>
                  <a:srgbClr val="06748C"/>
                </a:solidFill>
              </a:rPr>
              <a:t>e</a:t>
            </a:r>
            <a:endParaRPr sz="2000" dirty="0">
              <a:solidFill>
                <a:srgbClr val="06748C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9007512" y="3056877"/>
            <a:ext cx="0" cy="1008876"/>
          </a:xfrm>
          <a:prstGeom prst="straightConnector1">
            <a:avLst/>
          </a:prstGeom>
          <a:ln w="25400">
            <a:solidFill>
              <a:srgbClr val="3890A3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39">
            <a:extLst>
              <a:ext uri="{FF2B5EF4-FFF2-40B4-BE49-F238E27FC236}">
                <a16:creationId xmlns:a16="http://schemas.microsoft.com/office/drawing/2014/main" xmlns="" id="{06EAF67F-66BF-4798-A343-C3596BBFC16E}"/>
              </a:ext>
            </a:extLst>
          </p:cNvPr>
          <p:cNvSpPr/>
          <p:nvPr/>
        </p:nvSpPr>
        <p:spPr>
          <a:xfrm>
            <a:off x="6713945" y="1327589"/>
            <a:ext cx="2888901" cy="3910620"/>
          </a:xfrm>
          <a:prstGeom prst="rect">
            <a:avLst/>
          </a:prstGeom>
          <a:noFill/>
          <a:ln>
            <a:solidFill>
              <a:srgbClr val="3890A3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713945" y="1906813"/>
            <a:ext cx="2888901" cy="12700"/>
          </a:xfrm>
          <a:prstGeom prst="line">
            <a:avLst/>
          </a:prstGeom>
          <a:ln w="25400">
            <a:solidFill>
              <a:srgbClr val="3890A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îṡlïḍè"/>
          <p:cNvSpPr txBox="1"/>
          <p:nvPr/>
        </p:nvSpPr>
        <p:spPr>
          <a:xfrm>
            <a:off x="8680840" y="2627431"/>
            <a:ext cx="957417" cy="429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799" tIns="46799" rIns="46799" bIns="46799">
            <a:noAutofit/>
          </a:bodyPr>
          <a:lstStyle/>
          <a:p>
            <a:pPr defTabSz="868658">
              <a:lnSpc>
                <a:spcPct val="130000"/>
              </a:lnSpc>
              <a:defRPr sz="1330">
                <a:solidFill>
                  <a:srgbClr val="000000"/>
                </a:solidFill>
              </a:defRPr>
            </a:pPr>
            <a:r>
              <a:rPr lang="en-US" sz="1600" dirty="0" smtClean="0"/>
              <a:t>[0, 100]</a:t>
            </a:r>
            <a:endParaRPr sz="1600" dirty="0"/>
          </a:p>
        </p:txBody>
      </p:sp>
      <p:sp>
        <p:nvSpPr>
          <p:cNvPr id="165" name="îṡlïḍè"/>
          <p:cNvSpPr txBox="1"/>
          <p:nvPr/>
        </p:nvSpPr>
        <p:spPr>
          <a:xfrm>
            <a:off x="8817739" y="4168980"/>
            <a:ext cx="751427" cy="429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799" tIns="46799" rIns="46799" bIns="46799">
            <a:normAutofit/>
          </a:bodyPr>
          <a:lstStyle/>
          <a:p>
            <a:pPr defTabSz="868658">
              <a:lnSpc>
                <a:spcPct val="130000"/>
              </a:lnSpc>
              <a:defRPr sz="1330">
                <a:solidFill>
                  <a:srgbClr val="000000"/>
                </a:solidFill>
              </a:defRPr>
            </a:pPr>
            <a:r>
              <a:rPr lang="en-US" sz="1600" dirty="0" smtClean="0"/>
              <a:t>0 / 1</a:t>
            </a:r>
            <a:endParaRPr sz="1600" dirty="0"/>
          </a:p>
        </p:txBody>
      </p:sp>
      <p:sp>
        <p:nvSpPr>
          <p:cNvPr id="166" name="îṡlïḍè"/>
          <p:cNvSpPr txBox="1"/>
          <p:nvPr/>
        </p:nvSpPr>
        <p:spPr>
          <a:xfrm>
            <a:off x="8103494" y="3355497"/>
            <a:ext cx="942457" cy="429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799" tIns="46799" rIns="46799" bIns="46799">
            <a:noAutofit/>
          </a:bodyPr>
          <a:lstStyle/>
          <a:p>
            <a:pPr defTabSz="868658">
              <a:lnSpc>
                <a:spcPct val="130000"/>
              </a:lnSpc>
              <a:defRPr sz="1330">
                <a:solidFill>
                  <a:srgbClr val="000000"/>
                </a:solidFill>
              </a:defRPr>
            </a:pPr>
            <a:r>
              <a:rPr lang="en-US" sz="1600" dirty="0" smtClean="0"/>
              <a:t>weighted</a:t>
            </a:r>
            <a:endParaRPr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132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幻灯片编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646456" y="6482227"/>
            <a:ext cx="443941" cy="31339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 dirty="0"/>
          </a:p>
        </p:txBody>
      </p:sp>
      <p:sp>
        <p:nvSpPr>
          <p:cNvPr id="48" name="标题 3"/>
          <p:cNvSpPr>
            <a:spLocks noGrp="1"/>
          </p:cNvSpPr>
          <p:nvPr>
            <p:ph type="title"/>
          </p:nvPr>
        </p:nvSpPr>
        <p:spPr>
          <a:xfrm>
            <a:off x="508000" y="274637"/>
            <a:ext cx="11074400" cy="48736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4. 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Results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="" xmlns:a16="http://schemas.microsoft.com/office/drawing/2014/main" id="{0DC0DDE8-6596-450D-AE6F-42D1F0E2B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554480"/>
              </p:ext>
            </p:extLst>
          </p:nvPr>
        </p:nvGraphicFramePr>
        <p:xfrm>
          <a:off x="1328821" y="994292"/>
          <a:ext cx="9432757" cy="465772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4218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646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23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66660">
                  <a:extLst>
                    <a:ext uri="{9D8B030D-6E8A-4147-A177-3AD203B41FA5}">
                      <a16:colId xmlns="" xmlns:a16="http://schemas.microsoft.com/office/drawing/2014/main" val="201763060"/>
                    </a:ext>
                  </a:extLst>
                </a:gridCol>
                <a:gridCol w="2997199">
                  <a:extLst>
                    <a:ext uri="{9D8B030D-6E8A-4147-A177-3AD203B41FA5}">
                      <a16:colId xmlns="" xmlns:a16="http://schemas.microsoft.com/office/drawing/2014/main" val="2213060535"/>
                    </a:ext>
                  </a:extLst>
                </a:gridCol>
              </a:tblGrid>
              <a:tr h="612221"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6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</a:rPr>
                        <a:t>month</a:t>
                      </a:r>
                      <a:endParaRPr lang="en-US" altLang="zh-CN" sz="16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748C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</a:rPr>
                        <a:t>hit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748C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748C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</a:rPr>
                        <a:t>accuracy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748C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sz="16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</a:rPr>
                        <a:t>amount of impairment(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</a:rPr>
                        <a:t>CNY</a:t>
                      </a:r>
                      <a:r>
                        <a:rPr lang="en-US" sz="16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</a:rPr>
                        <a:t>)</a:t>
                      </a:r>
                      <a:endParaRPr lang="en-US" sz="16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748C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66623232"/>
                  </a:ext>
                </a:extLst>
              </a:tr>
              <a:tr h="509961"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202111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834</a:t>
                      </a:r>
                      <a:endParaRPr lang="en-US" altLang="zh-CN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9.95%</a:t>
                      </a:r>
                      <a:endParaRPr lang="en-US" altLang="zh-CN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1,692,792</a:t>
                      </a:r>
                      <a:endParaRPr lang="en-US" altLang="zh-CN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2037002"/>
                  </a:ext>
                </a:extLst>
              </a:tr>
              <a:tr h="441943"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202112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56</a:t>
                      </a:r>
                      <a:endParaRPr lang="en-US" altLang="zh-CN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556</a:t>
                      </a:r>
                      <a:endParaRPr lang="en-US" altLang="zh-CN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10.07%</a:t>
                      </a:r>
                      <a:endParaRPr lang="en-US" altLang="zh-CN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2,761,532</a:t>
                      </a:r>
                      <a:endParaRPr lang="en-US" altLang="zh-CN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1109195"/>
                  </a:ext>
                </a:extLst>
              </a:tr>
              <a:tr h="441943"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202201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en-US" altLang="zh-CN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158</a:t>
                      </a:r>
                      <a:endParaRPr lang="en-US" altLang="zh-CN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10.13%</a:t>
                      </a:r>
                      <a:endParaRPr lang="en-US" altLang="zh-CN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3,832,231</a:t>
                      </a:r>
                      <a:endParaRPr lang="en-US" altLang="zh-CN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69770028"/>
                  </a:ext>
                </a:extLst>
              </a:tr>
              <a:tr h="441943"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202202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endParaRPr lang="en-US" altLang="zh-CN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182</a:t>
                      </a:r>
                      <a:endParaRPr lang="en-US" altLang="zh-CN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10.44%</a:t>
                      </a:r>
                      <a:endParaRPr lang="en-US" altLang="zh-CN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897,520</a:t>
                      </a:r>
                      <a:endParaRPr lang="en-US" altLang="zh-CN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05689120"/>
                  </a:ext>
                </a:extLst>
              </a:tr>
              <a:tr h="441943"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202203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47</a:t>
                      </a:r>
                      <a:endParaRPr lang="en-US" altLang="zh-CN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416</a:t>
                      </a:r>
                      <a:endParaRPr lang="en-US" altLang="zh-CN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11.30%</a:t>
                      </a:r>
                      <a:endParaRPr lang="en-US" altLang="zh-CN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3,364,772</a:t>
                      </a:r>
                      <a:endParaRPr lang="en-US" altLang="zh-CN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8648363"/>
                  </a:ext>
                </a:extLst>
              </a:tr>
              <a:tr h="441943"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202204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61</a:t>
                      </a:r>
                      <a:endParaRPr lang="en-US" altLang="zh-CN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526</a:t>
                      </a:r>
                      <a:endParaRPr lang="en-US" altLang="zh-CN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11.60%</a:t>
                      </a:r>
                      <a:endParaRPr lang="en-US" altLang="zh-CN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1,304,323</a:t>
                      </a:r>
                      <a:endParaRPr lang="en-US" altLang="zh-CN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17412834"/>
                  </a:ext>
                </a:extLst>
              </a:tr>
              <a:tr h="441943"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202205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45</a:t>
                      </a:r>
                      <a:endParaRPr lang="en-US" altLang="zh-CN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516</a:t>
                      </a:r>
                      <a:endParaRPr lang="en-US" altLang="zh-CN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8.72%</a:t>
                      </a:r>
                      <a:endParaRPr lang="en-US" altLang="zh-CN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1,487,467</a:t>
                      </a:r>
                      <a:endParaRPr lang="en-US" altLang="zh-CN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34624498"/>
                  </a:ext>
                </a:extLst>
              </a:tr>
              <a:tr h="441943"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202206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53</a:t>
                      </a:r>
                      <a:endParaRPr lang="en-US" altLang="zh-CN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531</a:t>
                      </a:r>
                      <a:endParaRPr lang="en-US" altLang="zh-CN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9.98%</a:t>
                      </a:r>
                      <a:endParaRPr lang="en-US" altLang="zh-CN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1,125,163</a:t>
                      </a:r>
                      <a:endParaRPr lang="en-US" altLang="zh-CN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5433088"/>
                  </a:ext>
                </a:extLst>
              </a:tr>
              <a:tr h="441943"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202207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50</a:t>
                      </a:r>
                      <a:endParaRPr lang="en-US" altLang="zh-CN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513</a:t>
                      </a:r>
                      <a:endParaRPr lang="en-US" altLang="zh-CN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9.75%</a:t>
                      </a:r>
                      <a:endParaRPr lang="en-US" altLang="zh-CN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1,321,437</a:t>
                      </a:r>
                      <a:endParaRPr lang="en-US" altLang="zh-CN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433405"/>
                  </a:ext>
                </a:extLst>
              </a:tr>
            </a:tbl>
          </a:graphicData>
        </a:graphic>
      </p:graphicFrame>
      <p:sp>
        <p:nvSpPr>
          <p:cNvPr id="6" name="目标：在保持现有模型（LGBM+IsolationForest）稳定进行迭代优化的前提下，构建基于KnowledgeGraph(KG)的反欺诈检测模型替换现有模型，或跟现有模型进行融合以提升模型的精确率、召回率。">
            <a:extLst>
              <a:ext uri="{FF2B5EF4-FFF2-40B4-BE49-F238E27FC236}">
                <a16:creationId xmlns="" xmlns:a16="http://schemas.microsoft.com/office/drawing/2014/main" id="{174F0CEE-EA57-46F0-8998-5D791220F4CC}"/>
              </a:ext>
            </a:extLst>
          </p:cNvPr>
          <p:cNvSpPr txBox="1"/>
          <p:nvPr/>
        </p:nvSpPr>
        <p:spPr>
          <a:xfrm>
            <a:off x="1328821" y="5820142"/>
            <a:ext cx="739541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>
              <a:defRPr sz="16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1400" dirty="0" smtClean="0"/>
              <a:t>* </a:t>
            </a:r>
            <a:r>
              <a:rPr lang="en-US" altLang="zh-CN" sz="1400" b="1" dirty="0" smtClean="0"/>
              <a:t>accuracy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= </a:t>
            </a:r>
            <a:r>
              <a:rPr lang="en-US" altLang="zh-CN" sz="1400" dirty="0" smtClean="0"/>
              <a:t>hit / total </a:t>
            </a:r>
          </a:p>
          <a:p>
            <a:r>
              <a:rPr lang="en-US" altLang="zh-CN" sz="1400" dirty="0" smtClean="0"/>
              <a:t>  </a:t>
            </a:r>
            <a:r>
              <a:rPr lang="en-US" altLang="zh-CN" sz="1400" b="1" dirty="0" smtClean="0"/>
              <a:t>amount </a:t>
            </a:r>
            <a:r>
              <a:rPr lang="en-US" altLang="zh-CN" sz="1400" b="1" dirty="0"/>
              <a:t>of impairment </a:t>
            </a:r>
            <a:r>
              <a:rPr lang="en-US" altLang="zh-CN" sz="1400" dirty="0"/>
              <a:t>= amount of appraised loss - amount of actual </a:t>
            </a:r>
            <a:r>
              <a:rPr lang="en-US" altLang="zh-CN" sz="1400" dirty="0" smtClean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7424539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875" y="890336"/>
            <a:ext cx="6340286" cy="5529821"/>
          </a:xfrm>
          <a:prstGeom prst="rect">
            <a:avLst/>
          </a:prstGeom>
        </p:spPr>
      </p:pic>
      <p:sp>
        <p:nvSpPr>
          <p:cNvPr id="239" name="幻灯片编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646456" y="6482227"/>
            <a:ext cx="443941" cy="31339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 dirty="0"/>
          </a:p>
        </p:txBody>
      </p:sp>
      <p:sp>
        <p:nvSpPr>
          <p:cNvPr id="48" name="标题 3"/>
          <p:cNvSpPr>
            <a:spLocks noGrp="1"/>
          </p:cNvSpPr>
          <p:nvPr>
            <p:ph type="title"/>
          </p:nvPr>
        </p:nvSpPr>
        <p:spPr>
          <a:xfrm>
            <a:off x="508000" y="274637"/>
            <a:ext cx="11074400" cy="48736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Appendix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目标：在保持现有模型（LGBM+IsolationForest）稳定进行迭代优化的前提下，构建基于KnowledgeGraph(KG)的反欺诈检测模型替换现有模型，或跟现有模型进行融合以提升模型的精确率、召回率。"/>
          <p:cNvSpPr txBox="1"/>
          <p:nvPr/>
        </p:nvSpPr>
        <p:spPr>
          <a:xfrm>
            <a:off x="701694" y="2184391"/>
            <a:ext cx="471292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>
              <a:defRPr sz="16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dirty="0" smtClean="0"/>
              <a:t>Class 1: fraud</a:t>
            </a:r>
            <a:endParaRPr dirty="0"/>
          </a:p>
        </p:txBody>
      </p:sp>
      <p:sp>
        <p:nvSpPr>
          <p:cNvPr id="7" name="目标：在保持现有模型（LGBM+IsolationForest）稳定进行迭代优化的前提下，构建基于KnowledgeGraph(KG)的反欺诈检测模型替换现有模型，或跟现有模型进行融合以提升模型的精确率、召回率。"/>
          <p:cNvSpPr txBox="1"/>
          <p:nvPr/>
        </p:nvSpPr>
        <p:spPr>
          <a:xfrm>
            <a:off x="701694" y="1180809"/>
            <a:ext cx="382918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>
              <a:defRPr sz="16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dirty="0" err="1" smtClean="0"/>
              <a:t>Shap</a:t>
            </a:r>
            <a:r>
              <a:rPr lang="en-US" altLang="zh-CN" dirty="0" smtClean="0"/>
              <a:t> summary </a:t>
            </a:r>
            <a:r>
              <a:rPr lang="en-US" altLang="zh-CN" dirty="0" smtClean="0"/>
              <a:t>plot of feature importance: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27202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58140;#171036;#171036;#398706;#398706;#380064;#380064;#371440;#40786;#40902;#398803;#380095;#82412;#78770;#57232;#9365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58140;#171036;#171036;#398706;#398706;#380064;#380064;#371440;#40786;#40902;#398803;#380095;#82412;#78770;#57232;#9365;#369361;"/>
</p:tagLst>
</file>

<file path=ppt/theme/theme1.xml><?xml version="1.0" encoding="utf-8"?>
<a:theme xmlns:a="http://schemas.openxmlformats.org/drawingml/2006/main" name="1_2017 Global Cover">
  <a:themeElements>
    <a:clrScheme name="New Liberty">
      <a:dk1>
        <a:srgbClr val="343741"/>
      </a:dk1>
      <a:lt1>
        <a:srgbClr val="FFFFFF"/>
      </a:lt1>
      <a:dk2>
        <a:srgbClr val="FFFFFF"/>
      </a:dk2>
      <a:lt2>
        <a:srgbClr val="F5F5F5"/>
      </a:lt2>
      <a:accent1>
        <a:srgbClr val="FFD000"/>
      </a:accent1>
      <a:accent2>
        <a:srgbClr val="1A1446"/>
      </a:accent2>
      <a:accent3>
        <a:srgbClr val="78E1E1"/>
      </a:accent3>
      <a:accent4>
        <a:srgbClr val="06748C"/>
      </a:accent4>
      <a:accent5>
        <a:srgbClr val="D43900"/>
      </a:accent5>
      <a:accent6>
        <a:srgbClr val="008040"/>
      </a:accent6>
      <a:hlink>
        <a:srgbClr val="3D3E41"/>
      </a:hlink>
      <a:folHlink>
        <a:srgbClr val="7C7E84"/>
      </a:folHlink>
    </a:clrScheme>
    <a:fontScheme name="bfstuch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25997</TotalTime>
  <Words>571</Words>
  <Application>Microsoft Office PowerPoint</Application>
  <PresentationFormat>宽屏</PresentationFormat>
  <Paragraphs>161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宋体</vt:lpstr>
      <vt:lpstr>微软雅黑</vt:lpstr>
      <vt:lpstr>微软雅黑</vt:lpstr>
      <vt:lpstr>Arial</vt:lpstr>
      <vt:lpstr>Calibri</vt:lpstr>
      <vt:lpstr>Wingdings</vt:lpstr>
      <vt:lpstr>1_2017 Global Cover</vt:lpstr>
      <vt:lpstr>1. Model Application</vt:lpstr>
      <vt:lpstr>2. Framework Overview</vt:lpstr>
      <vt:lpstr>3. Fraud Detection Model</vt:lpstr>
      <vt:lpstr>4. Results</vt:lpstr>
      <vt:lpstr>Appendix</vt:lpstr>
    </vt:vector>
  </TitlesOfParts>
  <Company>Liberty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利宝中国PPT模板 1.0</dc:title>
  <dc:creator>Li, Richard</dc:creator>
  <cp:lastModifiedBy>Liu, Cherry</cp:lastModifiedBy>
  <cp:revision>479</cp:revision>
  <dcterms:created xsi:type="dcterms:W3CDTF">2018-05-31T06:49:55Z</dcterms:created>
  <dcterms:modified xsi:type="dcterms:W3CDTF">2022-10-19T02:30:59Z</dcterms:modified>
</cp:coreProperties>
</file>