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1" r:id="rId2"/>
    <p:sldId id="279" r:id="rId3"/>
    <p:sldId id="280" r:id="rId4"/>
    <p:sldId id="281" r:id="rId5"/>
    <p:sldId id="282" r:id="rId6"/>
    <p:sldId id="283" r:id="rId7"/>
    <p:sldId id="28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947B"/>
    <a:srgbClr val="DD3D46"/>
    <a:srgbClr val="FF2436"/>
    <a:srgbClr val="FF4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9"/>
    <p:restoredTop sz="96405"/>
  </p:normalViewPr>
  <p:slideViewPr>
    <p:cSldViewPr snapToGrid="0" snapToObjects="1">
      <p:cViewPr>
        <p:scale>
          <a:sx n="56" d="100"/>
          <a:sy n="56" d="100"/>
        </p:scale>
        <p:origin x="4568" y="24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349975816031127"/>
          <c:y val="3.3668317426439123E-2"/>
          <c:w val="0.71300057259102778"/>
          <c:h val="0.9663316825735608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5875">
              <a:solidFill>
                <a:schemeClr val="tx1"/>
              </a:solidFill>
            </a:ln>
            <a:scene3d>
              <a:camera prst="orthographicFront"/>
              <a:lightRig rig="brightRoom" dir="t"/>
            </a:scene3d>
            <a:sp3d prstMaterial="flat">
              <a:contourClr>
                <a:srgbClr val="000000"/>
              </a:contourClr>
            </a:sp3d>
          </c:spPr>
          <c:dPt>
            <c:idx val="0"/>
            <c:bubble3D val="0"/>
            <c:spPr>
              <a:solidFill>
                <a:schemeClr val="accent1"/>
              </a:solidFill>
              <a:ln w="15875">
                <a:solidFill>
                  <a:schemeClr val="tx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B934-4647-AD32-2F39A8C9490A}"/>
              </c:ext>
            </c:extLst>
          </c:dPt>
          <c:dPt>
            <c:idx val="1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B934-4647-AD32-2F39A8C9490A}"/>
              </c:ext>
            </c:extLst>
          </c:dPt>
          <c:dPt>
            <c:idx val="2"/>
            <c:bubble3D val="0"/>
            <c:spPr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B934-4647-AD32-2F39A8C9490A}"/>
              </c:ext>
            </c:extLst>
          </c:dPt>
          <c:dPt>
            <c:idx val="3"/>
            <c:bubble3D val="0"/>
            <c:spPr>
              <a:solidFill>
                <a:srgbClr val="DA947B"/>
              </a:solidFill>
              <a:ln w="15875">
                <a:solidFill>
                  <a:schemeClr val="tx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B934-4647-AD32-2F39A8C9490A}"/>
              </c:ext>
            </c:extLst>
          </c:dPt>
          <c:dPt>
            <c:idx val="4"/>
            <c:bubble3D val="0"/>
            <c:spPr>
              <a:solidFill>
                <a:srgbClr val="DD3D46"/>
              </a:solidFill>
              <a:ln w="15875">
                <a:solidFill>
                  <a:schemeClr val="tx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6-B934-4647-AD32-2F39A8C9490A}"/>
              </c:ext>
            </c:extLst>
          </c:dPt>
          <c:dPt>
            <c:idx val="5"/>
            <c:bubble3D val="0"/>
            <c:spPr>
              <a:noFill/>
              <a:ln w="1587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B934-4647-AD32-2F39A8C9490A}"/>
              </c:ext>
            </c:extLst>
          </c:dPt>
          <c:dLbls>
            <c:delete val="1"/>
          </c:dLbls>
          <c:cat>
            <c:strRef>
              <c:f>Sheet1!$A$2:$A$7</c:f>
              <c:strCache>
                <c:ptCount val="6"/>
                <c:pt idx="0">
                  <c:v>Strong La Nina</c:v>
                </c:pt>
                <c:pt idx="1">
                  <c:v>Weak La Nina</c:v>
                </c:pt>
                <c:pt idx="2">
                  <c:v>Neutral</c:v>
                </c:pt>
                <c:pt idx="3">
                  <c:v>Weak El Nino</c:v>
                </c:pt>
                <c:pt idx="4">
                  <c:v>Strong El Nino</c:v>
                </c:pt>
                <c:pt idx="5">
                  <c:v>None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1.9</c:v>
                </c:pt>
                <c:pt idx="1">
                  <c:v>0.6</c:v>
                </c:pt>
                <c:pt idx="2">
                  <c:v>1</c:v>
                </c:pt>
                <c:pt idx="3">
                  <c:v>0.6</c:v>
                </c:pt>
                <c:pt idx="4">
                  <c:v>1.9</c:v>
                </c:pt>
                <c:pt idx="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34-4647-AD32-2F39A8C9490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27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349975816031127"/>
          <c:y val="3.3668317426439123E-2"/>
          <c:w val="0.71300057259102778"/>
          <c:h val="0.9663316825735608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5875">
              <a:solidFill>
                <a:schemeClr val="tx1"/>
              </a:solidFill>
            </a:ln>
            <a:scene3d>
              <a:camera prst="orthographicFront"/>
              <a:lightRig rig="brightRoom" dir="t"/>
            </a:scene3d>
            <a:sp3d prstMaterial="flat">
              <a:contourClr>
                <a:srgbClr val="000000"/>
              </a:contourClr>
            </a:sp3d>
          </c:spPr>
          <c:dPt>
            <c:idx val="0"/>
            <c:bubble3D val="0"/>
            <c:spPr>
              <a:solidFill>
                <a:schemeClr val="accent1"/>
              </a:solidFill>
              <a:ln w="15875">
                <a:solidFill>
                  <a:schemeClr val="tx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B934-4647-AD32-2F39A8C9490A}"/>
              </c:ext>
            </c:extLst>
          </c:dPt>
          <c:dPt>
            <c:idx val="1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B934-4647-AD32-2F39A8C9490A}"/>
              </c:ext>
            </c:extLst>
          </c:dPt>
          <c:dPt>
            <c:idx val="2"/>
            <c:bubble3D val="0"/>
            <c:spPr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B934-4647-AD32-2F39A8C9490A}"/>
              </c:ext>
            </c:extLst>
          </c:dPt>
          <c:dPt>
            <c:idx val="3"/>
            <c:bubble3D val="0"/>
            <c:spPr>
              <a:solidFill>
                <a:srgbClr val="DA947B"/>
              </a:solidFill>
              <a:ln w="15875">
                <a:solidFill>
                  <a:schemeClr val="tx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B934-4647-AD32-2F39A8C9490A}"/>
              </c:ext>
            </c:extLst>
          </c:dPt>
          <c:dPt>
            <c:idx val="4"/>
            <c:bubble3D val="0"/>
            <c:spPr>
              <a:solidFill>
                <a:srgbClr val="DD3D46"/>
              </a:solidFill>
              <a:ln w="15875">
                <a:solidFill>
                  <a:schemeClr val="tx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6-B934-4647-AD32-2F39A8C9490A}"/>
              </c:ext>
            </c:extLst>
          </c:dPt>
          <c:dPt>
            <c:idx val="5"/>
            <c:bubble3D val="0"/>
            <c:spPr>
              <a:noFill/>
              <a:ln w="1587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B934-4647-AD32-2F39A8C9490A}"/>
              </c:ext>
            </c:extLst>
          </c:dPt>
          <c:dLbls>
            <c:delete val="1"/>
          </c:dLbls>
          <c:cat>
            <c:strRef>
              <c:f>Sheet1!$A$2:$A$7</c:f>
              <c:strCache>
                <c:ptCount val="6"/>
                <c:pt idx="0">
                  <c:v>Strong La Nina</c:v>
                </c:pt>
                <c:pt idx="1">
                  <c:v>Weak La Nina</c:v>
                </c:pt>
                <c:pt idx="2">
                  <c:v>Neutral</c:v>
                </c:pt>
                <c:pt idx="3">
                  <c:v>Weak El Nino</c:v>
                </c:pt>
                <c:pt idx="4">
                  <c:v>Strong El Nino</c:v>
                </c:pt>
                <c:pt idx="5">
                  <c:v>None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1.9</c:v>
                </c:pt>
                <c:pt idx="1">
                  <c:v>0.6</c:v>
                </c:pt>
                <c:pt idx="2">
                  <c:v>1</c:v>
                </c:pt>
                <c:pt idx="3">
                  <c:v>0.6</c:v>
                </c:pt>
                <c:pt idx="4">
                  <c:v>1.9</c:v>
                </c:pt>
                <c:pt idx="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34-4647-AD32-2F39A8C9490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27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349975816031127"/>
          <c:y val="3.3668317426439123E-2"/>
          <c:w val="0.71300057259102778"/>
          <c:h val="0.9663316825735608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5875">
              <a:solidFill>
                <a:schemeClr val="tx1"/>
              </a:solidFill>
            </a:ln>
            <a:scene3d>
              <a:camera prst="orthographicFront"/>
              <a:lightRig rig="brightRoom" dir="t"/>
            </a:scene3d>
            <a:sp3d prstMaterial="flat">
              <a:contourClr>
                <a:srgbClr val="000000"/>
              </a:contourClr>
            </a:sp3d>
          </c:spPr>
          <c:dPt>
            <c:idx val="0"/>
            <c:bubble3D val="0"/>
            <c:spPr>
              <a:solidFill>
                <a:schemeClr val="accent1"/>
              </a:solidFill>
              <a:ln w="15875">
                <a:solidFill>
                  <a:schemeClr val="tx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B934-4647-AD32-2F39A8C9490A}"/>
              </c:ext>
            </c:extLst>
          </c:dPt>
          <c:dPt>
            <c:idx val="1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B934-4647-AD32-2F39A8C9490A}"/>
              </c:ext>
            </c:extLst>
          </c:dPt>
          <c:dPt>
            <c:idx val="2"/>
            <c:bubble3D val="0"/>
            <c:spPr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B934-4647-AD32-2F39A8C9490A}"/>
              </c:ext>
            </c:extLst>
          </c:dPt>
          <c:dPt>
            <c:idx val="3"/>
            <c:bubble3D val="0"/>
            <c:spPr>
              <a:solidFill>
                <a:srgbClr val="DA947B"/>
              </a:solidFill>
              <a:ln w="15875">
                <a:solidFill>
                  <a:schemeClr val="tx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B934-4647-AD32-2F39A8C9490A}"/>
              </c:ext>
            </c:extLst>
          </c:dPt>
          <c:dPt>
            <c:idx val="4"/>
            <c:bubble3D val="0"/>
            <c:spPr>
              <a:solidFill>
                <a:srgbClr val="DD3D46"/>
              </a:solidFill>
              <a:ln w="15875">
                <a:solidFill>
                  <a:schemeClr val="tx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6-B934-4647-AD32-2F39A8C9490A}"/>
              </c:ext>
            </c:extLst>
          </c:dPt>
          <c:dPt>
            <c:idx val="5"/>
            <c:bubble3D val="0"/>
            <c:spPr>
              <a:noFill/>
              <a:ln w="1587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B934-4647-AD32-2F39A8C9490A}"/>
              </c:ext>
            </c:extLst>
          </c:dPt>
          <c:dLbls>
            <c:delete val="1"/>
          </c:dLbls>
          <c:cat>
            <c:strRef>
              <c:f>Sheet1!$A$2:$A$7</c:f>
              <c:strCache>
                <c:ptCount val="6"/>
                <c:pt idx="0">
                  <c:v>Strong La Nina</c:v>
                </c:pt>
                <c:pt idx="1">
                  <c:v>Weak La Nina</c:v>
                </c:pt>
                <c:pt idx="2">
                  <c:v>Neutral</c:v>
                </c:pt>
                <c:pt idx="3">
                  <c:v>Weak El Nino</c:v>
                </c:pt>
                <c:pt idx="4">
                  <c:v>Strong El Nino</c:v>
                </c:pt>
                <c:pt idx="5">
                  <c:v>None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1.9</c:v>
                </c:pt>
                <c:pt idx="1">
                  <c:v>0.6</c:v>
                </c:pt>
                <c:pt idx="2">
                  <c:v>1</c:v>
                </c:pt>
                <c:pt idx="3">
                  <c:v>0.6</c:v>
                </c:pt>
                <c:pt idx="4">
                  <c:v>1.9</c:v>
                </c:pt>
                <c:pt idx="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34-4647-AD32-2F39A8C9490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27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349975816031127"/>
          <c:y val="3.3668317426439123E-2"/>
          <c:w val="0.71300057259102778"/>
          <c:h val="0.9663316825735608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5875">
              <a:solidFill>
                <a:schemeClr val="tx1"/>
              </a:solidFill>
            </a:ln>
            <a:scene3d>
              <a:camera prst="orthographicFront"/>
              <a:lightRig rig="brightRoom" dir="t"/>
            </a:scene3d>
            <a:sp3d prstMaterial="flat">
              <a:contourClr>
                <a:srgbClr val="000000"/>
              </a:contourClr>
            </a:sp3d>
          </c:spPr>
          <c:dPt>
            <c:idx val="0"/>
            <c:bubble3D val="0"/>
            <c:spPr>
              <a:solidFill>
                <a:schemeClr val="accent1"/>
              </a:solidFill>
              <a:ln w="15875">
                <a:solidFill>
                  <a:schemeClr val="tx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B934-4647-AD32-2F39A8C9490A}"/>
              </c:ext>
            </c:extLst>
          </c:dPt>
          <c:dPt>
            <c:idx val="1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B934-4647-AD32-2F39A8C9490A}"/>
              </c:ext>
            </c:extLst>
          </c:dPt>
          <c:dPt>
            <c:idx val="2"/>
            <c:bubble3D val="0"/>
            <c:spPr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B934-4647-AD32-2F39A8C9490A}"/>
              </c:ext>
            </c:extLst>
          </c:dPt>
          <c:dPt>
            <c:idx val="3"/>
            <c:bubble3D val="0"/>
            <c:spPr>
              <a:solidFill>
                <a:srgbClr val="DA947B"/>
              </a:solidFill>
              <a:ln w="15875">
                <a:solidFill>
                  <a:schemeClr val="tx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B934-4647-AD32-2F39A8C9490A}"/>
              </c:ext>
            </c:extLst>
          </c:dPt>
          <c:dPt>
            <c:idx val="4"/>
            <c:bubble3D val="0"/>
            <c:spPr>
              <a:solidFill>
                <a:srgbClr val="DD3D46"/>
              </a:solidFill>
              <a:ln w="15875">
                <a:solidFill>
                  <a:schemeClr val="tx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6-B934-4647-AD32-2F39A8C9490A}"/>
              </c:ext>
            </c:extLst>
          </c:dPt>
          <c:dPt>
            <c:idx val="5"/>
            <c:bubble3D val="0"/>
            <c:spPr>
              <a:noFill/>
              <a:ln w="1587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B934-4647-AD32-2F39A8C9490A}"/>
              </c:ext>
            </c:extLst>
          </c:dPt>
          <c:dLbls>
            <c:delete val="1"/>
          </c:dLbls>
          <c:cat>
            <c:strRef>
              <c:f>Sheet1!$A$2:$A$7</c:f>
              <c:strCache>
                <c:ptCount val="6"/>
                <c:pt idx="0">
                  <c:v>Strong La Nina</c:v>
                </c:pt>
                <c:pt idx="1">
                  <c:v>Weak La Nina</c:v>
                </c:pt>
                <c:pt idx="2">
                  <c:v>Neutral</c:v>
                </c:pt>
                <c:pt idx="3">
                  <c:v>Weak El Nino</c:v>
                </c:pt>
                <c:pt idx="4">
                  <c:v>Strong El Nino</c:v>
                </c:pt>
                <c:pt idx="5">
                  <c:v>None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1.9</c:v>
                </c:pt>
                <c:pt idx="1">
                  <c:v>0.6</c:v>
                </c:pt>
                <c:pt idx="2">
                  <c:v>1</c:v>
                </c:pt>
                <c:pt idx="3">
                  <c:v>0.6</c:v>
                </c:pt>
                <c:pt idx="4">
                  <c:v>1.9</c:v>
                </c:pt>
                <c:pt idx="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34-4647-AD32-2F39A8C9490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27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349975816031127"/>
          <c:y val="3.3668317426439123E-2"/>
          <c:w val="0.71300057259102778"/>
          <c:h val="0.9663316825735608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5875">
              <a:solidFill>
                <a:schemeClr val="tx1"/>
              </a:solidFill>
            </a:ln>
            <a:scene3d>
              <a:camera prst="orthographicFront"/>
              <a:lightRig rig="brightRoom" dir="t"/>
            </a:scene3d>
            <a:sp3d prstMaterial="flat">
              <a:contourClr>
                <a:srgbClr val="000000"/>
              </a:contourClr>
            </a:sp3d>
          </c:spPr>
          <c:dPt>
            <c:idx val="0"/>
            <c:bubble3D val="0"/>
            <c:spPr>
              <a:solidFill>
                <a:schemeClr val="accent1"/>
              </a:solidFill>
              <a:ln w="15875">
                <a:solidFill>
                  <a:schemeClr val="tx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B934-4647-AD32-2F39A8C9490A}"/>
              </c:ext>
            </c:extLst>
          </c:dPt>
          <c:dPt>
            <c:idx val="1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B934-4647-AD32-2F39A8C9490A}"/>
              </c:ext>
            </c:extLst>
          </c:dPt>
          <c:dPt>
            <c:idx val="2"/>
            <c:bubble3D val="0"/>
            <c:spPr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B934-4647-AD32-2F39A8C9490A}"/>
              </c:ext>
            </c:extLst>
          </c:dPt>
          <c:dPt>
            <c:idx val="3"/>
            <c:bubble3D val="0"/>
            <c:spPr>
              <a:solidFill>
                <a:srgbClr val="DA947B"/>
              </a:solidFill>
              <a:ln w="15875">
                <a:solidFill>
                  <a:schemeClr val="tx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B934-4647-AD32-2F39A8C9490A}"/>
              </c:ext>
            </c:extLst>
          </c:dPt>
          <c:dPt>
            <c:idx val="4"/>
            <c:bubble3D val="0"/>
            <c:spPr>
              <a:solidFill>
                <a:srgbClr val="DD3D46"/>
              </a:solidFill>
              <a:ln w="15875">
                <a:solidFill>
                  <a:schemeClr val="tx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6-B934-4647-AD32-2F39A8C9490A}"/>
              </c:ext>
            </c:extLst>
          </c:dPt>
          <c:dPt>
            <c:idx val="5"/>
            <c:bubble3D val="0"/>
            <c:spPr>
              <a:noFill/>
              <a:ln w="1587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B934-4647-AD32-2F39A8C9490A}"/>
              </c:ext>
            </c:extLst>
          </c:dPt>
          <c:dLbls>
            <c:delete val="1"/>
          </c:dLbls>
          <c:cat>
            <c:strRef>
              <c:f>Sheet1!$A$2:$A$7</c:f>
              <c:strCache>
                <c:ptCount val="6"/>
                <c:pt idx="0">
                  <c:v>Strong La Nina</c:v>
                </c:pt>
                <c:pt idx="1">
                  <c:v>Weak La Nina</c:v>
                </c:pt>
                <c:pt idx="2">
                  <c:v>Neutral</c:v>
                </c:pt>
                <c:pt idx="3">
                  <c:v>Weak El Nino</c:v>
                </c:pt>
                <c:pt idx="4">
                  <c:v>Strong El Nino</c:v>
                </c:pt>
                <c:pt idx="5">
                  <c:v>None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1.9</c:v>
                </c:pt>
                <c:pt idx="1">
                  <c:v>0.6</c:v>
                </c:pt>
                <c:pt idx="2">
                  <c:v>1</c:v>
                </c:pt>
                <c:pt idx="3">
                  <c:v>0.6</c:v>
                </c:pt>
                <c:pt idx="4">
                  <c:v>1.9</c:v>
                </c:pt>
                <c:pt idx="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34-4647-AD32-2F39A8C9490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27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349975816031127"/>
          <c:y val="3.3668317426439123E-2"/>
          <c:w val="0.71300057259102778"/>
          <c:h val="0.9663316825735608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5875">
              <a:solidFill>
                <a:schemeClr val="tx1"/>
              </a:solidFill>
            </a:ln>
            <a:scene3d>
              <a:camera prst="orthographicFront"/>
              <a:lightRig rig="brightRoom" dir="t"/>
            </a:scene3d>
            <a:sp3d prstMaterial="flat">
              <a:contourClr>
                <a:srgbClr val="000000"/>
              </a:contourClr>
            </a:sp3d>
          </c:spPr>
          <c:dPt>
            <c:idx val="0"/>
            <c:bubble3D val="0"/>
            <c:spPr>
              <a:solidFill>
                <a:schemeClr val="accent1"/>
              </a:solidFill>
              <a:ln w="15875">
                <a:solidFill>
                  <a:schemeClr val="tx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B934-4647-AD32-2F39A8C9490A}"/>
              </c:ext>
            </c:extLst>
          </c:dPt>
          <c:dPt>
            <c:idx val="1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B934-4647-AD32-2F39A8C9490A}"/>
              </c:ext>
            </c:extLst>
          </c:dPt>
          <c:dPt>
            <c:idx val="2"/>
            <c:bubble3D val="0"/>
            <c:spPr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B934-4647-AD32-2F39A8C9490A}"/>
              </c:ext>
            </c:extLst>
          </c:dPt>
          <c:dPt>
            <c:idx val="3"/>
            <c:bubble3D val="0"/>
            <c:spPr>
              <a:solidFill>
                <a:srgbClr val="DA947B"/>
              </a:solidFill>
              <a:ln w="15875">
                <a:solidFill>
                  <a:schemeClr val="tx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B934-4647-AD32-2F39A8C9490A}"/>
              </c:ext>
            </c:extLst>
          </c:dPt>
          <c:dPt>
            <c:idx val="4"/>
            <c:bubble3D val="0"/>
            <c:spPr>
              <a:solidFill>
                <a:srgbClr val="DD3D46"/>
              </a:solidFill>
              <a:ln w="15875">
                <a:solidFill>
                  <a:schemeClr val="tx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6-B934-4647-AD32-2F39A8C9490A}"/>
              </c:ext>
            </c:extLst>
          </c:dPt>
          <c:dPt>
            <c:idx val="5"/>
            <c:bubble3D val="0"/>
            <c:spPr>
              <a:noFill/>
              <a:ln w="1587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B934-4647-AD32-2F39A8C9490A}"/>
              </c:ext>
            </c:extLst>
          </c:dPt>
          <c:dLbls>
            <c:delete val="1"/>
          </c:dLbls>
          <c:cat>
            <c:strRef>
              <c:f>Sheet1!$A$2:$A$7</c:f>
              <c:strCache>
                <c:ptCount val="6"/>
                <c:pt idx="0">
                  <c:v>Strong La Nina</c:v>
                </c:pt>
                <c:pt idx="1">
                  <c:v>Weak La Nina</c:v>
                </c:pt>
                <c:pt idx="2">
                  <c:v>Neutral</c:v>
                </c:pt>
                <c:pt idx="3">
                  <c:v>Weak El Nino</c:v>
                </c:pt>
                <c:pt idx="4">
                  <c:v>Strong El Nino</c:v>
                </c:pt>
                <c:pt idx="5">
                  <c:v>None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1.9</c:v>
                </c:pt>
                <c:pt idx="1">
                  <c:v>0.6</c:v>
                </c:pt>
                <c:pt idx="2">
                  <c:v>1</c:v>
                </c:pt>
                <c:pt idx="3">
                  <c:v>0.6</c:v>
                </c:pt>
                <c:pt idx="4">
                  <c:v>1.9</c:v>
                </c:pt>
                <c:pt idx="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34-4647-AD32-2F39A8C9490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27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349975816031127"/>
          <c:y val="3.3668317426439123E-2"/>
          <c:w val="0.71300057259102778"/>
          <c:h val="0.9663316825735608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5875">
              <a:solidFill>
                <a:schemeClr val="tx1"/>
              </a:solidFill>
            </a:ln>
            <a:scene3d>
              <a:camera prst="orthographicFront"/>
              <a:lightRig rig="brightRoom" dir="t"/>
            </a:scene3d>
            <a:sp3d prstMaterial="flat">
              <a:contourClr>
                <a:srgbClr val="000000"/>
              </a:contourClr>
            </a:sp3d>
          </c:spPr>
          <c:dPt>
            <c:idx val="0"/>
            <c:bubble3D val="0"/>
            <c:spPr>
              <a:solidFill>
                <a:schemeClr val="accent1"/>
              </a:solidFill>
              <a:ln w="15875">
                <a:solidFill>
                  <a:schemeClr val="tx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B934-4647-AD32-2F39A8C9490A}"/>
              </c:ext>
            </c:extLst>
          </c:dPt>
          <c:dPt>
            <c:idx val="1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B934-4647-AD32-2F39A8C9490A}"/>
              </c:ext>
            </c:extLst>
          </c:dPt>
          <c:dPt>
            <c:idx val="2"/>
            <c:bubble3D val="0"/>
            <c:spPr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B934-4647-AD32-2F39A8C9490A}"/>
              </c:ext>
            </c:extLst>
          </c:dPt>
          <c:dPt>
            <c:idx val="3"/>
            <c:bubble3D val="0"/>
            <c:spPr>
              <a:solidFill>
                <a:srgbClr val="DA947B"/>
              </a:solidFill>
              <a:ln w="15875">
                <a:solidFill>
                  <a:schemeClr val="tx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B934-4647-AD32-2F39A8C9490A}"/>
              </c:ext>
            </c:extLst>
          </c:dPt>
          <c:dPt>
            <c:idx val="4"/>
            <c:bubble3D val="0"/>
            <c:spPr>
              <a:solidFill>
                <a:srgbClr val="DD3D46"/>
              </a:solidFill>
              <a:ln w="15875">
                <a:solidFill>
                  <a:schemeClr val="tx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6-B934-4647-AD32-2F39A8C9490A}"/>
              </c:ext>
            </c:extLst>
          </c:dPt>
          <c:dPt>
            <c:idx val="5"/>
            <c:bubble3D val="0"/>
            <c:spPr>
              <a:noFill/>
              <a:ln w="1587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B934-4647-AD32-2F39A8C9490A}"/>
              </c:ext>
            </c:extLst>
          </c:dPt>
          <c:dLbls>
            <c:delete val="1"/>
          </c:dLbls>
          <c:cat>
            <c:strRef>
              <c:f>Sheet1!$A$2:$A$7</c:f>
              <c:strCache>
                <c:ptCount val="6"/>
                <c:pt idx="0">
                  <c:v>Strong La Nina</c:v>
                </c:pt>
                <c:pt idx="1">
                  <c:v>Weak La Nina</c:v>
                </c:pt>
                <c:pt idx="2">
                  <c:v>Neutral</c:v>
                </c:pt>
                <c:pt idx="3">
                  <c:v>Weak El Nino</c:v>
                </c:pt>
                <c:pt idx="4">
                  <c:v>Strong El Nino</c:v>
                </c:pt>
                <c:pt idx="5">
                  <c:v>None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1.9</c:v>
                </c:pt>
                <c:pt idx="1">
                  <c:v>0.6</c:v>
                </c:pt>
                <c:pt idx="2">
                  <c:v>1</c:v>
                </c:pt>
                <c:pt idx="3">
                  <c:v>0.6</c:v>
                </c:pt>
                <c:pt idx="4">
                  <c:v>1.9</c:v>
                </c:pt>
                <c:pt idx="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34-4647-AD32-2F39A8C9490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27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760BA-2CF4-754C-8FEB-773D5ECA9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2DA907-884A-1B47-B22B-88DA08195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CD15D-A3B0-2D4A-82F1-4676AC573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FB5B-2498-0643-89AA-0B90F959F1A9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8BEE5-D57C-1F4E-A289-5562EC746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CB6C9-A18B-B544-815F-9703BC4AC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24AE-C84A-5C4A-A72E-BAF9CF177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042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88AA2-08B7-A041-87A3-3FE0AA620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4B7723-D8DA-4141-A5E7-344EF4FEFD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2AA1C-B6BB-8645-AC45-F69F7B150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FB5B-2498-0643-89AA-0B90F959F1A9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CBCE9-D2D6-EA44-B7C6-005D2EDD6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E8A9D-85D5-CF4B-8258-EB82FC8B0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24AE-C84A-5C4A-A72E-BAF9CF177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90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3A2C65-5B88-EE4A-B539-ED831694E2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72A18D-77E6-3C44-AE55-3818A9E0D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DA2E0-DF81-A04E-A72A-003BD43C9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FB5B-2498-0643-89AA-0B90F959F1A9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AB339-A637-7744-A798-1AF5AE0BD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6BFCD-B9D6-7D4A-82F7-4DEB04EA6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24AE-C84A-5C4A-A72E-BAF9CF177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41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53619-C149-A94C-97D7-644CB066E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C9E73-49D0-EF4C-929F-CEE03BC97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55585-9233-EE4D-925E-F41D9E3E6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FB5B-2498-0643-89AA-0B90F959F1A9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6173A-C057-974D-B0FF-193EAD6C8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35B4F-A061-A644-A1CC-D1AEB724B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24AE-C84A-5C4A-A72E-BAF9CF177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72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F2D69-162B-5D49-8A1D-EE354A513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EE6BF-99A5-2545-B7E9-1EEF26BB0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A62DB-1B30-2C42-94D4-BE4C80320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FB5B-2498-0643-89AA-0B90F959F1A9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D98E0-0122-714C-8FE8-2B4DF00C0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A8283-627E-F240-BECE-7246BC324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24AE-C84A-5C4A-A72E-BAF9CF177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28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66C31-C3F6-DC46-9EBB-9451A6E5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3E61A-3C14-AA4F-B33E-76F63159D6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F04815-F890-CF49-B84E-CCFF52D86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69BBA1-B79C-8943-A2DD-A545ED4C0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FB5B-2498-0643-89AA-0B90F959F1A9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3D669-D0F2-FE49-999E-799F6C4A1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1A18F2-EEB5-5744-901F-95209A4AC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24AE-C84A-5C4A-A72E-BAF9CF177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62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80B04-E6F5-024C-A451-E9D7AE2F4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0F9A66-B3E3-404A-BE1F-DBADB2E08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A56D9E-4B56-5642-8038-0CC70F78B2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5098B3-11E9-3A40-AB4E-AA54B8C7B9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C15E14-A266-394B-919B-DA1DD1A372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44CF88-D89B-E048-A41F-666BA169B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FB5B-2498-0643-89AA-0B90F959F1A9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C81D7B-8E59-A443-86AB-33BD993D1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0437A1-9E74-BB41-AFCF-622EBA109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24AE-C84A-5C4A-A72E-BAF9CF177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89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AE510-E325-DA4B-B9C8-E3125ADE1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AC83E0-1461-9A44-9256-07790CFE6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FB5B-2498-0643-89AA-0B90F959F1A9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9D75E5-8159-7146-BECE-1D865EF9C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B4FC1D-FA33-3346-AC59-C30D7C06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24AE-C84A-5C4A-A72E-BAF9CF177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12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26497A-56FE-8D46-B187-5F12AF9C2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FB5B-2498-0643-89AA-0B90F959F1A9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E79970-95C7-E740-AC77-698B25115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9F82C8-971A-5041-9AFF-8C39F2FDD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24AE-C84A-5C4A-A72E-BAF9CF177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37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B1228-6861-AD48-BECC-42F3A055E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524C9-0E26-1847-9C65-01BF94676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BE7E1-DED1-8B49-A91A-EF61CBBEB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A29423-0300-5C4D-8DD8-1F16D4D57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FB5B-2498-0643-89AA-0B90F959F1A9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CF82D-608C-DF42-9A4B-29E004AFB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40BE2D-96D8-C448-89A0-A338E376E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24AE-C84A-5C4A-A72E-BAF9CF177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48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A0EC-D565-0348-AD5D-1E670649F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A51B8D-1603-4245-A817-0014071171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ACD69-5476-0445-841D-3C97692556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87BA57-D642-8748-A05D-631EE144E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FB5B-2498-0643-89AA-0B90F959F1A9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356A7-02B0-B842-B06B-0550B09AC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32C56C-F800-D644-9609-36D190DDF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24AE-C84A-5C4A-A72E-BAF9CF177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16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2DE979-F98E-C44B-86F5-11AB90CE9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0F14A5-8B8E-C54E-9BD3-08F5ED494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975FE-FDB2-474B-9D69-9D66C93B72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AFB5B-2498-0643-89AA-0B90F959F1A9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75B4C-4A09-534A-AC23-F47269523E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B52F1-ACF1-FF41-BADC-90CBD6A59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D24AE-C84A-5C4A-A72E-BAF9CF177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2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4C2B386-BA24-0B47-A746-A4B73E051D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2375204"/>
              </p:ext>
            </p:extLst>
          </p:nvPr>
        </p:nvGraphicFramePr>
        <p:xfrm>
          <a:off x="0" y="925830"/>
          <a:ext cx="12192000" cy="82986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BEC1D0A-B0F9-6D41-99D2-6EB38B4488A9}"/>
              </a:ext>
            </a:extLst>
          </p:cNvPr>
          <p:cNvCxnSpPr>
            <a:cxnSpLocks/>
          </p:cNvCxnSpPr>
          <p:nvPr/>
        </p:nvCxnSpPr>
        <p:spPr>
          <a:xfrm>
            <a:off x="1173956" y="5225665"/>
            <a:ext cx="98440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4">
            <a:extLst>
              <a:ext uri="{FF2B5EF4-FFF2-40B4-BE49-F238E27FC236}">
                <a16:creationId xmlns:a16="http://schemas.microsoft.com/office/drawing/2014/main" id="{CC2E231E-D3AB-D54B-982B-1409B7223477}"/>
              </a:ext>
            </a:extLst>
          </p:cNvPr>
          <p:cNvSpPr/>
          <p:nvPr/>
        </p:nvSpPr>
        <p:spPr>
          <a:xfrm rot="17852119">
            <a:off x="4355233" y="2888793"/>
            <a:ext cx="680804" cy="3184339"/>
          </a:xfrm>
          <a:custGeom>
            <a:avLst/>
            <a:gdLst>
              <a:gd name="connsiteX0" fmla="*/ 166257 w 332511"/>
              <a:gd name="connsiteY0" fmla="*/ 0 h 4663276"/>
              <a:gd name="connsiteX1" fmla="*/ 332511 w 332511"/>
              <a:gd name="connsiteY1" fmla="*/ 4294909 h 4663276"/>
              <a:gd name="connsiteX2" fmla="*/ 332509 w 332511"/>
              <a:gd name="connsiteY2" fmla="*/ 4294909 h 4663276"/>
              <a:gd name="connsiteX3" fmla="*/ 166254 w 332511"/>
              <a:gd name="connsiteY3" fmla="*/ 4663276 h 4663276"/>
              <a:gd name="connsiteX4" fmla="*/ 0 w 332511"/>
              <a:gd name="connsiteY4" fmla="*/ 4294909 h 4663276"/>
              <a:gd name="connsiteX5" fmla="*/ 2 w 332511"/>
              <a:gd name="connsiteY5" fmla="*/ 4294909 h 4663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2511" h="4663276">
                <a:moveTo>
                  <a:pt x="166257" y="0"/>
                </a:moveTo>
                <a:lnTo>
                  <a:pt x="332511" y="4294909"/>
                </a:lnTo>
                <a:lnTo>
                  <a:pt x="332509" y="4294909"/>
                </a:lnTo>
                <a:lnTo>
                  <a:pt x="166254" y="4663276"/>
                </a:lnTo>
                <a:lnTo>
                  <a:pt x="0" y="4294909"/>
                </a:lnTo>
                <a:lnTo>
                  <a:pt x="2" y="429490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E0624-2535-2E49-ABB0-EA814CD0A771}"/>
              </a:ext>
            </a:extLst>
          </p:cNvPr>
          <p:cNvSpPr txBox="1"/>
          <p:nvPr/>
        </p:nvSpPr>
        <p:spPr>
          <a:xfrm>
            <a:off x="2351495" y="5161146"/>
            <a:ext cx="1358064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La Niña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18F9FA-E53B-1A4C-804B-B2C173A93342}"/>
              </a:ext>
            </a:extLst>
          </p:cNvPr>
          <p:cNvSpPr txBox="1"/>
          <p:nvPr/>
        </p:nvSpPr>
        <p:spPr>
          <a:xfrm>
            <a:off x="8469413" y="5161146"/>
            <a:ext cx="1319592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El Niño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03899C-378E-B442-B538-C69C03144B63}"/>
              </a:ext>
            </a:extLst>
          </p:cNvPr>
          <p:cNvSpPr txBox="1"/>
          <p:nvPr/>
        </p:nvSpPr>
        <p:spPr>
          <a:xfrm>
            <a:off x="5260657" y="1239851"/>
            <a:ext cx="1670686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Neutral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E38626-3C41-BE4F-999C-D8C791EFEFDD}"/>
              </a:ext>
            </a:extLst>
          </p:cNvPr>
          <p:cNvSpPr txBox="1"/>
          <p:nvPr/>
        </p:nvSpPr>
        <p:spPr>
          <a:xfrm>
            <a:off x="2139217" y="288566"/>
            <a:ext cx="7913565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Current ENSO Conditions: </a:t>
            </a:r>
            <a:r>
              <a:rPr lang="en-US" sz="3200" b="1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Strong La Niña</a:t>
            </a:r>
          </a:p>
        </p:txBody>
      </p:sp>
    </p:spTree>
    <p:extLst>
      <p:ext uri="{BB962C8B-B14F-4D97-AF65-F5344CB8AC3E}">
        <p14:creationId xmlns:p14="http://schemas.microsoft.com/office/powerpoint/2010/main" val="4040890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4C2B386-BA24-0B47-A746-A4B73E051D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9067962"/>
              </p:ext>
            </p:extLst>
          </p:nvPr>
        </p:nvGraphicFramePr>
        <p:xfrm>
          <a:off x="0" y="925830"/>
          <a:ext cx="12192000" cy="82986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BEC1D0A-B0F9-6D41-99D2-6EB38B4488A9}"/>
              </a:ext>
            </a:extLst>
          </p:cNvPr>
          <p:cNvCxnSpPr>
            <a:cxnSpLocks/>
          </p:cNvCxnSpPr>
          <p:nvPr/>
        </p:nvCxnSpPr>
        <p:spPr>
          <a:xfrm>
            <a:off x="1173956" y="5225665"/>
            <a:ext cx="98440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1FE0624-2535-2E49-ABB0-EA814CD0A771}"/>
              </a:ext>
            </a:extLst>
          </p:cNvPr>
          <p:cNvSpPr txBox="1"/>
          <p:nvPr/>
        </p:nvSpPr>
        <p:spPr>
          <a:xfrm>
            <a:off x="2351495" y="5161146"/>
            <a:ext cx="1358064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La Niña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18F9FA-E53B-1A4C-804B-B2C173A93342}"/>
              </a:ext>
            </a:extLst>
          </p:cNvPr>
          <p:cNvSpPr txBox="1"/>
          <p:nvPr/>
        </p:nvSpPr>
        <p:spPr>
          <a:xfrm>
            <a:off x="8469413" y="5161146"/>
            <a:ext cx="1319592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El Niño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03899C-378E-B442-B538-C69C03144B63}"/>
              </a:ext>
            </a:extLst>
          </p:cNvPr>
          <p:cNvSpPr txBox="1"/>
          <p:nvPr/>
        </p:nvSpPr>
        <p:spPr>
          <a:xfrm>
            <a:off x="5260657" y="1239851"/>
            <a:ext cx="1670686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Neutral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E38626-3C41-BE4F-999C-D8C791EFEFDD}"/>
              </a:ext>
            </a:extLst>
          </p:cNvPr>
          <p:cNvSpPr txBox="1"/>
          <p:nvPr/>
        </p:nvSpPr>
        <p:spPr>
          <a:xfrm>
            <a:off x="2139217" y="288566"/>
            <a:ext cx="7913565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Current ENSO Conditions: </a:t>
            </a:r>
            <a:r>
              <a:rPr lang="en-US" sz="3200" b="1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Weak La Niña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2CFEFF85-DA06-874A-9378-94E89531A26B}"/>
              </a:ext>
            </a:extLst>
          </p:cNvPr>
          <p:cNvSpPr/>
          <p:nvPr/>
        </p:nvSpPr>
        <p:spPr>
          <a:xfrm rot="20210050">
            <a:off x="5130136" y="2164926"/>
            <a:ext cx="680804" cy="3184339"/>
          </a:xfrm>
          <a:custGeom>
            <a:avLst/>
            <a:gdLst>
              <a:gd name="connsiteX0" fmla="*/ 166257 w 332511"/>
              <a:gd name="connsiteY0" fmla="*/ 0 h 4663276"/>
              <a:gd name="connsiteX1" fmla="*/ 332511 w 332511"/>
              <a:gd name="connsiteY1" fmla="*/ 4294909 h 4663276"/>
              <a:gd name="connsiteX2" fmla="*/ 332509 w 332511"/>
              <a:gd name="connsiteY2" fmla="*/ 4294909 h 4663276"/>
              <a:gd name="connsiteX3" fmla="*/ 166254 w 332511"/>
              <a:gd name="connsiteY3" fmla="*/ 4663276 h 4663276"/>
              <a:gd name="connsiteX4" fmla="*/ 0 w 332511"/>
              <a:gd name="connsiteY4" fmla="*/ 4294909 h 4663276"/>
              <a:gd name="connsiteX5" fmla="*/ 2 w 332511"/>
              <a:gd name="connsiteY5" fmla="*/ 4294909 h 4663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2511" h="4663276">
                <a:moveTo>
                  <a:pt x="166257" y="0"/>
                </a:moveTo>
                <a:lnTo>
                  <a:pt x="332511" y="4294909"/>
                </a:lnTo>
                <a:lnTo>
                  <a:pt x="332509" y="4294909"/>
                </a:lnTo>
                <a:lnTo>
                  <a:pt x="166254" y="4663276"/>
                </a:lnTo>
                <a:lnTo>
                  <a:pt x="0" y="4294909"/>
                </a:lnTo>
                <a:lnTo>
                  <a:pt x="2" y="429490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218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4C2B386-BA24-0B47-A746-A4B73E051D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6629070"/>
              </p:ext>
            </p:extLst>
          </p:nvPr>
        </p:nvGraphicFramePr>
        <p:xfrm>
          <a:off x="0" y="925830"/>
          <a:ext cx="12192000" cy="82986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BEC1D0A-B0F9-6D41-99D2-6EB38B4488A9}"/>
              </a:ext>
            </a:extLst>
          </p:cNvPr>
          <p:cNvCxnSpPr>
            <a:cxnSpLocks/>
          </p:cNvCxnSpPr>
          <p:nvPr/>
        </p:nvCxnSpPr>
        <p:spPr>
          <a:xfrm>
            <a:off x="1173956" y="5225665"/>
            <a:ext cx="98440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1FE0624-2535-2E49-ABB0-EA814CD0A771}"/>
              </a:ext>
            </a:extLst>
          </p:cNvPr>
          <p:cNvSpPr txBox="1"/>
          <p:nvPr/>
        </p:nvSpPr>
        <p:spPr>
          <a:xfrm>
            <a:off x="2351495" y="5161146"/>
            <a:ext cx="1358064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La Niña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18F9FA-E53B-1A4C-804B-B2C173A93342}"/>
              </a:ext>
            </a:extLst>
          </p:cNvPr>
          <p:cNvSpPr txBox="1"/>
          <p:nvPr/>
        </p:nvSpPr>
        <p:spPr>
          <a:xfrm>
            <a:off x="8469413" y="5161146"/>
            <a:ext cx="1319592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El Niño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03899C-378E-B442-B538-C69C03144B63}"/>
              </a:ext>
            </a:extLst>
          </p:cNvPr>
          <p:cNvSpPr txBox="1"/>
          <p:nvPr/>
        </p:nvSpPr>
        <p:spPr>
          <a:xfrm>
            <a:off x="5260657" y="1239851"/>
            <a:ext cx="1670686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Neutral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E38626-3C41-BE4F-999C-D8C791EFEFDD}"/>
              </a:ext>
            </a:extLst>
          </p:cNvPr>
          <p:cNvSpPr txBox="1"/>
          <p:nvPr/>
        </p:nvSpPr>
        <p:spPr>
          <a:xfrm>
            <a:off x="2139217" y="288566"/>
            <a:ext cx="7913565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Current ENSO Conditions: </a:t>
            </a:r>
            <a:r>
              <a:rPr lang="en-US" sz="3200" b="1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Neutral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DDF60C0F-CAD6-C141-B6E3-2057E5A846D2}"/>
              </a:ext>
            </a:extLst>
          </p:cNvPr>
          <p:cNvSpPr/>
          <p:nvPr/>
        </p:nvSpPr>
        <p:spPr>
          <a:xfrm rot="21157125">
            <a:off x="5544744" y="2051248"/>
            <a:ext cx="680804" cy="3184339"/>
          </a:xfrm>
          <a:custGeom>
            <a:avLst/>
            <a:gdLst>
              <a:gd name="connsiteX0" fmla="*/ 166257 w 332511"/>
              <a:gd name="connsiteY0" fmla="*/ 0 h 4663276"/>
              <a:gd name="connsiteX1" fmla="*/ 332511 w 332511"/>
              <a:gd name="connsiteY1" fmla="*/ 4294909 h 4663276"/>
              <a:gd name="connsiteX2" fmla="*/ 332509 w 332511"/>
              <a:gd name="connsiteY2" fmla="*/ 4294909 h 4663276"/>
              <a:gd name="connsiteX3" fmla="*/ 166254 w 332511"/>
              <a:gd name="connsiteY3" fmla="*/ 4663276 h 4663276"/>
              <a:gd name="connsiteX4" fmla="*/ 0 w 332511"/>
              <a:gd name="connsiteY4" fmla="*/ 4294909 h 4663276"/>
              <a:gd name="connsiteX5" fmla="*/ 2 w 332511"/>
              <a:gd name="connsiteY5" fmla="*/ 4294909 h 4663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2511" h="4663276">
                <a:moveTo>
                  <a:pt x="166257" y="0"/>
                </a:moveTo>
                <a:lnTo>
                  <a:pt x="332511" y="4294909"/>
                </a:lnTo>
                <a:lnTo>
                  <a:pt x="332509" y="4294909"/>
                </a:lnTo>
                <a:lnTo>
                  <a:pt x="166254" y="4663276"/>
                </a:lnTo>
                <a:lnTo>
                  <a:pt x="0" y="4294909"/>
                </a:lnTo>
                <a:lnTo>
                  <a:pt x="2" y="429490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447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4C2B386-BA24-0B47-A746-A4B73E051D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0217565"/>
              </p:ext>
            </p:extLst>
          </p:nvPr>
        </p:nvGraphicFramePr>
        <p:xfrm>
          <a:off x="0" y="925830"/>
          <a:ext cx="12192000" cy="82986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BEC1D0A-B0F9-6D41-99D2-6EB38B4488A9}"/>
              </a:ext>
            </a:extLst>
          </p:cNvPr>
          <p:cNvCxnSpPr>
            <a:cxnSpLocks/>
          </p:cNvCxnSpPr>
          <p:nvPr/>
        </p:nvCxnSpPr>
        <p:spPr>
          <a:xfrm>
            <a:off x="1173956" y="5225665"/>
            <a:ext cx="98440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1FE0624-2535-2E49-ABB0-EA814CD0A771}"/>
              </a:ext>
            </a:extLst>
          </p:cNvPr>
          <p:cNvSpPr txBox="1"/>
          <p:nvPr/>
        </p:nvSpPr>
        <p:spPr>
          <a:xfrm>
            <a:off x="2351495" y="5161146"/>
            <a:ext cx="1358064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La Niña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18F9FA-E53B-1A4C-804B-B2C173A93342}"/>
              </a:ext>
            </a:extLst>
          </p:cNvPr>
          <p:cNvSpPr txBox="1"/>
          <p:nvPr/>
        </p:nvSpPr>
        <p:spPr>
          <a:xfrm>
            <a:off x="8469413" y="5161146"/>
            <a:ext cx="1319592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El Niño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03899C-378E-B442-B538-C69C03144B63}"/>
              </a:ext>
            </a:extLst>
          </p:cNvPr>
          <p:cNvSpPr txBox="1"/>
          <p:nvPr/>
        </p:nvSpPr>
        <p:spPr>
          <a:xfrm>
            <a:off x="5260657" y="1239851"/>
            <a:ext cx="1670686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Neutral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E38626-3C41-BE4F-999C-D8C791EFEFDD}"/>
              </a:ext>
            </a:extLst>
          </p:cNvPr>
          <p:cNvSpPr txBox="1"/>
          <p:nvPr/>
        </p:nvSpPr>
        <p:spPr>
          <a:xfrm>
            <a:off x="2139217" y="288566"/>
            <a:ext cx="7913565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Current ENSO Conditions: </a:t>
            </a:r>
            <a:r>
              <a:rPr lang="en-US" sz="3200" b="1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Neutral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2978B23A-64FF-2C4D-814D-923DFB60D14B}"/>
              </a:ext>
            </a:extLst>
          </p:cNvPr>
          <p:cNvSpPr/>
          <p:nvPr/>
        </p:nvSpPr>
        <p:spPr>
          <a:xfrm>
            <a:off x="5766416" y="2051248"/>
            <a:ext cx="680804" cy="3184339"/>
          </a:xfrm>
          <a:custGeom>
            <a:avLst/>
            <a:gdLst>
              <a:gd name="connsiteX0" fmla="*/ 166257 w 332511"/>
              <a:gd name="connsiteY0" fmla="*/ 0 h 4663276"/>
              <a:gd name="connsiteX1" fmla="*/ 332511 w 332511"/>
              <a:gd name="connsiteY1" fmla="*/ 4294909 h 4663276"/>
              <a:gd name="connsiteX2" fmla="*/ 332509 w 332511"/>
              <a:gd name="connsiteY2" fmla="*/ 4294909 h 4663276"/>
              <a:gd name="connsiteX3" fmla="*/ 166254 w 332511"/>
              <a:gd name="connsiteY3" fmla="*/ 4663276 h 4663276"/>
              <a:gd name="connsiteX4" fmla="*/ 0 w 332511"/>
              <a:gd name="connsiteY4" fmla="*/ 4294909 h 4663276"/>
              <a:gd name="connsiteX5" fmla="*/ 2 w 332511"/>
              <a:gd name="connsiteY5" fmla="*/ 4294909 h 4663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2511" h="4663276">
                <a:moveTo>
                  <a:pt x="166257" y="0"/>
                </a:moveTo>
                <a:lnTo>
                  <a:pt x="332511" y="4294909"/>
                </a:lnTo>
                <a:lnTo>
                  <a:pt x="332509" y="4294909"/>
                </a:lnTo>
                <a:lnTo>
                  <a:pt x="166254" y="4663276"/>
                </a:lnTo>
                <a:lnTo>
                  <a:pt x="0" y="4294909"/>
                </a:lnTo>
                <a:lnTo>
                  <a:pt x="2" y="429490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300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4C2B386-BA24-0B47-A746-A4B73E051D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5506221"/>
              </p:ext>
            </p:extLst>
          </p:nvPr>
        </p:nvGraphicFramePr>
        <p:xfrm>
          <a:off x="0" y="925830"/>
          <a:ext cx="12192000" cy="82986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BEC1D0A-B0F9-6D41-99D2-6EB38B4488A9}"/>
              </a:ext>
            </a:extLst>
          </p:cNvPr>
          <p:cNvCxnSpPr>
            <a:cxnSpLocks/>
          </p:cNvCxnSpPr>
          <p:nvPr/>
        </p:nvCxnSpPr>
        <p:spPr>
          <a:xfrm>
            <a:off x="1173956" y="5225665"/>
            <a:ext cx="98440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1FE0624-2535-2E49-ABB0-EA814CD0A771}"/>
              </a:ext>
            </a:extLst>
          </p:cNvPr>
          <p:cNvSpPr txBox="1"/>
          <p:nvPr/>
        </p:nvSpPr>
        <p:spPr>
          <a:xfrm>
            <a:off x="2351495" y="5161146"/>
            <a:ext cx="1358064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La Niña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18F9FA-E53B-1A4C-804B-B2C173A93342}"/>
              </a:ext>
            </a:extLst>
          </p:cNvPr>
          <p:cNvSpPr txBox="1"/>
          <p:nvPr/>
        </p:nvSpPr>
        <p:spPr>
          <a:xfrm>
            <a:off x="8469413" y="5161146"/>
            <a:ext cx="1319592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El Niño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03899C-378E-B442-B538-C69C03144B63}"/>
              </a:ext>
            </a:extLst>
          </p:cNvPr>
          <p:cNvSpPr txBox="1"/>
          <p:nvPr/>
        </p:nvSpPr>
        <p:spPr>
          <a:xfrm>
            <a:off x="5260657" y="1239851"/>
            <a:ext cx="1670686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Neutral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E38626-3C41-BE4F-999C-D8C791EFEFDD}"/>
              </a:ext>
            </a:extLst>
          </p:cNvPr>
          <p:cNvSpPr txBox="1"/>
          <p:nvPr/>
        </p:nvSpPr>
        <p:spPr>
          <a:xfrm>
            <a:off x="2139217" y="288566"/>
            <a:ext cx="7913565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Current ENSO Conditions: </a:t>
            </a:r>
            <a:r>
              <a:rPr lang="en-US" sz="3200" b="1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Neutral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DD5CC75B-6F37-C34A-AF10-7F3331067DA5}"/>
              </a:ext>
            </a:extLst>
          </p:cNvPr>
          <p:cNvSpPr/>
          <p:nvPr/>
        </p:nvSpPr>
        <p:spPr>
          <a:xfrm rot="444708">
            <a:off x="5976471" y="2046934"/>
            <a:ext cx="680804" cy="3184339"/>
          </a:xfrm>
          <a:custGeom>
            <a:avLst/>
            <a:gdLst>
              <a:gd name="connsiteX0" fmla="*/ 166257 w 332511"/>
              <a:gd name="connsiteY0" fmla="*/ 0 h 4663276"/>
              <a:gd name="connsiteX1" fmla="*/ 332511 w 332511"/>
              <a:gd name="connsiteY1" fmla="*/ 4294909 h 4663276"/>
              <a:gd name="connsiteX2" fmla="*/ 332509 w 332511"/>
              <a:gd name="connsiteY2" fmla="*/ 4294909 h 4663276"/>
              <a:gd name="connsiteX3" fmla="*/ 166254 w 332511"/>
              <a:gd name="connsiteY3" fmla="*/ 4663276 h 4663276"/>
              <a:gd name="connsiteX4" fmla="*/ 0 w 332511"/>
              <a:gd name="connsiteY4" fmla="*/ 4294909 h 4663276"/>
              <a:gd name="connsiteX5" fmla="*/ 2 w 332511"/>
              <a:gd name="connsiteY5" fmla="*/ 4294909 h 4663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2511" h="4663276">
                <a:moveTo>
                  <a:pt x="166257" y="0"/>
                </a:moveTo>
                <a:lnTo>
                  <a:pt x="332511" y="4294909"/>
                </a:lnTo>
                <a:lnTo>
                  <a:pt x="332509" y="4294909"/>
                </a:lnTo>
                <a:lnTo>
                  <a:pt x="166254" y="4663276"/>
                </a:lnTo>
                <a:lnTo>
                  <a:pt x="0" y="4294909"/>
                </a:lnTo>
                <a:lnTo>
                  <a:pt x="2" y="429490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196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4C2B386-BA24-0B47-A746-A4B73E051D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9125918"/>
              </p:ext>
            </p:extLst>
          </p:nvPr>
        </p:nvGraphicFramePr>
        <p:xfrm>
          <a:off x="0" y="925830"/>
          <a:ext cx="12192000" cy="82986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BEC1D0A-B0F9-6D41-99D2-6EB38B4488A9}"/>
              </a:ext>
            </a:extLst>
          </p:cNvPr>
          <p:cNvCxnSpPr>
            <a:cxnSpLocks/>
          </p:cNvCxnSpPr>
          <p:nvPr/>
        </p:nvCxnSpPr>
        <p:spPr>
          <a:xfrm>
            <a:off x="1173956" y="5225665"/>
            <a:ext cx="98440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1FE0624-2535-2E49-ABB0-EA814CD0A771}"/>
              </a:ext>
            </a:extLst>
          </p:cNvPr>
          <p:cNvSpPr txBox="1"/>
          <p:nvPr/>
        </p:nvSpPr>
        <p:spPr>
          <a:xfrm>
            <a:off x="2351495" y="5161146"/>
            <a:ext cx="1358064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La Niña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18F9FA-E53B-1A4C-804B-B2C173A93342}"/>
              </a:ext>
            </a:extLst>
          </p:cNvPr>
          <p:cNvSpPr txBox="1"/>
          <p:nvPr/>
        </p:nvSpPr>
        <p:spPr>
          <a:xfrm>
            <a:off x="8469413" y="5161146"/>
            <a:ext cx="1319592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El Niño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03899C-378E-B442-B538-C69C03144B63}"/>
              </a:ext>
            </a:extLst>
          </p:cNvPr>
          <p:cNvSpPr txBox="1"/>
          <p:nvPr/>
        </p:nvSpPr>
        <p:spPr>
          <a:xfrm>
            <a:off x="5260657" y="1239851"/>
            <a:ext cx="1670686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Neutral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E38626-3C41-BE4F-999C-D8C791EFEFDD}"/>
              </a:ext>
            </a:extLst>
          </p:cNvPr>
          <p:cNvSpPr txBox="1"/>
          <p:nvPr/>
        </p:nvSpPr>
        <p:spPr>
          <a:xfrm>
            <a:off x="2139217" y="288566"/>
            <a:ext cx="7913565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Current ENSO Conditions: </a:t>
            </a:r>
            <a:r>
              <a:rPr lang="en-US" sz="3200" b="1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Weak El Niño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795A5E00-219F-504F-AEEA-480D66A0562A}"/>
              </a:ext>
            </a:extLst>
          </p:cNvPr>
          <p:cNvSpPr/>
          <p:nvPr/>
        </p:nvSpPr>
        <p:spPr>
          <a:xfrm rot="1381220">
            <a:off x="6405061" y="2157535"/>
            <a:ext cx="680804" cy="3184339"/>
          </a:xfrm>
          <a:custGeom>
            <a:avLst/>
            <a:gdLst>
              <a:gd name="connsiteX0" fmla="*/ 166257 w 332511"/>
              <a:gd name="connsiteY0" fmla="*/ 0 h 4663276"/>
              <a:gd name="connsiteX1" fmla="*/ 332511 w 332511"/>
              <a:gd name="connsiteY1" fmla="*/ 4294909 h 4663276"/>
              <a:gd name="connsiteX2" fmla="*/ 332509 w 332511"/>
              <a:gd name="connsiteY2" fmla="*/ 4294909 h 4663276"/>
              <a:gd name="connsiteX3" fmla="*/ 166254 w 332511"/>
              <a:gd name="connsiteY3" fmla="*/ 4663276 h 4663276"/>
              <a:gd name="connsiteX4" fmla="*/ 0 w 332511"/>
              <a:gd name="connsiteY4" fmla="*/ 4294909 h 4663276"/>
              <a:gd name="connsiteX5" fmla="*/ 2 w 332511"/>
              <a:gd name="connsiteY5" fmla="*/ 4294909 h 4663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2511" h="4663276">
                <a:moveTo>
                  <a:pt x="166257" y="0"/>
                </a:moveTo>
                <a:lnTo>
                  <a:pt x="332511" y="4294909"/>
                </a:lnTo>
                <a:lnTo>
                  <a:pt x="332509" y="4294909"/>
                </a:lnTo>
                <a:lnTo>
                  <a:pt x="166254" y="4663276"/>
                </a:lnTo>
                <a:lnTo>
                  <a:pt x="0" y="4294909"/>
                </a:lnTo>
                <a:lnTo>
                  <a:pt x="2" y="429490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170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4C2B386-BA24-0B47-A746-A4B73E051D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7486592"/>
              </p:ext>
            </p:extLst>
          </p:nvPr>
        </p:nvGraphicFramePr>
        <p:xfrm>
          <a:off x="0" y="925830"/>
          <a:ext cx="12192000" cy="82986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BEC1D0A-B0F9-6D41-99D2-6EB38B4488A9}"/>
              </a:ext>
            </a:extLst>
          </p:cNvPr>
          <p:cNvCxnSpPr>
            <a:cxnSpLocks/>
          </p:cNvCxnSpPr>
          <p:nvPr/>
        </p:nvCxnSpPr>
        <p:spPr>
          <a:xfrm>
            <a:off x="1173956" y="5225665"/>
            <a:ext cx="98440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1FE0624-2535-2E49-ABB0-EA814CD0A771}"/>
              </a:ext>
            </a:extLst>
          </p:cNvPr>
          <p:cNvSpPr txBox="1"/>
          <p:nvPr/>
        </p:nvSpPr>
        <p:spPr>
          <a:xfrm>
            <a:off x="2351495" y="5161146"/>
            <a:ext cx="1358064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La Niña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18F9FA-E53B-1A4C-804B-B2C173A93342}"/>
              </a:ext>
            </a:extLst>
          </p:cNvPr>
          <p:cNvSpPr txBox="1"/>
          <p:nvPr/>
        </p:nvSpPr>
        <p:spPr>
          <a:xfrm>
            <a:off x="8469413" y="5161146"/>
            <a:ext cx="1319592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El Niño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03899C-378E-B442-B538-C69C03144B63}"/>
              </a:ext>
            </a:extLst>
          </p:cNvPr>
          <p:cNvSpPr txBox="1"/>
          <p:nvPr/>
        </p:nvSpPr>
        <p:spPr>
          <a:xfrm>
            <a:off x="5260657" y="1239851"/>
            <a:ext cx="1670686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Neutral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E38626-3C41-BE4F-999C-D8C791EFEFDD}"/>
              </a:ext>
            </a:extLst>
          </p:cNvPr>
          <p:cNvSpPr txBox="1"/>
          <p:nvPr/>
        </p:nvSpPr>
        <p:spPr>
          <a:xfrm>
            <a:off x="2139217" y="288566"/>
            <a:ext cx="7913565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Current ENSO Conditions: </a:t>
            </a:r>
            <a:r>
              <a:rPr lang="en-US" sz="3200" b="1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Strong El Niño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55F62E-AA07-204D-AF5B-364A0B255D15}"/>
              </a:ext>
            </a:extLst>
          </p:cNvPr>
          <p:cNvSpPr/>
          <p:nvPr/>
        </p:nvSpPr>
        <p:spPr>
          <a:xfrm rot="3786350">
            <a:off x="7184285" y="2892192"/>
            <a:ext cx="680804" cy="3184339"/>
          </a:xfrm>
          <a:custGeom>
            <a:avLst/>
            <a:gdLst>
              <a:gd name="connsiteX0" fmla="*/ 166257 w 332511"/>
              <a:gd name="connsiteY0" fmla="*/ 0 h 4663276"/>
              <a:gd name="connsiteX1" fmla="*/ 332511 w 332511"/>
              <a:gd name="connsiteY1" fmla="*/ 4294909 h 4663276"/>
              <a:gd name="connsiteX2" fmla="*/ 332509 w 332511"/>
              <a:gd name="connsiteY2" fmla="*/ 4294909 h 4663276"/>
              <a:gd name="connsiteX3" fmla="*/ 166254 w 332511"/>
              <a:gd name="connsiteY3" fmla="*/ 4663276 h 4663276"/>
              <a:gd name="connsiteX4" fmla="*/ 0 w 332511"/>
              <a:gd name="connsiteY4" fmla="*/ 4294909 h 4663276"/>
              <a:gd name="connsiteX5" fmla="*/ 2 w 332511"/>
              <a:gd name="connsiteY5" fmla="*/ 4294909 h 4663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2511" h="4663276">
                <a:moveTo>
                  <a:pt x="166257" y="0"/>
                </a:moveTo>
                <a:lnTo>
                  <a:pt x="332511" y="4294909"/>
                </a:lnTo>
                <a:lnTo>
                  <a:pt x="332509" y="4294909"/>
                </a:lnTo>
                <a:lnTo>
                  <a:pt x="166254" y="4663276"/>
                </a:lnTo>
                <a:lnTo>
                  <a:pt x="0" y="4294909"/>
                </a:lnTo>
                <a:lnTo>
                  <a:pt x="2" y="429490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758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78</Words>
  <Application>Microsoft Macintosh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Lato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</cp:revision>
  <dcterms:created xsi:type="dcterms:W3CDTF">2021-11-08T21:01:03Z</dcterms:created>
  <dcterms:modified xsi:type="dcterms:W3CDTF">2021-11-27T06:02:52Z</dcterms:modified>
</cp:coreProperties>
</file>