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9" r:id="rId4"/>
    <p:sldId id="275" r:id="rId5"/>
    <p:sldId id="276" r:id="rId6"/>
    <p:sldId id="278" r:id="rId7"/>
    <p:sldId id="277" r:id="rId8"/>
    <p:sldId id="279" r:id="rId9"/>
    <p:sldId id="266" r:id="rId10"/>
    <p:sldId id="257" r:id="rId11"/>
    <p:sldId id="261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hyperlink" Target="#W2E_Rcv!A1" TargetMode="External"/><Relationship Id="rId8" Type="http://schemas.openxmlformats.org/officeDocument/2006/relationships/hyperlink" Target="#E2W_Buy!A1" TargetMode="External"/><Relationship Id="rId7" Type="http://schemas.openxmlformats.org/officeDocument/2006/relationships/hyperlink" Target="#E2W_BOM!A1" TargetMode="External"/><Relationship Id="rId6" Type="http://schemas.openxmlformats.org/officeDocument/2006/relationships/hyperlink" Target="#E2W_EMP!A1" TargetMode="External"/><Relationship Id="rId5" Type="http://schemas.openxmlformats.org/officeDocument/2006/relationships/hyperlink" Target="#E2W_SupplierData!A1" TargetMode="External"/><Relationship Id="rId4" Type="http://schemas.openxmlformats.org/officeDocument/2006/relationships/hyperlink" Target="#E2W_CustomerData!A1" TargetMode="External"/><Relationship Id="rId31" Type="http://schemas.openxmlformats.org/officeDocument/2006/relationships/slideLayout" Target="../slideLayouts/slideLayout2.xml"/><Relationship Id="rId30" Type="http://schemas.openxmlformats.org/officeDocument/2006/relationships/hyperlink" Target="#W2E_Claim!A1" TargetMode="External"/><Relationship Id="rId3" Type="http://schemas.openxmlformats.org/officeDocument/2006/relationships/hyperlink" Target="#E2W_Item!A1" TargetMode="External"/><Relationship Id="rId29" Type="http://schemas.openxmlformats.org/officeDocument/2006/relationships/hyperlink" Target="#W2E_Damage!A1" TargetMode="External"/><Relationship Id="rId28" Type="http://schemas.openxmlformats.org/officeDocument/2006/relationships/hyperlink" Target="#E2W_Damage!A1" TargetMode="External"/><Relationship Id="rId27" Type="http://schemas.openxmlformats.org/officeDocument/2006/relationships/hyperlink" Target="#W2E_Mlos!A1" TargetMode="External"/><Relationship Id="rId26" Type="http://schemas.openxmlformats.org/officeDocument/2006/relationships/hyperlink" Target="#E2W_Mlos!A1" TargetMode="External"/><Relationship Id="rId25" Type="http://schemas.openxmlformats.org/officeDocument/2006/relationships/hyperlink" Target="#W2E_chek!A1" TargetMode="External"/><Relationship Id="rId24" Type="http://schemas.openxmlformats.org/officeDocument/2006/relationships/hyperlink" Target="#W2E_Pcom!A1" TargetMode="External"/><Relationship Id="rId23" Type="http://schemas.openxmlformats.org/officeDocument/2006/relationships/hyperlink" Target="#E2W_Pcom!A1" TargetMode="External"/><Relationship Id="rId22" Type="http://schemas.openxmlformats.org/officeDocument/2006/relationships/hyperlink" Target="#W2E_CrossResult!A1" TargetMode="External"/><Relationship Id="rId21" Type="http://schemas.openxmlformats.org/officeDocument/2006/relationships/hyperlink" Target="#E2W_Cross!A1" TargetMode="External"/><Relationship Id="rId20" Type="http://schemas.openxmlformats.org/officeDocument/2006/relationships/hyperlink" Target="#W2E_BackResult!A1" TargetMode="External"/><Relationship Id="rId2" Type="http://schemas.openxmlformats.org/officeDocument/2006/relationships/hyperlink" Target="#E2W_Barcode!A1" TargetMode="External"/><Relationship Id="rId19" Type="http://schemas.openxmlformats.org/officeDocument/2006/relationships/hyperlink" Target="#E2W_Back!A1" TargetMode="External"/><Relationship Id="rId18" Type="http://schemas.openxmlformats.org/officeDocument/2006/relationships/hyperlink" Target="#W2E_RetnResult!A1" TargetMode="External"/><Relationship Id="rId17" Type="http://schemas.openxmlformats.org/officeDocument/2006/relationships/hyperlink" Target="#E2W_Retn!A1" TargetMode="External"/><Relationship Id="rId16" Type="http://schemas.openxmlformats.org/officeDocument/2006/relationships/hyperlink" Target="#EX2EDI_SCAN!A1" TargetMode="External"/><Relationship Id="rId15" Type="http://schemas.openxmlformats.org/officeDocument/2006/relationships/hyperlink" Target="#W2E_Package!A1" TargetMode="External"/><Relationship Id="rId14" Type="http://schemas.openxmlformats.org/officeDocument/2006/relationships/hyperlink" Target="#W2EX_Handover!A1" TargetMode="External"/><Relationship Id="rId13" Type="http://schemas.openxmlformats.org/officeDocument/2006/relationships/hyperlink" Target="#W2E_OrderResult!A1" TargetMode="External"/><Relationship Id="rId12" Type="http://schemas.openxmlformats.org/officeDocument/2006/relationships/hyperlink" Target="#E2W_Order!A1" TargetMode="External"/><Relationship Id="rId11" Type="http://schemas.openxmlformats.org/officeDocument/2006/relationships/hyperlink" Target="#W2E_DirectAllot_Item!A1" TargetMode="External"/><Relationship Id="rId10" Type="http://schemas.openxmlformats.org/officeDocument/2006/relationships/hyperlink" Target="#E2W_DirectAllot!A1" TargetMode="Externa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christophergs.com/tutorials/ultimate-fastapi-tutorial-pt-7-sqlalchemy-database-setup/" TargetMode="Externa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WMS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System Architecture</a:t>
            </a:r>
            <a:endParaRPr lang="en-US"/>
          </a:p>
          <a:p>
            <a:r>
              <a:rPr lang="en-US"/>
              <a:t>Corey Teng </a:t>
            </a:r>
            <a:endParaRPr lang="en-US"/>
          </a:p>
          <a:p>
            <a:r>
              <a:rPr lang="en-US"/>
              <a:t>2022/4/24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6020" y="365125"/>
            <a:ext cx="2557780" cy="1325880"/>
          </a:xfrm>
        </p:spPr>
        <p:txBody>
          <a:bodyPr/>
          <a:p>
            <a:r>
              <a:rPr lang="zh-TW" altLang="en-US"/>
              <a:t>目錄結構</a:t>
            </a:r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550" y="2122170"/>
            <a:ext cx="7999095" cy="35833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90" y="0"/>
            <a:ext cx="2237105" cy="68580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1919605" y="4083050"/>
            <a:ext cx="7813040" cy="27057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283460" y="3704590"/>
            <a:ext cx="2007870" cy="2298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079625" y="4344670"/>
            <a:ext cx="6387465" cy="14401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428875" y="2613660"/>
            <a:ext cx="3157220" cy="22110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283460" y="3573780"/>
            <a:ext cx="3418840" cy="9747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68855" y="3136900"/>
            <a:ext cx="3288030" cy="3638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254250" y="2569845"/>
            <a:ext cx="4830445" cy="15132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428875" y="2802890"/>
            <a:ext cx="4655820" cy="10477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系統詳解</a:t>
            </a:r>
            <a:endParaRPr lang="zh-TW" altLang="en-US"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5260"/>
            <a:ext cx="10515600" cy="5133340"/>
          </a:xfrm>
        </p:spPr>
        <p:txBody>
          <a:bodyPr>
            <a:normAutofit lnSpcReduction="10000"/>
          </a:bodyPr>
          <a:p>
            <a:endParaRPr lang="zh-TW" alt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+mn-ea"/>
            </a:endParaRPr>
          </a:p>
          <a:p>
            <a:pPr lvl="0"/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需求分析方法</a:t>
            </a:r>
            <a:endParaRPr lang="zh-TW" alt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+mn-ea"/>
            </a:endParaRPr>
          </a:p>
          <a:p>
            <a:pPr lvl="0"/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要做</a:t>
            </a: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API</a:t>
            </a:r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還是</a:t>
            </a: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Task</a:t>
            </a:r>
            <a:endParaRPr lang="en-US" altLang="zh-TW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+mn-ea"/>
            </a:endParaRPr>
          </a:p>
          <a:p>
            <a:pPr lvl="0"/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程式撰寫流程</a:t>
            </a:r>
            <a:endParaRPr lang="en-US" altLang="zh-TW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+mn-ea"/>
            </a:endParaRPr>
          </a:p>
          <a:p>
            <a:pPr lvl="0"/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Mock WMS API</a:t>
            </a:r>
            <a:endParaRPr lang="en-US" altLang="zh-TW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+mn-ea"/>
            </a:endParaRPr>
          </a:p>
          <a:p>
            <a:pPr lvl="0"/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安全性</a:t>
            </a:r>
            <a:endParaRPr lang="en-US" altLang="zh-TW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+mn-ea"/>
            </a:endParaRPr>
          </a:p>
          <a:p>
            <a:pPr lvl="0"/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測試</a:t>
            </a:r>
            <a:endParaRPr lang="zh-TW" alt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+mn-ea"/>
            </a:endParaRPr>
          </a:p>
          <a:p>
            <a:pPr lvl="0"/>
            <a:endParaRPr lang="zh-TW" alt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+mn-ea"/>
            </a:endParaRPr>
          </a:p>
          <a:p>
            <a:pPr lvl="0"/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寫在</a:t>
            </a: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README.md</a:t>
            </a:r>
            <a:endParaRPr lang="zh-TW" alt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+mn-ea"/>
            </a:endParaRPr>
          </a:p>
          <a:p>
            <a:pPr lvl="0"/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docs</a:t>
            </a:r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目錄下則是技術講解的文件</a:t>
            </a:r>
            <a:endParaRPr lang="zh-TW" alt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+mn-ea"/>
            </a:endParaRPr>
          </a:p>
          <a:p>
            <a:pPr lvl="0"/>
            <a:endParaRPr lang="zh-TW" alt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+mn-ea"/>
            </a:endParaRPr>
          </a:p>
          <a:p>
            <a:pPr lvl="0"/>
            <a:endParaRPr lang="zh-TW" alt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系統只是為了擴充</a:t>
            </a: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ERP</a:t>
            </a:r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的功能</a:t>
            </a:r>
            <a:endParaRPr lang="zh-TW" altLang="en-US" sz="20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1226820" y="3597910"/>
            <a:ext cx="1206500" cy="1058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atin typeface="微軟正黑體" panose="020B0604030504040204" charset="-120"/>
                <a:ea typeface="微軟正黑體" panose="020B0604030504040204" charset="-120"/>
              </a:rPr>
              <a:t>ERP</a:t>
            </a:r>
            <a:endParaRPr lang="en-US"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6626860" y="3598545"/>
            <a:ext cx="1206500" cy="1058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atin typeface="微軟正黑體" panose="020B0604030504040204" charset="-120"/>
                <a:ea typeface="微軟正黑體" panose="020B0604030504040204" charset="-120"/>
              </a:rPr>
              <a:t>WMS</a:t>
            </a:r>
            <a:endParaRPr lang="en-US"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平面倉</a:t>
            </a:r>
            <a:endParaRPr lang="zh-TW" altLang="en-US"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3307080" y="3319145"/>
            <a:ext cx="1975485" cy="16160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sz="28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WMS </a:t>
            </a:r>
            <a:r>
              <a:rPr lang="en-US" sz="28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API</a:t>
            </a:r>
            <a:endParaRPr lang="en-US" sz="28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pPr algn="ctr"/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資料同步</a:t>
            </a:r>
            <a:endParaRPr lang="zh-TW" alt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pPr algn="ctr"/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流程整合</a:t>
            </a:r>
            <a:endParaRPr lang="zh-TW" alt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pPr algn="ctr"/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排程自動</a:t>
            </a:r>
            <a:endParaRPr lang="zh-TW" altLang="en-US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</p:txBody>
      </p:sp>
      <p:cxnSp>
        <p:nvCxnSpPr>
          <p:cNvPr id="12" name="Straight Arrow Connector 11"/>
          <p:cNvCxnSpPr>
            <a:stCxn id="10" idx="1"/>
            <a:endCxn id="5" idx="3"/>
          </p:cNvCxnSpPr>
          <p:nvPr/>
        </p:nvCxnSpPr>
        <p:spPr>
          <a:xfrm flipH="1">
            <a:off x="2433320" y="4127500"/>
            <a:ext cx="87376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6" idx="1"/>
          </p:cNvCxnSpPr>
          <p:nvPr/>
        </p:nvCxnSpPr>
        <p:spPr>
          <a:xfrm>
            <a:off x="5269230" y="4127500"/>
            <a:ext cx="134429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s 2"/>
          <p:cNvSpPr/>
          <p:nvPr/>
        </p:nvSpPr>
        <p:spPr>
          <a:xfrm>
            <a:off x="6187440" y="2240915"/>
            <a:ext cx="5200015" cy="3649980"/>
          </a:xfrm>
          <a:prstGeom prst="rect">
            <a:avLst/>
          </a:prstGeom>
          <a:solidFill>
            <a:schemeClr val="accent2">
              <a:alpha val="12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9926955" y="4657090"/>
            <a:ext cx="1206500" cy="1058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atin typeface="微軟正黑體" panose="020B0604030504040204" charset="-120"/>
                <a:ea typeface="微軟正黑體" panose="020B0604030504040204" charset="-120"/>
              </a:rPr>
              <a:t>ASRS</a:t>
            </a:r>
            <a:endParaRPr lang="en-US"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8319770" y="4656455"/>
            <a:ext cx="1206500" cy="1058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atin typeface="微軟正黑體" panose="020B0604030504040204" charset="-120"/>
                <a:ea typeface="微軟正黑體" panose="020B0604030504040204" charset="-120"/>
              </a:rPr>
              <a:t>WCS</a:t>
            </a:r>
            <a:endParaRPr lang="en-US"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8319770" y="2394585"/>
            <a:ext cx="1206500" cy="1058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揀貨</a:t>
            </a:r>
            <a:endParaRPr lang="zh-TW" altLang="en-US"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播種</a:t>
            </a:r>
            <a:endParaRPr lang="zh-TW" altLang="en-US"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cxnSp>
        <p:nvCxnSpPr>
          <p:cNvPr id="15" name="Straight Arrow Connector 14"/>
          <p:cNvCxnSpPr>
            <a:stCxn id="6" idx="3"/>
            <a:endCxn id="9" idx="1"/>
          </p:cNvCxnSpPr>
          <p:nvPr/>
        </p:nvCxnSpPr>
        <p:spPr>
          <a:xfrm flipV="1">
            <a:off x="7820025" y="2924175"/>
            <a:ext cx="486410" cy="12039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1"/>
          </p:cNvCxnSpPr>
          <p:nvPr/>
        </p:nvCxnSpPr>
        <p:spPr>
          <a:xfrm>
            <a:off x="7853045" y="4157345"/>
            <a:ext cx="453390" cy="1028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7" idx="1"/>
          </p:cNvCxnSpPr>
          <p:nvPr/>
        </p:nvCxnSpPr>
        <p:spPr>
          <a:xfrm>
            <a:off x="9512935" y="5186045"/>
            <a:ext cx="40068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/>
          <p:nvPr>
            <p:custDataLst>
              <p:tags r:id="rId1"/>
            </p:custDataLst>
          </p:nvPr>
        </p:nvGraphicFramePr>
        <p:xfrm>
          <a:off x="86995" y="86360"/>
          <a:ext cx="11935460" cy="6699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475"/>
                <a:gridCol w="1055370"/>
                <a:gridCol w="1598930"/>
                <a:gridCol w="1038225"/>
                <a:gridCol w="1134745"/>
                <a:gridCol w="1530985"/>
                <a:gridCol w="4697730"/>
              </a:tblGrid>
              <a:tr h="16065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STKaiti" panose="02010600040101010101" charset="-122"/>
                          <a:ea typeface="STKaiti" panose="02010600040101010101" charset="-122"/>
                          <a:cs typeface="STKaiti" panose="02010600040101010101" charset="-122"/>
                        </a:rPr>
                        <a:t>序号</a:t>
                      </a:r>
                      <a:endParaRPr lang="en-US" sz="1000" b="0">
                        <a:solidFill>
                          <a:srgbClr val="000000"/>
                        </a:solidFill>
                        <a:latin typeface="STKaiti" panose="02010600040101010101" charset="-122"/>
                        <a:ea typeface="STKaiti" panose="02010600040101010101" charset="-122"/>
                        <a:cs typeface="STKaiti" panose="02010600040101010101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STKaiti" panose="02010600040101010101" charset="-122"/>
                          <a:ea typeface="STKaiti" panose="02010600040101010101" charset="-122"/>
                          <a:cs typeface="STKaiti" panose="02010600040101010101" charset="-122"/>
                        </a:rPr>
                        <a:t>分類</a:t>
                      </a:r>
                      <a:endParaRPr lang="en-US" sz="1000" b="0">
                        <a:solidFill>
                          <a:srgbClr val="000000"/>
                        </a:solidFill>
                        <a:latin typeface="STKaiti" panose="02010600040101010101" charset="-122"/>
                        <a:ea typeface="STKaiti" panose="02010600040101010101" charset="-122"/>
                        <a:cs typeface="STKaiti" panose="02010600040101010101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Microsoft JhengHei UI" panose="020B0604030504040204" charset="-120"/>
                          <a:cs typeface="Microsoft JhengHei UI" panose="020B0604030504040204" charset="-120"/>
                        </a:rPr>
                        <a:t>事件編號</a:t>
                      </a:r>
                      <a:endParaRPr lang="en-US" sz="1000" b="0">
                        <a:solidFill>
                          <a:srgbClr val="000000"/>
                        </a:solidFill>
                        <a:latin typeface="Microsoft JhengHei UI" panose="020B0604030504040204" charset="-120"/>
                        <a:ea typeface="Microsoft JhengHei UI" panose="020B0604030504040204" charset="-120"/>
                        <a:cs typeface="Microsoft JhengHei UI" panose="020B0604030504040204" charset="-12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STKaiti" panose="02010600040101010101" charset="-122"/>
                          <a:ea typeface="STKaiti" panose="02010600040101010101" charset="-122"/>
                          <a:cs typeface="STKaiti" panose="02010600040101010101" charset="-122"/>
                        </a:rPr>
                        <a:t>接口</a:t>
                      </a:r>
                      <a:endParaRPr lang="en-US" sz="1000" b="0">
                        <a:solidFill>
                          <a:srgbClr val="000000"/>
                        </a:solidFill>
                        <a:latin typeface="STKaiti" panose="02010600040101010101" charset="-122"/>
                        <a:ea typeface="STKaiti" panose="02010600040101010101" charset="-122"/>
                        <a:cs typeface="STKaiti" panose="02010600040101010101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新細明體" panose="02020500000000000000" charset="-120"/>
                          <a:cs typeface="新細明體" panose="02020500000000000000" charset="-120"/>
                        </a:rPr>
                        <a:t>功能</a:t>
                      </a:r>
                      <a:endParaRPr lang="en-US" sz="1000" b="0">
                        <a:solidFill>
                          <a:srgbClr val="000000"/>
                        </a:solidFill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新細明體" panose="02020500000000000000" charset="-120"/>
                          <a:cs typeface="新細明體" panose="02020500000000000000" charset="-120"/>
                        </a:rPr>
                        <a:t>使用時機</a:t>
                      </a:r>
                      <a:endParaRPr lang="en-US" sz="1000" b="0">
                        <a:solidFill>
                          <a:srgbClr val="000000"/>
                        </a:solidFill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0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新細明體" panose="02020500000000000000" charset="-120"/>
                          <a:cs typeface="新細明體" panose="02020500000000000000" charset="-120"/>
                        </a:rPr>
                        <a:t>發起方</a:t>
                      </a:r>
                      <a:endParaRPr lang="en-US" sz="1000" b="0">
                        <a:solidFill>
                          <a:srgbClr val="000000"/>
                        </a:solidFill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新細明體" panose="02020500000000000000" charset="-120"/>
                          <a:cs typeface="新細明體" panose="02020500000000000000" charset="-120"/>
                        </a:rPr>
                        <a:t>接收方</a:t>
                      </a:r>
                      <a:endParaRPr lang="en-US" sz="1000" b="0">
                        <a:solidFill>
                          <a:srgbClr val="000000"/>
                        </a:solidFill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755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主檔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 u="sng">
                          <a:solidFill>
                            <a:srgbClr val="0000FF"/>
                          </a:solidFill>
                          <a:highlight>
                            <a:srgbClr val="FFC000"/>
                          </a:highlight>
                          <a:uFill>
                            <a:solidFill>
                              <a:srgbClr val="000000"/>
                            </a:solidFill>
                          </a:uFill>
                          <a:latin typeface="Calibri" panose="020F0502020204030204" charset="0"/>
                          <a:cs typeface="Calibri" panose="020F0502020204030204" charset="0"/>
                          <a:hlinkClick r:id="rId2"/>
                        </a:rPr>
                        <a:t>E2W_Barcode</a:t>
                      </a:r>
                      <a:endParaRPr lang="en-US" sz="1000" b="0" u="sng">
                        <a:solidFill>
                          <a:srgbClr val="0000FF"/>
                        </a:solidFill>
                        <a:highlight>
                          <a:srgbClr val="FFC000"/>
                        </a:highlight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  <a:hlinkClick r:id="rId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ERP</a:t>
                      </a:r>
                      <a:endParaRPr lang="en-US" sz="1000" b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WMS</a:t>
                      </a:r>
                      <a:endParaRPr lang="en-US" sz="1000" b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商品條碼檔</a:t>
                      </a:r>
                      <a:endParaRPr lang="en-US" sz="1000" b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ERP通知WMS新增/修改/刪除商品條碼檔</a:t>
                      </a:r>
                      <a:endParaRPr lang="en-US" sz="1000" b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2749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 u="sng">
                          <a:solidFill>
                            <a:srgbClr val="0000FF"/>
                          </a:solidFill>
                          <a:highlight>
                            <a:srgbClr val="FFC000"/>
                          </a:highlight>
                          <a:uFill>
                            <a:solidFill>
                              <a:srgbClr val="000000"/>
                            </a:solidFill>
                          </a:uFill>
                          <a:latin typeface="Calibri" panose="020F0502020204030204" charset="0"/>
                          <a:cs typeface="Calibri" panose="020F0502020204030204" charset="0"/>
                          <a:hlinkClick r:id="rId3"/>
                        </a:rPr>
                        <a:t>E2W_Item</a:t>
                      </a:r>
                      <a:endParaRPr lang="en-US" sz="1000" b="0" u="sng">
                        <a:solidFill>
                          <a:srgbClr val="0000FF"/>
                        </a:solidFill>
                        <a:highlight>
                          <a:srgbClr val="FFC000"/>
                        </a:highlight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  <a:hlinkClick r:id="rId3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ERP</a:t>
                      </a:r>
                      <a:endParaRPr lang="en-US" sz="1000" b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WMS</a:t>
                      </a:r>
                      <a:endParaRPr lang="en-US" sz="1000" b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商品主檔</a:t>
                      </a:r>
                      <a:endParaRPr lang="en-US" sz="1000" b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ERP通知WMS新增/修改/刪除商品主檔</a:t>
                      </a:r>
                      <a:endParaRPr lang="en-US" sz="1000" b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2749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 u="sng">
                          <a:solidFill>
                            <a:srgbClr val="0000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 panose="020F0502020204030204" charset="0"/>
                          <a:cs typeface="Calibri" panose="020F0502020204030204" charset="0"/>
                          <a:hlinkClick r:id="rId4"/>
                        </a:rPr>
                        <a:t>E2W_CustomerData</a:t>
                      </a:r>
                      <a:endParaRPr lang="en-US" sz="1000" b="0" u="sng">
                        <a:solidFill>
                          <a:srgbClr val="0000FF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  <a:hlinkClick r:id="rId4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ERP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WMS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客戶主檔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ERP通知WMS新增/修改客戶主檔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 u="sng">
                          <a:solidFill>
                            <a:srgbClr val="0000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 panose="020F0502020204030204" charset="0"/>
                          <a:cs typeface="Calibri" panose="020F0502020204030204" charset="0"/>
                          <a:hlinkClick r:id="rId5"/>
                        </a:rPr>
                        <a:t>E2W_SupplierData</a:t>
                      </a:r>
                      <a:endParaRPr lang="en-US" sz="1000" b="0" u="sng">
                        <a:solidFill>
                          <a:srgbClr val="0000FF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  <a:hlinkClick r:id="rId5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ERP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WMS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供應商主檔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ERP通知WMS新增/修改供應商主檔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 u="sng">
                          <a:solidFill>
                            <a:srgbClr val="0000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 panose="020F0502020204030204" charset="0"/>
                          <a:cs typeface="Calibri" panose="020F0502020204030204" charset="0"/>
                          <a:hlinkClick r:id="rId6"/>
                        </a:rPr>
                        <a:t>E2W_EMP</a:t>
                      </a:r>
                      <a:endParaRPr lang="en-US" sz="1000" b="0" u="sng">
                        <a:solidFill>
                          <a:srgbClr val="0000FF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  <a:hlinkClick r:id="rId6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ERP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WMS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員工主檔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ERP通知WMS新增/修改員工主檔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 u="sng">
                          <a:solidFill>
                            <a:srgbClr val="0000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 panose="020F0502020204030204" charset="0"/>
                          <a:cs typeface="Calibri" panose="020F0502020204030204" charset="0"/>
                          <a:hlinkClick r:id="rId7"/>
                        </a:rPr>
                        <a:t>E2W_BOM</a:t>
                      </a:r>
                      <a:endParaRPr lang="en-US" sz="1000" b="0" u="sng">
                        <a:solidFill>
                          <a:srgbClr val="0000FF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  <a:hlinkClick r:id="rId7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ERP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WMS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拆解/組合主檔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ERP通知WMS新增/刪除拆解組合主檔資料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7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進貨作業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 u="sng">
                          <a:solidFill>
                            <a:srgbClr val="0000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 panose="020F0502020204030204" charset="0"/>
                          <a:cs typeface="Calibri" panose="020F0502020204030204" charset="0"/>
                          <a:hlinkClick r:id="rId8"/>
                        </a:rPr>
                        <a:t>E2W_Buy</a:t>
                      </a:r>
                      <a:endParaRPr lang="en-US" sz="1000" b="0" u="sng">
                        <a:solidFill>
                          <a:srgbClr val="0000FF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  <a:hlinkClick r:id="rId8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ERP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WMS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採購單 (入庫)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ERP通知WMS建立採購單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 u="sng">
                          <a:solidFill>
                            <a:srgbClr val="0000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 panose="020F0502020204030204" charset="0"/>
                          <a:cs typeface="Calibri" panose="020F0502020204030204" charset="0"/>
                          <a:hlinkClick r:id="rId9"/>
                        </a:rPr>
                        <a:t>W2E_Rcv</a:t>
                      </a:r>
                      <a:endParaRPr lang="en-US" sz="1000" b="0" u="sng">
                        <a:solidFill>
                          <a:srgbClr val="0000FF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  <a:hlinkClick r:id="rId9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WMS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ERP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採購結果上報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採購單關單時，WMS通知ERP關單資訊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9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出貨作業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 u="sng">
                          <a:solidFill>
                            <a:srgbClr val="0000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 panose="020F0502020204030204" charset="0"/>
                          <a:cs typeface="Calibri" panose="020F0502020204030204" charset="0"/>
                          <a:hlinkClick r:id="rId10"/>
                        </a:rPr>
                        <a:t>E2W_DirectAllot</a:t>
                      </a:r>
                      <a:endParaRPr lang="en-US" sz="1000" b="0" u="sng">
                        <a:solidFill>
                          <a:srgbClr val="0000FF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  <a:hlinkClick r:id="rId1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ERP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WMS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直配單 (出庫)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ERP通知WMS建立直配單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10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 u="sng">
                          <a:solidFill>
                            <a:srgbClr val="0000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 panose="020F0502020204030204" charset="0"/>
                          <a:cs typeface="Calibri" panose="020F0502020204030204" charset="0"/>
                          <a:hlinkClick r:id="rId11"/>
                        </a:rPr>
                        <a:t>W2E_DirectAllot_Item</a:t>
                      </a:r>
                      <a:endParaRPr lang="en-US" sz="1000" b="0" u="sng">
                        <a:solidFill>
                          <a:srgbClr val="0000FF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  <a:hlinkClick r:id="rId11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WMS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ERP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直配結果上報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直配單單關單時，WMS通知ERP關單資訊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11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 u="sng">
                          <a:solidFill>
                            <a:srgbClr val="0000FF"/>
                          </a:solidFill>
                          <a:highlight>
                            <a:srgbClr val="FFC000"/>
                          </a:highlight>
                          <a:uFill>
                            <a:solidFill>
                              <a:srgbClr val="000000"/>
                            </a:solidFill>
                          </a:uFill>
                          <a:latin typeface="Calibri" panose="020F0502020204030204" charset="0"/>
                          <a:cs typeface="Calibri" panose="020F0502020204030204" charset="0"/>
                          <a:hlinkClick r:id="rId12"/>
                        </a:rPr>
                        <a:t>E2W_Order</a:t>
                      </a:r>
                      <a:endParaRPr lang="en-US" sz="1000" b="0" u="sng">
                        <a:solidFill>
                          <a:srgbClr val="0000FF"/>
                        </a:solidFill>
                        <a:highlight>
                          <a:srgbClr val="FFC000"/>
                        </a:highlight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  <a:hlinkClick r:id="rId1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ERP</a:t>
                      </a:r>
                      <a:endParaRPr lang="en-US" sz="1000" b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WMS</a:t>
                      </a:r>
                      <a:endParaRPr lang="en-US" sz="1000" b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出貨單 (出庫)</a:t>
                      </a:r>
                      <a:endParaRPr lang="en-US" sz="1000" b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ERP通知WMS建立出貨單</a:t>
                      </a:r>
                      <a:endParaRPr lang="en-US" sz="1000" b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2749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12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 u="sng">
                          <a:solidFill>
                            <a:srgbClr val="0000FF"/>
                          </a:solidFill>
                          <a:highlight>
                            <a:srgbClr val="FFC000"/>
                          </a:highlight>
                          <a:uFill>
                            <a:solidFill>
                              <a:srgbClr val="000000"/>
                            </a:solidFill>
                          </a:uFill>
                          <a:latin typeface="Calibri" panose="020F0502020204030204" charset="0"/>
                          <a:cs typeface="Calibri" panose="020F0502020204030204" charset="0"/>
                          <a:hlinkClick r:id="rId13"/>
                        </a:rPr>
                        <a:t>W2E_OrderResult</a:t>
                      </a:r>
                      <a:endParaRPr lang="en-US" sz="1000" b="0" u="sng">
                        <a:solidFill>
                          <a:srgbClr val="0000FF"/>
                        </a:solidFill>
                        <a:highlight>
                          <a:srgbClr val="FFC000"/>
                        </a:highlight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  <a:hlinkClick r:id="rId13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WMS</a:t>
                      </a:r>
                      <a:endParaRPr lang="en-US" sz="1000" b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ERP</a:t>
                      </a:r>
                      <a:endParaRPr lang="en-US" sz="1000" b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出貨結果上報</a:t>
                      </a:r>
                      <a:endParaRPr lang="en-US" sz="1000" b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出貨單關單時，WMS通知ERP關單資訊</a:t>
                      </a:r>
                      <a:endParaRPr lang="en-US" sz="1000" b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2736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13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 u="sng">
                          <a:solidFill>
                            <a:srgbClr val="0000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 panose="020F0502020204030204" charset="0"/>
                          <a:cs typeface="Calibri" panose="020F0502020204030204" charset="0"/>
                          <a:hlinkClick r:id="rId14"/>
                        </a:rPr>
                        <a:t>W2EX_Handover</a:t>
                      </a:r>
                      <a:endParaRPr lang="en-US" sz="1000" b="0" u="sng">
                        <a:solidFill>
                          <a:srgbClr val="0000FF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  <a:hlinkClick r:id="rId14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WMS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EXPRESS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交運刷件資訊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WMS通知EXPRESS交運刷件資訊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14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 u="sng">
                          <a:solidFill>
                            <a:srgbClr val="0000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 panose="020F0502020204030204" charset="0"/>
                          <a:cs typeface="Calibri" panose="020F0502020204030204" charset="0"/>
                          <a:hlinkClick r:id="rId15"/>
                        </a:rPr>
                        <a:t>W2E_Package</a:t>
                      </a:r>
                      <a:endParaRPr lang="en-US" sz="1000" b="0" u="sng">
                        <a:solidFill>
                          <a:srgbClr val="0000FF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  <a:hlinkClick r:id="rId15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WMS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EDI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包件內容資訊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WMS通知EDI包件內容資訊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15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 u="sng">
                          <a:solidFill>
                            <a:srgbClr val="0000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 panose="020F0502020204030204" charset="0"/>
                          <a:cs typeface="Calibri" panose="020F0502020204030204" charset="0"/>
                          <a:hlinkClick r:id="rId16"/>
                        </a:rPr>
                        <a:t>EX2EDI_SCAN</a:t>
                      </a:r>
                      <a:endParaRPr lang="en-US" sz="1000" b="0" u="sng">
                        <a:solidFill>
                          <a:srgbClr val="0000FF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  <a:hlinkClick r:id="rId16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WMS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EDI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包件內容資訊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WMS通知EDI包件內容資訊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16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退貨作業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 u="sng">
                          <a:solidFill>
                            <a:srgbClr val="0000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 panose="020F0502020204030204" charset="0"/>
                          <a:cs typeface="Calibri" panose="020F0502020204030204" charset="0"/>
                          <a:hlinkClick r:id="rId17"/>
                        </a:rPr>
                        <a:t>E2W_Retn</a:t>
                      </a:r>
                      <a:endParaRPr lang="en-US" sz="1000" b="0" u="sng">
                        <a:solidFill>
                          <a:srgbClr val="0000FF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  <a:hlinkClick r:id="rId17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ERP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WMS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退貨單 (入庫)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ERP通知WMS建立退貨單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17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 u="sng">
                          <a:solidFill>
                            <a:srgbClr val="0000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 panose="020F0502020204030204" charset="0"/>
                          <a:cs typeface="Calibri" panose="020F0502020204030204" charset="0"/>
                          <a:hlinkClick r:id="rId18"/>
                        </a:rPr>
                        <a:t>W2E_RetnResult</a:t>
                      </a:r>
                      <a:endParaRPr lang="en-US" sz="1000" b="0" u="sng">
                        <a:solidFill>
                          <a:srgbClr val="0000FF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  <a:hlinkClick r:id="rId18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WMS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ERP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退貨結果上報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退貨單關單時，WMS通知ERP關單資訊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18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 u="sng">
                          <a:solidFill>
                            <a:srgbClr val="0000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 panose="020F0502020204030204" charset="0"/>
                          <a:cs typeface="Calibri" panose="020F0502020204030204" charset="0"/>
                          <a:hlinkClick r:id="rId19"/>
                        </a:rPr>
                        <a:t>E2W_Back</a:t>
                      </a:r>
                      <a:endParaRPr lang="en-US" sz="1000" b="0" u="sng">
                        <a:solidFill>
                          <a:srgbClr val="0000FF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  <a:hlinkClick r:id="rId19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ERP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WMS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退廠商單 (出庫)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ERP通知WMS建立退廠商單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5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19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 u="sng">
                          <a:solidFill>
                            <a:srgbClr val="0000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 panose="020F0502020204030204" charset="0"/>
                          <a:cs typeface="Calibri" panose="020F0502020204030204" charset="0"/>
                          <a:hlinkClick r:id="rId20"/>
                        </a:rPr>
                        <a:t>W2E_BackResult</a:t>
                      </a:r>
                      <a:endParaRPr lang="en-US" sz="1000" b="0" u="sng">
                        <a:solidFill>
                          <a:srgbClr val="0000FF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  <a:hlinkClick r:id="rId2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WMS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ERP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退廠商結果上報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退廠商單關單時，WMS通知ERP關單資訊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20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轉儲作業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 u="sng">
                          <a:solidFill>
                            <a:srgbClr val="0000FF"/>
                          </a:solidFill>
                          <a:highlight>
                            <a:srgbClr val="FFC000"/>
                          </a:highlight>
                          <a:uFill>
                            <a:solidFill>
                              <a:srgbClr val="000000"/>
                            </a:solidFill>
                          </a:uFill>
                          <a:latin typeface="Calibri" panose="020F0502020204030204" charset="0"/>
                          <a:cs typeface="Calibri" panose="020F0502020204030204" charset="0"/>
                          <a:hlinkClick r:id="rId21"/>
                        </a:rPr>
                        <a:t>E2W_Cross</a:t>
                      </a:r>
                      <a:endParaRPr lang="en-US" sz="1000" b="0" u="sng">
                        <a:solidFill>
                          <a:srgbClr val="0000FF"/>
                        </a:solidFill>
                        <a:highlight>
                          <a:srgbClr val="FFC000"/>
                        </a:highlight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  <a:hlinkClick r:id="rId21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ERP</a:t>
                      </a:r>
                      <a:endParaRPr lang="en-US" sz="1000" b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WMS</a:t>
                      </a:r>
                      <a:endParaRPr lang="en-US" sz="1000" b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轉儲單</a:t>
                      </a:r>
                      <a:endParaRPr lang="en-US" sz="1000" b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ERP通知WMS建立轉儲單</a:t>
                      </a:r>
                      <a:endParaRPr lang="en-US" sz="1000" b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2736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21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 u="sng">
                          <a:solidFill>
                            <a:srgbClr val="0000FF"/>
                          </a:solidFill>
                          <a:highlight>
                            <a:srgbClr val="FFC000"/>
                          </a:highlight>
                          <a:uFill>
                            <a:solidFill>
                              <a:srgbClr val="000000"/>
                            </a:solidFill>
                          </a:uFill>
                          <a:latin typeface="Calibri" panose="020F0502020204030204" charset="0"/>
                          <a:cs typeface="Calibri" panose="020F0502020204030204" charset="0"/>
                          <a:hlinkClick r:id="rId22"/>
                        </a:rPr>
                        <a:t>W2E_CrossResult</a:t>
                      </a:r>
                      <a:endParaRPr lang="en-US" sz="1000" b="0" u="sng">
                        <a:solidFill>
                          <a:srgbClr val="0000FF"/>
                        </a:solidFill>
                        <a:highlight>
                          <a:srgbClr val="FFC000"/>
                        </a:highlight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  <a:hlinkClick r:id="rId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WMS</a:t>
                      </a:r>
                      <a:endParaRPr lang="en-US" sz="1000" b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ERP</a:t>
                      </a:r>
                      <a:endParaRPr lang="en-US" sz="1000" b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轉儲結果上報</a:t>
                      </a:r>
                      <a:endParaRPr lang="en-US" sz="1000" b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轉儲單關單時，WMS通知ERP關單資訊</a:t>
                      </a:r>
                      <a:endParaRPr lang="en-US" sz="1000" b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152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22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加工作業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 u="sng">
                          <a:solidFill>
                            <a:srgbClr val="0000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 panose="020F0502020204030204" charset="0"/>
                          <a:cs typeface="Calibri" panose="020F0502020204030204" charset="0"/>
                          <a:hlinkClick r:id="rId23"/>
                        </a:rPr>
                        <a:t>E2W_Pcom</a:t>
                      </a:r>
                      <a:endParaRPr lang="en-US" sz="1000" b="0" u="sng">
                        <a:solidFill>
                          <a:srgbClr val="0000FF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  <a:hlinkClick r:id="rId23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ERP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WMS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加工單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ERP通知WMS建立加工單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23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 u="sng">
                          <a:solidFill>
                            <a:srgbClr val="0000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 panose="020F0502020204030204" charset="0"/>
                          <a:cs typeface="Calibri" panose="020F0502020204030204" charset="0"/>
                          <a:hlinkClick r:id="rId24"/>
                        </a:rPr>
                        <a:t>W2E_Pcom</a:t>
                      </a:r>
                      <a:endParaRPr lang="en-US" sz="1000" b="0" u="sng">
                        <a:solidFill>
                          <a:srgbClr val="0000FF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  <a:hlinkClick r:id="rId24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WMS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ERP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加工單結果上報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加工單關單時，WMS通知ERP關單資訊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24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盤點資料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 u="sng">
                          <a:solidFill>
                            <a:srgbClr val="0000FF"/>
                          </a:solidFill>
                          <a:highlight>
                            <a:srgbClr val="FFC000"/>
                          </a:highlight>
                          <a:uFill>
                            <a:solidFill>
                              <a:srgbClr val="000000"/>
                            </a:solidFill>
                          </a:uFill>
                          <a:latin typeface="Calibri" panose="020F0502020204030204" charset="0"/>
                          <a:cs typeface="Calibri" panose="020F0502020204030204" charset="0"/>
                          <a:hlinkClick r:id="rId25"/>
                        </a:rPr>
                        <a:t>W2E_chek</a:t>
                      </a:r>
                      <a:endParaRPr lang="en-US" sz="1000" b="0" u="sng">
                        <a:solidFill>
                          <a:srgbClr val="0000FF"/>
                        </a:solidFill>
                        <a:highlight>
                          <a:srgbClr val="FFC000"/>
                        </a:highlight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  <a:hlinkClick r:id="rId25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WMS</a:t>
                      </a:r>
                      <a:endParaRPr lang="en-US" sz="1000" b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ERP</a:t>
                      </a:r>
                      <a:endParaRPr lang="en-US" sz="1000" b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盤點結果回報</a:t>
                      </a:r>
                      <a:endParaRPr lang="en-US" sz="1000" b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盤點單關單，WMS通知ERP盤點結果</a:t>
                      </a:r>
                      <a:endParaRPr lang="en-US" sz="1000" b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152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25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報廢資料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 u="sng">
                          <a:solidFill>
                            <a:srgbClr val="0000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 panose="020F0502020204030204" charset="0"/>
                          <a:cs typeface="Calibri" panose="020F0502020204030204" charset="0"/>
                          <a:hlinkClick r:id="rId26"/>
                        </a:rPr>
                        <a:t>E2W_Mlos</a:t>
                      </a:r>
                      <a:endParaRPr lang="en-US" sz="1000" b="0" u="sng">
                        <a:solidFill>
                          <a:srgbClr val="0000FF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  <a:hlinkClick r:id="rId26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ERP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WMS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報廢單 (下架銷帳)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ERP通知WMS建立報廢單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5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26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 u="sng">
                          <a:solidFill>
                            <a:srgbClr val="0000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 panose="020F0502020204030204" charset="0"/>
                          <a:cs typeface="Calibri" panose="020F0502020204030204" charset="0"/>
                          <a:hlinkClick r:id="rId27"/>
                        </a:rPr>
                        <a:t>W2E_Mlos</a:t>
                      </a:r>
                      <a:endParaRPr lang="en-US" sz="1000" b="0" u="sng">
                        <a:solidFill>
                          <a:srgbClr val="0000FF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  <a:hlinkClick r:id="rId27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WMS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ERP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報廢單結果上報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報廢單關單時，WMS通知ERP關單資訊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27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貨故資料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 u="sng">
                          <a:solidFill>
                            <a:srgbClr val="0000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 panose="020F0502020204030204" charset="0"/>
                          <a:cs typeface="Calibri" panose="020F0502020204030204" charset="0"/>
                          <a:hlinkClick r:id="rId28"/>
                        </a:rPr>
                        <a:t>E2W_Damage</a:t>
                      </a:r>
                      <a:endParaRPr lang="en-US" sz="1000" b="0" u="sng">
                        <a:solidFill>
                          <a:srgbClr val="0000FF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  <a:hlinkClick r:id="rId28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ERP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WMS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貨故單 (下架銷帳)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ERP通知WMS建立貨故單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28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 u="sng">
                          <a:solidFill>
                            <a:srgbClr val="0000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 panose="020F0502020204030204" charset="0"/>
                          <a:cs typeface="Calibri" panose="020F0502020204030204" charset="0"/>
                          <a:hlinkClick r:id="rId29"/>
                        </a:rPr>
                        <a:t>W2E_Damage</a:t>
                      </a:r>
                      <a:endParaRPr lang="en-US" sz="1000" b="0" u="sng">
                        <a:solidFill>
                          <a:srgbClr val="0000FF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  <a:hlinkClick r:id="rId29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WMS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ERP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貨故單結果上報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貨故單關單時，WMS通知ERP關單資訊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29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 u="sng">
                          <a:solidFill>
                            <a:srgbClr val="0000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libri" panose="020F0502020204030204" charset="0"/>
                          <a:cs typeface="Calibri" panose="020F0502020204030204" charset="0"/>
                          <a:hlinkClick r:id="rId30"/>
                        </a:rPr>
                        <a:t>W2E_Claim</a:t>
                      </a:r>
                      <a:endParaRPr lang="en-US" sz="1000" b="0" u="sng">
                        <a:solidFill>
                          <a:srgbClr val="0000FF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  <a:hlinkClick r:id="rId30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WMS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ERP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貨故單庫存下架回覆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3312795" y="1936750"/>
            <a:ext cx="1478280" cy="8966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atin typeface="微軟正黑體" panose="020B0604030504040204" charset="-120"/>
                <a:ea typeface="微軟正黑體" panose="020B0604030504040204" charset="-120"/>
              </a:rPr>
              <a:t>WMS</a:t>
            </a:r>
            <a:endParaRPr lang="zh-TW" altLang="en-US"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313430" y="3178810"/>
            <a:ext cx="1477645" cy="9099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atin typeface="微軟正黑體" panose="020B0604030504040204" charset="-120"/>
                <a:ea typeface="微軟正黑體" panose="020B0604030504040204" charset="-120"/>
              </a:rPr>
              <a:t>WMS</a:t>
            </a:r>
            <a:endParaRPr lang="en-US"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>
                <a:latin typeface="微軟正黑體" panose="020B0604030504040204" charset="-120"/>
                <a:ea typeface="微軟正黑體" panose="020B0604030504040204" charset="-120"/>
              </a:rPr>
              <a:t>Stage</a:t>
            </a:r>
            <a:endParaRPr lang="en-US"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>
                <a:latin typeface="微軟正黑體" panose="020B0604030504040204" charset="-120"/>
                <a:ea typeface="微軟正黑體" panose="020B0604030504040204" charset="-120"/>
              </a:rPr>
              <a:t>Intransit</a:t>
            </a:r>
            <a:endParaRPr lang="en-US"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212850" y="1936750"/>
            <a:ext cx="1478280" cy="21520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atin typeface="微軟正黑體" panose="020B0604030504040204" charset="-120"/>
                <a:ea typeface="微軟正黑體" panose="020B0604030504040204" charset="-120"/>
              </a:rPr>
              <a:t>ERP</a:t>
            </a:r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倉</a:t>
            </a:r>
            <a:endParaRPr lang="zh-TW" altLang="en-US">
              <a:latin typeface="微軟正黑體" panose="020B0604030504040204" charset="-120"/>
              <a:ea typeface="微軟正黑體" panose="020B060403050404020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收料倉</a:t>
            </a:r>
            <a:endParaRPr lang="zh-TW" altLang="en-US">
              <a:latin typeface="微軟正黑體" panose="020B0604030504040204" charset="-120"/>
              <a:ea typeface="微軟正黑體" panose="020B060403050404020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完工倉</a:t>
            </a:r>
            <a:endParaRPr lang="zh-TW" altLang="en-US">
              <a:latin typeface="微軟正黑體" panose="020B0604030504040204" charset="-120"/>
              <a:ea typeface="微軟正黑體" panose="020B060403050404020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待報廢倉</a:t>
            </a:r>
            <a:endParaRPr lang="zh-TW" altLang="en-US">
              <a:latin typeface="微軟正黑體" panose="020B0604030504040204" charset="-120"/>
              <a:ea typeface="微軟正黑體" panose="020B060403050404020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</a:rPr>
              <a:t>.......</a:t>
            </a:r>
            <a:endParaRPr lang="en-US" altLang="zh-TW"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TW" altLang="en-US"/>
              <a:t>轉儲作業</a:t>
            </a:r>
            <a:br>
              <a:rPr lang="zh-TW" altLang="en-US"/>
            </a:br>
            <a:r>
              <a:rPr lang="zh-TW" altLang="en-US" sz="1600"/>
              <a:t>從</a:t>
            </a:r>
            <a:r>
              <a:rPr lang="en-US" altLang="zh-TW" sz="1600"/>
              <a:t>ERP</a:t>
            </a:r>
            <a:r>
              <a:rPr lang="zh-TW" altLang="en-US" sz="1600"/>
              <a:t>轉倉到</a:t>
            </a:r>
            <a:r>
              <a:rPr lang="en-US" altLang="zh-TW" sz="1600"/>
              <a:t>WMS</a:t>
            </a:r>
            <a:r>
              <a:rPr lang="zh-TW" altLang="en-US" sz="1600"/>
              <a:t>，或是反向。本說明為了簡化，</a:t>
            </a:r>
            <a:r>
              <a:rPr lang="zh-TW" altLang="en-US" sz="1600">
                <a:sym typeface="+mn-ea"/>
              </a:rPr>
              <a:t>下圖只有正向，系統流程設計時，要一併考慮反向與例外處理</a:t>
            </a:r>
            <a:br>
              <a:rPr lang="zh-TW" altLang="en-US" sz="1600">
                <a:sym typeface="+mn-ea"/>
              </a:rPr>
            </a:br>
            <a:endParaRPr lang="zh-TW" altLang="en-US" sz="1600"/>
          </a:p>
        </p:txBody>
      </p:sp>
      <p:sp>
        <p:nvSpPr>
          <p:cNvPr id="8" name="Flowchart: Predefined Process 7"/>
          <p:cNvSpPr/>
          <p:nvPr/>
        </p:nvSpPr>
        <p:spPr>
          <a:xfrm>
            <a:off x="5561965" y="2479040"/>
            <a:ext cx="1606550" cy="10668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WMS</a:t>
            </a:r>
            <a:endParaRPr lang="en-US"/>
          </a:p>
          <a:p>
            <a:pPr algn="ctr"/>
            <a:r>
              <a:rPr lang="en-US"/>
              <a:t>API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8531225" y="2479040"/>
            <a:ext cx="1558290" cy="10674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atin typeface="微軟正黑體" panose="020B0604030504040204" charset="-120"/>
                <a:ea typeface="微軟正黑體" panose="020B0604030504040204" charset="-120"/>
              </a:rPr>
              <a:t>WMS</a:t>
            </a:r>
            <a:endParaRPr lang="zh-TW" altLang="en-US"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cxnSp>
        <p:nvCxnSpPr>
          <p:cNvPr id="10" name="Straight Arrow Connector 9"/>
          <p:cNvCxnSpPr>
            <a:stCxn id="6" idx="3"/>
            <a:endCxn id="4" idx="1"/>
          </p:cNvCxnSpPr>
          <p:nvPr/>
        </p:nvCxnSpPr>
        <p:spPr>
          <a:xfrm>
            <a:off x="2691130" y="3013075"/>
            <a:ext cx="622300" cy="6210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4" idx="3"/>
          </p:cNvCxnSpPr>
          <p:nvPr/>
        </p:nvCxnSpPr>
        <p:spPr>
          <a:xfrm flipH="1">
            <a:off x="4791075" y="3012440"/>
            <a:ext cx="770890" cy="6216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7168515" y="3012440"/>
            <a:ext cx="136271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168515" y="3333750"/>
            <a:ext cx="13639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791075" y="3322955"/>
            <a:ext cx="770890" cy="6216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0"/>
            <a:endCxn id="5" idx="2"/>
          </p:cNvCxnSpPr>
          <p:nvPr/>
        </p:nvCxnSpPr>
        <p:spPr>
          <a:xfrm flipH="1" flipV="1">
            <a:off x="4051935" y="2833370"/>
            <a:ext cx="635" cy="3454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838200" y="4309745"/>
            <a:ext cx="10772775" cy="2487295"/>
          </a:xfrm>
        </p:spPr>
        <p:txBody>
          <a:bodyPr>
            <a:normAutofit fontScale="90000" lnSpcReduction="10000"/>
          </a:bodyPr>
          <a:p>
            <a:pPr marL="514350" indent="-514350">
              <a:buAutoNum type="arabicPeriod"/>
            </a:pPr>
            <a:r>
              <a:rPr lang="en-US" sz="1800"/>
              <a:t>ERP</a:t>
            </a:r>
            <a:r>
              <a:rPr lang="zh-TW" altLang="en-US" sz="1800"/>
              <a:t>發起倉庫間調撥，將</a:t>
            </a:r>
            <a:r>
              <a:rPr lang="en-US" altLang="zh-TW" sz="1800"/>
              <a:t>item</a:t>
            </a:r>
            <a:r>
              <a:rPr lang="zh-TW" altLang="en-US" sz="1800"/>
              <a:t>由</a:t>
            </a:r>
            <a:r>
              <a:rPr lang="en-US" altLang="zh-TW" sz="1800"/>
              <a:t>ERP</a:t>
            </a:r>
            <a:r>
              <a:rPr lang="zh-TW" altLang="en-US" sz="1800"/>
              <a:t>倉移轉至</a:t>
            </a:r>
            <a:r>
              <a:rPr lang="en-US" altLang="zh-TW" sz="1800"/>
              <a:t>WMS Stage</a:t>
            </a:r>
            <a:r>
              <a:rPr lang="zh-TW" altLang="en-US" sz="1800"/>
              <a:t>倉。在此倉的</a:t>
            </a:r>
            <a:r>
              <a:rPr lang="en-US" altLang="zh-TW" sz="1800"/>
              <a:t>item</a:t>
            </a:r>
            <a:r>
              <a:rPr lang="zh-TW" altLang="en-US" sz="1800"/>
              <a:t>可以視為在途中。</a:t>
            </a:r>
            <a:endParaRPr lang="zh-TW" altLang="en-US" sz="1800"/>
          </a:p>
          <a:p>
            <a:pPr marL="514350" indent="-514350">
              <a:buAutoNum type="arabicPeriod"/>
            </a:pPr>
            <a:r>
              <a:rPr lang="en-US" altLang="zh-TW" sz="1800"/>
              <a:t>WmsAPI</a:t>
            </a:r>
            <a:r>
              <a:rPr lang="zh-TW" altLang="en-US" sz="1800"/>
              <a:t>排程</a:t>
            </a:r>
            <a:r>
              <a:rPr lang="en-US" altLang="zh-TW" sz="1800"/>
              <a:t>Task</a:t>
            </a:r>
            <a:r>
              <a:rPr lang="zh-TW" altLang="en-US" sz="1800"/>
              <a:t>檢查</a:t>
            </a:r>
            <a:r>
              <a:rPr lang="en-US" altLang="zh-TW" sz="1800">
                <a:sym typeface="+mn-ea"/>
              </a:rPr>
              <a:t>WMS Stage</a:t>
            </a:r>
            <a:r>
              <a:rPr lang="zh-TW" altLang="en-US" sz="1800">
                <a:sym typeface="+mn-ea"/>
              </a:rPr>
              <a:t>倉中尚未移轉的</a:t>
            </a:r>
            <a:r>
              <a:rPr lang="en-US" altLang="zh-TW" sz="1800">
                <a:sym typeface="+mn-ea"/>
              </a:rPr>
              <a:t>Item</a:t>
            </a:r>
            <a:r>
              <a:rPr lang="zh-TW" altLang="en-US" sz="1800">
                <a:sym typeface="+mn-ea"/>
              </a:rPr>
              <a:t>，批次產生一筆轉移單</a:t>
            </a:r>
            <a:r>
              <a:rPr lang="en-US" altLang="zh-TW" sz="1800">
                <a:sym typeface="+mn-ea"/>
              </a:rPr>
              <a:t>(</a:t>
            </a:r>
            <a:r>
              <a:rPr lang="zh-TW" altLang="en-US" sz="1800">
                <a:sym typeface="+mn-ea"/>
              </a:rPr>
              <a:t>紀錄在</a:t>
            </a:r>
            <a:r>
              <a:rPr lang="en-US" altLang="zh-TW" sz="1800">
                <a:sym typeface="+mn-ea"/>
              </a:rPr>
              <a:t>ERP</a:t>
            </a:r>
            <a:r>
              <a:rPr lang="zh-TW" altLang="en-US" sz="1800">
                <a:sym typeface="+mn-ea"/>
              </a:rPr>
              <a:t>的客制</a:t>
            </a:r>
            <a:r>
              <a:rPr lang="en-US" altLang="zh-TW" sz="1800">
                <a:sym typeface="+mn-ea"/>
              </a:rPr>
              <a:t>Table</a:t>
            </a:r>
            <a:r>
              <a:rPr lang="zh-TW" altLang="en-US" sz="1800">
                <a:sym typeface="+mn-ea"/>
              </a:rPr>
              <a:t>中</a:t>
            </a:r>
            <a:r>
              <a:rPr lang="en-US" altLang="zh-TW" sz="1800">
                <a:sym typeface="+mn-ea"/>
              </a:rPr>
              <a:t>)</a:t>
            </a:r>
            <a:endParaRPr lang="en-US" altLang="zh-TW" sz="1800">
              <a:sym typeface="+mn-ea"/>
            </a:endParaRPr>
          </a:p>
          <a:p>
            <a:pPr marL="514350" indent="-514350">
              <a:buAutoNum type="arabicPeriod"/>
            </a:pPr>
            <a:r>
              <a:rPr lang="en-US" altLang="zh-TW" sz="1800">
                <a:sym typeface="+mn-ea"/>
              </a:rPr>
              <a:t>WmsAPI</a:t>
            </a:r>
            <a:r>
              <a:rPr lang="zh-TW" altLang="en-US" sz="1800">
                <a:sym typeface="+mn-ea"/>
              </a:rPr>
              <a:t>呼叫</a:t>
            </a:r>
            <a:r>
              <a:rPr lang="en-US" altLang="zh-TW" sz="1800">
                <a:sym typeface="+mn-ea"/>
              </a:rPr>
              <a:t>WMS</a:t>
            </a:r>
            <a:r>
              <a:rPr lang="zh-TW" altLang="en-US" sz="1800">
                <a:sym typeface="+mn-ea"/>
              </a:rPr>
              <a:t>轉儲作業，成功後紀錄於</a:t>
            </a:r>
            <a:r>
              <a:rPr lang="en-US" altLang="zh-TW" sz="1800">
                <a:sym typeface="+mn-ea"/>
              </a:rPr>
              <a:t>ERP</a:t>
            </a:r>
            <a:r>
              <a:rPr lang="zh-TW" altLang="en-US" sz="1800">
                <a:sym typeface="+mn-ea"/>
              </a:rPr>
              <a:t>客制</a:t>
            </a:r>
            <a:r>
              <a:rPr lang="en-US" altLang="zh-TW" sz="1800">
                <a:sym typeface="+mn-ea"/>
              </a:rPr>
              <a:t>table</a:t>
            </a:r>
            <a:r>
              <a:rPr lang="zh-TW" altLang="en-US" sz="1800">
                <a:sym typeface="+mn-ea"/>
              </a:rPr>
              <a:t>，失敗則寫入於</a:t>
            </a:r>
            <a:r>
              <a:rPr lang="en-US" altLang="zh-TW" sz="1800">
                <a:sym typeface="+mn-ea"/>
              </a:rPr>
              <a:t>ERP</a:t>
            </a:r>
            <a:r>
              <a:rPr lang="zh-TW" altLang="en-US" sz="1800">
                <a:sym typeface="+mn-ea"/>
              </a:rPr>
              <a:t>客制</a:t>
            </a:r>
            <a:r>
              <a:rPr lang="en-US" altLang="zh-TW" sz="1800">
                <a:sym typeface="+mn-ea"/>
              </a:rPr>
              <a:t>table</a:t>
            </a:r>
            <a:r>
              <a:rPr lang="zh-TW" altLang="en-US" sz="1800">
                <a:sym typeface="+mn-ea"/>
              </a:rPr>
              <a:t>的</a:t>
            </a:r>
            <a:r>
              <a:rPr lang="zh-TW" altLang="en-US" sz="1800">
                <a:sym typeface="+mn-ea"/>
              </a:rPr>
              <a:t>訊息欄位，等待下一次排程</a:t>
            </a:r>
            <a:r>
              <a:rPr lang="en-US" altLang="zh-TW" sz="1800">
                <a:sym typeface="+mn-ea"/>
              </a:rPr>
              <a:t>Task</a:t>
            </a:r>
            <a:r>
              <a:rPr lang="zh-TW" altLang="en-US" sz="1800">
                <a:sym typeface="+mn-ea"/>
              </a:rPr>
              <a:t>檢查時再呼叫</a:t>
            </a:r>
            <a:r>
              <a:rPr lang="en-US" altLang="zh-TW" sz="1800">
                <a:sym typeface="+mn-ea"/>
              </a:rPr>
              <a:t>WMS</a:t>
            </a:r>
            <a:r>
              <a:rPr lang="zh-TW" altLang="en-US" sz="1800">
                <a:sym typeface="+mn-ea"/>
              </a:rPr>
              <a:t>轉儲作業，不成功則不會停。</a:t>
            </a:r>
            <a:endParaRPr lang="zh-TW" altLang="en-US" sz="1800">
              <a:sym typeface="+mn-ea"/>
            </a:endParaRPr>
          </a:p>
          <a:p>
            <a:pPr marL="514350" indent="-514350">
              <a:buAutoNum type="arabicPeriod"/>
            </a:pPr>
            <a:r>
              <a:rPr lang="zh-TW" altLang="en-US" sz="1800">
                <a:sym typeface="+mn-ea"/>
              </a:rPr>
              <a:t>等待</a:t>
            </a:r>
            <a:r>
              <a:rPr lang="en-US" altLang="zh-TW" sz="1800">
                <a:sym typeface="+mn-ea"/>
              </a:rPr>
              <a:t>WMS</a:t>
            </a:r>
            <a:r>
              <a:rPr lang="zh-TW" altLang="en-US" sz="1800">
                <a:sym typeface="+mn-ea"/>
              </a:rPr>
              <a:t>完成轉儲之後，實際上的</a:t>
            </a:r>
            <a:r>
              <a:rPr lang="en-US" altLang="zh-TW" sz="1800">
                <a:sym typeface="+mn-ea"/>
              </a:rPr>
              <a:t>item</a:t>
            </a:r>
            <a:r>
              <a:rPr lang="zh-TW" altLang="en-US" sz="1800">
                <a:sym typeface="+mn-ea"/>
              </a:rPr>
              <a:t>已經入庫，</a:t>
            </a:r>
            <a:r>
              <a:rPr lang="en-US" altLang="zh-TW" sz="1800">
                <a:sym typeface="+mn-ea"/>
              </a:rPr>
              <a:t>WMS</a:t>
            </a:r>
            <a:r>
              <a:rPr lang="zh-TW" altLang="en-US" sz="1800">
                <a:sym typeface="+mn-ea"/>
              </a:rPr>
              <a:t>呼叫</a:t>
            </a:r>
            <a:r>
              <a:rPr lang="en-US" altLang="zh-TW" sz="1800">
                <a:sym typeface="+mn-ea"/>
              </a:rPr>
              <a:t>WmsAPI</a:t>
            </a:r>
            <a:r>
              <a:rPr lang="zh-TW" altLang="en-US" sz="1800">
                <a:sym typeface="+mn-ea"/>
              </a:rPr>
              <a:t>回報實際轉倉結果</a:t>
            </a:r>
            <a:endParaRPr lang="zh-TW" altLang="en-US" sz="1800">
              <a:sym typeface="+mn-ea"/>
            </a:endParaRPr>
          </a:p>
          <a:p>
            <a:pPr marL="514350" indent="-514350">
              <a:buAutoNum type="arabicPeriod"/>
            </a:pPr>
            <a:r>
              <a:rPr lang="en-US" altLang="zh-TW" sz="1800">
                <a:sym typeface="+mn-ea"/>
              </a:rPr>
              <a:t>WmsAPI</a:t>
            </a:r>
            <a:r>
              <a:rPr lang="zh-TW" altLang="en-US" sz="1800">
                <a:sym typeface="+mn-ea"/>
              </a:rPr>
              <a:t>將實際轉倉結果寫入</a:t>
            </a:r>
            <a:r>
              <a:rPr lang="en-US" altLang="zh-TW" sz="1800">
                <a:sym typeface="+mn-ea"/>
              </a:rPr>
              <a:t>ERP</a:t>
            </a:r>
            <a:r>
              <a:rPr lang="zh-TW" altLang="en-US" sz="1800">
                <a:sym typeface="+mn-ea"/>
              </a:rPr>
              <a:t>客制</a:t>
            </a:r>
            <a:r>
              <a:rPr lang="en-US" altLang="zh-TW" sz="1800">
                <a:sym typeface="+mn-ea"/>
              </a:rPr>
              <a:t>table</a:t>
            </a:r>
            <a:r>
              <a:rPr lang="zh-TW" altLang="en-US" sz="1800">
                <a:sym typeface="+mn-ea"/>
              </a:rPr>
              <a:t>，所以</a:t>
            </a:r>
            <a:r>
              <a:rPr lang="en-US" altLang="zh-TW" sz="1800">
                <a:sym typeface="+mn-ea"/>
              </a:rPr>
              <a:t>ERP</a:t>
            </a:r>
            <a:r>
              <a:rPr lang="zh-TW" altLang="en-US" sz="1800">
                <a:sym typeface="+mn-ea"/>
              </a:rPr>
              <a:t>客制的</a:t>
            </a:r>
            <a:r>
              <a:rPr lang="en-US" altLang="zh-TW" sz="1800">
                <a:sym typeface="+mn-ea"/>
              </a:rPr>
              <a:t>table</a:t>
            </a:r>
            <a:r>
              <a:rPr lang="zh-TW" altLang="en-US" sz="1800">
                <a:sym typeface="+mn-ea"/>
              </a:rPr>
              <a:t>不會只有一個，而是有</a:t>
            </a:r>
            <a:r>
              <a:rPr lang="en-US" altLang="zh-TW" sz="1800">
                <a:sym typeface="+mn-ea"/>
              </a:rPr>
              <a:t>2</a:t>
            </a:r>
            <a:r>
              <a:rPr lang="zh-TW" altLang="en-US" sz="1800">
                <a:sym typeface="+mn-ea"/>
              </a:rPr>
              <a:t>個以上，用新增資料來紀錄交易。</a:t>
            </a:r>
            <a:r>
              <a:rPr lang="en-US" altLang="zh-TW" sz="1800">
                <a:sym typeface="+mn-ea"/>
              </a:rPr>
              <a:t>WmsAPI</a:t>
            </a:r>
            <a:r>
              <a:rPr lang="zh-TW" altLang="en-US" sz="1800">
                <a:sym typeface="+mn-ea"/>
              </a:rPr>
              <a:t>是交易的掮客</a:t>
            </a:r>
            <a:endParaRPr lang="zh-TW" altLang="en-US" sz="1800">
              <a:sym typeface="+mn-ea"/>
            </a:endParaRPr>
          </a:p>
          <a:p>
            <a:pPr marL="514350" indent="-514350">
              <a:buAutoNum type="arabicPeriod"/>
            </a:pPr>
            <a:r>
              <a:rPr lang="en-US" altLang="zh-TW" sz="1800">
                <a:sym typeface="+mn-ea"/>
              </a:rPr>
              <a:t>ERP</a:t>
            </a:r>
            <a:r>
              <a:rPr lang="zh-TW" altLang="en-US" sz="1800">
                <a:sym typeface="+mn-ea"/>
              </a:rPr>
              <a:t>內客制的程式將實際轉倉結果移轉至</a:t>
            </a:r>
            <a:r>
              <a:rPr lang="en-US" altLang="zh-TW" sz="1800">
                <a:sym typeface="+mn-ea"/>
              </a:rPr>
              <a:t>WMS</a:t>
            </a:r>
            <a:r>
              <a:rPr lang="zh-TW" altLang="en-US" sz="1800">
                <a:sym typeface="+mn-ea"/>
              </a:rPr>
              <a:t>倉，而差異則留在</a:t>
            </a:r>
            <a:r>
              <a:rPr lang="en-US" altLang="zh-TW" sz="1800">
                <a:sym typeface="+mn-ea"/>
              </a:rPr>
              <a:t>WMS Stage</a:t>
            </a:r>
            <a:r>
              <a:rPr lang="zh-TW" altLang="en-US" sz="1800">
                <a:sym typeface="+mn-ea"/>
              </a:rPr>
              <a:t>倉，需要人工處理</a:t>
            </a:r>
            <a:endParaRPr lang="zh-TW" altLang="en-US" sz="1800"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2847340" y="29546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5021580" y="29546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2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7694930" y="25863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3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7695565" y="33229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4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5161915" y="35458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5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4052570" y="28105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6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系統分析注意事項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TW">
                <a:sym typeface="+mn-ea"/>
              </a:rPr>
              <a:t>WmsAPI</a:t>
            </a:r>
            <a:r>
              <a:rPr lang="zh-TW" altLang="en-US">
                <a:sym typeface="+mn-ea"/>
              </a:rPr>
              <a:t>是交易的掮客，不要處理過多的商業邏輯，只負責資料拋轉，由</a:t>
            </a:r>
            <a:r>
              <a:rPr lang="en-US" altLang="zh-TW">
                <a:sym typeface="+mn-ea"/>
              </a:rPr>
              <a:t>ERP</a:t>
            </a:r>
            <a:r>
              <a:rPr lang="zh-TW" altLang="en-US">
                <a:sym typeface="+mn-ea"/>
              </a:rPr>
              <a:t>的客制整合系統來處理商業邏輯與作業流程</a:t>
            </a:r>
            <a:endParaRPr lang="zh-TW" altLang="en-US">
              <a:sym typeface="+mn-ea"/>
            </a:endParaRPr>
          </a:p>
          <a:p>
            <a:r>
              <a:rPr lang="zh-TW" altLang="en-US">
                <a:sym typeface="+mn-ea"/>
              </a:rPr>
              <a:t>交易要有一個在途倉做控管，清空在途倉代表交易在雙方各自完成</a:t>
            </a:r>
            <a:endParaRPr lang="zh-TW" altLang="en-US">
              <a:sym typeface="+mn-ea"/>
            </a:endParaRPr>
          </a:p>
          <a:p>
            <a:r>
              <a:rPr lang="zh-TW" altLang="en-US">
                <a:sym typeface="+mn-ea"/>
              </a:rPr>
              <a:t>出貨作業的流程設計也是需要有中介檔，因為出貨單不一定可以完全出貨</a:t>
            </a:r>
            <a:endParaRPr lang="zh-TW" altLang="en-US">
              <a:sym typeface="+mn-ea"/>
            </a:endParaRPr>
          </a:p>
          <a:p>
            <a:r>
              <a:rPr lang="zh-TW" altLang="en-US">
                <a:sym typeface="+mn-ea"/>
              </a:rPr>
              <a:t>盤點作業其實是差異的轉單，有可能</a:t>
            </a:r>
            <a:r>
              <a:rPr lang="en-US" altLang="zh-TW">
                <a:sym typeface="+mn-ea"/>
              </a:rPr>
              <a:t>item</a:t>
            </a:r>
            <a:r>
              <a:rPr lang="zh-TW" altLang="en-US">
                <a:sym typeface="+mn-ea"/>
              </a:rPr>
              <a:t>留在轉倉的中介檔，或許可以用轉倉替代。盤點差異其實是轉倉到待處理倉．．．．</a:t>
            </a:r>
            <a:endParaRPr lang="zh-TW" altLang="en-US">
              <a:sym typeface="+mn-ea"/>
            </a:endParaRPr>
          </a:p>
          <a:p>
            <a:r>
              <a:rPr lang="zh-TW" altLang="en-US">
                <a:sym typeface="+mn-ea"/>
              </a:rPr>
              <a:t>系統分析包含資料拋轉與作業流程，要詳細考慮正向、反向與例外作業的流程</a:t>
            </a:r>
            <a:endParaRPr lang="zh-TW" altLang="en-US">
              <a:sym typeface="+mn-ea"/>
            </a:endParaRPr>
          </a:p>
          <a:p>
            <a:endParaRPr lang="zh-TW" altLang="en-US">
              <a:sym typeface="+mn-ea"/>
            </a:endParaRPr>
          </a:p>
          <a:p>
            <a:endParaRPr lang="zh-TW" altLang="en-US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主檔作業</a:t>
            </a:r>
            <a:endParaRPr lang="zh-TW" altLang="en-US" sz="1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0495"/>
            <a:ext cx="10515600" cy="2529840"/>
          </a:xfrm>
        </p:spPr>
        <p:txBody>
          <a:bodyPr>
            <a:normAutofit fontScale="70000"/>
          </a:bodyPr>
          <a:p>
            <a:pPr marL="514350" indent="-514350">
              <a:buAutoNum type="arabicPeriod"/>
            </a:pPr>
            <a:r>
              <a:rPr lang="zh-TW" altLang="en-US"/>
              <a:t>最近更新的</a:t>
            </a:r>
            <a:r>
              <a:rPr lang="en-US" altLang="zh-TW"/>
              <a:t>item</a:t>
            </a:r>
            <a:r>
              <a:rPr lang="zh-TW" altLang="en-US"/>
              <a:t>才更新？</a:t>
            </a:r>
            <a:endParaRPr lang="zh-TW" altLang="en-US"/>
          </a:p>
          <a:p>
            <a:pPr marL="514350" indent="-514350">
              <a:buAutoNum type="arabicPeriod"/>
            </a:pPr>
            <a:r>
              <a:rPr lang="zh-TW" altLang="en-US"/>
              <a:t>還是每天全部更新？</a:t>
            </a:r>
            <a:endParaRPr lang="zh-TW" altLang="en-US"/>
          </a:p>
          <a:p>
            <a:pPr marL="514350" indent="-514350">
              <a:buAutoNum type="arabicPeriod"/>
            </a:pPr>
            <a:r>
              <a:rPr lang="zh-TW" altLang="en-US"/>
              <a:t>或是每天更新最近</a:t>
            </a:r>
            <a:r>
              <a:rPr lang="en-US" altLang="zh-TW"/>
              <a:t>3</a:t>
            </a:r>
            <a:r>
              <a:rPr lang="zh-TW" altLang="en-US"/>
              <a:t>天更新的資料，每個月再全部同步一次？</a:t>
            </a:r>
            <a:endParaRPr lang="zh-TW" altLang="en-US"/>
          </a:p>
          <a:p>
            <a:pPr marL="0" indent="0">
              <a:buNone/>
            </a:pPr>
            <a:r>
              <a:rPr lang="zh-TW" altLang="en-US"/>
              <a:t>問題：</a:t>
            </a:r>
            <a:endParaRPr lang="zh-TW" altLang="en-US"/>
          </a:p>
          <a:p>
            <a:pPr marL="457200" indent="-457200">
              <a:buAutoNum type="arabicPeriod"/>
            </a:pPr>
            <a:r>
              <a:rPr lang="en-US" altLang="zh-TW"/>
              <a:t>ERP</a:t>
            </a:r>
            <a:r>
              <a:rPr lang="zh-TW" altLang="en-US"/>
              <a:t>需不需要有更新的中介檔？</a:t>
            </a:r>
            <a:endParaRPr lang="zh-TW" altLang="en-US"/>
          </a:p>
          <a:p>
            <a:pPr marL="457200" indent="-457200">
              <a:buAutoNum type="arabicPeriod"/>
            </a:pPr>
            <a:r>
              <a:rPr lang="en-US" altLang="zh-TW"/>
              <a:t>WmsAPI</a:t>
            </a:r>
            <a:r>
              <a:rPr lang="zh-TW" altLang="en-US"/>
              <a:t>更新結果要不要紀錄？</a:t>
            </a:r>
            <a:endParaRPr lang="zh-TW" altLang="en-US"/>
          </a:p>
        </p:txBody>
      </p:sp>
      <p:sp>
        <p:nvSpPr>
          <p:cNvPr id="6" name="Rectangles 5"/>
          <p:cNvSpPr/>
          <p:nvPr/>
        </p:nvSpPr>
        <p:spPr>
          <a:xfrm>
            <a:off x="3312795" y="4310380"/>
            <a:ext cx="1478280" cy="8966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待更新</a:t>
            </a:r>
            <a:endParaRPr lang="zh-TW" altLang="en-US"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altLang="zh-TW">
                <a:latin typeface="微軟正黑體" panose="020B0604030504040204" charset="-120"/>
                <a:ea typeface="微軟正黑體" panose="020B0604030504040204" charset="-120"/>
              </a:rPr>
              <a:t>view</a:t>
            </a:r>
            <a:endParaRPr lang="en-US" altLang="zh-TW"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3313430" y="5552440"/>
            <a:ext cx="1477645" cy="9099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更新結果</a:t>
            </a:r>
            <a:endParaRPr lang="zh-TW" altLang="en-US"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zh-TW" altLang="en-US">
                <a:latin typeface="微軟正黑體" panose="020B0604030504040204" charset="-120"/>
                <a:ea typeface="微軟正黑體" panose="020B0604030504040204" charset="-120"/>
              </a:rPr>
              <a:t>紀錄</a:t>
            </a:r>
            <a:endParaRPr lang="zh-TW" altLang="en-US"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10" name="Flowchart: Predefined Process 9"/>
          <p:cNvSpPr/>
          <p:nvPr/>
        </p:nvSpPr>
        <p:spPr>
          <a:xfrm>
            <a:off x="5561965" y="4852670"/>
            <a:ext cx="1606550" cy="10668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WMS</a:t>
            </a:r>
            <a:endParaRPr lang="en-US"/>
          </a:p>
          <a:p>
            <a:pPr algn="ctr"/>
            <a:r>
              <a:rPr lang="en-US"/>
              <a:t>API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8531225" y="4852670"/>
            <a:ext cx="1558290" cy="10674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atin typeface="微軟正黑體" panose="020B0604030504040204" charset="-120"/>
                <a:ea typeface="微軟正黑體" panose="020B0604030504040204" charset="-120"/>
              </a:rPr>
              <a:t>WMS</a:t>
            </a:r>
            <a:endParaRPr lang="zh-TW" altLang="en-US"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cxnSp>
        <p:nvCxnSpPr>
          <p:cNvPr id="17" name="Straight Arrow Connector 16"/>
          <p:cNvCxnSpPr>
            <a:stCxn id="10" idx="1"/>
            <a:endCxn id="6" idx="3"/>
          </p:cNvCxnSpPr>
          <p:nvPr/>
        </p:nvCxnSpPr>
        <p:spPr>
          <a:xfrm flipH="1" flipV="1">
            <a:off x="4791075" y="4758690"/>
            <a:ext cx="770890" cy="6273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1"/>
          </p:cNvCxnSpPr>
          <p:nvPr/>
        </p:nvCxnSpPr>
        <p:spPr>
          <a:xfrm>
            <a:off x="7168515" y="5399405"/>
            <a:ext cx="136271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791075" y="5696585"/>
            <a:ext cx="770890" cy="6216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5021580" y="45916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7694930" y="49599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2</a:t>
            </a:r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5161915" y="59194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3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代辦事項</a:t>
            </a:r>
            <a:r>
              <a:rPr lang="en-US" altLang="zh-TW"/>
              <a:t>- </a:t>
            </a:r>
            <a:r>
              <a:rPr lang="zh-TW" altLang="en-US">
                <a:sym typeface="+mn-ea"/>
              </a:rPr>
              <a:t>系統流程分析</a:t>
            </a:r>
            <a:endParaRPr lang="en-US" altLang="zh-T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TW" altLang="en-US"/>
              <a:t>作業泳道圖</a:t>
            </a:r>
            <a:endParaRPr lang="zh-TW" altLang="en-US"/>
          </a:p>
          <a:p>
            <a:r>
              <a:rPr lang="zh-TW" altLang="en-US"/>
              <a:t>資料處理流程</a:t>
            </a:r>
            <a:endParaRPr lang="zh-TW" altLang="en-US"/>
          </a:p>
          <a:p>
            <a:r>
              <a:rPr lang="en-US" altLang="zh-TW"/>
              <a:t>WmsAPI</a:t>
            </a:r>
            <a:r>
              <a:rPr lang="zh-TW" altLang="en-US"/>
              <a:t>的工作流程說明</a:t>
            </a:r>
            <a:endParaRPr lang="zh-TW" altLang="en-US"/>
          </a:p>
          <a:p>
            <a:r>
              <a:rPr lang="en-US" altLang="zh-TW"/>
              <a:t>ERP</a:t>
            </a:r>
            <a:r>
              <a:rPr lang="zh-TW" altLang="en-US"/>
              <a:t>作業流程</a:t>
            </a:r>
            <a:endParaRPr lang="zh-TW" altLang="en-US"/>
          </a:p>
          <a:p>
            <a:r>
              <a:rPr lang="en-US" altLang="zh-TW"/>
              <a:t>ERP</a:t>
            </a:r>
            <a:r>
              <a:rPr lang="zh-TW" altLang="en-US"/>
              <a:t>中介檔</a:t>
            </a:r>
            <a:endParaRPr lang="zh-TW" altLang="en-US"/>
          </a:p>
          <a:p>
            <a:r>
              <a:rPr lang="en-US" altLang="zh-TW"/>
              <a:t>ERP</a:t>
            </a:r>
            <a:r>
              <a:rPr lang="zh-TW" altLang="en-US"/>
              <a:t>整合系統的工作流程說明</a:t>
            </a:r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r>
              <a:rPr lang="en-US"/>
              <a:t>FastAPI </a:t>
            </a:r>
            <a:r>
              <a:rPr lang="zh-TW" altLang="en-US"/>
              <a:t>資料處理架構</a:t>
            </a:r>
            <a:endParaRPr lang="zh-TW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04035"/>
            <a:ext cx="12192000" cy="3249295"/>
          </a:xfrm>
          <a:prstGeom prst="rect">
            <a:avLst/>
          </a:prstGeom>
        </p:spPr>
      </p:pic>
      <p:sp>
        <p:nvSpPr>
          <p:cNvPr id="8" name="Text Box 7">
            <a:hlinkClick r:id="rId2" action="ppaction://hlinkfile"/>
          </p:cNvPr>
          <p:cNvSpPr txBox="1"/>
          <p:nvPr/>
        </p:nvSpPr>
        <p:spPr>
          <a:xfrm>
            <a:off x="838200" y="5715000"/>
            <a:ext cx="102088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https://christophergs.com/tutorials/ultimate-fastapi-tutorial-pt-7-sqlalchemy-database-setup/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6150" y="139700"/>
            <a:ext cx="5581650" cy="1325880"/>
          </a:xfrm>
        </p:spPr>
        <p:txBody>
          <a:bodyPr/>
          <a:p>
            <a:r>
              <a:rPr lang="en-US">
                <a:sym typeface="+mn-ea"/>
              </a:rPr>
              <a:t>System Architecture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9504045" y="1565275"/>
            <a:ext cx="1600835" cy="1661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Swagger UI</a:t>
            </a:r>
            <a:endParaRPr lang="en-US"/>
          </a:p>
          <a:p>
            <a:pPr algn="ctr"/>
            <a:r>
              <a:rPr lang="en-US"/>
              <a:t>Docs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8013065" y="1565275"/>
            <a:ext cx="1255395" cy="332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API</a:t>
            </a:r>
            <a:endParaRPr lang="en-US"/>
          </a:p>
          <a:p>
            <a:pPr algn="ctr"/>
            <a:r>
              <a:rPr lang="en-US"/>
              <a:t>Routing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8102600" y="1731010"/>
            <a:ext cx="1076325" cy="1496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Pydantic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6602095" y="1565275"/>
            <a:ext cx="1132205" cy="1496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WMS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6597650" y="3538220"/>
            <a:ext cx="1132205" cy="1496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Tasks</a:t>
            </a:r>
            <a:endParaRPr lang="en-US"/>
          </a:p>
          <a:p>
            <a:pPr algn="ctr"/>
            <a:r>
              <a:rPr lang="en-US"/>
              <a:t>Celery</a:t>
            </a:r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4424680" y="1731010"/>
            <a:ext cx="1545590" cy="491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Function A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4424680" y="2313940"/>
            <a:ext cx="1545590" cy="46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Function ....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137795" y="2791460"/>
            <a:ext cx="1708150" cy="1138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SQLAcchemy</a:t>
            </a:r>
            <a:endParaRPr lang="en-US"/>
          </a:p>
          <a:p>
            <a:pPr algn="ctr"/>
            <a:r>
              <a:rPr lang="en-US"/>
              <a:t>DB Engine</a:t>
            </a:r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406400" y="4664075"/>
            <a:ext cx="1853565" cy="93726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ERP DB</a:t>
            </a:r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4424680" y="3724910"/>
            <a:ext cx="1545590" cy="46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Task A</a:t>
            </a:r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4424680" y="4439920"/>
            <a:ext cx="154559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Function ....</a:t>
            </a: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086485" y="3917315"/>
            <a:ext cx="247015" cy="746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3" idx="1"/>
          </p:cNvCxnSpPr>
          <p:nvPr/>
        </p:nvCxnSpPr>
        <p:spPr>
          <a:xfrm flipH="1">
            <a:off x="1845945" y="3348355"/>
            <a:ext cx="293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1"/>
            <a:endCxn id="52" idx="3"/>
          </p:cNvCxnSpPr>
          <p:nvPr/>
        </p:nvCxnSpPr>
        <p:spPr>
          <a:xfrm flipH="1">
            <a:off x="3840480" y="1976755"/>
            <a:ext cx="584200" cy="107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1"/>
            <a:endCxn id="53" idx="3"/>
          </p:cNvCxnSpPr>
          <p:nvPr/>
        </p:nvCxnSpPr>
        <p:spPr>
          <a:xfrm flipH="1" flipV="1">
            <a:off x="3982085" y="3348355"/>
            <a:ext cx="442595" cy="60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1"/>
            <a:endCxn id="53" idx="3"/>
          </p:cNvCxnSpPr>
          <p:nvPr/>
        </p:nvCxnSpPr>
        <p:spPr>
          <a:xfrm flipH="1" flipV="1">
            <a:off x="3982085" y="3348355"/>
            <a:ext cx="442595" cy="1315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1"/>
            <a:endCxn id="14" idx="3"/>
          </p:cNvCxnSpPr>
          <p:nvPr/>
        </p:nvCxnSpPr>
        <p:spPr>
          <a:xfrm flipH="1" flipV="1">
            <a:off x="5970270" y="1976755"/>
            <a:ext cx="631825" cy="337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1"/>
            <a:endCxn id="15" idx="3"/>
          </p:cNvCxnSpPr>
          <p:nvPr/>
        </p:nvCxnSpPr>
        <p:spPr>
          <a:xfrm flipH="1">
            <a:off x="5970270" y="2313940"/>
            <a:ext cx="631825" cy="232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20" idx="3"/>
          </p:cNvCxnSpPr>
          <p:nvPr/>
        </p:nvCxnSpPr>
        <p:spPr>
          <a:xfrm flipH="1" flipV="1">
            <a:off x="5970270" y="3957320"/>
            <a:ext cx="627380" cy="329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1"/>
          </p:cNvCxnSpPr>
          <p:nvPr/>
        </p:nvCxnSpPr>
        <p:spPr>
          <a:xfrm flipH="1">
            <a:off x="5970270" y="4286885"/>
            <a:ext cx="627380" cy="32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1"/>
          </p:cNvCxnSpPr>
          <p:nvPr/>
        </p:nvCxnSpPr>
        <p:spPr>
          <a:xfrm flipH="1" flipV="1">
            <a:off x="7769225" y="2436495"/>
            <a:ext cx="333375" cy="42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1"/>
          </p:cNvCxnSpPr>
          <p:nvPr/>
        </p:nvCxnSpPr>
        <p:spPr>
          <a:xfrm flipH="1">
            <a:off x="9187815" y="2396490"/>
            <a:ext cx="316230" cy="95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s 40"/>
          <p:cNvSpPr/>
          <p:nvPr/>
        </p:nvSpPr>
        <p:spPr>
          <a:xfrm>
            <a:off x="10854055" y="3611880"/>
            <a:ext cx="1115695" cy="13500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WMS</a:t>
            </a:r>
            <a:endParaRPr lang="en-US"/>
          </a:p>
        </p:txBody>
      </p:sp>
      <p:sp>
        <p:nvSpPr>
          <p:cNvPr id="43" name="Trapezoid 42"/>
          <p:cNvSpPr/>
          <p:nvPr/>
        </p:nvSpPr>
        <p:spPr>
          <a:xfrm>
            <a:off x="10113010" y="5420360"/>
            <a:ext cx="991870" cy="964565"/>
          </a:xfrm>
          <a:prstGeom prst="trapezoi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Dev</a:t>
            </a:r>
            <a:endParaRPr lang="en-US"/>
          </a:p>
          <a:p>
            <a:pPr algn="ctr"/>
            <a:r>
              <a:rPr lang="en-US"/>
              <a:t>OP</a:t>
            </a:r>
            <a:endParaRPr lang="en-US"/>
          </a:p>
        </p:txBody>
      </p:sp>
      <p:cxnSp>
        <p:nvCxnSpPr>
          <p:cNvPr id="44" name="Straight Arrow Connector 43"/>
          <p:cNvCxnSpPr>
            <a:stCxn id="43" idx="0"/>
          </p:cNvCxnSpPr>
          <p:nvPr/>
        </p:nvCxnSpPr>
        <p:spPr>
          <a:xfrm flipH="1" flipV="1">
            <a:off x="10304780" y="3227070"/>
            <a:ext cx="304165" cy="2193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1"/>
            <a:endCxn id="5" idx="3"/>
          </p:cNvCxnSpPr>
          <p:nvPr/>
        </p:nvCxnSpPr>
        <p:spPr>
          <a:xfrm flipH="1" flipV="1">
            <a:off x="9268460" y="3226435"/>
            <a:ext cx="1585595" cy="1060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5" idx="1"/>
            <a:endCxn id="52" idx="3"/>
          </p:cNvCxnSpPr>
          <p:nvPr/>
        </p:nvCxnSpPr>
        <p:spPr>
          <a:xfrm flipH="1" flipV="1">
            <a:off x="3840480" y="2084070"/>
            <a:ext cx="584200" cy="462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s 5"/>
          <p:cNvSpPr/>
          <p:nvPr/>
        </p:nvSpPr>
        <p:spPr>
          <a:xfrm>
            <a:off x="7871460" y="5610860"/>
            <a:ext cx="1538605" cy="774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flower</a:t>
            </a:r>
            <a:endParaRPr lang="en-US"/>
          </a:p>
        </p:txBody>
      </p:sp>
      <p:cxnSp>
        <p:nvCxnSpPr>
          <p:cNvPr id="42" name="Straight Arrow Connector 41"/>
          <p:cNvCxnSpPr>
            <a:stCxn id="6" idx="0"/>
            <a:endCxn id="10" idx="2"/>
          </p:cNvCxnSpPr>
          <p:nvPr/>
        </p:nvCxnSpPr>
        <p:spPr>
          <a:xfrm flipH="1" flipV="1">
            <a:off x="7164070" y="5034915"/>
            <a:ext cx="1477010" cy="575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3" idx="1"/>
            <a:endCxn id="6" idx="3"/>
          </p:cNvCxnSpPr>
          <p:nvPr/>
        </p:nvCxnSpPr>
        <p:spPr>
          <a:xfrm flipH="1">
            <a:off x="9410065" y="5902960"/>
            <a:ext cx="823595" cy="95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s 51"/>
          <p:cNvSpPr/>
          <p:nvPr/>
        </p:nvSpPr>
        <p:spPr>
          <a:xfrm>
            <a:off x="2294890" y="1731010"/>
            <a:ext cx="1545590" cy="706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Schema</a:t>
            </a:r>
            <a:endParaRPr lang="en-US"/>
          </a:p>
          <a:p>
            <a:pPr algn="ctr"/>
            <a:r>
              <a:rPr lang="en-US"/>
              <a:t>(</a:t>
            </a:r>
            <a:r>
              <a:rPr lang="en-US">
                <a:sym typeface="+mn-ea"/>
              </a:rPr>
              <a:t>Pydantic)</a:t>
            </a:r>
            <a:endParaRPr lang="en-US"/>
          </a:p>
        </p:txBody>
      </p:sp>
      <p:sp>
        <p:nvSpPr>
          <p:cNvPr id="53" name="Rectangles 52"/>
          <p:cNvSpPr/>
          <p:nvPr/>
        </p:nvSpPr>
        <p:spPr>
          <a:xfrm>
            <a:off x="2139315" y="2791460"/>
            <a:ext cx="1842770" cy="1113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Models</a:t>
            </a:r>
            <a:endParaRPr lang="en-US"/>
          </a:p>
          <a:p>
            <a:pPr algn="ctr"/>
            <a:r>
              <a:rPr lang="en-US"/>
              <a:t>(</a:t>
            </a:r>
            <a:r>
              <a:rPr lang="en-US">
                <a:sym typeface="+mn-ea"/>
              </a:rPr>
              <a:t>SQLAcchemy)</a:t>
            </a:r>
            <a:endParaRPr lang="en-US"/>
          </a:p>
        </p:txBody>
      </p:sp>
      <p:cxnSp>
        <p:nvCxnSpPr>
          <p:cNvPr id="54" name="Straight Arrow Connector 53"/>
          <p:cNvCxnSpPr>
            <a:stCxn id="15" idx="1"/>
            <a:endCxn id="53" idx="3"/>
          </p:cNvCxnSpPr>
          <p:nvPr/>
        </p:nvCxnSpPr>
        <p:spPr>
          <a:xfrm flipH="1">
            <a:off x="3982085" y="2546350"/>
            <a:ext cx="442595" cy="802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1"/>
            <a:endCxn id="53" idx="3"/>
          </p:cNvCxnSpPr>
          <p:nvPr/>
        </p:nvCxnSpPr>
        <p:spPr>
          <a:xfrm flipH="1">
            <a:off x="3982085" y="1976755"/>
            <a:ext cx="442595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s 55"/>
          <p:cNvSpPr/>
          <p:nvPr/>
        </p:nvSpPr>
        <p:spPr>
          <a:xfrm>
            <a:off x="2294890" y="5791835"/>
            <a:ext cx="1538605" cy="774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ERP API</a:t>
            </a:r>
            <a:endParaRPr lang="en-US"/>
          </a:p>
          <a:p>
            <a:pPr algn="ctr"/>
            <a:r>
              <a:rPr lang="en-US"/>
              <a:t>Concurrent</a:t>
            </a:r>
            <a:endParaRPr lang="en-US"/>
          </a:p>
        </p:txBody>
      </p:sp>
      <p:cxnSp>
        <p:nvCxnSpPr>
          <p:cNvPr id="57" name="Straight Arrow Connector 56"/>
          <p:cNvCxnSpPr>
            <a:stCxn id="56" idx="1"/>
            <a:endCxn id="17" idx="3"/>
          </p:cNvCxnSpPr>
          <p:nvPr/>
        </p:nvCxnSpPr>
        <p:spPr>
          <a:xfrm flipH="1" flipV="1">
            <a:off x="1333500" y="5601335"/>
            <a:ext cx="961390" cy="577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9ba56e17-ee49-4598-830b-4e2ade0ba2e9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2687</Words>
  <Application>WPS Presentation</Application>
  <PresentationFormat>Widescreen</PresentationFormat>
  <Paragraphs>608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微軟正黑體</vt:lpstr>
      <vt:lpstr>STKaiti</vt:lpstr>
      <vt:lpstr>Microsoft JhengHei UI</vt:lpstr>
      <vt:lpstr>新細明體</vt:lpstr>
      <vt:lpstr>Calibri</vt:lpstr>
      <vt:lpstr>Calibri Light</vt:lpstr>
      <vt:lpstr>Microsoft YaHei</vt:lpstr>
      <vt:lpstr>Arial Unicode MS</vt:lpstr>
      <vt:lpstr>Office Theme</vt:lpstr>
      <vt:lpstr>WMS API</vt:lpstr>
      <vt:lpstr>系統只是為了擴充ERP的功能</vt:lpstr>
      <vt:lpstr>PowerPoint 演示文稿</vt:lpstr>
      <vt:lpstr>轉儲作業 從ERP轉倉到WMS，或是反向。本說明為了簡化，下圖只有正向，系統流程設計時，要一併考慮反向與例外處理 </vt:lpstr>
      <vt:lpstr>系統分析注意事項</vt:lpstr>
      <vt:lpstr>主檔作業</vt:lpstr>
      <vt:lpstr>代辦事項- 系統流程分析</vt:lpstr>
      <vt:lpstr>FastAPI 資料處理架構</vt:lpstr>
      <vt:lpstr>System Architecture</vt:lpstr>
      <vt:lpstr>目錄結構</vt:lpstr>
      <vt:lpstr>系統詳解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MetaAPI</dc:title>
  <dc:creator/>
  <cp:lastModifiedBy>coreyteng</cp:lastModifiedBy>
  <cp:revision>16</cp:revision>
  <dcterms:created xsi:type="dcterms:W3CDTF">2022-04-24T11:34:00Z</dcterms:created>
  <dcterms:modified xsi:type="dcterms:W3CDTF">2022-04-25T06:43:25Z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45AE2C68BA4446E7A7C9DB371573D2A9</vt:lpwstr>
  </property>
  <property fmtid="{D5CDD505-2E9C-101B-9397-08002B2CF9AE}" pid="3" name="KSOProductBuildVer">
    <vt:lpwstr>1033-11.2.0.11074</vt:lpwstr>
  </property>
</Properties>
</file>