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82" r:id="rId9"/>
    <p:sldId id="271" r:id="rId10"/>
    <p:sldId id="272" r:id="rId11"/>
    <p:sldId id="273" r:id="rId12"/>
    <p:sldId id="274" r:id="rId13"/>
    <p:sldId id="275" r:id="rId14"/>
    <p:sldId id="276" r:id="rId15"/>
    <p:sldId id="278" r:id="rId16"/>
    <p:sldId id="280" r:id="rId17"/>
    <p:sldId id="281" r:id="rId18"/>
    <p:sldId id="283" r:id="rId19"/>
    <p:sldId id="284" r:id="rId20"/>
    <p:sldId id="285" r:id="rId21"/>
    <p:sldId id="286" r:id="rId22"/>
    <p:sldId id="287" r:id="rId23"/>
    <p:sldId id="288" r:id="rId24"/>
    <p:sldId id="289" r:id="rId25"/>
    <p:sldId id="291" r:id="rId26"/>
    <p:sldId id="290"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PAVAN" initials="RP" lastIdx="1" clrIdx="0">
    <p:extLst>
      <p:ext uri="{19B8F6BF-5375-455C-9EA6-DF929625EA0E}">
        <p15:presenceInfo xmlns:p15="http://schemas.microsoft.com/office/powerpoint/2012/main" userId="2f3a76c6910ca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615553"/>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6" name="Holder 6"/>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306269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1596473" y="2792136"/>
            <a:ext cx="8578427" cy="410433"/>
          </a:xfrm>
        </p:spPr>
        <p:txBody>
          <a:bodyPr lIns="0" tIns="0" rIns="0" bIns="0"/>
          <a:lstStyle>
            <a:lvl1pPr>
              <a:defRPr sz="2667" b="0" i="0">
                <a:solidFill>
                  <a:srgbClr val="C5DAEB"/>
                </a:solidFill>
                <a:latin typeface="Times New Roman"/>
                <a:cs typeface="Times New Roman"/>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6" name="Holder 6"/>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11667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7" name="Holder 7"/>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25179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99118" y="2139459"/>
            <a:ext cx="10502900" cy="820674"/>
          </a:xfrm>
        </p:spPr>
        <p:txBody>
          <a:bodyPr lIns="0" tIns="0" rIns="0" bIns="0"/>
          <a:lstStyle>
            <a:lvl1pPr>
              <a:defRPr sz="5333" b="0" i="0">
                <a:solidFill>
                  <a:srgbClr val="00AEEE"/>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5" name="Holder 5"/>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84294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4" name="Holder 4"/>
          <p:cNvSpPr>
            <a:spLocks noGrp="1"/>
          </p:cNvSpPr>
          <p:nvPr>
            <p:ph type="sldNum" sz="quarter" idx="7"/>
          </p:nvPr>
        </p:nvSpPr>
        <p:spPr/>
        <p:txBody>
          <a:bodyPr lIns="0" tIns="0" rIns="0" bIns="0"/>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2186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4407-916E-4055-984C-C109719A4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22B508-9F42-4E49-BE4F-9978998D1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2E258F-46DA-441D-9566-E8CB600907BA}"/>
              </a:ext>
            </a:extLst>
          </p:cNvPr>
          <p:cNvSpPr>
            <a:spLocks noGrp="1"/>
          </p:cNvSpPr>
          <p:nvPr>
            <p:ph type="dt" sz="half" idx="10"/>
          </p:nvPr>
        </p:nvSpPr>
        <p:spPr/>
        <p:txBody>
          <a:bodyPr/>
          <a:lstStyle/>
          <a:p>
            <a:fld id="{96E87207-0064-4107-9F3E-B8ED6CEB064E}" type="datetimeFigureOut">
              <a:rPr lang="en-IN" smtClean="0"/>
              <a:t>24-06-2022</a:t>
            </a:fld>
            <a:endParaRPr lang="en-IN"/>
          </a:p>
        </p:txBody>
      </p:sp>
      <p:sp>
        <p:nvSpPr>
          <p:cNvPr id="5" name="Footer Placeholder 4">
            <a:extLst>
              <a:ext uri="{FF2B5EF4-FFF2-40B4-BE49-F238E27FC236}">
                <a16:creationId xmlns:a16="http://schemas.microsoft.com/office/drawing/2014/main" id="{709DC933-CC93-45CC-A343-CCA7E8164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B2ED9-63F8-4006-BABE-85E5CDD41EFB}"/>
              </a:ext>
            </a:extLst>
          </p:cNvPr>
          <p:cNvSpPr>
            <a:spLocks noGrp="1"/>
          </p:cNvSpPr>
          <p:nvPr>
            <p:ph type="sldNum" sz="quarter" idx="12"/>
          </p:nvPr>
        </p:nvSpPr>
        <p:spPr/>
        <p:txBody>
          <a:bodyPr/>
          <a:lstStyle/>
          <a:p>
            <a:fld id="{5CBB35AF-5431-48C5-BAEC-BBD3B17C781B}" type="slidenum">
              <a:rPr lang="en-IN" smtClean="0"/>
              <a:t>‹#›</a:t>
            </a:fld>
            <a:endParaRPr lang="en-IN"/>
          </a:p>
        </p:txBody>
      </p:sp>
    </p:spTree>
    <p:extLst>
      <p:ext uri="{BB962C8B-B14F-4D97-AF65-F5344CB8AC3E}">
        <p14:creationId xmlns:p14="http://schemas.microsoft.com/office/powerpoint/2010/main" val="232112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93B"/>
          </a:solidFill>
        </p:spPr>
        <p:txBody>
          <a:bodyPr wrap="square" lIns="0" tIns="0" rIns="0" bIns="0" rtlCol="0"/>
          <a:lstStyle/>
          <a:p>
            <a:endParaRPr sz="2400"/>
          </a:p>
        </p:txBody>
      </p:sp>
      <p:sp>
        <p:nvSpPr>
          <p:cNvPr id="17" name="bg object 17"/>
          <p:cNvSpPr/>
          <p:nvPr/>
        </p:nvSpPr>
        <p:spPr>
          <a:xfrm>
            <a:off x="10958575" y="5494527"/>
            <a:ext cx="912368" cy="792480"/>
          </a:xfrm>
          <a:prstGeom prst="rect">
            <a:avLst/>
          </a:prstGeom>
          <a:blipFill>
            <a:blip r:embed="rId8" cstate="print"/>
            <a:stretch>
              <a:fillRect/>
            </a:stretch>
          </a:blipFill>
        </p:spPr>
        <p:txBody>
          <a:bodyPr wrap="square" lIns="0" tIns="0" rIns="0" bIns="0" rtlCol="0"/>
          <a:lstStyle/>
          <a:p>
            <a:endParaRPr sz="2400"/>
          </a:p>
        </p:txBody>
      </p:sp>
      <p:sp>
        <p:nvSpPr>
          <p:cNvPr id="18" name="bg object 18"/>
          <p:cNvSpPr/>
          <p:nvPr/>
        </p:nvSpPr>
        <p:spPr>
          <a:xfrm>
            <a:off x="11683999" y="5982207"/>
            <a:ext cx="508000" cy="626533"/>
          </a:xfrm>
          <a:custGeom>
            <a:avLst/>
            <a:gdLst/>
            <a:ahLst/>
            <a:cxnLst/>
            <a:rect l="l" t="t" r="r" b="b"/>
            <a:pathLst>
              <a:path w="381000" h="469900">
                <a:moveTo>
                  <a:pt x="0" y="234696"/>
                </a:moveTo>
                <a:lnTo>
                  <a:pt x="134620" y="469392"/>
                </a:lnTo>
                <a:lnTo>
                  <a:pt x="381000" y="469392"/>
                </a:lnTo>
              </a:path>
              <a:path w="381000" h="469900">
                <a:moveTo>
                  <a:pt x="381000" y="0"/>
                </a:moveTo>
                <a:lnTo>
                  <a:pt x="134620" y="0"/>
                </a:lnTo>
                <a:lnTo>
                  <a:pt x="0" y="234696"/>
                </a:lnTo>
              </a:path>
            </a:pathLst>
          </a:custGeom>
          <a:ln w="9525">
            <a:solidFill>
              <a:srgbClr val="174669"/>
            </a:solidFill>
          </a:ln>
        </p:spPr>
        <p:txBody>
          <a:bodyPr wrap="square" lIns="0" tIns="0" rIns="0" bIns="0" rtlCol="0"/>
          <a:lstStyle/>
          <a:p>
            <a:endParaRPr sz="2400"/>
          </a:p>
        </p:txBody>
      </p:sp>
      <p:sp>
        <p:nvSpPr>
          <p:cNvPr id="19" name="bg object 19"/>
          <p:cNvSpPr/>
          <p:nvPr/>
        </p:nvSpPr>
        <p:spPr>
          <a:xfrm>
            <a:off x="11364975" y="6321551"/>
            <a:ext cx="378460" cy="327660"/>
          </a:xfrm>
          <a:custGeom>
            <a:avLst/>
            <a:gdLst/>
            <a:ahLst/>
            <a:cxnLst/>
            <a:rect l="l" t="t" r="r" b="b"/>
            <a:pathLst>
              <a:path w="283845" h="245745">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lstStyle/>
          <a:p>
            <a:endParaRPr sz="2400"/>
          </a:p>
        </p:txBody>
      </p:sp>
      <p:sp>
        <p:nvSpPr>
          <p:cNvPr id="20" name="bg object 20"/>
          <p:cNvSpPr/>
          <p:nvPr/>
        </p:nvSpPr>
        <p:spPr>
          <a:xfrm>
            <a:off x="11096751" y="4838192"/>
            <a:ext cx="723900" cy="626533"/>
          </a:xfrm>
          <a:custGeom>
            <a:avLst/>
            <a:gdLst/>
            <a:ahLst/>
            <a:cxnLst/>
            <a:rect l="l" t="t" r="r" b="b"/>
            <a:pathLst>
              <a:path w="542925" h="469900">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lstStyle/>
          <a:p>
            <a:endParaRPr sz="2400"/>
          </a:p>
        </p:txBody>
      </p:sp>
      <p:sp>
        <p:nvSpPr>
          <p:cNvPr id="21" name="bg object 21"/>
          <p:cNvSpPr/>
          <p:nvPr/>
        </p:nvSpPr>
        <p:spPr>
          <a:xfrm>
            <a:off x="11685015" y="5347208"/>
            <a:ext cx="317500" cy="274320"/>
          </a:xfrm>
          <a:custGeom>
            <a:avLst/>
            <a:gdLst/>
            <a:ahLst/>
            <a:cxnLst/>
            <a:rect l="l" t="t" r="r" b="b"/>
            <a:pathLst>
              <a:path w="238125" h="205739">
                <a:moveTo>
                  <a:pt x="0" y="102870"/>
                </a:moveTo>
                <a:lnTo>
                  <a:pt x="59055" y="205740"/>
                </a:lnTo>
                <a:lnTo>
                  <a:pt x="178689" y="205740"/>
                </a:lnTo>
                <a:lnTo>
                  <a:pt x="237744" y="102870"/>
                </a:lnTo>
                <a:lnTo>
                  <a:pt x="178689" y="0"/>
                </a:lnTo>
                <a:lnTo>
                  <a:pt x="59055" y="0"/>
                </a:lnTo>
                <a:lnTo>
                  <a:pt x="0" y="102870"/>
                </a:lnTo>
                <a:close/>
              </a:path>
            </a:pathLst>
          </a:custGeom>
          <a:ln w="19049">
            <a:solidFill>
              <a:srgbClr val="00E0C5"/>
            </a:solidFill>
          </a:ln>
        </p:spPr>
        <p:txBody>
          <a:bodyPr wrap="square" lIns="0" tIns="0" rIns="0" bIns="0" rtlCol="0"/>
          <a:lstStyle/>
          <a:p>
            <a:endParaRPr sz="2400"/>
          </a:p>
        </p:txBody>
      </p:sp>
      <p:sp>
        <p:nvSpPr>
          <p:cNvPr id="22" name="bg object 22"/>
          <p:cNvSpPr/>
          <p:nvPr/>
        </p:nvSpPr>
        <p:spPr>
          <a:xfrm>
            <a:off x="420624" y="237745"/>
            <a:ext cx="1452880" cy="1257807"/>
          </a:xfrm>
          <a:prstGeom prst="rect">
            <a:avLst/>
          </a:prstGeom>
          <a:blipFill>
            <a:blip r:embed="rId9" cstate="print"/>
            <a:stretch>
              <a:fillRect/>
            </a:stretch>
          </a:blipFill>
        </p:spPr>
        <p:txBody>
          <a:bodyPr wrap="square" lIns="0" tIns="0" rIns="0" bIns="0" rtlCol="0"/>
          <a:lstStyle/>
          <a:p>
            <a:endParaRPr sz="2400"/>
          </a:p>
        </p:txBody>
      </p:sp>
      <p:sp>
        <p:nvSpPr>
          <p:cNvPr id="23" name="bg object 23"/>
          <p:cNvSpPr/>
          <p:nvPr/>
        </p:nvSpPr>
        <p:spPr>
          <a:xfrm>
            <a:off x="1" y="1129792"/>
            <a:ext cx="734060" cy="780627"/>
          </a:xfrm>
          <a:custGeom>
            <a:avLst/>
            <a:gdLst/>
            <a:ahLst/>
            <a:cxnLst/>
            <a:rect l="l" t="t" r="r" b="b"/>
            <a:pathLst>
              <a:path w="550545" h="585469">
                <a:moveTo>
                  <a:pt x="0" y="507832"/>
                </a:moveTo>
                <a:lnTo>
                  <a:pt x="44383" y="585215"/>
                </a:lnTo>
                <a:lnTo>
                  <a:pt x="382333" y="585215"/>
                </a:lnTo>
                <a:lnTo>
                  <a:pt x="550164" y="292607"/>
                </a:lnTo>
                <a:lnTo>
                  <a:pt x="382333" y="0"/>
                </a:lnTo>
                <a:lnTo>
                  <a:pt x="44383" y="0"/>
                </a:lnTo>
                <a:lnTo>
                  <a:pt x="0" y="77383"/>
                </a:lnTo>
              </a:path>
            </a:pathLst>
          </a:custGeom>
          <a:ln w="9525">
            <a:solidFill>
              <a:srgbClr val="18BAD4"/>
            </a:solidFill>
          </a:ln>
        </p:spPr>
        <p:txBody>
          <a:bodyPr wrap="square" lIns="0" tIns="0" rIns="0" bIns="0" rtlCol="0"/>
          <a:lstStyle/>
          <a:p>
            <a:endParaRPr sz="2400"/>
          </a:p>
        </p:txBody>
      </p:sp>
      <p:sp>
        <p:nvSpPr>
          <p:cNvPr id="24" name="bg object 24"/>
          <p:cNvSpPr/>
          <p:nvPr/>
        </p:nvSpPr>
        <p:spPr>
          <a:xfrm>
            <a:off x="670560" y="1548385"/>
            <a:ext cx="471593" cy="408940"/>
          </a:xfrm>
          <a:custGeom>
            <a:avLst/>
            <a:gdLst/>
            <a:ahLst/>
            <a:cxnLst/>
            <a:rect l="l" t="t" r="r" b="b"/>
            <a:pathLst>
              <a:path w="353694" h="306705">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lstStyle/>
          <a:p>
            <a:endParaRPr sz="2400"/>
          </a:p>
        </p:txBody>
      </p:sp>
      <p:sp>
        <p:nvSpPr>
          <p:cNvPr id="25" name="bg object 25"/>
          <p:cNvSpPr/>
          <p:nvPr/>
        </p:nvSpPr>
        <p:spPr>
          <a:xfrm>
            <a:off x="1611377" y="1"/>
            <a:ext cx="898313" cy="603673"/>
          </a:xfrm>
          <a:custGeom>
            <a:avLst/>
            <a:gdLst/>
            <a:ahLst/>
            <a:cxnLst/>
            <a:rect l="l" t="t" r="r" b="b"/>
            <a:pathLst>
              <a:path w="673735" h="452755">
                <a:moveTo>
                  <a:pt x="0" y="160781"/>
                </a:moveTo>
                <a:lnTo>
                  <a:pt x="167386" y="452627"/>
                </a:lnTo>
                <a:lnTo>
                  <a:pt x="506222" y="452627"/>
                </a:lnTo>
                <a:lnTo>
                  <a:pt x="673607" y="160781"/>
                </a:lnTo>
                <a:lnTo>
                  <a:pt x="581393" y="0"/>
                </a:lnTo>
              </a:path>
              <a:path w="673735" h="452755">
                <a:moveTo>
                  <a:pt x="92214" y="0"/>
                </a:moveTo>
                <a:lnTo>
                  <a:pt x="0" y="160781"/>
                </a:lnTo>
              </a:path>
            </a:pathLst>
          </a:custGeom>
          <a:ln w="76200">
            <a:solidFill>
              <a:srgbClr val="174669"/>
            </a:solidFill>
          </a:ln>
        </p:spPr>
        <p:txBody>
          <a:bodyPr wrap="square" lIns="0" tIns="0" rIns="0" bIns="0" rtlCol="0"/>
          <a:lstStyle/>
          <a:p>
            <a:endParaRPr sz="2400"/>
          </a:p>
        </p:txBody>
      </p:sp>
      <p:sp>
        <p:nvSpPr>
          <p:cNvPr id="26" name="bg object 26"/>
          <p:cNvSpPr/>
          <p:nvPr/>
        </p:nvSpPr>
        <p:spPr>
          <a:xfrm>
            <a:off x="331215" y="67057"/>
            <a:ext cx="392853" cy="339513"/>
          </a:xfrm>
          <a:custGeom>
            <a:avLst/>
            <a:gdLst/>
            <a:ahLst/>
            <a:cxnLst/>
            <a:rect l="l" t="t" r="r" b="b"/>
            <a:pathLst>
              <a:path w="294640" h="254635">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lstStyle/>
          <a:p>
            <a:endParaRPr sz="2400"/>
          </a:p>
        </p:txBody>
      </p:sp>
      <p:sp>
        <p:nvSpPr>
          <p:cNvPr id="2" name="Holder 2"/>
          <p:cNvSpPr>
            <a:spLocks noGrp="1"/>
          </p:cNvSpPr>
          <p:nvPr>
            <p:ph type="title"/>
          </p:nvPr>
        </p:nvSpPr>
        <p:spPr>
          <a:xfrm>
            <a:off x="799118" y="2139459"/>
            <a:ext cx="10502900" cy="615553"/>
          </a:xfrm>
          <a:prstGeom prst="rect">
            <a:avLst/>
          </a:prstGeom>
        </p:spPr>
        <p:txBody>
          <a:bodyPr wrap="square" lIns="0" tIns="0" rIns="0" bIns="0">
            <a:spAutoFit/>
          </a:bodyPr>
          <a:lstStyle>
            <a:lvl1pPr>
              <a:defRPr sz="4000" b="0" i="0">
                <a:solidFill>
                  <a:srgbClr val="00AEEE"/>
                </a:solidFill>
                <a:latin typeface="Arial"/>
                <a:cs typeface="Arial"/>
              </a:defRPr>
            </a:lvl1pPr>
          </a:lstStyle>
          <a:p>
            <a:endParaRPr/>
          </a:p>
        </p:txBody>
      </p:sp>
      <p:sp>
        <p:nvSpPr>
          <p:cNvPr id="3" name="Holder 3"/>
          <p:cNvSpPr>
            <a:spLocks noGrp="1"/>
          </p:cNvSpPr>
          <p:nvPr>
            <p:ph type="body" idx="1"/>
          </p:nvPr>
        </p:nvSpPr>
        <p:spPr>
          <a:xfrm>
            <a:off x="1596473" y="2792136"/>
            <a:ext cx="8578427" cy="307777"/>
          </a:xfrm>
          <a:prstGeom prst="rect">
            <a:avLst/>
          </a:prstGeom>
        </p:spPr>
        <p:txBody>
          <a:bodyPr wrap="square" lIns="0" tIns="0" rIns="0" bIns="0">
            <a:spAutoFit/>
          </a:bodyPr>
          <a:lstStyle>
            <a:lvl1pPr>
              <a:defRPr sz="2000" b="0" i="0">
                <a:solidFill>
                  <a:srgbClr val="C5DAEB"/>
                </a:solidFill>
                <a:latin typeface="Times New Roman"/>
                <a:cs typeface="Times New Roman"/>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96E87207-0064-4107-9F3E-B8ED6CEB064E}" type="datetimeFigureOut">
              <a:rPr lang="en-IN" smtClean="0"/>
              <a:t>24-06-2022</a:t>
            </a:fld>
            <a:endParaRPr lang="en-IN"/>
          </a:p>
        </p:txBody>
      </p:sp>
      <p:sp>
        <p:nvSpPr>
          <p:cNvPr id="6" name="Holder 6"/>
          <p:cNvSpPr>
            <a:spLocks noGrp="1"/>
          </p:cNvSpPr>
          <p:nvPr>
            <p:ph type="sldNum" sz="quarter" idx="7"/>
          </p:nvPr>
        </p:nvSpPr>
        <p:spPr>
          <a:xfrm>
            <a:off x="89408" y="6526106"/>
            <a:ext cx="204893" cy="654025"/>
          </a:xfrm>
          <a:prstGeom prst="rect">
            <a:avLst/>
          </a:prstGeom>
        </p:spPr>
        <p:txBody>
          <a:bodyPr wrap="square" lIns="0" tIns="0" rIns="0" bIns="0">
            <a:spAutoFit/>
          </a:bodyPr>
          <a:lstStyle>
            <a:lvl1pPr>
              <a:defRPr sz="1600" b="0" i="0">
                <a:solidFill>
                  <a:srgbClr val="18BAD4"/>
                </a:solidFill>
                <a:latin typeface="Carlito"/>
                <a:cs typeface="Carlito"/>
              </a:defRPr>
            </a:lvl1pPr>
          </a:lstStyle>
          <a:p>
            <a:fld id="{5CBB35AF-5431-48C5-BAEC-BBD3B17C781B}" type="slidenum">
              <a:rPr lang="en-IN" smtClean="0"/>
              <a:t>‹#›</a:t>
            </a:fld>
            <a:endParaRPr lang="en-IN"/>
          </a:p>
        </p:txBody>
      </p:sp>
    </p:spTree>
    <p:extLst>
      <p:ext uri="{BB962C8B-B14F-4D97-AF65-F5344CB8AC3E}">
        <p14:creationId xmlns:p14="http://schemas.microsoft.com/office/powerpoint/2010/main" val="1014722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542D-62D9-4068-AF45-26D1FE3AAE5F}"/>
              </a:ext>
            </a:extLst>
          </p:cNvPr>
          <p:cNvSpPr>
            <a:spLocks noGrp="1"/>
          </p:cNvSpPr>
          <p:nvPr>
            <p:ph type="ctrTitle"/>
          </p:nvPr>
        </p:nvSpPr>
        <p:spPr>
          <a:xfrm>
            <a:off x="2243579" y="1910584"/>
            <a:ext cx="9681327" cy="1107996"/>
          </a:xfrm>
        </p:spPr>
        <p:txBody>
          <a:bodyPr/>
          <a:lstStyle/>
          <a:p>
            <a:r>
              <a:rPr lang="en-IN" sz="3600" dirty="0"/>
              <a:t>Voice Assistant Examination System using Android</a:t>
            </a:r>
          </a:p>
        </p:txBody>
      </p:sp>
      <p:sp>
        <p:nvSpPr>
          <p:cNvPr id="3" name="Subtitle 2">
            <a:extLst>
              <a:ext uri="{FF2B5EF4-FFF2-40B4-BE49-F238E27FC236}">
                <a16:creationId xmlns:a16="http://schemas.microsoft.com/office/drawing/2014/main" id="{07B03A2A-7E04-47EF-B104-C28C36AA9489}"/>
              </a:ext>
            </a:extLst>
          </p:cNvPr>
          <p:cNvSpPr>
            <a:spLocks noGrp="1"/>
          </p:cNvSpPr>
          <p:nvPr>
            <p:ph type="subTitle" idx="1"/>
          </p:nvPr>
        </p:nvSpPr>
        <p:spPr>
          <a:xfrm>
            <a:off x="232527" y="3583183"/>
            <a:ext cx="3359085" cy="2585323"/>
          </a:xfrm>
        </p:spPr>
        <p:txBody>
          <a:bodyPr/>
          <a:lstStyle/>
          <a:p>
            <a:r>
              <a:rPr lang="en-IN" dirty="0"/>
              <a:t>Done By</a:t>
            </a:r>
          </a:p>
          <a:p>
            <a:r>
              <a:rPr lang="en-IN" dirty="0"/>
              <a:t>191FA04380</a:t>
            </a:r>
          </a:p>
          <a:p>
            <a:r>
              <a:rPr lang="en-IN" dirty="0"/>
              <a:t>191FA04025</a:t>
            </a:r>
          </a:p>
          <a:p>
            <a:r>
              <a:rPr lang="en-IN" dirty="0"/>
              <a:t>191FA04057</a:t>
            </a:r>
          </a:p>
          <a:p>
            <a:r>
              <a:rPr lang="en-IN" dirty="0"/>
              <a:t>191FA05254</a:t>
            </a:r>
          </a:p>
          <a:p>
            <a:r>
              <a:rPr lang="en-IN" dirty="0"/>
              <a:t>191FA05242</a:t>
            </a:r>
          </a:p>
          <a:p>
            <a:endParaRPr lang="en-IN" dirty="0"/>
          </a:p>
        </p:txBody>
      </p:sp>
      <p:pic>
        <p:nvPicPr>
          <p:cNvPr id="1026" name="Picture 2" descr="Faculty achievements: DST Projectrs: Post doctoral fellowship: Books  published:">
            <a:extLst>
              <a:ext uri="{FF2B5EF4-FFF2-40B4-BE49-F238E27FC236}">
                <a16:creationId xmlns:a16="http://schemas.microsoft.com/office/drawing/2014/main" id="{A8798045-A39D-478F-AB85-ECFF2E08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96" y="113259"/>
            <a:ext cx="3890668" cy="1489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6B7C2B-A012-4A6D-9902-CE79C5CF22BE}"/>
              </a:ext>
            </a:extLst>
          </p:cNvPr>
          <p:cNvSpPr txBox="1"/>
          <p:nvPr/>
        </p:nvSpPr>
        <p:spPr>
          <a:xfrm>
            <a:off x="3591612" y="3561973"/>
            <a:ext cx="2790334" cy="1200329"/>
          </a:xfrm>
          <a:prstGeom prst="rect">
            <a:avLst/>
          </a:prstGeom>
          <a:noFill/>
        </p:spPr>
        <p:txBody>
          <a:bodyPr wrap="square" rtlCol="0">
            <a:spAutoFit/>
          </a:bodyPr>
          <a:lstStyle/>
          <a:p>
            <a:r>
              <a:rPr lang="en-IN" sz="2400" dirty="0">
                <a:solidFill>
                  <a:srgbClr val="C5DAEB"/>
                </a:solidFill>
                <a:latin typeface="Times New Roman"/>
                <a:cs typeface="Times New Roman"/>
              </a:rPr>
              <a:t>Guide</a:t>
            </a:r>
            <a:r>
              <a:rPr lang="en-IN" dirty="0">
                <a:solidFill>
                  <a:schemeClr val="bg1"/>
                </a:solidFill>
              </a:rPr>
              <a:t>:</a:t>
            </a:r>
          </a:p>
          <a:p>
            <a:r>
              <a:rPr lang="en-IN" sz="2400" dirty="0" err="1">
                <a:solidFill>
                  <a:srgbClr val="C5DAEB"/>
                </a:solidFill>
                <a:latin typeface="Times New Roman"/>
                <a:cs typeface="Times New Roman"/>
              </a:rPr>
              <a:t>B.Jyostna</a:t>
            </a:r>
            <a:r>
              <a:rPr lang="en-IN" dirty="0">
                <a:solidFill>
                  <a:schemeClr val="bg1"/>
                </a:solidFill>
              </a:rPr>
              <a:t> </a:t>
            </a:r>
            <a:r>
              <a:rPr lang="en-IN" sz="2400" dirty="0">
                <a:solidFill>
                  <a:srgbClr val="C5DAEB"/>
                </a:solidFill>
                <a:latin typeface="Times New Roman"/>
                <a:cs typeface="Times New Roman"/>
              </a:rPr>
              <a:t>Devi(CSE)</a:t>
            </a:r>
          </a:p>
          <a:p>
            <a:r>
              <a:rPr lang="en-IN" sz="2400" dirty="0" err="1">
                <a:solidFill>
                  <a:srgbClr val="C5DAEB"/>
                </a:solidFill>
                <a:latin typeface="Times New Roman"/>
                <a:cs typeface="Times New Roman"/>
              </a:rPr>
              <a:t>M.Kiranmai</a:t>
            </a:r>
            <a:r>
              <a:rPr lang="en-IN" sz="2400">
                <a:solidFill>
                  <a:srgbClr val="C5DAEB"/>
                </a:solidFill>
                <a:latin typeface="Times New Roman"/>
                <a:cs typeface="Times New Roman"/>
              </a:rPr>
              <a:t>(ECE)</a:t>
            </a:r>
            <a:endParaRPr lang="en-IN" sz="2400" dirty="0">
              <a:solidFill>
                <a:srgbClr val="C5DAEB"/>
              </a:solidFill>
              <a:latin typeface="Times New Roman"/>
              <a:cs typeface="Times New Roman"/>
            </a:endParaRPr>
          </a:p>
        </p:txBody>
      </p:sp>
    </p:spTree>
    <p:extLst>
      <p:ext uri="{BB962C8B-B14F-4D97-AF65-F5344CB8AC3E}">
        <p14:creationId xmlns:p14="http://schemas.microsoft.com/office/powerpoint/2010/main" val="138512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F3E28F-1E7D-75AB-93E8-DF3DF8C62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8425"/>
            <a:ext cx="12192000" cy="5881149"/>
          </a:xfrm>
          <a:prstGeom prst="rect">
            <a:avLst/>
          </a:prstGeom>
        </p:spPr>
      </p:pic>
    </p:spTree>
    <p:extLst>
      <p:ext uri="{BB962C8B-B14F-4D97-AF65-F5344CB8AC3E}">
        <p14:creationId xmlns:p14="http://schemas.microsoft.com/office/powerpoint/2010/main" val="369307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82D2C-5C5F-DA1C-F392-6F543DF9C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543"/>
            <a:ext cx="12192000" cy="5972914"/>
          </a:xfrm>
          <a:prstGeom prst="rect">
            <a:avLst/>
          </a:prstGeom>
        </p:spPr>
      </p:pic>
    </p:spTree>
    <p:extLst>
      <p:ext uri="{BB962C8B-B14F-4D97-AF65-F5344CB8AC3E}">
        <p14:creationId xmlns:p14="http://schemas.microsoft.com/office/powerpoint/2010/main" val="64202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57570B-E048-ED07-1078-2E485F656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904"/>
            <a:ext cx="12192000" cy="5924192"/>
          </a:xfrm>
          <a:prstGeom prst="rect">
            <a:avLst/>
          </a:prstGeom>
        </p:spPr>
      </p:pic>
    </p:spTree>
    <p:extLst>
      <p:ext uri="{BB962C8B-B14F-4D97-AF65-F5344CB8AC3E}">
        <p14:creationId xmlns:p14="http://schemas.microsoft.com/office/powerpoint/2010/main" val="100553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4614D-7CBA-5449-A5E6-807CEA953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272"/>
            <a:ext cx="12192000" cy="5917456"/>
          </a:xfrm>
          <a:prstGeom prst="rect">
            <a:avLst/>
          </a:prstGeom>
        </p:spPr>
      </p:pic>
    </p:spTree>
    <p:extLst>
      <p:ext uri="{BB962C8B-B14F-4D97-AF65-F5344CB8AC3E}">
        <p14:creationId xmlns:p14="http://schemas.microsoft.com/office/powerpoint/2010/main" val="20629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C8D87-AC3E-17E0-DA84-A158D8F67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600"/>
            <a:ext cx="12192000" cy="5932800"/>
          </a:xfrm>
          <a:prstGeom prst="rect">
            <a:avLst/>
          </a:prstGeom>
        </p:spPr>
      </p:pic>
    </p:spTree>
    <p:extLst>
      <p:ext uri="{BB962C8B-B14F-4D97-AF65-F5344CB8AC3E}">
        <p14:creationId xmlns:p14="http://schemas.microsoft.com/office/powerpoint/2010/main" val="178679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92DE86-2699-FDAF-E20D-F44CEDBEB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1169"/>
            <a:ext cx="12192000" cy="5895662"/>
          </a:xfrm>
          <a:prstGeom prst="rect">
            <a:avLst/>
          </a:prstGeom>
        </p:spPr>
      </p:pic>
    </p:spTree>
    <p:extLst>
      <p:ext uri="{BB962C8B-B14F-4D97-AF65-F5344CB8AC3E}">
        <p14:creationId xmlns:p14="http://schemas.microsoft.com/office/powerpoint/2010/main" val="271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E636D-97BD-BC4B-FE93-8DA33A3C9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8720"/>
            <a:ext cx="12192000" cy="5860559"/>
          </a:xfrm>
          <a:prstGeom prst="rect">
            <a:avLst/>
          </a:prstGeom>
        </p:spPr>
      </p:pic>
    </p:spTree>
    <p:extLst>
      <p:ext uri="{BB962C8B-B14F-4D97-AF65-F5344CB8AC3E}">
        <p14:creationId xmlns:p14="http://schemas.microsoft.com/office/powerpoint/2010/main" val="37148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D148C-B119-3DC5-C235-E391EFF10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207"/>
            <a:ext cx="12192000" cy="5683586"/>
          </a:xfrm>
          <a:prstGeom prst="rect">
            <a:avLst/>
          </a:prstGeom>
        </p:spPr>
      </p:pic>
    </p:spTree>
    <p:extLst>
      <p:ext uri="{BB962C8B-B14F-4D97-AF65-F5344CB8AC3E}">
        <p14:creationId xmlns:p14="http://schemas.microsoft.com/office/powerpoint/2010/main" val="350401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62FE42-6D96-643B-A909-E6CB7539B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spTree>
    <p:extLst>
      <p:ext uri="{BB962C8B-B14F-4D97-AF65-F5344CB8AC3E}">
        <p14:creationId xmlns:p14="http://schemas.microsoft.com/office/powerpoint/2010/main" val="304202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72BE60-9779-D6F6-6B9F-8D3B64E17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spTree>
    <p:extLst>
      <p:ext uri="{BB962C8B-B14F-4D97-AF65-F5344CB8AC3E}">
        <p14:creationId xmlns:p14="http://schemas.microsoft.com/office/powerpoint/2010/main" val="370094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CE34-81B7-477F-BC6D-DA303F7B79AB}"/>
              </a:ext>
            </a:extLst>
          </p:cNvPr>
          <p:cNvSpPr>
            <a:spLocks noGrp="1"/>
          </p:cNvSpPr>
          <p:nvPr>
            <p:ph type="ctrTitle"/>
          </p:nvPr>
        </p:nvSpPr>
        <p:spPr>
          <a:xfrm>
            <a:off x="1957632" y="1234911"/>
            <a:ext cx="8609814" cy="730527"/>
          </a:xfrm>
        </p:spPr>
        <p:txBody>
          <a:bodyPr/>
          <a:lstStyle/>
          <a:p>
            <a:r>
              <a:rPr lang="en-IN" sz="4400" b="1" dirty="0">
                <a:latin typeface="Times New Roman" panose="02020603050405020304" pitchFamily="18" charset="0"/>
                <a:cs typeface="Times New Roman" panose="02020603050405020304" pitchFamily="18" charset="0"/>
              </a:rPr>
              <a:t>Introduction(Problem Statement)</a:t>
            </a:r>
          </a:p>
        </p:txBody>
      </p:sp>
      <p:sp>
        <p:nvSpPr>
          <p:cNvPr id="3" name="Subtitle 2">
            <a:extLst>
              <a:ext uri="{FF2B5EF4-FFF2-40B4-BE49-F238E27FC236}">
                <a16:creationId xmlns:a16="http://schemas.microsoft.com/office/drawing/2014/main" id="{06590866-37BB-4BA7-9CBB-DFE6A01561F9}"/>
              </a:ext>
            </a:extLst>
          </p:cNvPr>
          <p:cNvSpPr>
            <a:spLocks noGrp="1"/>
          </p:cNvSpPr>
          <p:nvPr>
            <p:ph type="subTitle" idx="1"/>
          </p:nvPr>
        </p:nvSpPr>
        <p:spPr>
          <a:xfrm>
            <a:off x="235670" y="2472906"/>
            <a:ext cx="8521830" cy="3693319"/>
          </a:xfrm>
        </p:spPr>
        <p:txBody>
          <a:bodyPr/>
          <a:lstStyle/>
          <a:p>
            <a:pPr algn="l"/>
            <a:r>
              <a:rPr lang="en-IN" dirty="0"/>
              <a:t>Braille is a technique used by blind people to read/write. The main </a:t>
            </a:r>
          </a:p>
          <a:p>
            <a:pPr algn="l"/>
            <a:r>
              <a:rPr lang="en-IN" dirty="0"/>
              <a:t>Disadvantage of this technique is it’s very time consuming processing and it take more space to write the content </a:t>
            </a:r>
            <a:r>
              <a:rPr lang="en-IN" dirty="0" err="1"/>
              <a:t>i.e</a:t>
            </a:r>
            <a:r>
              <a:rPr lang="en-IN" dirty="0"/>
              <a:t> more paper </a:t>
            </a:r>
          </a:p>
          <a:p>
            <a:pPr algn="l"/>
            <a:r>
              <a:rPr lang="en-IN" dirty="0"/>
              <a:t>Will be wasted. In order to avoid wastage of paper another people need to attend the exam with the person so that the person write what the blind person dictate. But the main problem arise is the people are busy with their life. They may come or may not ultimately the blind person loss the exam. In order to avoid this problem we introduced a voice assistant examination system using android. The blind person able to listen the question and able to answer through voice.</a:t>
            </a:r>
          </a:p>
        </p:txBody>
      </p:sp>
      <p:pic>
        <p:nvPicPr>
          <p:cNvPr id="2050" name="Picture 2" descr="Braille Images, Stock Photos &amp; Vectors | Shutterstock">
            <a:extLst>
              <a:ext uri="{FF2B5EF4-FFF2-40B4-BE49-F238E27FC236}">
                <a16:creationId xmlns:a16="http://schemas.microsoft.com/office/drawing/2014/main" id="{D6912C99-8DB0-4DD7-B5D1-87EBAEBA9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8198" y="2265625"/>
            <a:ext cx="27527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27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4EC6AF-852F-4102-977D-49B0E105E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spTree>
    <p:extLst>
      <p:ext uri="{BB962C8B-B14F-4D97-AF65-F5344CB8AC3E}">
        <p14:creationId xmlns:p14="http://schemas.microsoft.com/office/powerpoint/2010/main" val="67028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11958-24EC-BC3E-BE98-8FA0C32C8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9427"/>
            <a:ext cx="3165231" cy="6858000"/>
          </a:xfrm>
          <a:prstGeom prst="rect">
            <a:avLst/>
          </a:prstGeom>
        </p:spPr>
      </p:pic>
    </p:spTree>
    <p:extLst>
      <p:ext uri="{BB962C8B-B14F-4D97-AF65-F5344CB8AC3E}">
        <p14:creationId xmlns:p14="http://schemas.microsoft.com/office/powerpoint/2010/main" val="158912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2CA1B9-86A1-5A07-F9EC-31EEB477A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18854"/>
            <a:ext cx="3165231" cy="6858000"/>
          </a:xfrm>
          <a:prstGeom prst="rect">
            <a:avLst/>
          </a:prstGeom>
        </p:spPr>
      </p:pic>
    </p:spTree>
    <p:extLst>
      <p:ext uri="{BB962C8B-B14F-4D97-AF65-F5344CB8AC3E}">
        <p14:creationId xmlns:p14="http://schemas.microsoft.com/office/powerpoint/2010/main" val="36376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D1C9-B76A-1914-05B3-C86B76D22117}"/>
              </a:ext>
            </a:extLst>
          </p:cNvPr>
          <p:cNvSpPr>
            <a:spLocks noGrp="1"/>
          </p:cNvSpPr>
          <p:nvPr>
            <p:ph type="ctrTitle"/>
          </p:nvPr>
        </p:nvSpPr>
        <p:spPr>
          <a:xfrm>
            <a:off x="2111603" y="786303"/>
            <a:ext cx="2212157" cy="813897"/>
          </a:xfrm>
        </p:spPr>
        <p:txBody>
          <a:bodyPr/>
          <a:lstStyle/>
          <a:p>
            <a:r>
              <a:rPr lang="en-IN" dirty="0"/>
              <a:t>Pros:</a:t>
            </a:r>
          </a:p>
        </p:txBody>
      </p:sp>
      <p:sp>
        <p:nvSpPr>
          <p:cNvPr id="3" name="Subtitle 2">
            <a:extLst>
              <a:ext uri="{FF2B5EF4-FFF2-40B4-BE49-F238E27FC236}">
                <a16:creationId xmlns:a16="http://schemas.microsoft.com/office/drawing/2014/main" id="{A3609B61-ADCF-6191-29E3-4B7B27967A14}"/>
              </a:ext>
            </a:extLst>
          </p:cNvPr>
          <p:cNvSpPr>
            <a:spLocks noGrp="1"/>
          </p:cNvSpPr>
          <p:nvPr>
            <p:ph type="subTitle" idx="1"/>
          </p:nvPr>
        </p:nvSpPr>
        <p:spPr>
          <a:xfrm>
            <a:off x="1288330" y="2263432"/>
            <a:ext cx="9144000" cy="1846659"/>
          </a:xfrm>
        </p:spPr>
        <p:txBody>
          <a:bodyPr/>
          <a:lstStyle/>
          <a:p>
            <a:pPr marL="342900" indent="-342900" algn="l">
              <a:buFont typeface="Wingdings" panose="05000000000000000000" pitchFamily="2" charset="2"/>
              <a:buChar char="v"/>
            </a:pPr>
            <a:r>
              <a:rPr lang="en-IN" dirty="0"/>
              <a:t>Blind Person can able to write the exam without help of other person </a:t>
            </a:r>
          </a:p>
          <a:p>
            <a:pPr algn="l"/>
            <a:r>
              <a:rPr lang="en-IN" dirty="0"/>
              <a:t>     through voice</a:t>
            </a:r>
          </a:p>
          <a:p>
            <a:pPr marL="342900" indent="-342900" algn="l">
              <a:buFont typeface="Wingdings" panose="05000000000000000000" pitchFamily="2" charset="2"/>
              <a:buChar char="v"/>
            </a:pPr>
            <a:r>
              <a:rPr lang="en-IN" dirty="0" err="1"/>
              <a:t>He/She</a:t>
            </a:r>
            <a:r>
              <a:rPr lang="en-IN" dirty="0"/>
              <a:t> can able to Listen the Question clearly</a:t>
            </a:r>
          </a:p>
          <a:p>
            <a:pPr marL="342900" indent="-342900" algn="l">
              <a:buFont typeface="Wingdings" panose="05000000000000000000" pitchFamily="2" charset="2"/>
              <a:buChar char="v"/>
            </a:pPr>
            <a:r>
              <a:rPr lang="en-IN" dirty="0"/>
              <a:t>Voice accuracy is similar to google voice assistant</a:t>
            </a:r>
          </a:p>
          <a:p>
            <a:pPr algn="l"/>
            <a:endParaRPr lang="en-IN" dirty="0"/>
          </a:p>
        </p:txBody>
      </p:sp>
    </p:spTree>
    <p:extLst>
      <p:ext uri="{BB962C8B-B14F-4D97-AF65-F5344CB8AC3E}">
        <p14:creationId xmlns:p14="http://schemas.microsoft.com/office/powerpoint/2010/main" val="256577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AC3-B6BB-1F5A-73F8-A31A49BD8436}"/>
              </a:ext>
            </a:extLst>
          </p:cNvPr>
          <p:cNvSpPr>
            <a:spLocks noGrp="1"/>
          </p:cNvSpPr>
          <p:nvPr>
            <p:ph type="ctrTitle"/>
          </p:nvPr>
        </p:nvSpPr>
        <p:spPr>
          <a:xfrm>
            <a:off x="-1445443" y="757833"/>
            <a:ext cx="9144000" cy="923330"/>
          </a:xfrm>
        </p:spPr>
        <p:txBody>
          <a:bodyPr/>
          <a:lstStyle/>
          <a:p>
            <a:r>
              <a:rPr lang="en-IN" dirty="0"/>
              <a:t>Cons:</a:t>
            </a:r>
          </a:p>
        </p:txBody>
      </p:sp>
      <p:sp>
        <p:nvSpPr>
          <p:cNvPr id="3" name="Subtitle 2">
            <a:extLst>
              <a:ext uri="{FF2B5EF4-FFF2-40B4-BE49-F238E27FC236}">
                <a16:creationId xmlns:a16="http://schemas.microsoft.com/office/drawing/2014/main" id="{65725580-43E7-28BD-B1E0-F323F355DF49}"/>
              </a:ext>
            </a:extLst>
          </p:cNvPr>
          <p:cNvSpPr>
            <a:spLocks noGrp="1"/>
          </p:cNvSpPr>
          <p:nvPr>
            <p:ph type="subTitle" idx="1"/>
          </p:nvPr>
        </p:nvSpPr>
        <p:spPr>
          <a:xfrm>
            <a:off x="1524000" y="2140883"/>
            <a:ext cx="9144000" cy="1477328"/>
          </a:xfrm>
        </p:spPr>
        <p:txBody>
          <a:bodyPr/>
          <a:lstStyle/>
          <a:p>
            <a:pPr marL="342900" indent="-342900" algn="l">
              <a:buFont typeface="Wingdings" panose="05000000000000000000" pitchFamily="2" charset="2"/>
              <a:buChar char="v"/>
            </a:pPr>
            <a:r>
              <a:rPr lang="en-IN" dirty="0"/>
              <a:t>The Accuracy is good only for medium or long words.</a:t>
            </a:r>
          </a:p>
          <a:p>
            <a:pPr marL="342900" indent="-342900" algn="l">
              <a:buFont typeface="Wingdings" panose="05000000000000000000" pitchFamily="2" charset="2"/>
              <a:buChar char="v"/>
            </a:pPr>
            <a:r>
              <a:rPr lang="en-IN" dirty="0"/>
              <a:t>If the word length is one or two it might not recognize like if the word </a:t>
            </a:r>
          </a:p>
          <a:p>
            <a:pPr algn="l"/>
            <a:r>
              <a:rPr lang="en-IN" dirty="0"/>
              <a:t>     option a it recognize only option not a</a:t>
            </a:r>
          </a:p>
          <a:p>
            <a:pPr marL="342900" indent="-342900" algn="l">
              <a:buFont typeface="Wingdings" panose="05000000000000000000" pitchFamily="2" charset="2"/>
              <a:buChar char="v"/>
            </a:pPr>
            <a:r>
              <a:rPr lang="en-IN" dirty="0"/>
              <a:t>The output is unpredictable</a:t>
            </a:r>
          </a:p>
        </p:txBody>
      </p:sp>
    </p:spTree>
    <p:extLst>
      <p:ext uri="{BB962C8B-B14F-4D97-AF65-F5344CB8AC3E}">
        <p14:creationId xmlns:p14="http://schemas.microsoft.com/office/powerpoint/2010/main" val="2266205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4E8B-47A3-53B2-CC45-C6AB198BBFE6}"/>
              </a:ext>
            </a:extLst>
          </p:cNvPr>
          <p:cNvSpPr>
            <a:spLocks noGrp="1"/>
          </p:cNvSpPr>
          <p:nvPr>
            <p:ph type="ctrTitle"/>
          </p:nvPr>
        </p:nvSpPr>
        <p:spPr>
          <a:xfrm>
            <a:off x="1740816" y="588151"/>
            <a:ext cx="5800627" cy="923330"/>
          </a:xfrm>
        </p:spPr>
        <p:txBody>
          <a:bodyPr/>
          <a:lstStyle/>
          <a:p>
            <a:r>
              <a:rPr lang="en-IN" dirty="0"/>
              <a:t>Future Updates:</a:t>
            </a:r>
          </a:p>
        </p:txBody>
      </p:sp>
      <p:sp>
        <p:nvSpPr>
          <p:cNvPr id="3" name="Subtitle 2">
            <a:extLst>
              <a:ext uri="{FF2B5EF4-FFF2-40B4-BE49-F238E27FC236}">
                <a16:creationId xmlns:a16="http://schemas.microsoft.com/office/drawing/2014/main" id="{D640D817-83E4-ED5D-BCD9-4A81E55A3746}"/>
              </a:ext>
            </a:extLst>
          </p:cNvPr>
          <p:cNvSpPr>
            <a:spLocks noGrp="1"/>
          </p:cNvSpPr>
          <p:nvPr>
            <p:ph type="subTitle" idx="1"/>
          </p:nvPr>
        </p:nvSpPr>
        <p:spPr>
          <a:xfrm>
            <a:off x="1326038" y="2074896"/>
            <a:ext cx="9144000" cy="1477328"/>
          </a:xfrm>
        </p:spPr>
        <p:txBody>
          <a:bodyPr/>
          <a:lstStyle/>
          <a:p>
            <a:pPr marL="342900" indent="-342900" algn="l">
              <a:buFont typeface="Wingdings" panose="05000000000000000000" pitchFamily="2" charset="2"/>
              <a:buChar char="v"/>
            </a:pPr>
            <a:r>
              <a:rPr lang="en-IN" dirty="0"/>
              <a:t>Making Prototype to complete app</a:t>
            </a:r>
          </a:p>
          <a:p>
            <a:pPr marL="342900" indent="-342900" algn="l">
              <a:buFont typeface="Wingdings" panose="05000000000000000000" pitchFamily="2" charset="2"/>
              <a:buChar char="v"/>
            </a:pPr>
            <a:r>
              <a:rPr lang="en-IN" dirty="0"/>
              <a:t>Make the app user friendly</a:t>
            </a:r>
          </a:p>
          <a:p>
            <a:pPr marL="342900" indent="-342900" algn="l">
              <a:buFont typeface="Wingdings" panose="05000000000000000000" pitchFamily="2" charset="2"/>
              <a:buChar char="v"/>
            </a:pPr>
            <a:r>
              <a:rPr lang="en-IN" dirty="0"/>
              <a:t>Trying to get Accurate Results from speech to text listener</a:t>
            </a:r>
          </a:p>
          <a:p>
            <a:pPr marL="342900" indent="-342900" algn="l">
              <a:buFont typeface="Wingdings" panose="05000000000000000000" pitchFamily="2" charset="2"/>
              <a:buChar char="v"/>
            </a:pPr>
            <a:r>
              <a:rPr lang="en-IN" dirty="0"/>
              <a:t>Add statistics and results to the website</a:t>
            </a:r>
          </a:p>
        </p:txBody>
      </p:sp>
    </p:spTree>
    <p:extLst>
      <p:ext uri="{BB962C8B-B14F-4D97-AF65-F5344CB8AC3E}">
        <p14:creationId xmlns:p14="http://schemas.microsoft.com/office/powerpoint/2010/main" val="3797828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CC7F-E678-F548-D1B9-0A5D2EB773C1}"/>
              </a:ext>
            </a:extLst>
          </p:cNvPr>
          <p:cNvSpPr>
            <a:spLocks noGrp="1"/>
          </p:cNvSpPr>
          <p:nvPr>
            <p:ph type="ctrTitle"/>
          </p:nvPr>
        </p:nvSpPr>
        <p:spPr>
          <a:xfrm>
            <a:off x="1787951" y="1031211"/>
            <a:ext cx="5121897" cy="923330"/>
          </a:xfrm>
        </p:spPr>
        <p:txBody>
          <a:bodyPr/>
          <a:lstStyle/>
          <a:p>
            <a:r>
              <a:rPr lang="en-IN" dirty="0"/>
              <a:t>conclusion:</a:t>
            </a:r>
          </a:p>
        </p:txBody>
      </p:sp>
      <p:sp>
        <p:nvSpPr>
          <p:cNvPr id="3" name="Subtitle 2">
            <a:extLst>
              <a:ext uri="{FF2B5EF4-FFF2-40B4-BE49-F238E27FC236}">
                <a16:creationId xmlns:a16="http://schemas.microsoft.com/office/drawing/2014/main" id="{6DF9FCE6-1E66-627B-B9DD-83A5724599B0}"/>
              </a:ext>
            </a:extLst>
          </p:cNvPr>
          <p:cNvSpPr>
            <a:spLocks noGrp="1"/>
          </p:cNvSpPr>
          <p:nvPr>
            <p:ph type="subTitle" idx="1"/>
          </p:nvPr>
        </p:nvSpPr>
        <p:spPr>
          <a:xfrm>
            <a:off x="1307183" y="2923308"/>
            <a:ext cx="9144000" cy="738664"/>
          </a:xfrm>
        </p:spPr>
        <p:txBody>
          <a:bodyPr/>
          <a:lstStyle/>
          <a:p>
            <a:pPr algn="l"/>
            <a:r>
              <a:rPr lang="en-IN" dirty="0"/>
              <a:t>Voice assistant examination application will help many of the students to attend their exam independently.</a:t>
            </a:r>
          </a:p>
        </p:txBody>
      </p:sp>
    </p:spTree>
    <p:extLst>
      <p:ext uri="{BB962C8B-B14F-4D97-AF65-F5344CB8AC3E}">
        <p14:creationId xmlns:p14="http://schemas.microsoft.com/office/powerpoint/2010/main" val="206650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9,116 Thank You Digital Stock Photos, Pictures &amp; Royalty-Free Images -  iStock">
            <a:extLst>
              <a:ext uri="{FF2B5EF4-FFF2-40B4-BE49-F238E27FC236}">
                <a16:creationId xmlns:a16="http://schemas.microsoft.com/office/drawing/2014/main" id="{F9A63D75-669D-46DF-93C7-696E5F564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00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5C46-475F-4300-9596-35FF5CA12F1A}"/>
              </a:ext>
            </a:extLst>
          </p:cNvPr>
          <p:cNvSpPr>
            <a:spLocks noGrp="1"/>
          </p:cNvSpPr>
          <p:nvPr>
            <p:ph type="ctrTitle"/>
          </p:nvPr>
        </p:nvSpPr>
        <p:spPr>
          <a:xfrm>
            <a:off x="2513814" y="923092"/>
            <a:ext cx="5847761" cy="677108"/>
          </a:xfrm>
        </p:spPr>
        <p:txBody>
          <a:bodyPr/>
          <a:lstStyle/>
          <a:p>
            <a:r>
              <a:rPr lang="en-IN" sz="4400" b="1" dirty="0">
                <a:latin typeface="Times New Roman" panose="02020603050405020304" pitchFamily="18" charset="0"/>
                <a:cs typeface="Times New Roman" panose="02020603050405020304" pitchFamily="18" charset="0"/>
              </a:rPr>
              <a:t>Requirements</a:t>
            </a:r>
          </a:p>
        </p:txBody>
      </p:sp>
      <p:sp>
        <p:nvSpPr>
          <p:cNvPr id="3" name="Subtitle 2">
            <a:extLst>
              <a:ext uri="{FF2B5EF4-FFF2-40B4-BE49-F238E27FC236}">
                <a16:creationId xmlns:a16="http://schemas.microsoft.com/office/drawing/2014/main" id="{D4EEA505-2CBF-44D0-BC47-1CE6F7F4813D}"/>
              </a:ext>
            </a:extLst>
          </p:cNvPr>
          <p:cNvSpPr>
            <a:spLocks noGrp="1"/>
          </p:cNvSpPr>
          <p:nvPr>
            <p:ph type="subTitle" idx="1"/>
          </p:nvPr>
        </p:nvSpPr>
        <p:spPr>
          <a:xfrm>
            <a:off x="619025" y="2393729"/>
            <a:ext cx="10155811" cy="2954655"/>
          </a:xfrm>
        </p:spPr>
        <p:txBody>
          <a:bodyPr/>
          <a:lstStyle/>
          <a:p>
            <a:pPr algn="l"/>
            <a:r>
              <a:rPr lang="en-IN" dirty="0"/>
              <a:t>Software:</a:t>
            </a:r>
          </a:p>
          <a:p>
            <a:pPr marL="342900" indent="-342900" algn="l">
              <a:buFont typeface="Wingdings" panose="05000000000000000000" pitchFamily="2" charset="2"/>
              <a:buChar char="v"/>
            </a:pPr>
            <a:r>
              <a:rPr lang="en-IN" dirty="0"/>
              <a:t>Visual Studio code</a:t>
            </a:r>
          </a:p>
          <a:p>
            <a:pPr marL="342900" indent="-342900" algn="l">
              <a:buFont typeface="Wingdings" panose="05000000000000000000" pitchFamily="2" charset="2"/>
              <a:buChar char="v"/>
            </a:pPr>
            <a:r>
              <a:rPr lang="en-IN" dirty="0"/>
              <a:t>Android Studio</a:t>
            </a:r>
          </a:p>
          <a:p>
            <a:pPr marL="342900" indent="-342900" algn="l">
              <a:buFont typeface="Wingdings" panose="05000000000000000000" pitchFamily="2" charset="2"/>
              <a:buChar char="v"/>
            </a:pPr>
            <a:r>
              <a:rPr lang="en-IN" dirty="0"/>
              <a:t>Firebase</a:t>
            </a:r>
          </a:p>
          <a:p>
            <a:pPr algn="l"/>
            <a:r>
              <a:rPr lang="en-IN" dirty="0"/>
              <a:t>Languages:</a:t>
            </a:r>
          </a:p>
          <a:p>
            <a:pPr marL="342900" indent="-342900" algn="l">
              <a:buFont typeface="Wingdings" panose="05000000000000000000" pitchFamily="2" charset="2"/>
              <a:buChar char="v"/>
            </a:pPr>
            <a:r>
              <a:rPr lang="en-IN" dirty="0"/>
              <a:t>Html ,</a:t>
            </a:r>
            <a:r>
              <a:rPr lang="en-IN" dirty="0" err="1"/>
              <a:t>Javascript,Css,Bootstrap</a:t>
            </a:r>
            <a:endParaRPr lang="en-IN" dirty="0"/>
          </a:p>
          <a:p>
            <a:pPr marL="342900" indent="-342900" algn="l">
              <a:buFont typeface="Wingdings" panose="05000000000000000000" pitchFamily="2" charset="2"/>
              <a:buChar char="v"/>
            </a:pPr>
            <a:r>
              <a:rPr lang="en-IN" dirty="0"/>
              <a:t>Java</a:t>
            </a:r>
          </a:p>
          <a:p>
            <a:pPr marL="342900" indent="-342900" algn="l">
              <a:buFont typeface="Wingdings" panose="05000000000000000000" pitchFamily="2" charset="2"/>
              <a:buChar char="v"/>
            </a:pPr>
            <a:r>
              <a:rPr lang="en-IN" dirty="0"/>
              <a:t>xml</a:t>
            </a:r>
          </a:p>
        </p:txBody>
      </p:sp>
    </p:spTree>
    <p:extLst>
      <p:ext uri="{BB962C8B-B14F-4D97-AF65-F5344CB8AC3E}">
        <p14:creationId xmlns:p14="http://schemas.microsoft.com/office/powerpoint/2010/main" val="375817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6B3D-940D-4976-8DCE-7B3C87FBC3D0}"/>
              </a:ext>
            </a:extLst>
          </p:cNvPr>
          <p:cNvSpPr>
            <a:spLocks noGrp="1"/>
          </p:cNvSpPr>
          <p:nvPr>
            <p:ph type="ctrTitle"/>
          </p:nvPr>
        </p:nvSpPr>
        <p:spPr>
          <a:xfrm>
            <a:off x="2799761" y="386880"/>
            <a:ext cx="5841476" cy="615553"/>
          </a:xfrm>
        </p:spPr>
        <p:txBody>
          <a:bodyPr/>
          <a:lstStyle/>
          <a:p>
            <a:r>
              <a:rPr lang="en-IN" sz="4000" b="1" dirty="0">
                <a:latin typeface="Times New Roman" panose="02020603050405020304" pitchFamily="18" charset="0"/>
                <a:cs typeface="Times New Roman" panose="02020603050405020304" pitchFamily="18" charset="0"/>
              </a:rPr>
              <a:t>Working of the project</a:t>
            </a:r>
          </a:p>
        </p:txBody>
      </p:sp>
      <p:pic>
        <p:nvPicPr>
          <p:cNvPr id="3074" name="Picture 2" descr="Man sitting front of computer on work table icon | Stock vector | Colourbox">
            <a:extLst>
              <a:ext uri="{FF2B5EF4-FFF2-40B4-BE49-F238E27FC236}">
                <a16:creationId xmlns:a16="http://schemas.microsoft.com/office/drawing/2014/main" id="{8466A4DF-6CF2-4DBA-96DC-496C3364857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5969" y="2701761"/>
            <a:ext cx="1643014" cy="16430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ite Cartoon Webpage, Webpage, Electronic Webpage, Website PNG Transparent  Clipart Image and PSD File for Free Download">
            <a:extLst>
              <a:ext uri="{FF2B5EF4-FFF2-40B4-BE49-F238E27FC236}">
                <a16:creationId xmlns:a16="http://schemas.microsoft.com/office/drawing/2014/main" id="{D75E1749-6E23-4E1B-91C4-2213F7D56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386" y="1053476"/>
            <a:ext cx="2014194" cy="20141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essons learnt (the hard way) using Firebase RealTime Database | by Pablo  A. Martínez | Pablo A. Martínez Andrés">
            <a:extLst>
              <a:ext uri="{FF2B5EF4-FFF2-40B4-BE49-F238E27FC236}">
                <a16:creationId xmlns:a16="http://schemas.microsoft.com/office/drawing/2014/main" id="{F3376A7F-0069-4E58-874B-BD91D2725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5" y="4806602"/>
            <a:ext cx="31718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droid App Development Services | Android App Development Company">
            <a:extLst>
              <a:ext uri="{FF2B5EF4-FFF2-40B4-BE49-F238E27FC236}">
                <a16:creationId xmlns:a16="http://schemas.microsoft.com/office/drawing/2014/main" id="{586999E2-135A-4D89-ADE0-BC3C4C75CDB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550147" y="2922309"/>
            <a:ext cx="2091090" cy="153956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74 Braille Cartoon Illustrations &amp; Clip Art - iStock">
            <a:extLst>
              <a:ext uri="{FF2B5EF4-FFF2-40B4-BE49-F238E27FC236}">
                <a16:creationId xmlns:a16="http://schemas.microsoft.com/office/drawing/2014/main" id="{FC77801B-69A8-40F7-9E0F-63C57827F5F5}"/>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912372" y="2805209"/>
            <a:ext cx="1371019" cy="15395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70622FA-38A4-4704-BADB-FD9D8F53EAE2}"/>
              </a:ext>
            </a:extLst>
          </p:cNvPr>
          <p:cNvCxnSpPr>
            <a:cxnSpLocks/>
          </p:cNvCxnSpPr>
          <p:nvPr/>
        </p:nvCxnSpPr>
        <p:spPr>
          <a:xfrm flipV="1">
            <a:off x="2316835" y="2205872"/>
            <a:ext cx="1482167" cy="171567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1C54DA-5879-418D-8168-6BA800EF92D3}"/>
              </a:ext>
            </a:extLst>
          </p:cNvPr>
          <p:cNvCxnSpPr>
            <a:cxnSpLocks/>
          </p:cNvCxnSpPr>
          <p:nvPr/>
        </p:nvCxnSpPr>
        <p:spPr>
          <a:xfrm>
            <a:off x="4510087" y="2701761"/>
            <a:ext cx="0" cy="200221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01F6BF-6D8E-432D-8356-DDD496A7EF25}"/>
              </a:ext>
            </a:extLst>
          </p:cNvPr>
          <p:cNvCxnSpPr>
            <a:cxnSpLocks/>
          </p:cNvCxnSpPr>
          <p:nvPr/>
        </p:nvCxnSpPr>
        <p:spPr>
          <a:xfrm flipV="1">
            <a:off x="6193410" y="4543720"/>
            <a:ext cx="1112363" cy="107465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FD98B4-276A-4443-9C77-59777A196EEF}"/>
              </a:ext>
            </a:extLst>
          </p:cNvPr>
          <p:cNvCxnSpPr>
            <a:cxnSpLocks/>
          </p:cNvCxnSpPr>
          <p:nvPr/>
        </p:nvCxnSpPr>
        <p:spPr>
          <a:xfrm>
            <a:off x="8136059" y="4182285"/>
            <a:ext cx="162068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9BBA08C-BE20-44FF-B6C1-ED48C68CE45D}"/>
              </a:ext>
            </a:extLst>
          </p:cNvPr>
          <p:cNvSpPr txBox="1"/>
          <p:nvPr/>
        </p:nvSpPr>
        <p:spPr>
          <a:xfrm>
            <a:off x="840584" y="2332429"/>
            <a:ext cx="1019743"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Teacher</a:t>
            </a:r>
          </a:p>
        </p:txBody>
      </p:sp>
      <p:sp>
        <p:nvSpPr>
          <p:cNvPr id="16" name="TextBox 15">
            <a:extLst>
              <a:ext uri="{FF2B5EF4-FFF2-40B4-BE49-F238E27FC236}">
                <a16:creationId xmlns:a16="http://schemas.microsoft.com/office/drawing/2014/main" id="{3CEE6372-1AC0-4F2A-87E3-5EC8991D0A37}"/>
              </a:ext>
            </a:extLst>
          </p:cNvPr>
          <p:cNvSpPr txBox="1"/>
          <p:nvPr/>
        </p:nvSpPr>
        <p:spPr>
          <a:xfrm>
            <a:off x="9912372" y="2425149"/>
            <a:ext cx="1451728" cy="38006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Blind Person</a:t>
            </a:r>
          </a:p>
        </p:txBody>
      </p:sp>
      <p:sp>
        <p:nvSpPr>
          <p:cNvPr id="20" name="TextBox 19">
            <a:extLst>
              <a:ext uri="{FF2B5EF4-FFF2-40B4-BE49-F238E27FC236}">
                <a16:creationId xmlns:a16="http://schemas.microsoft.com/office/drawing/2014/main" id="{2D4E2D2C-8DDA-46CE-87BC-6CC182056F8B}"/>
              </a:ext>
            </a:extLst>
          </p:cNvPr>
          <p:cNvSpPr txBox="1"/>
          <p:nvPr/>
        </p:nvSpPr>
        <p:spPr>
          <a:xfrm>
            <a:off x="4384295" y="1105060"/>
            <a:ext cx="1046375"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Website</a:t>
            </a:r>
          </a:p>
        </p:txBody>
      </p:sp>
      <p:sp>
        <p:nvSpPr>
          <p:cNvPr id="21" name="TextBox 20">
            <a:extLst>
              <a:ext uri="{FF2B5EF4-FFF2-40B4-BE49-F238E27FC236}">
                <a16:creationId xmlns:a16="http://schemas.microsoft.com/office/drawing/2014/main" id="{A659845D-E275-4E64-8900-D9EF6348909E}"/>
              </a:ext>
            </a:extLst>
          </p:cNvPr>
          <p:cNvSpPr txBox="1"/>
          <p:nvPr/>
        </p:nvSpPr>
        <p:spPr>
          <a:xfrm>
            <a:off x="7056152" y="2536087"/>
            <a:ext cx="145172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Android</a:t>
            </a:r>
          </a:p>
        </p:txBody>
      </p:sp>
    </p:spTree>
    <p:extLst>
      <p:ext uri="{BB962C8B-B14F-4D97-AF65-F5344CB8AC3E}">
        <p14:creationId xmlns:p14="http://schemas.microsoft.com/office/powerpoint/2010/main" val="5261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47B7AB-6D76-4677-B1F8-C86334C88360}"/>
              </a:ext>
            </a:extLst>
          </p:cNvPr>
          <p:cNvSpPr>
            <a:spLocks noGrp="1"/>
          </p:cNvSpPr>
          <p:nvPr>
            <p:ph type="subTitle" idx="1"/>
          </p:nvPr>
        </p:nvSpPr>
        <p:spPr>
          <a:xfrm>
            <a:off x="1524000" y="1762811"/>
            <a:ext cx="8609814" cy="3323987"/>
          </a:xfrm>
        </p:spPr>
        <p:txBody>
          <a:bodyPr/>
          <a:lstStyle/>
          <a:p>
            <a:pPr algn="l"/>
            <a:r>
              <a:rPr lang="en-IN" dirty="0"/>
              <a:t>The teacher use the Website for</a:t>
            </a:r>
          </a:p>
          <a:p>
            <a:pPr marL="342900" indent="-342900" algn="l">
              <a:buFont typeface="Wingdings" panose="05000000000000000000" pitchFamily="2" charset="2"/>
              <a:buChar char="v"/>
            </a:pPr>
            <a:r>
              <a:rPr lang="en-IN" dirty="0"/>
              <a:t>Registration</a:t>
            </a:r>
          </a:p>
          <a:p>
            <a:pPr marL="342900" indent="-342900" algn="l">
              <a:buFont typeface="Wingdings" panose="05000000000000000000" pitchFamily="2" charset="2"/>
              <a:buChar char="v"/>
            </a:pPr>
            <a:r>
              <a:rPr lang="en-IN" dirty="0"/>
              <a:t>Make the question paper</a:t>
            </a:r>
          </a:p>
          <a:p>
            <a:pPr marL="342900" indent="-342900" algn="l">
              <a:buFont typeface="Wingdings" panose="05000000000000000000" pitchFamily="2" charset="2"/>
              <a:buChar char="v"/>
            </a:pPr>
            <a:r>
              <a:rPr lang="en-IN" dirty="0"/>
              <a:t>Schedule the Exam</a:t>
            </a:r>
          </a:p>
          <a:p>
            <a:pPr marL="342900" indent="-342900" algn="l">
              <a:buFont typeface="Wingdings" panose="05000000000000000000" pitchFamily="2" charset="2"/>
              <a:buChar char="v"/>
            </a:pPr>
            <a:r>
              <a:rPr lang="en-IN" dirty="0"/>
              <a:t>Evaluate the Exam</a:t>
            </a:r>
          </a:p>
          <a:p>
            <a:pPr marL="342900" indent="-342900" algn="l">
              <a:buFont typeface="Wingdings" panose="05000000000000000000" pitchFamily="2" charset="2"/>
              <a:buChar char="v"/>
            </a:pPr>
            <a:r>
              <a:rPr lang="en-IN" dirty="0"/>
              <a:t>Seeing the Result</a:t>
            </a:r>
          </a:p>
          <a:p>
            <a:pPr marL="342900" indent="-342900" algn="l">
              <a:buFont typeface="Wingdings" panose="05000000000000000000" pitchFamily="2" charset="2"/>
              <a:buChar char="v"/>
            </a:pPr>
            <a:r>
              <a:rPr lang="en-IN" dirty="0"/>
              <a:t>Statistics </a:t>
            </a:r>
          </a:p>
          <a:p>
            <a:pPr marL="342900" indent="-342900" algn="l">
              <a:buFont typeface="Wingdings" panose="05000000000000000000" pitchFamily="2" charset="2"/>
              <a:buChar char="v"/>
            </a:pPr>
            <a:r>
              <a:rPr lang="en-IN" dirty="0"/>
              <a:t>Answers</a:t>
            </a:r>
          </a:p>
          <a:p>
            <a:pPr marL="342900" indent="-342900" algn="l">
              <a:buFont typeface="Wingdings" panose="05000000000000000000" pitchFamily="2" charset="2"/>
              <a:buChar char="v"/>
            </a:pPr>
            <a:r>
              <a:rPr lang="en-IN" dirty="0"/>
              <a:t>messaging</a:t>
            </a:r>
          </a:p>
        </p:txBody>
      </p:sp>
    </p:spTree>
    <p:extLst>
      <p:ext uri="{BB962C8B-B14F-4D97-AF65-F5344CB8AC3E}">
        <p14:creationId xmlns:p14="http://schemas.microsoft.com/office/powerpoint/2010/main" val="33331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CAF1D1-6B62-4799-ADD9-26564EBF6DED}"/>
              </a:ext>
            </a:extLst>
          </p:cNvPr>
          <p:cNvSpPr>
            <a:spLocks noGrp="1"/>
          </p:cNvSpPr>
          <p:nvPr>
            <p:ph type="subTitle" idx="1"/>
          </p:nvPr>
        </p:nvSpPr>
        <p:spPr>
          <a:xfrm>
            <a:off x="1291473" y="1775773"/>
            <a:ext cx="9360816" cy="4062651"/>
          </a:xfrm>
        </p:spPr>
        <p:txBody>
          <a:bodyPr/>
          <a:lstStyle/>
          <a:p>
            <a:pPr marL="342900" indent="-342900" algn="l">
              <a:buFont typeface="Wingdings" panose="05000000000000000000" pitchFamily="2" charset="2"/>
              <a:buChar char="v"/>
            </a:pPr>
            <a:r>
              <a:rPr lang="en-IN" dirty="0"/>
              <a:t>The Android is having the exam tab to write the exam and the message to </a:t>
            </a:r>
          </a:p>
          <a:p>
            <a:pPr algn="l"/>
            <a:r>
              <a:rPr lang="en-IN" dirty="0"/>
              <a:t>     Message the admin if having any doubts.</a:t>
            </a:r>
          </a:p>
          <a:p>
            <a:pPr marL="342900" indent="-342900" algn="l">
              <a:buFont typeface="Wingdings" panose="05000000000000000000" pitchFamily="2" charset="2"/>
              <a:buChar char="v"/>
            </a:pPr>
            <a:r>
              <a:rPr lang="en-IN" dirty="0"/>
              <a:t>The app can be used both by blind people and normal people. Normal people have the interface with touching whereas for blind people the touch will be disable and the blind person interact with the app through voice .They just need to take another person help in order to login through the </a:t>
            </a:r>
            <a:r>
              <a:rPr lang="en-IN" dirty="0" err="1"/>
              <a:t>app.Later</a:t>
            </a:r>
            <a:r>
              <a:rPr lang="en-IN" dirty="0"/>
              <a:t> the app take care with the help of voice assistant.</a:t>
            </a:r>
          </a:p>
          <a:p>
            <a:pPr algn="l"/>
            <a:r>
              <a:rPr lang="en-IN" dirty="0"/>
              <a:t>Firebase:</a:t>
            </a:r>
          </a:p>
          <a:p>
            <a:pPr marL="342900" indent="-342900" algn="l">
              <a:buFont typeface="Wingdings" panose="05000000000000000000" pitchFamily="2" charset="2"/>
              <a:buChar char="v"/>
            </a:pPr>
            <a:r>
              <a:rPr lang="en-IN" dirty="0"/>
              <a:t>The complete data of </a:t>
            </a:r>
            <a:r>
              <a:rPr lang="en-IN" dirty="0" err="1"/>
              <a:t>question,results</a:t>
            </a:r>
            <a:r>
              <a:rPr lang="en-IN" dirty="0"/>
              <a:t>, </a:t>
            </a:r>
            <a:r>
              <a:rPr lang="en-IN" dirty="0" err="1"/>
              <a:t>userdetails</a:t>
            </a:r>
            <a:r>
              <a:rPr lang="en-IN" dirty="0"/>
              <a:t> will be store in the </a:t>
            </a:r>
          </a:p>
          <a:p>
            <a:pPr algn="l"/>
            <a:r>
              <a:rPr lang="en-IN" dirty="0"/>
              <a:t>     Firebase database.</a:t>
            </a:r>
          </a:p>
          <a:p>
            <a:pPr marL="342900" indent="-342900" algn="l">
              <a:buFont typeface="Wingdings" panose="05000000000000000000" pitchFamily="2" charset="2"/>
              <a:buChar char="v"/>
            </a:pPr>
            <a:r>
              <a:rPr lang="en-IN" dirty="0"/>
              <a:t>Hosting also done through the firebase.as it is available for free of cost.</a:t>
            </a:r>
          </a:p>
        </p:txBody>
      </p:sp>
    </p:spTree>
    <p:extLst>
      <p:ext uri="{BB962C8B-B14F-4D97-AF65-F5344CB8AC3E}">
        <p14:creationId xmlns:p14="http://schemas.microsoft.com/office/powerpoint/2010/main" val="90871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1BEA0-E6B2-D1C0-8B39-3492AC8E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419"/>
            <a:ext cx="12192000" cy="5867162"/>
          </a:xfrm>
          <a:prstGeom prst="rect">
            <a:avLst/>
          </a:prstGeom>
        </p:spPr>
      </p:pic>
    </p:spTree>
    <p:extLst>
      <p:ext uri="{BB962C8B-B14F-4D97-AF65-F5344CB8AC3E}">
        <p14:creationId xmlns:p14="http://schemas.microsoft.com/office/powerpoint/2010/main" val="198148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126BB5-ED47-6DDC-345E-8ECD80C3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449"/>
            <a:ext cx="12192000" cy="5921102"/>
          </a:xfrm>
          <a:prstGeom prst="rect">
            <a:avLst/>
          </a:prstGeom>
        </p:spPr>
      </p:pic>
    </p:spTree>
    <p:extLst>
      <p:ext uri="{BB962C8B-B14F-4D97-AF65-F5344CB8AC3E}">
        <p14:creationId xmlns:p14="http://schemas.microsoft.com/office/powerpoint/2010/main" val="93051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3751F5-E625-3986-02F0-B26DDB868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2778"/>
            <a:ext cx="12192000" cy="5912444"/>
          </a:xfrm>
          <a:prstGeom prst="rect">
            <a:avLst/>
          </a:prstGeom>
        </p:spPr>
      </p:pic>
    </p:spTree>
    <p:extLst>
      <p:ext uri="{BB962C8B-B14F-4D97-AF65-F5344CB8AC3E}">
        <p14:creationId xmlns:p14="http://schemas.microsoft.com/office/powerpoint/2010/main" val="4062151560"/>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FD4C8A71-1CE4-4E78-92DA-4E103E08DAD4}" vid="{40440626-4DCD-4BA1-937D-DC8C9013362E}"/>
    </a:ext>
  </a:extLst>
</a:theme>
</file>

<file path=docProps/app.xml><?xml version="1.0" encoding="utf-8"?>
<Properties xmlns="http://schemas.openxmlformats.org/officeDocument/2006/extended-properties" xmlns:vt="http://schemas.openxmlformats.org/officeDocument/2006/docPropsVTypes">
  <Template>Theme1</Template>
  <TotalTime>255</TotalTime>
  <Words>469</Words>
  <Application>Microsoft Office PowerPoint</Application>
  <PresentationFormat>Widescreen</PresentationFormat>
  <Paragraphs>61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Carlito</vt:lpstr>
      <vt:lpstr>Times New Roman</vt:lpstr>
      <vt:lpstr>Wingdings</vt:lpstr>
      <vt:lpstr>Theme2</vt:lpstr>
      <vt:lpstr>Voice Assistant Examination System using Android</vt:lpstr>
      <vt:lpstr>Introduction(Problem Statement)</vt:lpstr>
      <vt:lpstr>Requirements</vt:lpstr>
      <vt:lpstr>Working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vt:lpstr>
      <vt:lpstr>Cons:</vt:lpstr>
      <vt:lpstr>Future Updates: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Examination System using Android</dc:title>
  <dc:creator>ROHITH PAVAN</dc:creator>
  <cp:lastModifiedBy>ROHITH PAVAN</cp:lastModifiedBy>
  <cp:revision>10</cp:revision>
  <dcterms:created xsi:type="dcterms:W3CDTF">2022-04-29T15:28:39Z</dcterms:created>
  <dcterms:modified xsi:type="dcterms:W3CDTF">2022-06-24T04:24:18Z</dcterms:modified>
</cp:coreProperties>
</file>