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4" r:id="rId8"/>
    <p:sldId id="265" r:id="rId9"/>
    <p:sldId id="266" r:id="rId10"/>
    <p:sldId id="267" r:id="rId11"/>
    <p:sldId id="268" r:id="rId12"/>
  </p:sldIdLst>
  <p:sldSz cx="12192000" cy="6858000"/>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a66680fc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a66680fcf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ba66680fcf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a66680f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2ba66680f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ba66680fcf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2ba66680fc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a66680fcf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2ba66680fcf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a66680fcf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ba66680fcf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a66680fcf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ba66680fcf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ba66680fcf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2ba66680fcf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a66680fcf_0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ba66680fcf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a:spLocks noGrp="1"/>
          </p:cNvSpPr>
          <p:nvPr>
            <p:ph type="pic" idx="2"/>
          </p:nvPr>
        </p:nvSpPr>
        <p:spPr>
          <a:xfrm>
            <a:off x="5183188" y="987425"/>
            <a:ext cx="6172200" cy="4873625"/>
          </a:xfrm>
          <a:prstGeom prst="rect">
            <a:avLst/>
          </a:prstGeom>
          <a:noFill/>
          <a:ln>
            <a:noFill/>
          </a:ln>
        </p:spPr>
      </p:sp>
      <p:sp>
        <p:nvSpPr>
          <p:cNvPr id="76" name="Google Shape;76;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connectwithpriya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3"/>
          <p:cNvSpPr txBox="1"/>
          <p:nvPr/>
        </p:nvSpPr>
        <p:spPr>
          <a:xfrm>
            <a:off x="2472904" y="3717986"/>
            <a:ext cx="72462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alibri"/>
                <a:ea typeface="Calibri"/>
                <a:cs typeface="Calibri"/>
                <a:sym typeface="Calibri"/>
              </a:rPr>
            </a:br>
            <a:r>
              <a:rPr lang="en-IN" sz="3600" b="1" i="0" u="none" strike="noStrike" cap="none" dirty="0">
                <a:solidFill>
                  <a:schemeClr val="dk1"/>
                </a:solidFill>
                <a:latin typeface="Calibri"/>
                <a:ea typeface="Calibri"/>
                <a:cs typeface="Calibri"/>
                <a:sym typeface="Calibri"/>
              </a:rPr>
              <a:t>Analysis of </a:t>
            </a:r>
            <a:r>
              <a:rPr lang="en-IN" sz="3600" b="1" i="0" u="none" strike="noStrike" cap="none" dirty="0" err="1">
                <a:solidFill>
                  <a:schemeClr val="dk1"/>
                </a:solidFill>
                <a:latin typeface="Calibri"/>
                <a:ea typeface="Calibri"/>
                <a:cs typeface="Calibri"/>
                <a:sym typeface="Calibri"/>
              </a:rPr>
              <a:t>Amcat</a:t>
            </a:r>
            <a:r>
              <a:rPr lang="en-IN" sz="3600" b="1" i="0" u="none" strike="noStrike" cap="none" dirty="0">
                <a:solidFill>
                  <a:schemeClr val="dk1"/>
                </a:solidFill>
                <a:latin typeface="Calibri"/>
                <a:ea typeface="Calibri"/>
                <a:cs typeface="Calibri"/>
                <a:sym typeface="Calibri"/>
              </a:rPr>
              <a:t> Data</a:t>
            </a:r>
            <a:endParaRPr sz="3600" b="1" i="0" u="none" strike="noStrike" cap="none" dirty="0">
              <a:solidFill>
                <a:srgbClr val="000000"/>
              </a:solidFill>
            </a:endParaRPr>
          </a:p>
        </p:txBody>
      </p:sp>
      <p:sp>
        <p:nvSpPr>
          <p:cNvPr id="100" name="Google Shape;100;p13"/>
          <p:cNvSpPr txBox="1"/>
          <p:nvPr/>
        </p:nvSpPr>
        <p:spPr>
          <a:xfrm>
            <a:off x="5368204" y="4931842"/>
            <a:ext cx="4350900" cy="7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dk1"/>
                </a:solidFill>
                <a:latin typeface="Calibri"/>
                <a:ea typeface="Calibri"/>
                <a:cs typeface="Calibri"/>
                <a:sym typeface="Calibri"/>
              </a:rPr>
              <a:t>Priya Kumari</a:t>
            </a:r>
            <a:endParaRPr sz="1800" b="1" dirty="0">
              <a:solidFill>
                <a:schemeClr val="dk1"/>
              </a:solidFill>
              <a:latin typeface="Calibri"/>
              <a:ea typeface="Calibri"/>
              <a:cs typeface="Calibri"/>
              <a:sym typeface="Calibri"/>
            </a:endParaRPr>
          </a:p>
          <a:p>
            <a:pPr marL="0" lvl="0" indent="0" algn="l" rtl="0">
              <a:spcBef>
                <a:spcPts val="0"/>
              </a:spcBef>
              <a:spcAft>
                <a:spcPts val="0"/>
              </a:spcAft>
              <a:buNone/>
            </a:pPr>
            <a:r>
              <a:rPr lang="en-IN" sz="1600" dirty="0"/>
              <a:t>IN1240159</a:t>
            </a:r>
            <a:endParaRPr sz="1600" b="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135975" y="228625"/>
            <a:ext cx="7100700" cy="6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rgbClr val="FF0000"/>
                </a:solidFill>
                <a:latin typeface="Calibri"/>
                <a:ea typeface="Calibri"/>
                <a:cs typeface="Calibri"/>
                <a:sym typeface="Calibri"/>
              </a:rPr>
              <a:t>Conclusion:</a:t>
            </a:r>
            <a:endParaRPr sz="2800" b="1">
              <a:solidFill>
                <a:srgbClr val="FF0000"/>
              </a:solidFill>
              <a:latin typeface="Calibri"/>
              <a:ea typeface="Calibri"/>
              <a:cs typeface="Calibri"/>
              <a:sym typeface="Calibri"/>
            </a:endParaRPr>
          </a:p>
        </p:txBody>
      </p:sp>
      <p:sp>
        <p:nvSpPr>
          <p:cNvPr id="189" name="Google Shape;189;p24"/>
          <p:cNvSpPr txBox="1"/>
          <p:nvPr/>
        </p:nvSpPr>
        <p:spPr>
          <a:xfrm>
            <a:off x="1235850" y="827075"/>
            <a:ext cx="4658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90" name="Google Shape;190;p24"/>
          <p:cNvSpPr txBox="1"/>
          <p:nvPr/>
        </p:nvSpPr>
        <p:spPr>
          <a:xfrm>
            <a:off x="313875" y="964550"/>
            <a:ext cx="11047200" cy="50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800" b="1" dirty="0">
                <a:solidFill>
                  <a:srgbClr val="0D0D0D"/>
                </a:solidFill>
                <a:highlight>
                  <a:srgbClr val="FFFFFF"/>
                </a:highlight>
                <a:latin typeface="Roboto"/>
                <a:ea typeface="Roboto"/>
                <a:cs typeface="Roboto"/>
                <a:sym typeface="Roboto"/>
              </a:rPr>
              <a:t>Skill Proficiency and Employment Success:</a:t>
            </a:r>
            <a:endParaRPr sz="1800" b="1" dirty="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IN" sz="1800" dirty="0">
                <a:solidFill>
                  <a:srgbClr val="0D0D0D"/>
                </a:solidFill>
                <a:highlight>
                  <a:srgbClr val="FFFFFF"/>
                </a:highlight>
                <a:latin typeface="Roboto"/>
                <a:ea typeface="Roboto"/>
                <a:cs typeface="Roboto"/>
                <a:sym typeface="Roboto"/>
              </a:rPr>
              <a:t>The dataset highlights the importance of cognitive, technical, and personality skills in determining employment outcomes. Higher standardized scores in these areas correlate with better job prospects and potentially higher salaries for engineering graduates.</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IN" sz="1800" b="1" dirty="0">
                <a:solidFill>
                  <a:srgbClr val="0D0D0D"/>
                </a:solidFill>
                <a:highlight>
                  <a:srgbClr val="FFFFFF"/>
                </a:highlight>
                <a:latin typeface="Roboto"/>
                <a:ea typeface="Roboto"/>
                <a:cs typeface="Roboto"/>
                <a:sym typeface="Roboto"/>
              </a:rPr>
              <a:t>Demographic Influences:</a:t>
            </a:r>
            <a:endParaRPr sz="1800" b="1" dirty="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IN" sz="1800" dirty="0">
                <a:solidFill>
                  <a:srgbClr val="0D0D0D"/>
                </a:solidFill>
                <a:highlight>
                  <a:srgbClr val="FFFFFF"/>
                </a:highlight>
                <a:latin typeface="Roboto"/>
                <a:ea typeface="Roboto"/>
                <a:cs typeface="Roboto"/>
                <a:sym typeface="Roboto"/>
              </a:rPr>
              <a:t>Demographic features such as gender, age, and educational background also play a role in shaping employment outcomes. Gender disparities may exist in terms of job opportunities, salary offers, and specialization preferences, warranting further investigation and potential interventions to promote gender equity in the engineering workforce.</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IN" sz="1800" b="1" dirty="0">
                <a:solidFill>
                  <a:srgbClr val="0D0D0D"/>
                </a:solidFill>
                <a:highlight>
                  <a:srgbClr val="FFFFFF"/>
                </a:highlight>
                <a:latin typeface="Roboto"/>
                <a:ea typeface="Roboto"/>
                <a:cs typeface="Roboto"/>
                <a:sym typeface="Roboto"/>
              </a:rPr>
              <a:t>Salary Expectations and Job Roles:</a:t>
            </a:r>
            <a:endParaRPr sz="1800" b="1" dirty="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IN" sz="1800" dirty="0">
                <a:solidFill>
                  <a:srgbClr val="0D0D0D"/>
                </a:solidFill>
                <a:highlight>
                  <a:srgbClr val="FFFFFF"/>
                </a:highlight>
                <a:latin typeface="Roboto"/>
                <a:ea typeface="Roboto"/>
                <a:cs typeface="Roboto"/>
                <a:sym typeface="Roboto"/>
              </a:rPr>
              <a:t>The analysis supports the claim that certain job roles, such as Programming Analyst, Software Engineer, Hardware Engineer, and Associate Engineer, offer competitive salary prospects for fresh graduates with a Computer Science Engineering background. However, further analysis may be needed to assess the variability in salary offers across different job titles and locations.</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96" name="Google Shape;196;p2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106" name="Google Shape;106;p14"/>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endParaRPr sz="1050" dirty="0">
              <a:solidFill>
                <a:schemeClr val="dk1"/>
              </a:solidFill>
              <a:highlight>
                <a:srgbClr val="FFFFFF"/>
              </a:highlight>
              <a:latin typeface="Roboto"/>
              <a:ea typeface="Roboto"/>
              <a:cs typeface="Roboto"/>
              <a:sym typeface="Roboto"/>
            </a:endParaRPr>
          </a:p>
        </p:txBody>
      </p:sp>
      <p:sp>
        <p:nvSpPr>
          <p:cNvPr id="107" name="Google Shape;107;p14"/>
          <p:cNvSpPr txBox="1"/>
          <p:nvPr/>
        </p:nvSpPr>
        <p:spPr>
          <a:xfrm>
            <a:off x="601675" y="932449"/>
            <a:ext cx="10650600" cy="51601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0" i="0" dirty="0">
                <a:solidFill>
                  <a:srgbClr val="0D0D0D"/>
                </a:solidFill>
                <a:effectLst/>
                <a:latin typeface="+mn-lt"/>
              </a:rPr>
              <a:t>My name is Priya Kumari. I'm currently pursuing a degree in computer science and possess strong skills in Python and problem-solving. My academic journey has ignited a profound interest in data science, machine learning, AI, and technology innovation. I'm driven by the potential of these fields to revolutionize industries and improve lives, and I'm eager to contribute to cutting-edge projects in these domains.</a:t>
            </a:r>
          </a:p>
          <a:p>
            <a:pPr marL="0" lvl="0" indent="0" algn="l" rtl="0">
              <a:lnSpc>
                <a:spcPct val="115000"/>
              </a:lnSpc>
              <a:spcBef>
                <a:spcPts val="0"/>
              </a:spcBef>
              <a:spcAft>
                <a:spcPts val="0"/>
              </a:spcAft>
              <a:buClr>
                <a:schemeClr val="dk1"/>
              </a:buClr>
              <a:buSzPts val="1100"/>
              <a:buFont typeface="Arial"/>
              <a:buNone/>
            </a:pPr>
            <a:endParaRPr lang="en-US" sz="1800" dirty="0">
              <a:solidFill>
                <a:srgbClr val="0D0D0D"/>
              </a:solidFill>
              <a:latin typeface="+mn-lt"/>
            </a:endParaRPr>
          </a:p>
          <a:p>
            <a:pPr marL="0" lvl="0" indent="0" algn="l" rtl="0">
              <a:lnSpc>
                <a:spcPct val="115000"/>
              </a:lnSpc>
              <a:spcBef>
                <a:spcPts val="0"/>
              </a:spcBef>
              <a:spcAft>
                <a:spcPts val="0"/>
              </a:spcAft>
              <a:buClr>
                <a:schemeClr val="dk1"/>
              </a:buClr>
              <a:buSzPts val="1100"/>
              <a:buFont typeface="Arial"/>
              <a:buNone/>
            </a:pPr>
            <a:r>
              <a:rPr lang="en-US" sz="2000" b="1" i="0" dirty="0">
                <a:solidFill>
                  <a:srgbClr val="0D0D0D"/>
                </a:solidFill>
                <a:effectLst/>
                <a:latin typeface="Söhne"/>
              </a:rPr>
              <a:t>Why I want to learn Data Science</a:t>
            </a:r>
            <a:r>
              <a:rPr lang="en-US" sz="2000" b="0" i="0" dirty="0">
                <a:solidFill>
                  <a:srgbClr val="0D0D0D"/>
                </a:solidFill>
                <a:effectLst/>
                <a:latin typeface="Söhne"/>
              </a:rPr>
              <a:t>: Data science represents the perfect amalgamation of my skills and interests. I see it as a powerful tool to leverage my Python expertise and problem-solving abilities to tackle real-world challenges. The prospect of uncovering insights from data and utilizing them to drive informed decisions excites me. I'm particularly drawn to the interdisciplinary nature of data science, which allows me to explore diverse domains and make meaningful contributions.</a:t>
            </a:r>
          </a:p>
          <a:p>
            <a:pPr marL="0" lvl="0" indent="0" algn="l" rtl="0">
              <a:lnSpc>
                <a:spcPct val="115000"/>
              </a:lnSpc>
              <a:spcBef>
                <a:spcPts val="0"/>
              </a:spcBef>
              <a:spcAft>
                <a:spcPts val="0"/>
              </a:spcAft>
              <a:buClr>
                <a:schemeClr val="dk1"/>
              </a:buClr>
              <a:buSzPts val="1100"/>
              <a:buFont typeface="Arial"/>
              <a:buNone/>
            </a:pPr>
            <a:endParaRPr lang="en-US" sz="2000" dirty="0">
              <a:solidFill>
                <a:srgbClr val="0D0D0D"/>
              </a:solidFill>
              <a:latin typeface="Söhne"/>
            </a:endParaRPr>
          </a:p>
          <a:p>
            <a:pPr marL="0" lvl="0" indent="0" algn="l" rtl="0">
              <a:lnSpc>
                <a:spcPct val="115000"/>
              </a:lnSpc>
              <a:spcBef>
                <a:spcPts val="0"/>
              </a:spcBef>
              <a:spcAft>
                <a:spcPts val="0"/>
              </a:spcAft>
              <a:buClr>
                <a:schemeClr val="dk1"/>
              </a:buClr>
              <a:buSzPts val="1100"/>
              <a:buFont typeface="Arial"/>
              <a:buNone/>
            </a:pPr>
            <a:r>
              <a:rPr lang="en-US" sz="2400" b="0" i="0" dirty="0" err="1">
                <a:solidFill>
                  <a:srgbClr val="0D0D0D"/>
                </a:solidFill>
                <a:effectLst/>
                <a:latin typeface="Söhne"/>
              </a:rPr>
              <a:t>Linkedin</a:t>
            </a:r>
            <a:r>
              <a:rPr lang="en-US" sz="2400" b="0" i="0" dirty="0">
                <a:solidFill>
                  <a:srgbClr val="0D0D0D"/>
                </a:solidFill>
                <a:effectLst/>
                <a:latin typeface="Söhne"/>
              </a:rPr>
              <a:t>: </a:t>
            </a:r>
            <a:r>
              <a:rPr lang="en-IN" sz="2400" b="0" i="0" dirty="0">
                <a:effectLst/>
                <a:latin typeface="-apple-system"/>
                <a:hlinkClick r:id="rId3"/>
              </a:rPr>
              <a:t>https://www.linkedin.com/in/connectwithpriyak</a:t>
            </a:r>
            <a:endParaRPr lang="en-IN" sz="2400" b="0" i="0" dirty="0">
              <a:effectLst/>
              <a:latin typeface="-apple-system"/>
            </a:endParaRPr>
          </a:p>
          <a:p>
            <a:pPr marL="0" lvl="0" indent="0" algn="l" rtl="0">
              <a:lnSpc>
                <a:spcPct val="115000"/>
              </a:lnSpc>
              <a:spcBef>
                <a:spcPts val="0"/>
              </a:spcBef>
              <a:spcAft>
                <a:spcPts val="0"/>
              </a:spcAft>
              <a:buClr>
                <a:schemeClr val="dk1"/>
              </a:buClr>
              <a:buSzPts val="1100"/>
              <a:buFont typeface="Arial"/>
              <a:buNone/>
            </a:pPr>
            <a:r>
              <a:rPr lang="en-IN" sz="2400" dirty="0" err="1">
                <a:solidFill>
                  <a:srgbClr val="0D0D0D"/>
                </a:solidFill>
                <a:latin typeface="-apple-system"/>
              </a:rPr>
              <a:t>Github</a:t>
            </a:r>
            <a:r>
              <a:rPr lang="en-IN" sz="2400" dirty="0">
                <a:solidFill>
                  <a:srgbClr val="0D0D0D"/>
                </a:solidFill>
                <a:latin typeface="-apple-system"/>
              </a:rPr>
              <a:t>: https://github.com/cherrywine-04</a:t>
            </a:r>
            <a:endParaRPr lang="en-US" sz="2400" b="0" i="0" dirty="0">
              <a:solidFill>
                <a:srgbClr val="0D0D0D"/>
              </a:solidFill>
              <a:effectLst/>
              <a:latin typeface="+mn-lt"/>
            </a:endParaRPr>
          </a:p>
          <a:p>
            <a:pPr marL="0" lvl="0" indent="0" algn="l" rtl="0">
              <a:lnSpc>
                <a:spcPct val="115000"/>
              </a:lnSpc>
              <a:spcBef>
                <a:spcPts val="0"/>
              </a:spcBef>
              <a:spcAft>
                <a:spcPts val="0"/>
              </a:spcAft>
              <a:buClr>
                <a:schemeClr val="dk1"/>
              </a:buClr>
              <a:buSzPts val="1100"/>
              <a:buFont typeface="Arial"/>
              <a:buNone/>
            </a:pPr>
            <a:endParaRPr lang="en-US" sz="1800" dirty="0">
              <a:solidFill>
                <a:srgbClr val="0D0D0D"/>
              </a:solidFill>
              <a:latin typeface="+mn-lt"/>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latin typeface="+mn-lt"/>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13" name="Google Shape;113;p15"/>
          <p:cNvSpPr txBox="1"/>
          <p:nvPr/>
        </p:nvSpPr>
        <p:spPr>
          <a:xfrm>
            <a:off x="427650" y="465075"/>
            <a:ext cx="58707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Introduction</a:t>
            </a:r>
            <a:endParaRPr sz="1800" b="0" i="0" u="none" strike="noStrike" cap="none">
              <a:solidFill>
                <a:srgbClr val="FF0000"/>
              </a:solidFill>
              <a:latin typeface="Calibri"/>
              <a:ea typeface="Calibri"/>
              <a:cs typeface="Calibri"/>
              <a:sym typeface="Calibri"/>
            </a:endParaRPr>
          </a:p>
        </p:txBody>
      </p:sp>
      <p:sp>
        <p:nvSpPr>
          <p:cNvPr id="114" name="Google Shape;114;p15"/>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15" name="Google Shape;115;p15"/>
          <p:cNvSpPr txBox="1"/>
          <p:nvPr/>
        </p:nvSpPr>
        <p:spPr>
          <a:xfrm>
            <a:off x="540325" y="1021175"/>
            <a:ext cx="11265600" cy="541860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en-US" sz="1800" b="1" dirty="0">
                <a:solidFill>
                  <a:srgbClr val="FF0000"/>
                </a:solidFill>
              </a:rPr>
              <a:t>Business Problem and Use case domain understanding :</a:t>
            </a:r>
          </a:p>
          <a:p>
            <a:pPr>
              <a:lnSpc>
                <a:spcPct val="115000"/>
              </a:lnSpc>
              <a:buClr>
                <a:schemeClr val="dk1"/>
              </a:buClr>
              <a:buSzPts val="1100"/>
            </a:pPr>
            <a:endParaRPr lang="en-US" sz="1800" b="1" dirty="0">
              <a:solidFill>
                <a:srgbClr val="FF0000"/>
              </a:solidFill>
            </a:endParaRPr>
          </a:p>
          <a:p>
            <a:pPr algn="just">
              <a:lnSpc>
                <a:spcPct val="115000"/>
              </a:lnSpc>
              <a:buClr>
                <a:schemeClr val="dk1"/>
              </a:buClr>
              <a:buSzPts val="1100"/>
            </a:pPr>
            <a:r>
              <a:rPr lang="en-US" sz="1800" dirty="0">
                <a:solidFill>
                  <a:schemeClr val="tx1"/>
                </a:solidFill>
                <a:latin typeface="+mn-lt"/>
              </a:rPr>
              <a:t>The Aspiring Mind Employment Outcome 2015 (AMEO) dataset, curated by Aspiring Minds, is a comprehensive repository that sheds light on the employment trajectories of engineering graduates. Boasting around 4000 data points and approximately 40 independent variables, this dataset delves deep into various facets, including demographic attributes, standardized scores capturing cognitive, technical, and personality proficiencies, alongside employment-centric variables such as salary, job designations, and geographic placements. By encapsulating such a broad spectrum of information, the AMEO dataset provides invaluable insights into the multifaceted factors that shape the career paths of engineering graduates.</a:t>
            </a:r>
            <a:endParaRPr sz="1800" dirty="0">
              <a:solidFill>
                <a:schemeClr val="tx1"/>
              </a:solidFill>
              <a:highlight>
                <a:srgbClr val="FFFFFF"/>
              </a:highlight>
              <a:latin typeface="+mn-lt"/>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b="1" dirty="0">
                <a:solidFill>
                  <a:srgbClr val="FF0000"/>
                </a:solidFill>
                <a:highlight>
                  <a:srgbClr val="FFFFFF"/>
                </a:highlight>
                <a:latin typeface="Roboto"/>
                <a:ea typeface="Roboto"/>
                <a:cs typeface="Roboto"/>
                <a:sym typeface="Roboto"/>
              </a:rPr>
              <a:t>Objective:</a:t>
            </a:r>
            <a:endParaRPr sz="1800" b="1" dirty="0">
              <a:solidFill>
                <a:srgbClr val="FF0000"/>
              </a:solidFill>
              <a:highlight>
                <a:srgbClr val="FFFFFF"/>
              </a:highlight>
              <a:latin typeface="Roboto"/>
              <a:ea typeface="Roboto"/>
              <a:cs typeface="Roboto"/>
              <a:sym typeface="Roboto"/>
            </a:endParaRPr>
          </a:p>
          <a:p>
            <a:pPr marL="0" lvl="0" indent="0" algn="just" rtl="0">
              <a:spcBef>
                <a:spcPts val="1500"/>
              </a:spcBef>
              <a:spcAft>
                <a:spcPts val="0"/>
              </a:spcAft>
              <a:buNone/>
            </a:pPr>
            <a:r>
              <a:rPr lang="en-US" sz="2000" b="0" i="0" dirty="0">
                <a:solidFill>
                  <a:srgbClr val="0D0D0D"/>
                </a:solidFill>
                <a:effectLst/>
                <a:latin typeface="+mn-lt"/>
              </a:rPr>
              <a:t>The primary aim of this research is to examine the factors that impact the employment outcomes of engineering graduates. This involves investigating the relationships between demographic characteristics, standardized skill assessments, and employment indicators such as salary, job roles, and geographic locations. Through comprehensive data analysis and statistical modeling, the goal is to pinpoint key predictors of employment success among engineering graduates.</a:t>
            </a:r>
            <a:endParaRPr sz="2000" dirty="0">
              <a:solidFill>
                <a:schemeClr val="dk1"/>
              </a:solidFill>
              <a:latin typeface="+mn-lt"/>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21" name="Google Shape;121;p16"/>
          <p:cNvSpPr txBox="1"/>
          <p:nvPr/>
        </p:nvSpPr>
        <p:spPr>
          <a:xfrm>
            <a:off x="427650" y="465075"/>
            <a:ext cx="58707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Web Scrapping Details</a:t>
            </a:r>
            <a:endParaRPr sz="1800" b="0" i="0" u="none" strike="noStrike" cap="none">
              <a:solidFill>
                <a:srgbClr val="FF0000"/>
              </a:solidFill>
              <a:latin typeface="Calibri"/>
              <a:ea typeface="Calibri"/>
              <a:cs typeface="Calibri"/>
              <a:sym typeface="Calibri"/>
            </a:endParaRPr>
          </a:p>
        </p:txBody>
      </p:sp>
      <p:sp>
        <p:nvSpPr>
          <p:cNvPr id="122" name="Google Shape;122;p16"/>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23" name="Google Shape;123;p16"/>
          <p:cNvSpPr txBox="1"/>
          <p:nvPr/>
        </p:nvSpPr>
        <p:spPr>
          <a:xfrm>
            <a:off x="540325" y="1021175"/>
            <a:ext cx="11265600" cy="54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IN" sz="1800" b="1" dirty="0">
                <a:solidFill>
                  <a:srgbClr val="0D0D0D"/>
                </a:solidFill>
                <a:highlight>
                  <a:srgbClr val="FFFFFF"/>
                </a:highlight>
                <a:latin typeface="Roboto"/>
                <a:ea typeface="Roboto"/>
                <a:cs typeface="Roboto"/>
                <a:sym typeface="Roboto"/>
              </a:rPr>
              <a:t>Web Site Scrapped :</a:t>
            </a:r>
            <a:r>
              <a:rPr lang="en-IN" sz="1800" dirty="0">
                <a:solidFill>
                  <a:srgbClr val="0D0D0D"/>
                </a:solidFill>
                <a:highlight>
                  <a:srgbClr val="FFFFFF"/>
                </a:highlight>
                <a:latin typeface="Roboto"/>
                <a:ea typeface="Roboto"/>
                <a:cs typeface="Roboto"/>
                <a:sym typeface="Roboto"/>
              </a:rPr>
              <a:t> </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IN" sz="1800" dirty="0">
                <a:solidFill>
                  <a:srgbClr val="0D0D0D"/>
                </a:solidFill>
                <a:highlight>
                  <a:srgbClr val="FFFFFF"/>
                </a:highlight>
                <a:latin typeface="Roboto"/>
                <a:ea typeface="Roboto"/>
                <a:cs typeface="Roboto"/>
                <a:sym typeface="Roboto"/>
              </a:rPr>
              <a:t>data provided by </a:t>
            </a:r>
            <a:r>
              <a:rPr lang="en-IN" sz="1800" dirty="0" err="1">
                <a:solidFill>
                  <a:srgbClr val="0D0D0D"/>
                </a:solidFill>
                <a:highlight>
                  <a:srgbClr val="FFFFFF"/>
                </a:highlight>
                <a:latin typeface="Roboto"/>
                <a:ea typeface="Roboto"/>
                <a:cs typeface="Roboto"/>
                <a:sym typeface="Roboto"/>
              </a:rPr>
              <a:t>Innomatics</a:t>
            </a:r>
            <a:r>
              <a:rPr lang="en-IN" sz="1800" dirty="0">
                <a:solidFill>
                  <a:srgbClr val="0D0D0D"/>
                </a:solidFill>
                <a:highlight>
                  <a:srgbClr val="FFFFFF"/>
                </a:highlight>
                <a:latin typeface="Roboto"/>
                <a:ea typeface="Roboto"/>
                <a:cs typeface="Roboto"/>
                <a:sym typeface="Roboto"/>
              </a:rPr>
              <a:t> Research labs</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IN" sz="1800" b="1" dirty="0">
                <a:solidFill>
                  <a:srgbClr val="0D0D0D"/>
                </a:solidFill>
                <a:highlight>
                  <a:srgbClr val="FFFFFF"/>
                </a:highlight>
                <a:latin typeface="Roboto"/>
                <a:ea typeface="Roboto"/>
                <a:cs typeface="Roboto"/>
                <a:sym typeface="Roboto"/>
              </a:rPr>
              <a:t>Data Collection : </a:t>
            </a:r>
            <a:r>
              <a:rPr lang="en-IN" sz="1800" dirty="0">
                <a:solidFill>
                  <a:srgbClr val="0D0D0D"/>
                </a:solidFill>
                <a:highlight>
                  <a:srgbClr val="FFFFFF"/>
                </a:highlight>
                <a:latin typeface="Roboto"/>
                <a:ea typeface="Roboto"/>
                <a:cs typeface="Roboto"/>
                <a:sym typeface="Roboto"/>
              </a:rPr>
              <a:t>data provided by </a:t>
            </a:r>
            <a:r>
              <a:rPr lang="en-IN" sz="1800" dirty="0" err="1">
                <a:solidFill>
                  <a:srgbClr val="0D0D0D"/>
                </a:solidFill>
                <a:highlight>
                  <a:srgbClr val="FFFFFF"/>
                </a:highlight>
                <a:latin typeface="Roboto"/>
                <a:ea typeface="Roboto"/>
                <a:cs typeface="Roboto"/>
                <a:sym typeface="Roboto"/>
              </a:rPr>
              <a:t>innomatics</a:t>
            </a:r>
            <a:r>
              <a:rPr lang="en-IN" sz="1800" dirty="0">
                <a:solidFill>
                  <a:srgbClr val="0D0D0D"/>
                </a:solidFill>
                <a:highlight>
                  <a:srgbClr val="FFFFFF"/>
                </a:highlight>
                <a:latin typeface="Roboto"/>
                <a:ea typeface="Roboto"/>
                <a:cs typeface="Roboto"/>
                <a:sym typeface="Roboto"/>
              </a:rPr>
              <a:t> research labs</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IN" sz="1800" b="1" dirty="0">
                <a:solidFill>
                  <a:srgbClr val="0D0D0D"/>
                </a:solidFill>
                <a:highlight>
                  <a:srgbClr val="FFFFFF"/>
                </a:highlight>
                <a:latin typeface="Roboto"/>
                <a:ea typeface="Roboto"/>
                <a:cs typeface="Roboto"/>
                <a:sym typeface="Roboto"/>
              </a:rPr>
              <a:t>Data Cleaning : </a:t>
            </a:r>
            <a:r>
              <a:rPr lang="en-IN" sz="1800" dirty="0">
                <a:solidFill>
                  <a:srgbClr val="0D0D0D"/>
                </a:solidFill>
                <a:highlight>
                  <a:srgbClr val="FFFFFF"/>
                </a:highlight>
                <a:latin typeface="Roboto"/>
                <a:ea typeface="Roboto"/>
                <a:cs typeface="Roboto"/>
                <a:sym typeface="Roboto"/>
              </a:rPr>
              <a:t>Pandas , </a:t>
            </a:r>
            <a:r>
              <a:rPr lang="en-IN" sz="1800" dirty="0" err="1">
                <a:solidFill>
                  <a:srgbClr val="0D0D0D"/>
                </a:solidFill>
                <a:highlight>
                  <a:srgbClr val="FFFFFF"/>
                </a:highlight>
                <a:latin typeface="Roboto"/>
                <a:ea typeface="Roboto"/>
                <a:cs typeface="Roboto"/>
                <a:sym typeface="Roboto"/>
              </a:rPr>
              <a:t>numpy</a:t>
            </a:r>
            <a:endParaRPr sz="18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IN" sz="1800" b="1" dirty="0">
                <a:solidFill>
                  <a:srgbClr val="0D0D0D"/>
                </a:solidFill>
                <a:highlight>
                  <a:srgbClr val="FFFFFF"/>
                </a:highlight>
                <a:latin typeface="Roboto"/>
                <a:ea typeface="Roboto"/>
                <a:cs typeface="Roboto"/>
                <a:sym typeface="Roboto"/>
              </a:rPr>
              <a:t>Data Visualization: </a:t>
            </a:r>
            <a:r>
              <a:rPr lang="en-IN" sz="1800" dirty="0">
                <a:solidFill>
                  <a:srgbClr val="0D0D0D"/>
                </a:solidFill>
                <a:highlight>
                  <a:srgbClr val="FFFFFF"/>
                </a:highlight>
                <a:latin typeface="Roboto"/>
                <a:ea typeface="Roboto"/>
                <a:cs typeface="Roboto"/>
                <a:sym typeface="Roboto"/>
              </a:rPr>
              <a:t>Matplotlib, Seaborn</a:t>
            </a:r>
            <a:endParaRPr sz="1800" dirty="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29" name="Google Shape;129;p17"/>
          <p:cNvSpPr txBox="1"/>
          <p:nvPr/>
        </p:nvSpPr>
        <p:spPr>
          <a:xfrm>
            <a:off x="427650" y="465075"/>
            <a:ext cx="58707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Data Cleaning</a:t>
            </a:r>
            <a:endParaRPr sz="1800" b="0" i="0" u="none" strike="noStrike" cap="none">
              <a:solidFill>
                <a:srgbClr val="FF0000"/>
              </a:solidFill>
              <a:latin typeface="Calibri"/>
              <a:ea typeface="Calibri"/>
              <a:cs typeface="Calibri"/>
              <a:sym typeface="Calibri"/>
            </a:endParaRPr>
          </a:p>
        </p:txBody>
      </p:sp>
      <p:sp>
        <p:nvSpPr>
          <p:cNvPr id="130" name="Google Shape;130;p17"/>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31" name="Google Shape;131;p17"/>
          <p:cNvSpPr txBox="1"/>
          <p:nvPr/>
        </p:nvSpPr>
        <p:spPr>
          <a:xfrm>
            <a:off x="540325" y="1021175"/>
            <a:ext cx="11265600" cy="5418600"/>
          </a:xfrm>
          <a:prstGeom prst="rect">
            <a:avLst/>
          </a:prstGeom>
          <a:noFill/>
          <a:ln>
            <a:noFill/>
          </a:ln>
        </p:spPr>
        <p:txBody>
          <a:bodyPr spcFirstLastPara="1" wrap="square" lIns="91425" tIns="91425" rIns="91425" bIns="91425" anchor="t" anchorCtr="0">
            <a:noAutofit/>
          </a:bodyPr>
          <a:lstStyle/>
          <a:p>
            <a:pPr marL="643255" lvl="0" indent="0" algn="l" rtl="0">
              <a:spcBef>
                <a:spcPts val="685"/>
              </a:spcBef>
              <a:spcAft>
                <a:spcPts val="0"/>
              </a:spcAft>
              <a:buClr>
                <a:schemeClr val="dk1"/>
              </a:buClr>
              <a:buFont typeface="Arial"/>
              <a:buNone/>
            </a:pPr>
            <a:r>
              <a:rPr lang="en-IN" b="1" dirty="0">
                <a:solidFill>
                  <a:schemeClr val="dk1"/>
                </a:solidFill>
                <a:latin typeface="Times New Roman"/>
                <a:ea typeface="Times New Roman"/>
                <a:cs typeface="Times New Roman"/>
                <a:sym typeface="Times New Roman"/>
              </a:rPr>
              <a:t>Step 1: Check for Duplicates:</a:t>
            </a:r>
            <a:endParaRPr dirty="0">
              <a:solidFill>
                <a:schemeClr val="dk1"/>
              </a:solidFill>
              <a:latin typeface="Times New Roman"/>
              <a:ea typeface="Times New Roman"/>
              <a:cs typeface="Times New Roman"/>
              <a:sym typeface="Times New Roman"/>
            </a:endParaRPr>
          </a:p>
          <a:p>
            <a:pPr marL="1277620" lvl="0" indent="0" algn="l" rtl="0">
              <a:spcBef>
                <a:spcPts val="455"/>
              </a:spcBef>
              <a:spcAft>
                <a:spcPts val="0"/>
              </a:spcAft>
              <a:buNone/>
            </a:pPr>
            <a:r>
              <a:rPr lang="en-IN" dirty="0">
                <a:solidFill>
                  <a:schemeClr val="dk1"/>
                </a:solidFill>
                <a:latin typeface="Times New Roman"/>
                <a:ea typeface="Times New Roman"/>
                <a:cs typeface="Times New Roman"/>
                <a:sym typeface="Times New Roman"/>
              </a:rPr>
              <a:t>Find the Duplicates and drop them, keep preference as first.</a:t>
            </a:r>
            <a:endParaRPr dirty="0">
              <a:solidFill>
                <a:schemeClr val="dk1"/>
              </a:solidFill>
              <a:latin typeface="Times New Roman"/>
              <a:ea typeface="Times New Roman"/>
              <a:cs typeface="Times New Roman"/>
              <a:sym typeface="Times New Roman"/>
            </a:endParaRPr>
          </a:p>
          <a:p>
            <a:pPr marL="643255" lvl="0" indent="0" algn="l" rtl="0">
              <a:spcBef>
                <a:spcPts val="455"/>
              </a:spcBef>
              <a:spcAft>
                <a:spcPts val="0"/>
              </a:spcAft>
              <a:buNone/>
            </a:pPr>
            <a:r>
              <a:rPr lang="en-IN" b="1" dirty="0">
                <a:solidFill>
                  <a:schemeClr val="dk1"/>
                </a:solidFill>
                <a:latin typeface="Times New Roman"/>
                <a:ea typeface="Times New Roman"/>
                <a:cs typeface="Times New Roman"/>
                <a:sym typeface="Times New Roman"/>
              </a:rPr>
              <a:t>Step 2: Identify the Corrupted Data:</a:t>
            </a:r>
            <a:endParaRPr dirty="0">
              <a:solidFill>
                <a:schemeClr val="dk1"/>
              </a:solidFill>
              <a:latin typeface="Times New Roman"/>
              <a:ea typeface="Times New Roman"/>
              <a:cs typeface="Times New Roman"/>
              <a:sym typeface="Times New Roman"/>
            </a:endParaRPr>
          </a:p>
          <a:p>
            <a:pPr marL="1277620" lvl="0" indent="0" algn="l" rtl="0">
              <a:spcBef>
                <a:spcPts val="455"/>
              </a:spcBef>
              <a:spcAft>
                <a:spcPts val="0"/>
              </a:spcAft>
              <a:buNone/>
            </a:pPr>
            <a:r>
              <a:rPr lang="en-IN" dirty="0">
                <a:solidFill>
                  <a:schemeClr val="dk1"/>
                </a:solidFill>
                <a:latin typeface="Times New Roman"/>
                <a:ea typeface="Times New Roman"/>
                <a:cs typeface="Times New Roman"/>
                <a:sym typeface="Times New Roman"/>
              </a:rPr>
              <a:t>Remove the Corrupted values, symbols or text etc..,</a:t>
            </a:r>
            <a:endParaRPr dirty="0">
              <a:solidFill>
                <a:schemeClr val="dk1"/>
              </a:solidFill>
              <a:latin typeface="Times New Roman"/>
              <a:ea typeface="Times New Roman"/>
              <a:cs typeface="Times New Roman"/>
              <a:sym typeface="Times New Roman"/>
            </a:endParaRPr>
          </a:p>
          <a:p>
            <a:pPr marL="643255" lvl="0" indent="0" algn="l" rtl="0">
              <a:spcBef>
                <a:spcPts val="455"/>
              </a:spcBef>
              <a:spcAft>
                <a:spcPts val="0"/>
              </a:spcAft>
              <a:buNone/>
            </a:pPr>
            <a:r>
              <a:rPr lang="en-IN" b="1" dirty="0">
                <a:solidFill>
                  <a:schemeClr val="dk1"/>
                </a:solidFill>
                <a:latin typeface="Times New Roman"/>
                <a:ea typeface="Times New Roman"/>
                <a:cs typeface="Times New Roman"/>
                <a:sym typeface="Times New Roman"/>
              </a:rPr>
              <a:t>Step 3 : Handling missing values:</a:t>
            </a:r>
            <a:endParaRPr dirty="0">
              <a:solidFill>
                <a:schemeClr val="dk1"/>
              </a:solidFill>
              <a:latin typeface="Times New Roman"/>
              <a:ea typeface="Times New Roman"/>
              <a:cs typeface="Times New Roman"/>
              <a:sym typeface="Times New Roman"/>
            </a:endParaRPr>
          </a:p>
          <a:p>
            <a:pPr marL="1277620" marR="7405369" lvl="0" indent="0" algn="l" rtl="0">
              <a:lnSpc>
                <a:spcPct val="138000"/>
              </a:lnSpc>
              <a:spcBef>
                <a:spcPts val="195"/>
              </a:spcBef>
              <a:spcAft>
                <a:spcPts val="0"/>
              </a:spcAft>
              <a:buNone/>
            </a:pPr>
            <a:r>
              <a:rPr lang="en-IN" dirty="0">
                <a:solidFill>
                  <a:schemeClr val="dk1"/>
                </a:solidFill>
                <a:latin typeface="Times New Roman"/>
                <a:ea typeface="Times New Roman"/>
                <a:cs typeface="Times New Roman"/>
                <a:sym typeface="Times New Roman"/>
              </a:rPr>
              <a:t>Identify missing values using `</a:t>
            </a:r>
            <a:r>
              <a:rPr lang="en-IN" dirty="0" err="1">
                <a:solidFill>
                  <a:schemeClr val="dk1"/>
                </a:solidFill>
                <a:latin typeface="Times New Roman"/>
                <a:ea typeface="Times New Roman"/>
                <a:cs typeface="Times New Roman"/>
                <a:sym typeface="Times New Roman"/>
              </a:rPr>
              <a:t>isna</a:t>
            </a:r>
            <a:r>
              <a:rPr lang="en-IN" dirty="0">
                <a:solidFill>
                  <a:schemeClr val="dk1"/>
                </a:solidFill>
                <a:latin typeface="Times New Roman"/>
                <a:ea typeface="Times New Roman"/>
                <a:cs typeface="Times New Roman"/>
                <a:sym typeface="Times New Roman"/>
              </a:rPr>
              <a:t>()` or `</a:t>
            </a:r>
            <a:r>
              <a:rPr lang="en-IN" dirty="0" err="1">
                <a:solidFill>
                  <a:schemeClr val="dk1"/>
                </a:solidFill>
                <a:latin typeface="Times New Roman"/>
                <a:ea typeface="Times New Roman"/>
                <a:cs typeface="Times New Roman"/>
                <a:sym typeface="Times New Roman"/>
              </a:rPr>
              <a:t>isnull</a:t>
            </a:r>
            <a:r>
              <a:rPr lang="en-IN" dirty="0">
                <a:solidFill>
                  <a:schemeClr val="dk1"/>
                </a:solidFill>
                <a:latin typeface="Times New Roman"/>
                <a:ea typeface="Times New Roman"/>
                <a:cs typeface="Times New Roman"/>
                <a:sym typeface="Times New Roman"/>
              </a:rPr>
              <a:t>()`  View the missing values</a:t>
            </a:r>
            <a:endParaRPr dirty="0">
              <a:solidFill>
                <a:schemeClr val="dk1"/>
              </a:solidFill>
              <a:latin typeface="Times New Roman"/>
              <a:ea typeface="Times New Roman"/>
              <a:cs typeface="Times New Roman"/>
              <a:sym typeface="Times New Roman"/>
            </a:endParaRPr>
          </a:p>
          <a:p>
            <a:pPr marL="643255" marR="366395" lvl="0" indent="634364" algn="l" rtl="0">
              <a:lnSpc>
                <a:spcPct val="138000"/>
              </a:lnSpc>
              <a:spcBef>
                <a:spcPts val="10"/>
              </a:spcBef>
              <a:spcAft>
                <a:spcPts val="0"/>
              </a:spcAft>
              <a:buClr>
                <a:schemeClr val="dk1"/>
              </a:buClr>
              <a:buFont typeface="Arial"/>
              <a:buNone/>
            </a:pPr>
            <a:r>
              <a:rPr lang="en-IN" dirty="0">
                <a:solidFill>
                  <a:schemeClr val="dk1"/>
                </a:solidFill>
                <a:latin typeface="Times New Roman"/>
                <a:ea typeface="Times New Roman"/>
                <a:cs typeface="Times New Roman"/>
                <a:sym typeface="Times New Roman"/>
              </a:rPr>
              <a:t>Replace the missing values after changing the </a:t>
            </a:r>
            <a:r>
              <a:rPr lang="en-IN" dirty="0" err="1">
                <a:solidFill>
                  <a:schemeClr val="dk1"/>
                </a:solidFill>
                <a:latin typeface="Times New Roman"/>
                <a:ea typeface="Times New Roman"/>
                <a:cs typeface="Times New Roman"/>
                <a:sym typeface="Times New Roman"/>
              </a:rPr>
              <a:t>dtypes</a:t>
            </a:r>
            <a:r>
              <a:rPr lang="en-IN" dirty="0">
                <a:solidFill>
                  <a:schemeClr val="dk1"/>
                </a:solidFill>
                <a:latin typeface="Times New Roman"/>
                <a:ea typeface="Times New Roman"/>
                <a:cs typeface="Times New Roman"/>
                <a:sym typeface="Times New Roman"/>
              </a:rPr>
              <a:t> of the columns with respective Mean(), Median(),</a:t>
            </a:r>
            <a:endParaRPr dirty="0">
              <a:solidFill>
                <a:schemeClr val="dk1"/>
              </a:solidFill>
              <a:latin typeface="Times New Roman"/>
              <a:ea typeface="Times New Roman"/>
              <a:cs typeface="Times New Roman"/>
              <a:sym typeface="Times New Roman"/>
            </a:endParaRPr>
          </a:p>
          <a:p>
            <a:pPr marL="643255" lvl="0" indent="0" algn="l" rtl="0">
              <a:spcBef>
                <a:spcPts val="270"/>
              </a:spcBef>
              <a:spcAft>
                <a:spcPts val="0"/>
              </a:spcAft>
              <a:buClr>
                <a:schemeClr val="dk1"/>
              </a:buClr>
              <a:buFont typeface="Arial"/>
              <a:buNone/>
            </a:pPr>
            <a:r>
              <a:rPr lang="en-IN" b="1" dirty="0">
                <a:solidFill>
                  <a:schemeClr val="dk1"/>
                </a:solidFill>
                <a:latin typeface="Times New Roman"/>
                <a:ea typeface="Times New Roman"/>
                <a:cs typeface="Times New Roman"/>
                <a:sym typeface="Times New Roman"/>
              </a:rPr>
              <a:t>Step 4 : Handling Outliers:</a:t>
            </a:r>
            <a:endParaRPr dirty="0">
              <a:solidFill>
                <a:schemeClr val="dk1"/>
              </a:solidFill>
              <a:latin typeface="Times New Roman"/>
              <a:ea typeface="Times New Roman"/>
              <a:cs typeface="Times New Roman"/>
              <a:sym typeface="Times New Roman"/>
            </a:endParaRPr>
          </a:p>
          <a:p>
            <a:pPr marL="1277620" marR="3991609" lvl="0" indent="0" algn="l" rtl="0">
              <a:lnSpc>
                <a:spcPct val="138000"/>
              </a:lnSpc>
              <a:spcBef>
                <a:spcPts val="195"/>
              </a:spcBef>
              <a:spcAft>
                <a:spcPts val="0"/>
              </a:spcAft>
              <a:buNone/>
            </a:pPr>
            <a:r>
              <a:rPr lang="en-IN" dirty="0">
                <a:solidFill>
                  <a:schemeClr val="dk1"/>
                </a:solidFill>
                <a:latin typeface="Times New Roman"/>
                <a:ea typeface="Times New Roman"/>
                <a:cs typeface="Times New Roman"/>
                <a:sym typeface="Times New Roman"/>
              </a:rPr>
              <a:t>Find the skewness for each column and based on the value move forward.  Identify the Outliers using IQR method or Z-score method and view them.</a:t>
            </a:r>
            <a:endParaRPr dirty="0">
              <a:solidFill>
                <a:schemeClr val="dk1"/>
              </a:solidFill>
              <a:latin typeface="Times New Roman"/>
              <a:ea typeface="Times New Roman"/>
              <a:cs typeface="Times New Roman"/>
              <a:sym typeface="Times New Roman"/>
            </a:endParaRPr>
          </a:p>
          <a:p>
            <a:pPr marL="643255" lvl="0" indent="0" algn="l" rtl="0">
              <a:spcBef>
                <a:spcPts val="270"/>
              </a:spcBef>
              <a:spcAft>
                <a:spcPts val="0"/>
              </a:spcAft>
              <a:buNone/>
            </a:pPr>
            <a:r>
              <a:rPr lang="en-IN" b="1" dirty="0">
                <a:solidFill>
                  <a:schemeClr val="dk1"/>
                </a:solidFill>
                <a:latin typeface="Times New Roman"/>
                <a:ea typeface="Times New Roman"/>
                <a:cs typeface="Times New Roman"/>
                <a:sym typeface="Times New Roman"/>
              </a:rPr>
              <a:t>Step 5: Treating Outliers:</a:t>
            </a:r>
            <a:endParaRPr dirty="0">
              <a:solidFill>
                <a:schemeClr val="dk1"/>
              </a:solidFill>
              <a:latin typeface="Times New Roman"/>
              <a:ea typeface="Times New Roman"/>
              <a:cs typeface="Times New Roman"/>
              <a:sym typeface="Times New Roman"/>
            </a:endParaRPr>
          </a:p>
          <a:p>
            <a:pPr marL="1277620" lvl="0" indent="0" algn="l" rtl="0">
              <a:spcBef>
                <a:spcPts val="455"/>
              </a:spcBef>
              <a:spcAft>
                <a:spcPts val="0"/>
              </a:spcAft>
              <a:buNone/>
            </a:pPr>
            <a:r>
              <a:rPr lang="en-IN" dirty="0">
                <a:solidFill>
                  <a:schemeClr val="dk1"/>
                </a:solidFill>
                <a:latin typeface="Times New Roman"/>
                <a:ea typeface="Times New Roman"/>
                <a:cs typeface="Times New Roman"/>
                <a:sym typeface="Times New Roman"/>
              </a:rPr>
              <a:t>Either Drop the Outliers if they have no effect on your Data Frame.</a:t>
            </a:r>
            <a:endParaRPr dirty="0">
              <a:solidFill>
                <a:schemeClr val="dk1"/>
              </a:solidFill>
              <a:latin typeface="Times New Roman"/>
              <a:ea typeface="Times New Roman"/>
              <a:cs typeface="Times New Roman"/>
              <a:sym typeface="Times New Roman"/>
            </a:endParaRPr>
          </a:p>
          <a:p>
            <a:pPr marL="643255" marR="5080" lvl="0" indent="634364" algn="l" rtl="0">
              <a:lnSpc>
                <a:spcPct val="138000"/>
              </a:lnSpc>
              <a:spcBef>
                <a:spcPts val="110"/>
              </a:spcBef>
              <a:spcAft>
                <a:spcPts val="0"/>
              </a:spcAft>
              <a:buClr>
                <a:schemeClr val="dk1"/>
              </a:buClr>
              <a:buFont typeface="Arial"/>
              <a:buNone/>
            </a:pPr>
            <a:r>
              <a:rPr lang="en-IN" dirty="0">
                <a:solidFill>
                  <a:schemeClr val="dk1"/>
                </a:solidFill>
                <a:latin typeface="Times New Roman"/>
                <a:ea typeface="Times New Roman"/>
                <a:cs typeface="Times New Roman"/>
                <a:sym typeface="Times New Roman"/>
              </a:rPr>
              <a:t>Do the 4 Transformation techniques that are available to reduce the outliers to use it as a new column for  better visualization.</a:t>
            </a:r>
            <a:endParaRPr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55" name="Google Shape;155;p20"/>
          <p:cNvSpPr txBox="1"/>
          <p:nvPr/>
        </p:nvSpPr>
        <p:spPr>
          <a:xfrm>
            <a:off x="427650" y="465075"/>
            <a:ext cx="58707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Data Manipulation</a:t>
            </a:r>
            <a:endParaRPr sz="1800" b="0" i="0" u="none" strike="noStrike" cap="none">
              <a:solidFill>
                <a:srgbClr val="FF0000"/>
              </a:solidFill>
              <a:latin typeface="Calibri"/>
              <a:ea typeface="Calibri"/>
              <a:cs typeface="Calibri"/>
              <a:sym typeface="Calibri"/>
            </a:endParaRPr>
          </a:p>
        </p:txBody>
      </p:sp>
      <p:sp>
        <p:nvSpPr>
          <p:cNvPr id="156" name="Google Shape;156;p20"/>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57" name="Google Shape;157;p20"/>
          <p:cNvSpPr txBox="1"/>
          <p:nvPr/>
        </p:nvSpPr>
        <p:spPr>
          <a:xfrm>
            <a:off x="540325" y="1026925"/>
            <a:ext cx="11265600" cy="5418600"/>
          </a:xfrm>
          <a:prstGeom prst="rect">
            <a:avLst/>
          </a:prstGeom>
          <a:noFill/>
          <a:ln>
            <a:noFill/>
          </a:ln>
        </p:spPr>
        <p:txBody>
          <a:bodyPr spcFirstLastPara="1" wrap="square" lIns="91425" tIns="91425" rIns="91425" bIns="91425" anchor="t" anchorCtr="0">
            <a:noAutofit/>
          </a:bodyPr>
          <a:lstStyle/>
          <a:p>
            <a:pPr marL="0" lvl="0" indent="0" algn="l" rtl="0">
              <a:lnSpc>
                <a:spcPct val="117083"/>
              </a:lnSpc>
              <a:spcBef>
                <a:spcPts val="0"/>
              </a:spcBef>
              <a:spcAft>
                <a:spcPts val="0"/>
              </a:spcAft>
              <a:buNone/>
            </a:pPr>
            <a:r>
              <a:rPr lang="en-IN" sz="2400" b="1" dirty="0">
                <a:solidFill>
                  <a:srgbClr val="0D0D0D"/>
                </a:solidFill>
                <a:latin typeface="Times New Roman"/>
                <a:ea typeface="Times New Roman"/>
                <a:cs typeface="Times New Roman"/>
                <a:sym typeface="Times New Roman"/>
              </a:rPr>
              <a:t>Data Manipulation contains the following steps:</a:t>
            </a:r>
            <a:endParaRPr sz="2400" b="1" dirty="0">
              <a:solidFill>
                <a:srgbClr val="0D0D0D"/>
              </a:solidFill>
              <a:latin typeface="Times New Roman"/>
              <a:ea typeface="Times New Roman"/>
              <a:cs typeface="Times New Roman"/>
              <a:sym typeface="Times New Roman"/>
            </a:endParaRPr>
          </a:p>
          <a:p>
            <a:pPr marL="457200" marR="3873500" lvl="0" indent="-381000" algn="l" rtl="0">
              <a:lnSpc>
                <a:spcPct val="108196"/>
              </a:lnSpc>
              <a:spcBef>
                <a:spcPts val="245"/>
              </a:spcBef>
              <a:spcAft>
                <a:spcPts val="0"/>
              </a:spcAft>
              <a:buClr>
                <a:srgbClr val="0D0D0D"/>
              </a:buClr>
              <a:buSzPts val="2400"/>
              <a:buFont typeface="Times New Roman"/>
              <a:buChar char="●"/>
            </a:pPr>
            <a:r>
              <a:rPr lang="en-IN" sz="2400" dirty="0">
                <a:solidFill>
                  <a:srgbClr val="0D0D0D"/>
                </a:solidFill>
                <a:latin typeface="Times New Roman"/>
                <a:ea typeface="Times New Roman"/>
                <a:cs typeface="Times New Roman"/>
                <a:sym typeface="Times New Roman"/>
              </a:rPr>
              <a:t>Type Casting of Data Frame columns to the respective </a:t>
            </a:r>
            <a:r>
              <a:rPr lang="en-IN" sz="2400" dirty="0" err="1">
                <a:solidFill>
                  <a:srgbClr val="0D0D0D"/>
                </a:solidFill>
                <a:latin typeface="Times New Roman"/>
                <a:ea typeface="Times New Roman"/>
                <a:cs typeface="Times New Roman"/>
                <a:sym typeface="Times New Roman"/>
              </a:rPr>
              <a:t>dtypes</a:t>
            </a:r>
            <a:r>
              <a:rPr lang="en-IN" sz="2400" dirty="0">
                <a:solidFill>
                  <a:srgbClr val="0D0D0D"/>
                </a:solidFill>
                <a:latin typeface="Times New Roman"/>
                <a:ea typeface="Times New Roman"/>
                <a:cs typeface="Times New Roman"/>
                <a:sym typeface="Times New Roman"/>
              </a:rPr>
              <a:t>. </a:t>
            </a:r>
            <a:endParaRPr sz="2400" dirty="0">
              <a:solidFill>
                <a:srgbClr val="0D0D0D"/>
              </a:solidFill>
              <a:latin typeface="Times New Roman"/>
              <a:ea typeface="Times New Roman"/>
              <a:cs typeface="Times New Roman"/>
              <a:sym typeface="Times New Roman"/>
            </a:endParaRPr>
          </a:p>
          <a:p>
            <a:pPr marL="457200" marR="3873500" lvl="0" indent="-381000" algn="l" rtl="0">
              <a:lnSpc>
                <a:spcPct val="108196"/>
              </a:lnSpc>
              <a:spcBef>
                <a:spcPts val="0"/>
              </a:spcBef>
              <a:spcAft>
                <a:spcPts val="0"/>
              </a:spcAft>
              <a:buClr>
                <a:srgbClr val="0D0D0D"/>
              </a:buClr>
              <a:buSzPts val="2400"/>
              <a:buFont typeface="Times New Roman"/>
              <a:buChar char="●"/>
            </a:pPr>
            <a:r>
              <a:rPr lang="en-IN" sz="2400" dirty="0">
                <a:solidFill>
                  <a:srgbClr val="0D0D0D"/>
                </a:solidFill>
                <a:latin typeface="Times New Roman"/>
                <a:ea typeface="Times New Roman"/>
                <a:cs typeface="Times New Roman"/>
                <a:sym typeface="Times New Roman"/>
              </a:rPr>
              <a:t> Filtering the Dataset according to the need for better understanding.</a:t>
            </a:r>
            <a:endParaRPr sz="2400" dirty="0">
              <a:solidFill>
                <a:srgbClr val="0D0D0D"/>
              </a:solidFill>
              <a:latin typeface="Times New Roman"/>
              <a:ea typeface="Times New Roman"/>
              <a:cs typeface="Times New Roman"/>
              <a:sym typeface="Times New Roman"/>
            </a:endParaRPr>
          </a:p>
          <a:p>
            <a:pPr marL="457200" marR="3873500" lvl="0" indent="-381000" algn="l" rtl="0">
              <a:lnSpc>
                <a:spcPct val="108196"/>
              </a:lnSpc>
              <a:spcBef>
                <a:spcPts val="0"/>
              </a:spcBef>
              <a:spcAft>
                <a:spcPts val="0"/>
              </a:spcAft>
              <a:buClr>
                <a:srgbClr val="0D0D0D"/>
              </a:buClr>
              <a:buSzPts val="2400"/>
              <a:buFont typeface="Times New Roman"/>
              <a:buChar char="●"/>
            </a:pPr>
            <a:r>
              <a:rPr lang="en-IN" sz="2400" dirty="0">
                <a:solidFill>
                  <a:srgbClr val="0D0D0D"/>
                </a:solidFill>
                <a:latin typeface="Times New Roman"/>
                <a:ea typeface="Times New Roman"/>
                <a:cs typeface="Times New Roman"/>
                <a:sym typeface="Times New Roman"/>
              </a:rPr>
              <a:t>Data Frame operations like `Column Renaming`, `Dropping rows and columns`, `</a:t>
            </a:r>
            <a:r>
              <a:rPr lang="en-IN" sz="2400" dirty="0" err="1">
                <a:solidFill>
                  <a:srgbClr val="0D0D0D"/>
                </a:solidFill>
                <a:latin typeface="Times New Roman"/>
                <a:ea typeface="Times New Roman"/>
                <a:cs typeface="Times New Roman"/>
                <a:sym typeface="Times New Roman"/>
              </a:rPr>
              <a:t>Resettingndex</a:t>
            </a:r>
            <a:r>
              <a:rPr lang="en-IN" sz="2400" dirty="0">
                <a:solidFill>
                  <a:srgbClr val="0D0D0D"/>
                </a:solidFill>
                <a:latin typeface="Times New Roman"/>
                <a:ea typeface="Times New Roman"/>
                <a:cs typeface="Times New Roman"/>
                <a:sym typeface="Times New Roman"/>
              </a:rPr>
              <a:t>` etc..,</a:t>
            </a:r>
            <a:endParaRPr sz="2400" b="1" dirty="0">
              <a:solidFill>
                <a:srgbClr val="0D0D0D"/>
              </a:solidFill>
              <a:latin typeface="Times New Roman"/>
              <a:ea typeface="Times New Roman"/>
              <a:cs typeface="Times New Roman"/>
              <a:sym typeface="Times New Roman"/>
            </a:endParaRPr>
          </a:p>
          <a:p>
            <a:pPr marL="457200" marR="3873500" lvl="0" indent="-381000" algn="l" rtl="0">
              <a:lnSpc>
                <a:spcPct val="108196"/>
              </a:lnSpc>
              <a:spcBef>
                <a:spcPts val="0"/>
              </a:spcBef>
              <a:spcAft>
                <a:spcPts val="0"/>
              </a:spcAft>
              <a:buClr>
                <a:srgbClr val="0D0D0D"/>
              </a:buClr>
              <a:buSzPts val="2400"/>
              <a:buFont typeface="Times New Roman"/>
              <a:buChar char="●"/>
            </a:pPr>
            <a:r>
              <a:rPr lang="en-IN" sz="2400" dirty="0">
                <a:solidFill>
                  <a:srgbClr val="0D0D0D"/>
                </a:solidFill>
                <a:latin typeface="Times New Roman"/>
                <a:ea typeface="Times New Roman"/>
                <a:cs typeface="Times New Roman"/>
                <a:sym typeface="Times New Roman"/>
              </a:rPr>
              <a:t>Sorting the data in a data frame.</a:t>
            </a:r>
            <a:endParaRPr sz="2400" b="1" dirty="0">
              <a:solidFill>
                <a:srgbClr val="0D0D0D"/>
              </a:solidFill>
              <a:latin typeface="Times New Roman"/>
              <a:ea typeface="Times New Roman"/>
              <a:cs typeface="Times New Roman"/>
              <a:sym typeface="Times New Roman"/>
            </a:endParaRPr>
          </a:p>
          <a:p>
            <a:pPr marL="457200" marR="3873500" lvl="0" indent="-381000" algn="l" rtl="0">
              <a:lnSpc>
                <a:spcPct val="108196"/>
              </a:lnSpc>
              <a:spcBef>
                <a:spcPts val="0"/>
              </a:spcBef>
              <a:spcAft>
                <a:spcPts val="0"/>
              </a:spcAft>
              <a:buClr>
                <a:srgbClr val="0D0D0D"/>
              </a:buClr>
              <a:buSzPts val="2400"/>
              <a:buFont typeface="Times New Roman"/>
              <a:buChar char="●"/>
            </a:pPr>
            <a:r>
              <a:rPr lang="en-IN" sz="2400" dirty="0" err="1">
                <a:solidFill>
                  <a:srgbClr val="0D0D0D"/>
                </a:solidFill>
                <a:latin typeface="Times New Roman"/>
                <a:ea typeface="Times New Roman"/>
                <a:cs typeface="Times New Roman"/>
                <a:sym typeface="Times New Roman"/>
              </a:rPr>
              <a:t>pplying</a:t>
            </a:r>
            <a:r>
              <a:rPr lang="en-IN" sz="2400" dirty="0">
                <a:solidFill>
                  <a:srgbClr val="0D0D0D"/>
                </a:solidFill>
                <a:latin typeface="Times New Roman"/>
                <a:ea typeface="Times New Roman"/>
                <a:cs typeface="Times New Roman"/>
                <a:sym typeface="Times New Roman"/>
              </a:rPr>
              <a:t> string operations, Array operations , list operations etc.., on the data.</a:t>
            </a: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63" name="Google Shape;163;p21"/>
          <p:cNvSpPr txBox="1"/>
          <p:nvPr/>
        </p:nvSpPr>
        <p:spPr>
          <a:xfrm>
            <a:off x="427650" y="465075"/>
            <a:ext cx="5870700" cy="3141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endParaRPr sz="1800" b="0" i="0" u="none" strike="noStrike" cap="none">
              <a:solidFill>
                <a:srgbClr val="FF0000"/>
              </a:solidFill>
              <a:latin typeface="Calibri"/>
              <a:ea typeface="Calibri"/>
              <a:cs typeface="Calibri"/>
              <a:sym typeface="Calibri"/>
            </a:endParaRPr>
          </a:p>
        </p:txBody>
      </p:sp>
      <p:sp>
        <p:nvSpPr>
          <p:cNvPr id="164" name="Google Shape;164;p21"/>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65" name="Google Shape;165;p21"/>
          <p:cNvSpPr txBox="1"/>
          <p:nvPr/>
        </p:nvSpPr>
        <p:spPr>
          <a:xfrm>
            <a:off x="540325" y="1026925"/>
            <a:ext cx="11265600" cy="5418600"/>
          </a:xfrm>
          <a:prstGeom prst="rect">
            <a:avLst/>
          </a:prstGeom>
          <a:noFill/>
          <a:ln>
            <a:noFill/>
          </a:ln>
        </p:spPr>
        <p:txBody>
          <a:bodyPr spcFirstLastPara="1" wrap="square" lIns="91425" tIns="91425" rIns="91425" bIns="91425" anchor="t" anchorCtr="0">
            <a:noAutofit/>
          </a:bodyPr>
          <a:lstStyle/>
          <a:p>
            <a:pPr marL="12700" lvl="0" indent="0" algn="l" rtl="0">
              <a:lnSpc>
                <a:spcPct val="113492"/>
              </a:lnSpc>
              <a:spcBef>
                <a:spcPts val="0"/>
              </a:spcBef>
              <a:spcAft>
                <a:spcPts val="0"/>
              </a:spcAft>
              <a:buClr>
                <a:schemeClr val="dk1"/>
              </a:buClr>
              <a:buFont typeface="Arial"/>
              <a:buNone/>
            </a:pPr>
            <a:r>
              <a:rPr lang="en-IN" sz="3150" b="1" dirty="0">
                <a:solidFill>
                  <a:srgbClr val="FF0000"/>
                </a:solidFill>
                <a:latin typeface="Times New Roman"/>
                <a:ea typeface="Times New Roman"/>
                <a:cs typeface="Times New Roman"/>
                <a:sym typeface="Times New Roman"/>
              </a:rPr>
              <a:t>UNIVARIATE ANAYLYSIS:</a:t>
            </a:r>
            <a:endParaRPr sz="3150" dirty="0">
              <a:solidFill>
                <a:srgbClr val="FF0000"/>
              </a:solidFill>
              <a:latin typeface="Times New Roman"/>
              <a:ea typeface="Times New Roman"/>
              <a:cs typeface="Times New Roman"/>
              <a:sym typeface="Times New Roman"/>
            </a:endParaRPr>
          </a:p>
          <a:p>
            <a:pPr marR="393700" lvl="0" algn="just" rtl="0">
              <a:lnSpc>
                <a:spcPct val="107269"/>
              </a:lnSpc>
              <a:spcBef>
                <a:spcPts val="244"/>
              </a:spcBef>
              <a:spcAft>
                <a:spcPts val="0"/>
              </a:spcAft>
              <a:buClr>
                <a:schemeClr val="dk1"/>
              </a:buClr>
              <a:buSzPts val="3150"/>
            </a:pPr>
            <a:r>
              <a:rPr lang="en-IN" sz="2400" dirty="0">
                <a:solidFill>
                  <a:schemeClr val="dk1"/>
                </a:solidFill>
                <a:latin typeface="+mn-lt"/>
                <a:ea typeface="Times New Roman"/>
                <a:cs typeface="Times New Roman"/>
                <a:sym typeface="Times New Roman"/>
              </a:rPr>
              <a:t>Univariate	data	consists	of	only	one	variable.	The	analysis	of		univariate	data	is		thus	the  simplest	form of	analysis	since	the	information deals	with only	one	quantity	that	changes.</a:t>
            </a:r>
            <a:endParaRPr sz="2400" dirty="0">
              <a:solidFill>
                <a:schemeClr val="dk1"/>
              </a:solidFill>
              <a:latin typeface="+mn-lt"/>
              <a:ea typeface="Times New Roman"/>
              <a:cs typeface="Times New Roman"/>
              <a:sym typeface="Times New Roman"/>
            </a:endParaRPr>
          </a:p>
          <a:p>
            <a:pPr marL="497840" lvl="0" indent="-485775" algn="l" rtl="0">
              <a:lnSpc>
                <a:spcPct val="99047"/>
              </a:lnSpc>
              <a:spcBef>
                <a:spcPts val="0"/>
              </a:spcBef>
              <a:spcAft>
                <a:spcPts val="0"/>
              </a:spcAft>
              <a:buClr>
                <a:schemeClr val="dk1"/>
              </a:buClr>
              <a:buSzPts val="3150"/>
              <a:buFont typeface="Arial" panose="020B0604020202020204" pitchFamily="34" charset="0"/>
              <a:buChar char="•"/>
            </a:pPr>
            <a:r>
              <a:rPr lang="en-IN" sz="3150" dirty="0">
                <a:solidFill>
                  <a:schemeClr val="dk1"/>
                </a:solidFill>
                <a:latin typeface="Times New Roman"/>
                <a:ea typeface="Times New Roman"/>
                <a:cs typeface="Times New Roman"/>
                <a:sym typeface="Times New Roman"/>
              </a:rPr>
              <a:t>Categorical </a:t>
            </a:r>
            <a:endParaRPr sz="3150" dirty="0">
              <a:solidFill>
                <a:schemeClr val="dk1"/>
              </a:solidFill>
              <a:latin typeface="Times New Roman"/>
              <a:ea typeface="Times New Roman"/>
              <a:cs typeface="Times New Roman"/>
              <a:sym typeface="Times New Roman"/>
            </a:endParaRPr>
          </a:p>
          <a:p>
            <a:pPr marL="457200" lvl="0" indent="0" algn="l" rtl="0">
              <a:lnSpc>
                <a:spcPct val="99047"/>
              </a:lnSpc>
              <a:spcBef>
                <a:spcPts val="0"/>
              </a:spcBef>
              <a:spcAft>
                <a:spcPts val="0"/>
              </a:spcAft>
              <a:buNone/>
            </a:pPr>
            <a:r>
              <a:rPr lang="en-IN" sz="2400" dirty="0" err="1">
                <a:solidFill>
                  <a:schemeClr val="dk1"/>
                </a:solidFill>
                <a:latin typeface="Times New Roman"/>
                <a:ea typeface="Times New Roman"/>
                <a:cs typeface="Times New Roman"/>
                <a:sym typeface="Times New Roman"/>
              </a:rPr>
              <a:t>Countplot</a:t>
            </a:r>
            <a:r>
              <a:rPr lang="en-IN" sz="2400" dirty="0">
                <a:solidFill>
                  <a:schemeClr val="dk1"/>
                </a:solidFill>
                <a:latin typeface="Times New Roman"/>
                <a:ea typeface="Times New Roman"/>
                <a:cs typeface="Times New Roman"/>
                <a:sym typeface="Times New Roman"/>
              </a:rPr>
              <a:t> used</a:t>
            </a:r>
            <a:endParaRPr sz="2400" dirty="0">
              <a:solidFill>
                <a:schemeClr val="dk1"/>
              </a:solidFill>
              <a:latin typeface="Times New Roman"/>
              <a:ea typeface="Times New Roman"/>
              <a:cs typeface="Times New Roman"/>
              <a:sym typeface="Times New Roman"/>
            </a:endParaRPr>
          </a:p>
          <a:p>
            <a:pPr marL="497840" lvl="0" indent="-485775" algn="l" rtl="0">
              <a:lnSpc>
                <a:spcPct val="113492"/>
              </a:lnSpc>
              <a:spcBef>
                <a:spcPts val="0"/>
              </a:spcBef>
              <a:spcAft>
                <a:spcPts val="0"/>
              </a:spcAft>
              <a:buClr>
                <a:schemeClr val="dk1"/>
              </a:buClr>
              <a:buSzPts val="3150"/>
              <a:buFont typeface="Arial" panose="020B0604020202020204" pitchFamily="34" charset="0"/>
              <a:buChar char="•"/>
            </a:pPr>
            <a:r>
              <a:rPr lang="en-IN" sz="3150" dirty="0">
                <a:solidFill>
                  <a:schemeClr val="dk1"/>
                </a:solidFill>
                <a:latin typeface="Times New Roman"/>
                <a:ea typeface="Times New Roman"/>
                <a:cs typeface="Times New Roman"/>
                <a:sym typeface="Times New Roman"/>
              </a:rPr>
              <a:t>Numerical </a:t>
            </a:r>
            <a:endParaRPr sz="3150" dirty="0">
              <a:solidFill>
                <a:schemeClr val="dk1"/>
              </a:solidFill>
              <a:latin typeface="Times New Roman"/>
              <a:ea typeface="Times New Roman"/>
              <a:cs typeface="Times New Roman"/>
              <a:sym typeface="Times New Roman"/>
            </a:endParaRPr>
          </a:p>
          <a:p>
            <a:pPr marL="457200" lvl="0" indent="0" algn="l" rtl="0">
              <a:lnSpc>
                <a:spcPct val="113492"/>
              </a:lnSpc>
              <a:spcBef>
                <a:spcPts val="0"/>
              </a:spcBef>
              <a:spcAft>
                <a:spcPts val="0"/>
              </a:spcAft>
              <a:buNone/>
            </a:pPr>
            <a:r>
              <a:rPr lang="en-IN" sz="3150" dirty="0">
                <a:solidFill>
                  <a:schemeClr val="dk1"/>
                </a:solidFill>
                <a:latin typeface="Times New Roman"/>
                <a:ea typeface="Times New Roman"/>
                <a:cs typeface="Times New Roman"/>
                <a:sym typeface="Times New Roman"/>
              </a:rPr>
              <a:t>Bar plot, box plot</a:t>
            </a:r>
            <a:endParaRPr sz="315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71" name="Google Shape;171;p22"/>
          <p:cNvSpPr txBox="1"/>
          <p:nvPr/>
        </p:nvSpPr>
        <p:spPr>
          <a:xfrm>
            <a:off x="427650" y="465075"/>
            <a:ext cx="5870700" cy="3141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endParaRPr sz="1800" b="0" i="0" u="none" strike="noStrike" cap="none">
              <a:solidFill>
                <a:srgbClr val="FF0000"/>
              </a:solidFill>
              <a:latin typeface="Calibri"/>
              <a:ea typeface="Calibri"/>
              <a:cs typeface="Calibri"/>
              <a:sym typeface="Calibri"/>
            </a:endParaRPr>
          </a:p>
        </p:txBody>
      </p:sp>
      <p:sp>
        <p:nvSpPr>
          <p:cNvPr id="172" name="Google Shape;172;p22"/>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73" name="Google Shape;173;p22"/>
          <p:cNvSpPr txBox="1"/>
          <p:nvPr/>
        </p:nvSpPr>
        <p:spPr>
          <a:xfrm>
            <a:off x="540325" y="1026925"/>
            <a:ext cx="11265600" cy="5418600"/>
          </a:xfrm>
          <a:prstGeom prst="rect">
            <a:avLst/>
          </a:prstGeom>
          <a:noFill/>
          <a:ln>
            <a:noFill/>
          </a:ln>
        </p:spPr>
        <p:txBody>
          <a:bodyPr spcFirstLastPara="1" wrap="square" lIns="91425" tIns="91425" rIns="91425" bIns="91425" anchor="t" anchorCtr="0">
            <a:noAutofit/>
          </a:bodyPr>
          <a:lstStyle/>
          <a:p>
            <a:pPr marL="0" lvl="0" indent="0" algn="l" rtl="0">
              <a:lnSpc>
                <a:spcPct val="113492"/>
              </a:lnSpc>
              <a:spcBef>
                <a:spcPts val="0"/>
              </a:spcBef>
              <a:spcAft>
                <a:spcPts val="0"/>
              </a:spcAft>
              <a:buClr>
                <a:schemeClr val="dk1"/>
              </a:buClr>
              <a:buSzPts val="1100"/>
              <a:buFont typeface="Arial"/>
              <a:buNone/>
            </a:pPr>
            <a:r>
              <a:rPr lang="en-IN" sz="3000" b="1" dirty="0">
                <a:solidFill>
                  <a:srgbClr val="FF0000"/>
                </a:solidFill>
                <a:latin typeface="Times New Roman"/>
                <a:ea typeface="Times New Roman"/>
                <a:cs typeface="Times New Roman"/>
                <a:sym typeface="Times New Roman"/>
              </a:rPr>
              <a:t>BIVARIATE ANALYSIS:</a:t>
            </a:r>
            <a:endParaRPr sz="3000" b="1" dirty="0">
              <a:solidFill>
                <a:srgbClr val="FF0000"/>
              </a:solidFill>
              <a:latin typeface="Times New Roman"/>
              <a:ea typeface="Times New Roman"/>
              <a:cs typeface="Times New Roman"/>
              <a:sym typeface="Times New Roman"/>
            </a:endParaRPr>
          </a:p>
          <a:p>
            <a:pPr marL="0" lvl="0" indent="0" algn="l" rtl="0">
              <a:lnSpc>
                <a:spcPct val="113492"/>
              </a:lnSpc>
              <a:spcBef>
                <a:spcPts val="0"/>
              </a:spcBef>
              <a:spcAft>
                <a:spcPts val="0"/>
              </a:spcAft>
              <a:buClr>
                <a:schemeClr val="dk1"/>
              </a:buClr>
              <a:buSzPts val="1100"/>
              <a:buFont typeface="Arial"/>
              <a:buNone/>
            </a:pPr>
            <a:r>
              <a:rPr lang="en-IN" sz="2000" dirty="0">
                <a:solidFill>
                  <a:schemeClr val="dk1"/>
                </a:solidFill>
                <a:latin typeface="Times New Roman"/>
                <a:ea typeface="Times New Roman"/>
                <a:cs typeface="Times New Roman"/>
                <a:sym typeface="Times New Roman"/>
              </a:rPr>
              <a:t>Bivariate data involves two different variables. The analysis of this type of data deals with  causes and relationships and the analysis is done to find out the relationship among the two  variables.</a:t>
            </a:r>
            <a:endParaRPr sz="2000" dirty="0">
              <a:solidFill>
                <a:schemeClr val="dk1"/>
              </a:solidFill>
              <a:latin typeface="Times New Roman"/>
              <a:ea typeface="Times New Roman"/>
              <a:cs typeface="Times New Roman"/>
              <a:sym typeface="Times New Roman"/>
            </a:endParaRPr>
          </a:p>
          <a:p>
            <a:pPr marL="457200" lvl="0" indent="-419100" algn="l" rtl="0">
              <a:lnSpc>
                <a:spcPct val="113492"/>
              </a:lnSpc>
              <a:spcBef>
                <a:spcPts val="0"/>
              </a:spcBef>
              <a:spcAft>
                <a:spcPts val="0"/>
              </a:spcAft>
              <a:buClr>
                <a:schemeClr val="dk1"/>
              </a:buClr>
              <a:buSzPts val="3000"/>
              <a:buFont typeface="Times New Roman"/>
              <a:buChar char="●"/>
            </a:pPr>
            <a:r>
              <a:rPr lang="en-IN" sz="2000" dirty="0">
                <a:solidFill>
                  <a:schemeClr val="dk1"/>
                </a:solidFill>
                <a:latin typeface="Times New Roman"/>
                <a:ea typeface="Times New Roman"/>
                <a:cs typeface="Times New Roman"/>
                <a:sym typeface="Times New Roman"/>
              </a:rPr>
              <a:t>Categorical and Categorical:</a:t>
            </a:r>
            <a:endParaRPr sz="2000" dirty="0">
              <a:solidFill>
                <a:schemeClr val="dk1"/>
              </a:solidFill>
              <a:latin typeface="Times New Roman"/>
              <a:ea typeface="Times New Roman"/>
              <a:cs typeface="Times New Roman"/>
              <a:sym typeface="Times New Roman"/>
            </a:endParaRPr>
          </a:p>
          <a:p>
            <a:pPr marL="457200" lvl="0" indent="0" algn="l" rtl="0">
              <a:lnSpc>
                <a:spcPct val="113492"/>
              </a:lnSpc>
              <a:spcBef>
                <a:spcPts val="0"/>
              </a:spcBef>
              <a:spcAft>
                <a:spcPts val="0"/>
              </a:spcAft>
              <a:buNone/>
            </a:pPr>
            <a:r>
              <a:rPr lang="en-IN" sz="2000" dirty="0">
                <a:solidFill>
                  <a:schemeClr val="dk1"/>
                </a:solidFill>
                <a:latin typeface="Times New Roman"/>
                <a:ea typeface="Times New Roman"/>
                <a:cs typeface="Times New Roman"/>
                <a:sym typeface="Times New Roman"/>
              </a:rPr>
              <a:t>Stacked bar plot</a:t>
            </a:r>
            <a:endParaRPr sz="2000" dirty="0">
              <a:solidFill>
                <a:schemeClr val="dk1"/>
              </a:solidFill>
              <a:latin typeface="Times New Roman"/>
              <a:ea typeface="Times New Roman"/>
              <a:cs typeface="Times New Roman"/>
              <a:sym typeface="Times New Roman"/>
            </a:endParaRPr>
          </a:p>
          <a:p>
            <a:pPr marL="457200" lvl="0" indent="-419100" algn="l" rtl="0">
              <a:lnSpc>
                <a:spcPct val="113492"/>
              </a:lnSpc>
              <a:spcBef>
                <a:spcPts val="0"/>
              </a:spcBef>
              <a:spcAft>
                <a:spcPts val="0"/>
              </a:spcAft>
              <a:buClr>
                <a:schemeClr val="dk1"/>
              </a:buClr>
              <a:buSzPts val="3000"/>
              <a:buFont typeface="Times New Roman"/>
              <a:buChar char="●"/>
            </a:pPr>
            <a:r>
              <a:rPr lang="en-IN" sz="2000" dirty="0">
                <a:solidFill>
                  <a:schemeClr val="dk1"/>
                </a:solidFill>
                <a:latin typeface="Times New Roman"/>
                <a:ea typeface="Times New Roman"/>
                <a:cs typeface="Times New Roman"/>
                <a:sym typeface="Times New Roman"/>
              </a:rPr>
              <a:t>Categorical and Numerical  </a:t>
            </a:r>
            <a:endParaRPr sz="2000" dirty="0">
              <a:solidFill>
                <a:schemeClr val="dk1"/>
              </a:solidFill>
              <a:latin typeface="Times New Roman"/>
              <a:ea typeface="Times New Roman"/>
              <a:cs typeface="Times New Roman"/>
              <a:sym typeface="Times New Roman"/>
            </a:endParaRPr>
          </a:p>
          <a:p>
            <a:pPr marL="457200" lvl="0" indent="0" algn="l" rtl="0">
              <a:lnSpc>
                <a:spcPct val="113492"/>
              </a:lnSpc>
              <a:spcBef>
                <a:spcPts val="0"/>
              </a:spcBef>
              <a:spcAft>
                <a:spcPts val="0"/>
              </a:spcAft>
              <a:buNone/>
            </a:pPr>
            <a:r>
              <a:rPr lang="en-IN" sz="2000" dirty="0">
                <a:solidFill>
                  <a:schemeClr val="dk1"/>
                </a:solidFill>
                <a:latin typeface="Times New Roman"/>
                <a:ea typeface="Times New Roman"/>
                <a:cs typeface="Times New Roman"/>
                <a:sym typeface="Times New Roman"/>
              </a:rPr>
              <a:t>Box plot</a:t>
            </a:r>
            <a:endParaRPr sz="2000" dirty="0">
              <a:solidFill>
                <a:schemeClr val="dk1"/>
              </a:solidFill>
              <a:latin typeface="Times New Roman"/>
              <a:ea typeface="Times New Roman"/>
              <a:cs typeface="Times New Roman"/>
              <a:sym typeface="Times New Roman"/>
            </a:endParaRPr>
          </a:p>
          <a:p>
            <a:pPr marL="457200" lvl="0" indent="-419100" algn="l" rtl="0">
              <a:lnSpc>
                <a:spcPct val="113492"/>
              </a:lnSpc>
              <a:spcBef>
                <a:spcPts val="0"/>
              </a:spcBef>
              <a:spcAft>
                <a:spcPts val="0"/>
              </a:spcAft>
              <a:buClr>
                <a:schemeClr val="dk1"/>
              </a:buClr>
              <a:buSzPts val="3000"/>
              <a:buFont typeface="Times New Roman"/>
              <a:buChar char="●"/>
            </a:pPr>
            <a:r>
              <a:rPr lang="en-IN" sz="2000" dirty="0">
                <a:solidFill>
                  <a:schemeClr val="dk1"/>
                </a:solidFill>
                <a:latin typeface="Times New Roman"/>
                <a:ea typeface="Times New Roman"/>
                <a:cs typeface="Times New Roman"/>
                <a:sym typeface="Times New Roman"/>
              </a:rPr>
              <a:t>Numerical and Numerical</a:t>
            </a:r>
            <a:endParaRPr sz="2000" dirty="0">
              <a:solidFill>
                <a:schemeClr val="dk1"/>
              </a:solidFill>
              <a:latin typeface="Times New Roman"/>
              <a:ea typeface="Times New Roman"/>
              <a:cs typeface="Times New Roman"/>
              <a:sym typeface="Times New Roman"/>
            </a:endParaRPr>
          </a:p>
          <a:p>
            <a:pPr marL="457200" lvl="0" indent="0" algn="l" rtl="0">
              <a:lnSpc>
                <a:spcPct val="113492"/>
              </a:lnSpc>
              <a:spcBef>
                <a:spcPts val="0"/>
              </a:spcBef>
              <a:spcAft>
                <a:spcPts val="0"/>
              </a:spcAft>
              <a:buNone/>
            </a:pPr>
            <a:r>
              <a:rPr lang="en-IN" sz="2000" dirty="0">
                <a:solidFill>
                  <a:schemeClr val="dk1"/>
                </a:solidFill>
                <a:latin typeface="Times New Roman"/>
                <a:ea typeface="Times New Roman"/>
                <a:cs typeface="Times New Roman"/>
                <a:sym typeface="Times New Roman"/>
              </a:rPr>
              <a:t>Scatter plot</a:t>
            </a:r>
            <a:endParaRPr sz="2000" dirty="0">
              <a:solidFill>
                <a:schemeClr val="dk1"/>
              </a:solidFill>
              <a:latin typeface="Times New Roman"/>
              <a:ea typeface="Times New Roman"/>
              <a:cs typeface="Times New Roman"/>
              <a:sym typeface="Times New Roman"/>
            </a:endParaRPr>
          </a:p>
          <a:p>
            <a:pPr marL="457200" lvl="0" indent="-292100" algn="l" rtl="0">
              <a:lnSpc>
                <a:spcPct val="113492"/>
              </a:lnSpc>
              <a:spcBef>
                <a:spcPts val="0"/>
              </a:spcBef>
              <a:spcAft>
                <a:spcPts val="0"/>
              </a:spcAft>
              <a:buClr>
                <a:schemeClr val="dk1"/>
              </a:buClr>
              <a:buSzPts val="1000"/>
              <a:buFont typeface="Times New Roman"/>
              <a:buChar char="●"/>
            </a:pPr>
            <a:endParaRPr sz="1000" dirty="0">
              <a:solidFill>
                <a:schemeClr val="dk1"/>
              </a:solidFill>
              <a:latin typeface="Times New Roman"/>
              <a:ea typeface="Times New Roman"/>
              <a:cs typeface="Times New Roman"/>
              <a:sym typeface="Times New Roman"/>
            </a:endParaRPr>
          </a:p>
          <a:p>
            <a:pPr marL="457200" lvl="0" indent="-292100" algn="l" rtl="0">
              <a:lnSpc>
                <a:spcPct val="113492"/>
              </a:lnSpc>
              <a:spcBef>
                <a:spcPts val="0"/>
              </a:spcBef>
              <a:spcAft>
                <a:spcPts val="0"/>
              </a:spcAft>
              <a:buClr>
                <a:schemeClr val="dk1"/>
              </a:buClr>
              <a:buSzPts val="1000"/>
              <a:buFont typeface="Times New Roman"/>
              <a:buChar char="●"/>
            </a:pPr>
            <a:endParaRPr sz="1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737800" y="1299178"/>
            <a:ext cx="7007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79" name="Google Shape;179;p23"/>
          <p:cNvSpPr txBox="1"/>
          <p:nvPr/>
        </p:nvSpPr>
        <p:spPr>
          <a:xfrm>
            <a:off x="160775" y="125400"/>
            <a:ext cx="107070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a:solidFill>
                  <a:schemeClr val="dk1"/>
                </a:solidFill>
                <a:latin typeface="Lato"/>
                <a:ea typeface="Lato"/>
                <a:cs typeface="Lato"/>
                <a:sym typeface="Lato"/>
              </a:rPr>
              <a:t>Who is more interested in  Specialization ?</a:t>
            </a:r>
            <a:endParaRPr sz="1800" b="0" i="0" u="none" strike="noStrike" cap="none">
              <a:solidFill>
                <a:schemeClr val="dk1"/>
              </a:solidFill>
              <a:latin typeface="Calibri"/>
              <a:ea typeface="Calibri"/>
              <a:cs typeface="Calibri"/>
              <a:sym typeface="Calibri"/>
            </a:endParaRPr>
          </a:p>
        </p:txBody>
      </p:sp>
      <p:sp>
        <p:nvSpPr>
          <p:cNvPr id="180" name="Google Shape;180;p23"/>
          <p:cNvSpPr txBox="1"/>
          <p:nvPr/>
        </p:nvSpPr>
        <p:spPr>
          <a:xfrm>
            <a:off x="799650" y="2560075"/>
            <a:ext cx="6858000" cy="2352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Roboto"/>
              <a:buChar char="●"/>
            </a:pPr>
            <a:endParaRPr sz="1050">
              <a:solidFill>
                <a:schemeClr val="dk1"/>
              </a:solidFill>
              <a:highlight>
                <a:srgbClr val="FFFFFF"/>
              </a:highlight>
              <a:latin typeface="Roboto"/>
              <a:ea typeface="Roboto"/>
              <a:cs typeface="Roboto"/>
              <a:sym typeface="Roboto"/>
            </a:endParaRPr>
          </a:p>
        </p:txBody>
      </p:sp>
      <p:sp>
        <p:nvSpPr>
          <p:cNvPr id="181" name="Google Shape;181;p23"/>
          <p:cNvSpPr txBox="1"/>
          <p:nvPr/>
        </p:nvSpPr>
        <p:spPr>
          <a:xfrm>
            <a:off x="540325" y="722125"/>
            <a:ext cx="11265600" cy="5032500"/>
          </a:xfrm>
          <a:prstGeom prst="rect">
            <a:avLst/>
          </a:prstGeom>
          <a:noFill/>
          <a:ln>
            <a:noFill/>
          </a:ln>
        </p:spPr>
        <p:txBody>
          <a:bodyPr spcFirstLastPara="1" wrap="square" lIns="91425" tIns="91425" rIns="91425" bIns="91425" anchor="t" anchorCtr="0">
            <a:noAutofit/>
          </a:bodyPr>
          <a:lstStyle/>
          <a:p>
            <a:pPr marL="457200" marR="3873500" lvl="0" indent="0" algn="l" rtl="0">
              <a:lnSpc>
                <a:spcPct val="108196"/>
              </a:lnSpc>
              <a:spcBef>
                <a:spcPts val="245"/>
              </a:spcBef>
              <a:spcAft>
                <a:spcPts val="0"/>
              </a:spcAft>
              <a:buNone/>
            </a:pPr>
            <a:endParaRPr sz="2400">
              <a:solidFill>
                <a:schemeClr val="dk1"/>
              </a:solidFill>
              <a:latin typeface="Times New Roman"/>
              <a:ea typeface="Times New Roman"/>
              <a:cs typeface="Times New Roman"/>
              <a:sym typeface="Times New Roman"/>
            </a:endParaRPr>
          </a:p>
        </p:txBody>
      </p:sp>
      <p:pic>
        <p:nvPicPr>
          <p:cNvPr id="182" name="Google Shape;182;p23"/>
          <p:cNvPicPr preferRelativeResize="0"/>
          <p:nvPr/>
        </p:nvPicPr>
        <p:blipFill>
          <a:blip r:embed="rId3">
            <a:alphaModFix/>
          </a:blip>
          <a:stretch>
            <a:fillRect/>
          </a:stretch>
        </p:blipFill>
        <p:spPr>
          <a:xfrm>
            <a:off x="442900" y="721950"/>
            <a:ext cx="8669749" cy="4957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931</Words>
  <Application>Microsoft Office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Söhne</vt:lpstr>
      <vt:lpstr>Lato Black</vt:lpstr>
      <vt:lpstr>Times New Roman</vt:lpstr>
      <vt:lpstr>Lato</vt:lpstr>
      <vt:lpstr>Calibri</vt:lpstr>
      <vt:lpstr>Roboto</vt:lpstr>
      <vt:lpstr>-apple-system</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dc:creator>
  <cp:lastModifiedBy>P S</cp:lastModifiedBy>
  <cp:revision>2</cp:revision>
  <dcterms:modified xsi:type="dcterms:W3CDTF">2024-02-22T16:25:35Z</dcterms:modified>
</cp:coreProperties>
</file>