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4" r:id="rId2"/>
    <p:sldId id="257" r:id="rId3"/>
    <p:sldId id="325" r:id="rId4"/>
    <p:sldId id="326" r:id="rId5"/>
    <p:sldId id="327" r:id="rId6"/>
    <p:sldId id="328" r:id="rId7"/>
    <p:sldId id="330" r:id="rId8"/>
    <p:sldId id="329" r:id="rId9"/>
    <p:sldId id="331" r:id="rId10"/>
    <p:sldId id="332" r:id="rId11"/>
    <p:sldId id="33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>
        <p:scale>
          <a:sx n="109" d="100"/>
          <a:sy n="10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4T18:25:22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14058 3792 24575,'42'0'0,"0"0"0,-16 0 0,1 0 0,9 0 0,5 0 0,-4 0-1598,-2 0 0,-1 0 1598,-1 0 0,3 0 0,-1 0-823,5 0 1,0 0 822,-7 0 0,2 0 0,-1 0 0,8 0 0,0 0 0,-8 0 0,1 0 0,0 0 0,0 0 0,0 0 0,-1 0 0,12 0 0,0 0 0,2 0 0,0 0 0,-14 0 0,1 0 0,-2 0 0,10 0 0,-2 0 0,-1 0 0,1 0 0,0 0 0,0 0 0,-8 0 0,-1 0-151,-1 0 1,2 0 150,9 0 0,-2 0-619,2 0 619,-9 0 0,0 0 0,5 0 0,-5 0 0,0 0 0,8 0 0,-11-7 0,-1-1 0,14 4 1303,-6-12-1303,-9 16 1996,11 0-1996,-2 0 0,-9 0 0,-1 0 0,10 0 0,3-23 1635,-36 17-1635,11-18 827,1 24-827,-12 0 0,12 0 0,-16 0 0,0 0 0</inkml:trace>
  <inkml:trace contextRef="#ctx0" brushRef="#br0" timeOffset="31614">24377 3792 24575,'29'0'0,"11"0"0,-21 0 0,24 0 0,-21 0 0,17 0 0,-19 0 0,23-15 0,-22 11 0,18-12 0,-35 16 0,28 0 0,-5 0 0,-5 0 0,17 0 0,-35 0 0,35 0 0,-33 0 0,33 0 0,-35 0 0,27 0 0,-27 0 0,36 0 0,-35-23 0,19 17 0,-8-18 0,-12 24 0,11 0 0,1 0 0,-12 0 0,12-16 0,7 13 0,-17-13 0,17 16 0,-7 0 0,-12 0 0,12 0 0,-16 0 0,15 0 0,-11 0 0,12 0 0,-16 0 0,23 0 0,-17 0 0,18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5CF6-6FAC-DE47-9097-9F00EB1F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33087-39F2-6045-B50E-3310B618D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54E8-4965-6C43-8A6A-6480080A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E917-7B92-2B42-9117-CE2159C2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F226-C61D-264D-83B3-9F15726E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00F8-6515-5C44-8FF3-CDC4147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8480F-165D-1848-BD86-C61D899CF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74A2-12E7-3C46-90B0-FFC0795D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3574-800B-CF44-BBA3-07DAF2C6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3768-D225-1845-9B5D-9BC16767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6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11B5A-0CCE-9E4F-A0B8-C0D19348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B5B7A-C7DC-EC49-A4F1-905251A8C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BD82-DD60-1442-AE87-8AD1A7EB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72C1-8233-1240-844C-4F925A97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8A08-1CC6-984D-A188-FE8042C3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4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9F3E-63E1-4D47-8AC5-8BD7E5DC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4225-4241-A546-8F7D-3BE07B8C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3F3F-F3FA-CA44-AF5E-6E45617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A910-EFF9-4147-9CE7-2CFDE4B9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35F74-B11F-484D-AFB9-A48C992E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22E4-F5ED-D54D-A34A-5FF57BCD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7C91-5ED9-9B4C-917F-EDF3583B0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63A0-107A-3B4C-9213-7B9E6CDA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9FDE-7A00-9A4A-AEDF-B7D26478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AD83-5EE3-624F-8050-D4292D5C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170B-B0D1-6F45-BC72-17F95C0F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851D-A39C-6D49-B06C-A1D593658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7449-192E-134A-81EE-2B99C9D3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468E0-733F-FC45-880E-0557A777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C0EF5-5786-D64E-8C9D-7E05E9B0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04DAE-EBE2-3D49-808E-A331FCF6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1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1E30-F39A-E942-BC28-C0C9E047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1E16-C1E4-064F-9DDF-1C76EEB1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26A4-5AA2-344F-A5F9-737CB506A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7CD0C-EE65-7243-9520-964DB54E8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23C5A-B14B-FC46-9FD5-9E61945C8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D01D6-CA68-8845-93B5-56E3D44B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F1AF0-71E1-F442-83D7-6CF46FFA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910C7-262C-A344-AAF0-606E091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116-F45D-3947-82D1-1C5660C1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7195F-2DB0-8540-B9C6-BEF15EF6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65BCE-9BD5-EC4F-9AB6-1616C34E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FEF47-838B-0242-90A1-0BBABF4A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01137-E75B-8041-AFBA-96B79058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D70AB-9CCE-E64E-B6DA-FDC43D03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C66BA-CC64-5045-A644-3D3D0F7F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C199-B9F1-484E-8882-8E785E73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5C5E-7BED-BB4C-A637-F01231C5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7C975-E8CD-DF4B-8E45-5156F6536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C471D-6C64-774F-AD3E-B1C8325D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D24E6-2767-A642-9873-30446DE1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C0AD-12A8-FA47-BB91-8FB217D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FC37-B0CF-FB4A-8241-22D70990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CB1D0-DB46-0F46-8B80-622D50B2F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82110-BA46-FA45-9C3F-32EC8F85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7203-55A4-1848-B159-0ECADB3D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8DAC2-8358-0945-AB01-5AB51A77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12157-0BF9-F44D-AB6A-116B5B1A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77882-D534-B34A-A49C-F590FA40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83624-EB8F-F64A-B550-1B1F664B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83C8-F264-7048-998E-E3241D595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3AC6-EA6F-9642-8CFC-6D075DEE1CB8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C4D2B-88FD-4D42-9FB2-EE598B312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C01F-905B-CE4C-92ED-248BB17A6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C61A-2647-8545-B96C-5A0C40D6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>
            <a:normAutofit/>
          </a:bodyPr>
          <a:lstStyle/>
          <a:p>
            <a:r>
              <a:rPr lang="en-US" sz="3600" dirty="0"/>
              <a:t>Cyberphysical Systems: Invariants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A383-6DB0-DF48-8CCB-D62A2B9A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sub-tangential condition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0E306-087E-2240-B964-36208439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692" y="1991138"/>
            <a:ext cx="3915508" cy="461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7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7528-AA6C-814E-9644-B21EE46B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AC1F-2150-C644-8A12-B08833E2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  <a:p>
            <a:pPr lvl="1"/>
            <a:r>
              <a:rPr lang="en-US" dirty="0"/>
              <a:t>Examples: Mutual exclusion, helicopter model</a:t>
            </a:r>
          </a:p>
          <a:p>
            <a:pPr lvl="1"/>
            <a:r>
              <a:rPr lang="en-US" dirty="0"/>
              <a:t>Barrier certificates</a:t>
            </a:r>
          </a:p>
          <a:p>
            <a:r>
              <a:rPr lang="en-US" dirty="0"/>
              <a:t>Project proposals due </a:t>
            </a:r>
            <a:r>
              <a:rPr lang="en-US" dirty="0" err="1"/>
              <a:t>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4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6D81-0FA4-F143-92C1-1D573E9D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prove invariants of hybrid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98A46-4D5E-814C-9922-14281262A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Theorem 7.1</a:t>
                </a:r>
                <a:r>
                  <a:rPr lang="en-US" sz="2000" dirty="0"/>
                  <a:t>. Given an HIOA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/>
                      </a:rPr>
                      <m:t>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=⟨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𝑫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⟩</m:t>
                    </m:r>
                  </m:oMath>
                </a14:m>
                <a:r>
                  <a:rPr lang="en-US" sz="2000" dirty="0"/>
                  <a:t>, if a set of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𝑣𝑎𝑙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satisfies the following: </a:t>
                </a:r>
              </a:p>
              <a:p>
                <a:r>
                  <a:rPr lang="en-US" sz="2000" dirty="0"/>
                  <a:t>(Start condition) For any starting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Θ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 and</a:t>
                </a:r>
              </a:p>
              <a:p>
                <a:r>
                  <a:rPr lang="en-US" sz="2000" dirty="0"/>
                  <a:t>(Transition closure) For any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a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 if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→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𝒂</m:t>
                        </m:r>
                      </m:sub>
                    </m:sSub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, and </a:t>
                </a:r>
              </a:p>
              <a:p>
                <a:r>
                  <a:rPr lang="en-US" sz="2000" dirty="0"/>
                  <a:t>(Trajectory closure) For any trajectory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is an inductive invariant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/>
                      </a:rPr>
                      <m:t>𝒜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98A46-4D5E-814C-9922-14281262A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754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68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6D81-0FA4-F143-92C1-1D573E9D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How to prove invariants of hybrid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98A46-4D5E-814C-9922-14281262A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923" y="1371600"/>
                <a:ext cx="10884877" cy="535744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Theorem 7.1</a:t>
                </a:r>
                <a:r>
                  <a:rPr lang="en-US" sz="2000" dirty="0"/>
                  <a:t>. Given an HIOA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/>
                      </a:rPr>
                      <m:t>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=⟨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𝑫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⟩</m:t>
                    </m:r>
                  </m:oMath>
                </a14:m>
                <a:r>
                  <a:rPr lang="en-US" sz="2000" dirty="0"/>
                  <a:t>, if a set of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𝑣𝑎𝑙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satisfies the following: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(Start condition) For any starting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Θ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 and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(Transition closure) For any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a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 if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→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𝒂</m:t>
                        </m:r>
                      </m:sub>
                    </m:sSub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, and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(Trajectory closure) For any trajectory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𝜏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is an inductive invariant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/>
                      </a:rPr>
                      <m:t>𝒜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Proof. </a:t>
                </a:r>
                <a:r>
                  <a:rPr lang="en-US" sz="2000" dirty="0"/>
                  <a:t>Consider any reachable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𝑅𝑒𝑎𝑐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sz="2000" dirty="0"/>
                  <a:t>. By the definition of a reachable state, there exists an execution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𝒜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𝑙𝑠𝑡𝑎𝑡𝑒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.  We proceed by induction on the length of the execution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. For the base case,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𝛼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consists of a single starting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/>
                      </a:rPr>
                      <m:t>Θ</m:t>
                    </m:r>
                  </m:oMath>
                </a14:m>
                <a:r>
                  <a:rPr lang="en-US" sz="2000" dirty="0"/>
                  <a:t>, and, by the </a:t>
                </a:r>
                <a:r>
                  <a:rPr lang="en-US" sz="2000" i="1" dirty="0"/>
                  <a:t>start condition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. For the inductive step, we consider two subcases: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Case 1: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 point trajectory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By the induction hypothesis,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𝑙𝑠𝑡𝑎𝑡𝑒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By invoking the </a:t>
                </a:r>
                <a:r>
                  <a:rPr lang="en-US" sz="2000" i="1" dirty="0"/>
                  <a:t>transition closure</a:t>
                </a:r>
                <a:r>
                  <a:rPr lang="en-US" sz="2000" dirty="0"/>
                  <a:t>, we obtain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Case 2: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𝜏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trajectory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/>
                      </a:rPr>
                      <m:t>𝒜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𝑙𝑠𝑡𝑎𝑡𝑒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By the </a:t>
                </a:r>
                <a:r>
                  <a:rPr lang="en-US" sz="2000" i="1" dirty="0"/>
                  <a:t>induction hypothesis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𝑙𝑠𝑡𝑎𝑡𝑒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 and by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invoking the </a:t>
                </a:r>
                <a:r>
                  <a:rPr lang="en-US" sz="2000" i="1" dirty="0"/>
                  <a:t>trajectory closure</a:t>
                </a:r>
                <a:r>
                  <a:rPr lang="en-US" sz="2000" dirty="0"/>
                  <a:t>, we deduce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𝑙𝑠𝑡𝑎𝑡𝑒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𝐼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98A46-4D5E-814C-9922-14281262A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923" y="1371600"/>
                <a:ext cx="10884877" cy="5357445"/>
              </a:xfrm>
              <a:blipFill>
                <a:blip r:embed="rId2"/>
                <a:stretch>
                  <a:fillRect l="-233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00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DEF0-9BF0-9148-A21F-B6C918A5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DE08-D3DD-9C4B-A6EB-7C66C9B54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908" y="504092"/>
                <a:ext cx="7151077" cy="606083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Candidate invariant: ``stays above ground’’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0≡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 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Applying Theorem 7.1: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Consider any initial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Consider any transition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𝑏𝑜𝑢𝑛𝑐𝑒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From precondition we know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from effect we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=0≥0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1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Consider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From mode invariant we know that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It follows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What part of </a:t>
                </a:r>
                <a:r>
                  <a:rPr lang="en-US" dirty="0" err="1"/>
                  <a:t>Bouncingball</a:t>
                </a:r>
                <a:r>
                  <a:rPr lang="en-US" dirty="0"/>
                  <a:t> was used ? What could be changed?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DE08-D3DD-9C4B-A6EB-7C66C9B54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908" y="504092"/>
                <a:ext cx="7151077" cy="6060831"/>
              </a:xfrm>
              <a:blipFill>
                <a:blip r:embed="rId2"/>
                <a:stretch>
                  <a:fillRect l="-1241" t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62E97287-D77F-CE40-BC54-DA249B5CF6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139" y="1776047"/>
                <a:ext cx="54864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automaton </a:t>
                </a:r>
                <a:r>
                  <a:rPr lang="en-US" sz="1800" dirty="0" err="1"/>
                  <a:t>Bouncingball</a:t>
                </a:r>
                <a:r>
                  <a:rPr lang="en-US" sz="1800" dirty="0"/>
                  <a:t>(</a:t>
                </a:r>
                <a:r>
                  <a:rPr lang="en-US" sz="1800" dirty="0" err="1"/>
                  <a:t>c,h,g</a:t>
                </a:r>
                <a:r>
                  <a:rPr lang="en-US" sz="1800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variables: </a:t>
                </a:r>
                <a:r>
                  <a:rPr lang="en-US" sz="1800" dirty="0"/>
                  <a:t>x: Reals := h, v: Reals := 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actions: </a:t>
                </a:r>
                <a:r>
                  <a:rPr lang="en-US" sz="1800" dirty="0"/>
                  <a:t>bounce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transitions: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      </a:t>
                </a:r>
                <a:r>
                  <a:rPr lang="en-US" sz="1800" dirty="0"/>
                  <a:t>bounce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pre </a:t>
                </a:r>
                <a:r>
                  <a:rPr lang="en-US" sz="1800" i="1" dirty="0"/>
                  <a:t>x = 0 /\ v &lt; 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eff </a:t>
                </a:r>
                <a:r>
                  <a:rPr lang="en-US" sz="1800" dirty="0"/>
                  <a:t>v := -cv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 trajectories: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</a:t>
                </a:r>
                <a:r>
                  <a:rPr lang="en-US" sz="1800" dirty="0"/>
                  <a:t>Loc1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evolve </a:t>
                </a:r>
                <a:r>
                  <a:rPr lang="en-US" sz="1800" dirty="0"/>
                  <a:t>d(x) = v; d(v) = -g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invariant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6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62E97287-D77F-CE40-BC54-DA249B5C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9" y="1776047"/>
                <a:ext cx="5486400" cy="4525963"/>
              </a:xfrm>
              <a:prstGeom prst="rect">
                <a:avLst/>
              </a:prstGeom>
              <a:blipFill>
                <a:blip r:embed="rId3"/>
                <a:stretch>
                  <a:fillRect l="-115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00F1EC-C4D4-E841-A88E-4B4E46E2017B}"/>
                  </a:ext>
                </a:extLst>
              </p14:cNvPr>
              <p14:cNvContentPartPr/>
              <p14:nvPr/>
            </p14:nvContentPartPr>
            <p14:xfrm>
              <a:off x="5060880" y="1320840"/>
              <a:ext cx="4032720" cy="4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00F1EC-C4D4-E841-A88E-4B4E46E201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520" y="1311480"/>
                <a:ext cx="405144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8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DEF0-9BF0-9148-A21F-B6C918A5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DE08-D3DD-9C4B-A6EB-7C66C9B54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908" y="504092"/>
                <a:ext cx="7151077" cy="606083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Candidate invariant: ``stays above ground and below h’’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Applying Theorem 7.1: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Consider any initial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Consider any transition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𝑏𝑜𝑢𝑛𝑐𝑒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From precondition we know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from effect we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Consider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From mode invariant and inductive hypothesis we know that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solution of d(x) = v; d(v) = -g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Is this adequate to infer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DE08-D3DD-9C4B-A6EB-7C66C9B54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908" y="504092"/>
                <a:ext cx="7151077" cy="6060831"/>
              </a:xfrm>
              <a:blipFill>
                <a:blip r:embed="rId2"/>
                <a:stretch>
                  <a:fillRect l="-1241" t="-1464" b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62E97287-D77F-CE40-BC54-DA249B5CF6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139" y="1776047"/>
                <a:ext cx="54864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automaton </a:t>
                </a:r>
                <a:r>
                  <a:rPr lang="en-US" sz="1800" dirty="0" err="1"/>
                  <a:t>Bouncingball</a:t>
                </a:r>
                <a:r>
                  <a:rPr lang="en-US" sz="1800" dirty="0"/>
                  <a:t>(</a:t>
                </a:r>
                <a:r>
                  <a:rPr lang="en-US" sz="1800" dirty="0" err="1"/>
                  <a:t>c,h,g</a:t>
                </a:r>
                <a:r>
                  <a:rPr lang="en-US" sz="1800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variables: </a:t>
                </a:r>
                <a:r>
                  <a:rPr lang="en-US" sz="1800" dirty="0"/>
                  <a:t>x: Reals := h, v: Reals := 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actions: </a:t>
                </a:r>
                <a:r>
                  <a:rPr lang="en-US" sz="1800" dirty="0"/>
                  <a:t>bounce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transitions: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      </a:t>
                </a:r>
                <a:r>
                  <a:rPr lang="en-US" sz="1800" dirty="0"/>
                  <a:t>bounce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pre </a:t>
                </a:r>
                <a:r>
                  <a:rPr lang="en-US" sz="1800" i="1" dirty="0"/>
                  <a:t>x = 0 /\ v &lt; 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eff </a:t>
                </a:r>
                <a:r>
                  <a:rPr lang="en-US" sz="1800" dirty="0"/>
                  <a:t>v := -cv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 trajectories: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</a:t>
                </a:r>
                <a:r>
                  <a:rPr lang="en-US" sz="1800" dirty="0"/>
                  <a:t>Loc1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evolve </a:t>
                </a:r>
                <a:r>
                  <a:rPr lang="en-US" sz="1800" dirty="0"/>
                  <a:t>d(x) = v; d(v) = -g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invariant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6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62E97287-D77F-CE40-BC54-DA249B5C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9" y="1776047"/>
                <a:ext cx="5486400" cy="4525963"/>
              </a:xfrm>
              <a:prstGeom prst="rect">
                <a:avLst/>
              </a:prstGeom>
              <a:blipFill>
                <a:blip r:embed="rId3"/>
                <a:stretch>
                  <a:fillRect l="-115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78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DEF0-9BF0-9148-A21F-B6C918A5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86200" cy="1325563"/>
          </a:xfrm>
        </p:spPr>
        <p:txBody>
          <a:bodyPr/>
          <a:lstStyle/>
          <a:p>
            <a:r>
              <a:rPr lang="en-US" dirty="0"/>
              <a:t>Strengthened 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DE08-D3DD-9C4B-A6EB-7C66C9B54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908" y="504092"/>
                <a:ext cx="7151077" cy="60608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/>
                  <a:t>Candidate invariant: ``stays above ground and below h’’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/>
                  <a:t>Applying Theorem 7.1: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Consider any initial state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400" b="1" dirty="0"/>
                  <a:t>Exercise</a:t>
                </a:r>
                <a:r>
                  <a:rPr lang="en-US" sz="2400" dirty="0"/>
                  <a:t>: Finish the rest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82DE08-D3DD-9C4B-A6EB-7C66C9B54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908" y="504092"/>
                <a:ext cx="7151077" cy="6060831"/>
              </a:xfrm>
              <a:blipFill>
                <a:blip r:embed="rId2"/>
                <a:stretch>
                  <a:fillRect l="-1241" t="-418" r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62E97287-D77F-CE40-BC54-DA249B5CF6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139" y="1776047"/>
                <a:ext cx="54864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automaton </a:t>
                </a:r>
                <a:r>
                  <a:rPr lang="en-US" sz="1800" dirty="0" err="1"/>
                  <a:t>Bouncingball</a:t>
                </a:r>
                <a:r>
                  <a:rPr lang="en-US" sz="1800" dirty="0"/>
                  <a:t>(</a:t>
                </a:r>
                <a:r>
                  <a:rPr lang="en-US" sz="1800" dirty="0" err="1"/>
                  <a:t>c,h,g</a:t>
                </a:r>
                <a:r>
                  <a:rPr lang="en-US" sz="1800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variables: </a:t>
                </a:r>
                <a:r>
                  <a:rPr lang="en-US" sz="1800" dirty="0"/>
                  <a:t>x: Reals := h, v: Reals := 0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>
                    <a:solidFill>
                      <a:srgbClr val="0070C0"/>
                    </a:solidFill>
                  </a:rPr>
                  <a:t> k: Nat := 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actions: </a:t>
                </a:r>
                <a:r>
                  <a:rPr lang="en-US" sz="1800" dirty="0"/>
                  <a:t>bounce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transitions: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      </a:t>
                </a:r>
                <a:r>
                  <a:rPr lang="en-US" sz="1800" dirty="0"/>
                  <a:t>bounce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pre </a:t>
                </a:r>
                <a:r>
                  <a:rPr lang="en-US" sz="1800" i="1" dirty="0"/>
                  <a:t>x = 0 /\ v &lt; 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eff </a:t>
                </a:r>
                <a:r>
                  <a:rPr lang="en-US" sz="1800" dirty="0"/>
                  <a:t>v := -cv;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k:= k + 1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       trajectories: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</a:t>
                </a:r>
                <a:r>
                  <a:rPr lang="en-US" sz="1800" dirty="0"/>
                  <a:t>Loc1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evolve </a:t>
                </a:r>
                <a:r>
                  <a:rPr lang="en-US" sz="1800" dirty="0"/>
                  <a:t>d(x) = v; d(v) = -g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	invariant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6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1" dirty="0"/>
              </a:p>
            </p:txBody>
          </p:sp>
        </mc:Choice>
        <mc:Fallback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62E97287-D77F-CE40-BC54-DA249B5C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9" y="1776047"/>
                <a:ext cx="5486400" cy="4525963"/>
              </a:xfrm>
              <a:prstGeom prst="rect">
                <a:avLst/>
              </a:prstGeom>
              <a:blipFill>
                <a:blip r:embed="rId3"/>
                <a:stretch>
                  <a:fillRect l="-1157" t="-1120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91BD-3DF4-7D43-9CC0-1298632F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C362-6F7D-7F45-87F5-9B2226E6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 7.1 gives a sufficient condition for proving </a:t>
            </a:r>
            <a:r>
              <a:rPr lang="en-US" b="1" dirty="0"/>
              <a:t>inductive </a:t>
            </a:r>
            <a:r>
              <a:rPr lang="en-US" dirty="0"/>
              <a:t>invariants</a:t>
            </a:r>
          </a:p>
          <a:p>
            <a:r>
              <a:rPr lang="en-US" dirty="0"/>
              <a:t>Not all invariants are inductive</a:t>
            </a:r>
          </a:p>
          <a:p>
            <a:r>
              <a:rPr lang="en-US" dirty="0"/>
              <a:t>We often have to </a:t>
            </a:r>
            <a:r>
              <a:rPr lang="en-US" b="1" dirty="0"/>
              <a:t>strengthen</a:t>
            </a:r>
            <a:r>
              <a:rPr lang="en-US" b="1" i="1" dirty="0"/>
              <a:t> </a:t>
            </a:r>
            <a:r>
              <a:rPr lang="en-US" dirty="0"/>
              <a:t>invariants to make them inductive</a:t>
            </a:r>
          </a:p>
          <a:p>
            <a:r>
              <a:rPr lang="en-US" dirty="0"/>
              <a:t>Read examples in Chapter 7</a:t>
            </a:r>
          </a:p>
        </p:txBody>
      </p:sp>
    </p:spTree>
    <p:extLst>
      <p:ext uri="{BB962C8B-B14F-4D97-AF65-F5344CB8AC3E}">
        <p14:creationId xmlns:p14="http://schemas.microsoft.com/office/powerpoint/2010/main" val="221321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E85C-0183-504B-B3CB-6F8081AD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1F05-0F30-F145-A933-042E0CB2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core idea of inductive invariants dates back to the classical program analysis technique called </a:t>
            </a:r>
            <a:r>
              <a:rPr lang="en-US" b="1" dirty="0"/>
              <a:t>Floyd-Hoare logic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logic provides a set of rules for deducing correctness of automata, programs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logic is built on </a:t>
            </a:r>
            <a:r>
              <a:rPr lang="en-US" b="1" dirty="0"/>
              <a:t>Hoare triples</a:t>
            </a:r>
            <a:r>
              <a:rPr lang="en-US" dirty="0"/>
              <a:t>, which describes how the execution of a statement (or line of code) changes the state of the automaton: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P c Q </a:t>
            </a:r>
            <a:r>
              <a:rPr lang="en-US" dirty="0"/>
              <a:t>where </a:t>
            </a:r>
          </a:p>
          <a:p>
            <a:pPr>
              <a:lnSpc>
                <a:spcPct val="120000"/>
              </a:lnSpc>
            </a:pP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are predicates on the program variables and are called the </a:t>
            </a:r>
            <a:r>
              <a:rPr lang="en-US" b="1" dirty="0"/>
              <a:t>precondition</a:t>
            </a:r>
            <a:r>
              <a:rPr lang="en-US" dirty="0"/>
              <a:t> and </a:t>
            </a:r>
            <a:r>
              <a:rPr lang="en-US" b="1" dirty="0"/>
              <a:t>postcondition</a:t>
            </a:r>
          </a:p>
          <a:p>
            <a:pPr>
              <a:lnSpc>
                <a:spcPct val="120000"/>
              </a:lnSpc>
            </a:pPr>
            <a:r>
              <a:rPr lang="en-US" i="1" dirty="0"/>
              <a:t>c</a:t>
            </a:r>
            <a:r>
              <a:rPr lang="en-US" dirty="0"/>
              <a:t> is a statement describing program variable change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triple implies that when the precondition </a:t>
            </a:r>
            <a:r>
              <a:rPr lang="en-US" i="1" dirty="0"/>
              <a:t>P</a:t>
            </a:r>
            <a:r>
              <a:rPr lang="en-US" dirty="0"/>
              <a:t> is met, execution of </a:t>
            </a:r>
            <a:r>
              <a:rPr lang="en-US" i="1" dirty="0"/>
              <a:t>c</a:t>
            </a:r>
            <a:r>
              <a:rPr lang="en-US" dirty="0"/>
              <a:t> establishes the postcondition Q </a:t>
            </a:r>
          </a:p>
        </p:txBody>
      </p:sp>
    </p:spTree>
    <p:extLst>
      <p:ext uri="{BB962C8B-B14F-4D97-AF65-F5344CB8AC3E}">
        <p14:creationId xmlns:p14="http://schemas.microsoft.com/office/powerpoint/2010/main" val="21767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DABF-5578-CE43-9449-483095C3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Sub-tangential conditions.</a:t>
            </a:r>
            <a:r>
              <a:rPr lang="en-US" sz="3600" dirty="0"/>
              <a:t> Checking trajectory conditions without solving 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F9DF0-AFA4-7049-8F52-A10AD124C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(Trajectory closure) For any trajectory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/>
                      </a:rPr>
                      <m:t>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/>
                      </a:rPr>
                      <m:t>𝑻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𝑓𝑠𝑡𝑎𝑡𝑒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Lemma.</a:t>
                </a:r>
                <a:r>
                  <a:rPr lang="en-US" dirty="0"/>
                  <a:t> Consider the ODE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describing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a compact set containing the initial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. 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an inductive invariant of the above ODE if at every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on the boundary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pointing inwards from the  boundary. That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where the boundary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defined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F9DF0-AFA4-7049-8F52-A10AD124C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170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70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1120</Words>
  <Application>Microsoft Macintosh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Cyberphysical Systems: Invariants</vt:lpstr>
      <vt:lpstr>How to prove invariants of hybrid automata</vt:lpstr>
      <vt:lpstr>How to prove invariants of hybrid automata</vt:lpstr>
      <vt:lpstr>An application</vt:lpstr>
      <vt:lpstr>An application</vt:lpstr>
      <vt:lpstr>Strengthened invariant</vt:lpstr>
      <vt:lpstr>Summary</vt:lpstr>
      <vt:lpstr>Floyd-Hoare Proofs</vt:lpstr>
      <vt:lpstr>Sub-tangential conditions. Checking trajectory conditions without solving ODEs</vt:lpstr>
      <vt:lpstr>Checking sub-tangential condition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Cyberphysical Systems: Invariants</dc:title>
  <dc:creator>Mitra, Sayan</dc:creator>
  <cp:lastModifiedBy>Mitra, Sayan</cp:lastModifiedBy>
  <cp:revision>19</cp:revision>
  <dcterms:created xsi:type="dcterms:W3CDTF">2019-09-24T14:36:19Z</dcterms:created>
  <dcterms:modified xsi:type="dcterms:W3CDTF">2019-09-25T18:49:29Z</dcterms:modified>
</cp:coreProperties>
</file>