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59" r:id="rId4"/>
    <p:sldId id="256" r:id="rId5"/>
    <p:sldId id="263" r:id="rId6"/>
    <p:sldId id="258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5T18:13:29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23548 8255 24575,'20'-43'0,"19"21"0,-18-17 0,7 12 0,3 5 0,-27-17 0,35 35 0,-33-27 0,33 27 0,-35-35 0,12 33 0,-16-18 0,23 24 0,-17 0 0,18-16 0,-24 13 0,0-13 0,0 16 0,0-16 0,0 12 0,0-11 0,0-9 0,0 18 0,0-17 0</inkml:trace>
  <inkml:trace contextRef="#ctx0" brushRef="#br0" timeOffset="2032">25506 7832 24575,'-20'0'0,"-19"0"0,17 0 0,-2 0 0,-2 0 0,-12 0 0,11 0 0,-5 0 0,29 0 0,-13 0 0,-8 0 0,18 0 0,-33 0 0,35 0 0,-11 0 0,15 0 0,0 23 0,0-17 0,0 18 0,0-24 0,0 0 0,0 15 0,0-11 0,0 12 0,0-16 0,0 16 0,0-13 0,0 13 0,0 8 0,0-18 0,0 33 0,0-35 0,0 11 0,0 1 0,0-12 0,0 35 0,0-33 0,0 18 0,0-24 0,0 15 0,0-11 0,0 12 0,0-16 0,0 0 0,15 0 0,-11 0 0,12 0 0,-16 23 0,0-17 0,23 18 0,-17-24 0,18 0 0,-24 0 0,16 0 0,-13 0 0,13 0 0,-16 0 0,16 0 0,-12 0 0,11 0 0,-15 0 0,24 0 0,-18 0 0,17 0 0,-23 0 0,16 0 0,-12 0 0,12 0 0,-16 0 0,23 0 0,-17 0 0,18 0 0,-24 0 0,0-24 0,0 18 0,0-17 0,0 23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CA0-0E27-D949-A6D6-085818F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0D194-B03B-8F49-8EF5-609E1201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6EB9-8A88-A344-A585-43598BFE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7E88-A15C-064E-AF84-39E8830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13F-94D5-034D-AD21-5C399E4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A3C-3B12-0747-A602-0CCEC7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E825-1167-B24E-BC7E-634FE184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18B1-77BF-2741-9665-28BCE68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2C1F-34BC-DA44-99FF-F8AFD34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38F-EA99-0D49-BFDA-79AF596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E0860-9162-E945-89F1-BA32001F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11EE-E308-DF4A-9C10-9C82AA27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B323-34B3-FE46-B17F-EBBEB510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A76-23AD-9944-9F23-FD4F43E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1329-C54D-D14E-A72E-BA77BD63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197-D4AC-7048-9C25-1DC77843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1DF4-AE0F-CB47-A098-E2557B95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0982-8083-6A4E-856F-08B8B38E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C60D-697A-E644-A7F0-BD22754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3DCA-111F-3247-A802-54C3A6B9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EB91-EAA6-7B49-A0E2-841A8931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638-D715-F84E-A6EA-F801D6A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9A7-B78F-B44C-8B30-80B4C62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0BA5-7888-7F4C-B1C3-4E23C37A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7A5F-3AB7-BB42-B89C-B4CB4AC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A1E-9AC3-A247-8DCB-48B9D1D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014-E216-6D4E-9EEF-E75DEB2C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C0F8-7AD9-3A4C-B3CC-EF9E6561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019F-A00D-3D43-B36C-78C25313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B668-15FE-E54E-A446-916C8380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6BC8-FAFE-DA4E-B702-1D4931A0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EAD-6FA8-6E4F-871C-FDD96CC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C4EB-50FD-0442-AD1C-CE654D1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E4D3-8464-4D4F-9274-D188FF59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481AE-E96F-044D-B2EC-CF250831F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E06BE-CE23-C443-8A3B-935BBFAE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04D6C-B9FB-F242-9BE8-B5B8717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8CE3-A7B9-D541-A56C-D965841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F03DA-979D-6D45-8341-02063D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010-BC07-D64E-9123-399C53F2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A660-D244-D646-A2FB-D9F6F88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591E-43FB-7543-AB85-1EE9508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BD15-9D71-1045-977D-7C2B374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CE5D2-6FBE-4340-8D61-ACEF894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5F2D-8AF2-D94D-BA84-572FABB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31131-ED27-C34D-BF0B-0A83E13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38B3-9660-1740-91F0-FCB851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8298-B007-C84A-A442-99255183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734A-E988-C549-9BCE-3EC2D672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C908-F49C-394E-9DA3-974A3CB3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4270-0E05-8641-9392-F1D984A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25FC-5596-EC46-814A-B5695B1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D9B-ED7C-4645-9213-05CEE81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54AE0-2AC9-A148-B20F-53B14D36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3D12-3C57-DA42-AC27-4B8ED4AF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CD0C-316F-C446-BD61-5808A6B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9E60-D0A2-0640-B193-A4F5A300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F64E-580D-1D4D-B5D4-15FA43A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A577-805D-6A4E-A2FB-EFB3384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0C-5205-A845-B319-035D947C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EBAC-64A7-EA42-869E-5AE01445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08F4-70F0-B94E-AB10-935034FC2DE7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C861-C645-2540-BDB4-9AB682D9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A6F6-3265-F041-B112-F60A0E897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of the slides and examples for this lecture are from Clark Barrett</a:t>
            </a:r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80E5-CAB5-1D4F-BEC2-BB06A103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rgbClr val="0070C0"/>
                    </a:solidFill>
                  </a:rPr>
                  <a:t>theory solver or a decision procedure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takes as input a </a:t>
                </a:r>
                <a:r>
                  <a:rPr lang="en-US" dirty="0">
                    <a:solidFill>
                      <a:schemeClr val="tx1"/>
                    </a:solidFill>
                  </a:rPr>
                  <a:t>set of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literals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(atomic propositions) </a:t>
                </a:r>
                <a:r>
                  <a:rPr lang="en-US" dirty="0"/>
                  <a:t>and determines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-satisfiable</a:t>
                </a:r>
                <a:r>
                  <a:rPr lang="en-US" dirty="0"/>
                  <a:t>, that is,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72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⟨\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 and models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20471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3D9-3C1E-544A-A156-2BF05A0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Uninterpreted functions (UF)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Difference logic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2,..,−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arithmetic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Real arithmetic (nonlinear)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Bit vectors</a:t>
                </a:r>
              </a:p>
              <a:p>
                <a:r>
                  <a:rPr lang="en-US" dirty="0"/>
                  <a:t>Arrays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  <a:blipFill>
                <a:blip r:embed="rId2"/>
                <a:stretch>
                  <a:fillRect l="-96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5BB-C8FC-0F40-9CF6-3459AD65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decision procedure 1: Difference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6" y="1825625"/>
                <a:ext cx="1113769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=2)∧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Decision procedure:</a:t>
                </a:r>
              </a:p>
              <a:p>
                <a:pPr marL="0" indent="0">
                  <a:buNone/>
                </a:pPr>
                <a:r>
                  <a:rPr lang="en-US" dirty="0"/>
                  <a:t>Convert each literal (AF)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form: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6" y="1825625"/>
                <a:ext cx="11137692" cy="4351338"/>
              </a:xfrm>
              <a:blipFill>
                <a:blip r:embed="rId2"/>
                <a:stretch>
                  <a:fillRect l="-1025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Construct a graph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632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7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0465" y="2903245"/>
                <a:ext cx="4895537" cy="1442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Proposition.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cycle free.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Exercise.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465" y="2903245"/>
                <a:ext cx="4895537" cy="1442826"/>
              </a:xfrm>
              <a:prstGeom prst="rect">
                <a:avLst/>
              </a:prstGeom>
              <a:blipFill>
                <a:blip r:embed="rId15"/>
                <a:stretch>
                  <a:fillRect l="-1809" t="-8772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9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procedure 2: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Decision procedure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all variables and function instances in their own classes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then merge the classes containing them; do this repeatedly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terms in the same class then merge classes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repeat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they belong to the same class then return </a:t>
                </a:r>
                <a:r>
                  <a:rPr lang="en-US" dirty="0" err="1"/>
                  <a:t>unsat</a:t>
                </a:r>
                <a:r>
                  <a:rPr lang="en-US" dirty="0"/>
                  <a:t> else return 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1033" t="-877" r="-115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procedure 2: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 classes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</a:rPr>
                  <a:t>Unsat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91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73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literals/formula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checks this as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2,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and finds this to be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} to DPLL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blipFill>
                <a:blip r:embed="rId2"/>
                <a:stretch>
                  <a:fillRect l="-812" t="-22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639550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869992" y="1828800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896086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6169363" y="1791325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2B66F5-A14B-B148-A59C-856C61CDED39}"/>
              </a:ext>
            </a:extLst>
          </p:cNvPr>
          <p:cNvGrpSpPr/>
          <p:nvPr/>
        </p:nvGrpSpPr>
        <p:grpSpPr>
          <a:xfrm>
            <a:off x="7179671" y="147459"/>
            <a:ext cx="4867371" cy="2343351"/>
            <a:chOff x="1293586" y="1935326"/>
            <a:chExt cx="9268432" cy="333747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A46287-4808-E948-89F4-DD9510F6BA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48563-BAF3-0347-A753-3A9968E4AB3F}"/>
                </a:ext>
              </a:extLst>
            </p:cNvPr>
            <p:cNvSpPr txBox="1"/>
            <p:nvPr/>
          </p:nvSpPr>
          <p:spPr>
            <a:xfrm>
              <a:off x="1293586" y="1935326"/>
              <a:ext cx="3398781" cy="326567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2C977-FAFA-6244-A6AE-4C297E8265B5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13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8EE8D-FB15-FC4A-B8AC-5713C4075885}"/>
                </a:ext>
              </a:extLst>
            </p:cNvPr>
            <p:cNvSpPr txBox="1"/>
            <p:nvPr/>
          </p:nvSpPr>
          <p:spPr>
            <a:xfrm>
              <a:off x="1877825" y="3274166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1CD58F-612B-EE47-9AF2-6F0345F86E73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3E7ED-CA18-0F42-BF7E-6A9C4FDFD777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318672-0404-9849-84CC-2AE4AD38C35A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033CC-0B03-2348-8BD5-C3F3D4593DA1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E58EC-F4D9-6047-B996-DF1D811856A5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2570BB-9F16-BB4D-A822-AF6931DFFA10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854EB-1CCF-7943-9F55-269ECF69EA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2CD124-F188-5B45-A38C-25F058EAF8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874304-8E79-A144-85DE-87A8E1F06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A52B48-9509-CC44-8B67-1B84CFF49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945CD6-46EB-D24B-A5F7-2D0DFF1292B8}"/>
                </a:ext>
              </a:extLst>
            </p:cNvPr>
            <p:cNvSpPr txBox="1"/>
            <p:nvPr/>
          </p:nvSpPr>
          <p:spPr>
            <a:xfrm>
              <a:off x="4780858" y="2674008"/>
              <a:ext cx="2320460" cy="821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literals/formula in </a:t>
              </a:r>
            </a:p>
            <a:p>
              <a:r>
                <a:rPr lang="en-US" sz="1050" dirty="0">
                  <a:latin typeface="+mj-lt"/>
                </a:rPr>
                <a:t>real arithmetic</a:t>
              </a:r>
            </a:p>
            <a:p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C666C7-105C-074C-AF7B-035EB6A3CE79}"/>
                </a:ext>
              </a:extLst>
            </p:cNvPr>
            <p:cNvSpPr txBox="1"/>
            <p:nvPr/>
          </p:nvSpPr>
          <p:spPr>
            <a:xfrm>
              <a:off x="4697053" y="4659119"/>
              <a:ext cx="1561587" cy="61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solution or </a:t>
              </a:r>
            </a:p>
            <a:p>
              <a:r>
                <a:rPr lang="en-US" sz="1050" dirty="0">
                  <a:latin typeface="+mj-lt"/>
                </a:rPr>
                <a:t>counterexample</a:t>
              </a:r>
              <a:endParaRPr lang="en-US" sz="105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11E7A2-8997-5749-9086-FA9F8295E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2BBAC-8D0A-744D-8944-12AB7E6612A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5B03CD-2103-4543-9945-57D3F2E45E6D}"/>
                </a:ext>
              </a:extLst>
            </p:cNvPr>
            <p:cNvSpPr txBox="1"/>
            <p:nvPr/>
          </p:nvSpPr>
          <p:spPr>
            <a:xfrm>
              <a:off x="7627975" y="2627823"/>
              <a:ext cx="1802524" cy="82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+mj-lt"/>
                </a:rPr>
                <a:t>boolean</a:t>
              </a:r>
              <a:r>
                <a:rPr lang="en-US" sz="1050" dirty="0">
                  <a:latin typeface="+mj-lt"/>
                </a:rPr>
                <a:t> skeleton of problem</a:t>
              </a:r>
              <a:endParaRPr lang="en-US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FC36D0-B056-644B-AEA7-FF21794AC91B}"/>
                </a:ext>
              </a:extLst>
            </p:cNvPr>
            <p:cNvSpPr txBox="1"/>
            <p:nvPr/>
          </p:nvSpPr>
          <p:spPr>
            <a:xfrm>
              <a:off x="7627973" y="4382150"/>
              <a:ext cx="1131518" cy="37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j-lt"/>
                </a:rPr>
                <a:t>assertions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F69-2EE5-614D-B986-F7ED4D1C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5B30-D24F-CA4A-8725-D01B0AAA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Satisfiability modulo theories (SMT)</a:t>
            </a:r>
          </a:p>
          <a:p>
            <a:pPr lvl="1"/>
            <a:r>
              <a:rPr lang="en-US" dirty="0"/>
              <a:t>Theories, models, decision procedures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Brief z3 tutorial (see notebook)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3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</a:t>
            </a:r>
          </a:p>
          <a:p>
            <a:r>
              <a:rPr lang="en-US" dirty="0"/>
              <a:t>Learn z3</a:t>
            </a:r>
          </a:p>
          <a:p>
            <a:pPr lvl="1"/>
            <a:r>
              <a:rPr lang="en-US" dirty="0">
                <a:hlinkClick r:id="rId2"/>
              </a:rPr>
              <a:t>https://ericpony.github.io/z3py-tutorial/guide-examples.htm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Readings </a:t>
            </a:r>
          </a:p>
          <a:p>
            <a:r>
              <a:rPr lang="en-US" dirty="0"/>
              <a:t>Chapter 7.5.3 of </a:t>
            </a:r>
            <a:r>
              <a:rPr lang="en-US" dirty="0" err="1"/>
              <a:t>CPSBook</a:t>
            </a:r>
            <a:r>
              <a:rPr lang="en-US" dirty="0"/>
              <a:t> on using SAT/SMT for verification</a:t>
            </a:r>
          </a:p>
          <a:p>
            <a:r>
              <a:rPr lang="en-US" dirty="0"/>
              <a:t>Read chapter 4 for next week</a:t>
            </a:r>
          </a:p>
          <a:p>
            <a:r>
              <a:rPr lang="en-US" dirty="0"/>
              <a:t>Reading more about decision procedures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DFD6-7E46-584F-9745-059E7F12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057" y="4242216"/>
            <a:ext cx="1581480" cy="25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6BF-AF9C-DC4B-91A8-0990C357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modulo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SAT: Given a </a:t>
                </a:r>
                <a:r>
                  <a:rPr lang="en-US" i="1" dirty="0">
                    <a:latin typeface="+mj-lt"/>
                  </a:rPr>
                  <a:t>well-formed formula </a:t>
                </a:r>
                <a:r>
                  <a:rPr lang="en-US" dirty="0">
                    <a:latin typeface="+mj-lt"/>
                  </a:rPr>
                  <a:t>in propositional logic, determine whether there exists a satisfying solution</a:t>
                </a:r>
              </a:p>
              <a:p>
                <a:r>
                  <a:rPr lang="en-US" dirty="0">
                    <a:latin typeface="+mj-lt"/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+mj-lt"/>
                  </a:rPr>
                  <a:t>satisfiability modulo theory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(SMT) </a:t>
                </a:r>
                <a:r>
                  <a:rPr lang="en-US" dirty="0">
                    <a:latin typeface="+mj-lt"/>
                  </a:rPr>
                  <a:t>problem is a generalization of SAT in which some of the binary variables are replaced by predicates over a suitable set of non-binary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= 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≥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&gt;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2)   	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≤ 5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+ 5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 7)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</a:t>
                </a:r>
                <a:r>
                  <a:rPr lang="en-US" sz="2000" i="1" dirty="0">
                    <a:latin typeface="+mj-lt"/>
                  </a:rPr>
                  <a:t>difference logic</a:t>
                </a:r>
                <a:r>
                  <a:rPr lang="en-US" sz="2000" dirty="0">
                    <a:latin typeface="+mj-lt"/>
                  </a:rPr>
                  <a:t> in which the variables are real-valued, and the clauses are constructed with  standard comparison operations &gt;, &gt;=, =$ and –(minus)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real arithmetic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SMT solver</a:t>
            </a:r>
          </a:p>
        </p:txBody>
      </p:sp>
    </p:spTree>
    <p:extLst>
      <p:ext uri="{BB962C8B-B14F-4D97-AF65-F5344CB8AC3E}">
        <p14:creationId xmlns:p14="http://schemas.microsoft.com/office/powerpoint/2010/main" val="28917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7" grpId="0" animBg="1"/>
      <p:bldP spid="9" grpId="0" animBg="1"/>
      <p:bldP spid="8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theories, models, decision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7036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E06-4195-8B47-9A9A-8A3F58A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theory in mathematical logic?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4DB-099B-B948-95E6-B19E345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talk about </a:t>
            </a:r>
            <a:r>
              <a:rPr lang="en-US" dirty="0">
                <a:solidFill>
                  <a:srgbClr val="0070C0"/>
                </a:solidFill>
              </a:rPr>
              <a:t>well-formed formulas with non-binary variables</a:t>
            </a:r>
            <a:r>
              <a:rPr lang="en-US" dirty="0"/>
              <a:t>, we have to say exactly what type of formulas are allowed</a:t>
            </a:r>
          </a:p>
          <a:p>
            <a:r>
              <a:rPr lang="en-US" dirty="0"/>
              <a:t>and, what it means for assignments to </a:t>
            </a:r>
            <a:r>
              <a:rPr lang="en-US" i="1" dirty="0"/>
              <a:t>satisfy such formulas </a:t>
            </a:r>
            <a:endParaRPr lang="en-US" dirty="0"/>
          </a:p>
          <a:p>
            <a:r>
              <a:rPr lang="en-US" dirty="0"/>
              <a:t>This brings us to the notions </a:t>
            </a:r>
            <a:r>
              <a:rPr lang="en-US" i="1" dirty="0">
                <a:solidFill>
                  <a:srgbClr val="0070C0"/>
                </a:solidFill>
              </a:rPr>
              <a:t>theory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41933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479C8-9C77-3744-84B5-FB686A8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Building up a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9872" y="1343818"/>
                <a:ext cx="5519928" cy="52668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First we define the syntax for writing formulas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signature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function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+,−,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predicate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arity</a:t>
                </a:r>
                <a:r>
                  <a:rPr lang="en-US" dirty="0"/>
                  <a:t> of each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𝑎𝑟𝑖𝑡𝑦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0 </a:t>
                </a:r>
                <a:r>
                  <a:rPr lang="en-US" i="1" dirty="0">
                    <a:solidFill>
                      <a:srgbClr val="0070C0"/>
                    </a:solidFill>
                  </a:rPr>
                  <a:t>arity</a:t>
                </a:r>
                <a:r>
                  <a:rPr lang="en-US" i="1" dirty="0"/>
                  <a:t> </a:t>
                </a:r>
                <a:r>
                  <a:rPr lang="en-US" dirty="0"/>
                  <a:t>functions are constants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i="1" dirty="0"/>
                  <a:t>: </a:t>
                </a: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are terms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Ground terms </a:t>
                </a:r>
                <a:r>
                  <a:rPr lang="en-US" dirty="0"/>
                  <a:t>are terms without variables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9872" y="1343818"/>
                <a:ext cx="5519928" cy="5266844"/>
              </a:xfrm>
              <a:blipFill>
                <a:blip r:embed="rId2"/>
                <a:stretch>
                  <a:fillRect l="-1147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43818"/>
                <a:ext cx="5181600" cy="48331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Terms defined by this signature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,0,…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43818"/>
                <a:ext cx="5181600" cy="4833145"/>
              </a:xfrm>
              <a:blipFill>
                <a:blip r:embed="rId3"/>
                <a:stretch>
                  <a:fillRect l="-1222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053-31BD-1C46-BB5D-4D98103F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en-US" dirty="0"/>
              <a:t>Terms to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Atomic formulas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True, False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i="1" dirty="0"/>
                  <a:t>literal </a:t>
                </a:r>
                <a:r>
                  <a:rPr lang="en-US" dirty="0"/>
                  <a:t>is an AF or its negation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Set of all atomic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r>
                  <a:rPr lang="en-US" b="0" dirty="0"/>
                  <a:t> then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all 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First order formulas </a:t>
                </a:r>
                <a:r>
                  <a:rPr lang="en-US" dirty="0"/>
                  <a:t>is the set of quantifier free formulas under universal and existential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Bound variables </a:t>
                </a:r>
                <a:r>
                  <a:rPr lang="en-US" dirty="0"/>
                  <a:t>are those that are attached to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Free variables</a:t>
                </a:r>
                <a:r>
                  <a:rPr lang="en-US" dirty="0"/>
                  <a:t>: variables not bound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Sentence</a:t>
                </a:r>
                <a:r>
                  <a:rPr lang="en-US" i="1" dirty="0"/>
                  <a:t>: </a:t>
                </a:r>
                <a:r>
                  <a:rPr lang="en-US" dirty="0"/>
                  <a:t>First order formula with no free 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Theory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set of all sentences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  <a:blipFill>
                <a:blip r:embed="rId2"/>
                <a:stretch>
                  <a:fillRect l="-335" t="-444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=+(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  <a:blipFill>
                <a:blip r:embed="rId3"/>
                <a:stretch>
                  <a:fillRect l="-1288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A0C-1E59-CF48-951A-83BE50E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764" y="1499616"/>
                <a:ext cx="5660036" cy="518159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This notion of model from mathematical logic is not to be confused with the notion of a model for a computational or physical process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400" dirty="0"/>
                  <a:t> gives meanings or </a:t>
                </a:r>
                <a:r>
                  <a:rPr lang="en-US" sz="2400" i="1" dirty="0"/>
                  <a:t>interpretations </a:t>
                </a:r>
                <a:r>
                  <a:rPr lang="en-US" sz="24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Theory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to define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A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domain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interpretations of all functions and predicate symbols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arity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Assignment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for every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true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if it evaluates to true under the given interpretations over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764" y="1499616"/>
                <a:ext cx="5660036" cy="5181599"/>
              </a:xfrm>
              <a:blipFill>
                <a:blip r:embed="rId2"/>
                <a:stretch>
                  <a:fillRect l="-671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2DB802-4A12-7743-9B01-810753A01C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14401"/>
                <a:ext cx="5181600" cy="170688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 model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={0,+,&lt;}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2DB802-4A12-7743-9B01-810753A0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14401"/>
                <a:ext cx="5181600" cy="1706880"/>
              </a:xfrm>
              <a:blipFill>
                <a:blip r:embed="rId3"/>
                <a:stretch>
                  <a:fillRect l="-1222" t="-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5F55291-6A37-EA45-8AA1-418DAFC20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44518"/>
                  </p:ext>
                </p:extLst>
              </p:nvPr>
            </p:nvGraphicFramePr>
            <p:xfrm>
              <a:off x="6339840" y="2687320"/>
              <a:ext cx="25166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9158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5F55291-6A37-EA45-8AA1-418DAFC20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44518"/>
                  </p:ext>
                </p:extLst>
              </p:nvPr>
            </p:nvGraphicFramePr>
            <p:xfrm>
              <a:off x="6339840" y="2687320"/>
              <a:ext cx="25166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9158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3333" r="-298000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3333" r="-198000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3333" r="-102041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333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106897" r="-298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106897" r="-198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106897" r="-10204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68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200000" r="-2980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200000" r="-1980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200000" r="-102041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0000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310345" r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310345" r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310345" r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B6B8B6E-CD75-FA4E-9C94-82DCE73CE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9800" y="4470082"/>
                <a:ext cx="5334000" cy="227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 say that the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T-satisfies</a:t>
                </a:r>
                <a:r>
                  <a:rPr lang="en-US" dirty="0"/>
                  <a:t>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B6B8B6E-CD75-FA4E-9C94-82DCE73C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470082"/>
                <a:ext cx="5334000" cy="2277171"/>
              </a:xfrm>
              <a:prstGeom prst="rect">
                <a:avLst/>
              </a:prstGeom>
              <a:blipFill>
                <a:blip r:embed="rId5"/>
                <a:stretch>
                  <a:fillRect l="-95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1BC097-5B06-D84B-932B-03BBE830BA37}"/>
                  </a:ext>
                </a:extLst>
              </p14:cNvPr>
              <p14:cNvContentPartPr/>
              <p14:nvPr/>
            </p14:nvContentPartPr>
            <p14:xfrm>
              <a:off x="8477280" y="2819520"/>
              <a:ext cx="705240" cy="15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1BC097-5B06-D84B-932B-03BBE830BA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7920" y="2810160"/>
                <a:ext cx="72396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1493</Words>
  <Application>Microsoft Macintosh PowerPoint</Application>
  <PresentationFormat>Widescreen</PresentationFormat>
  <Paragraphs>297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Satisfiability modulo theories</vt:lpstr>
      <vt:lpstr>Today</vt:lpstr>
      <vt:lpstr>Satisfiability modulo theories</vt:lpstr>
      <vt:lpstr>Architecture of an SMT solver</vt:lpstr>
      <vt:lpstr>⟨logic⟩</vt:lpstr>
      <vt:lpstr>What is a theory in mathematical logic? </vt:lpstr>
      <vt:lpstr>Building up a theory</vt:lpstr>
      <vt:lpstr>Terms to Formulas</vt:lpstr>
      <vt:lpstr>Models for theories</vt:lpstr>
      <vt:lpstr>Decision procedures</vt:lpstr>
      <vt:lpstr>⟨\logic⟩</vt:lpstr>
      <vt:lpstr>Example theories</vt:lpstr>
      <vt:lpstr>Example decision procedure 1: Difference logic</vt:lpstr>
      <vt:lpstr>PowerPoint Presentation</vt:lpstr>
      <vt:lpstr>PowerPoint Presentation</vt:lpstr>
      <vt:lpstr>Example decision procedure 2: Uninterpreted functions (UF)</vt:lpstr>
      <vt:lpstr>Example decision procedure 2: Uninterpreted functions (UF)</vt:lpstr>
      <vt:lpstr>Return to SMT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</dc:title>
  <dc:creator>Mitra, Sayan</dc:creator>
  <cp:lastModifiedBy>Mitra, Sayan</cp:lastModifiedBy>
  <cp:revision>33</cp:revision>
  <cp:lastPrinted>2019-10-06T00:58:25Z</cp:lastPrinted>
  <dcterms:created xsi:type="dcterms:W3CDTF">2019-09-03T14:47:01Z</dcterms:created>
  <dcterms:modified xsi:type="dcterms:W3CDTF">2019-10-06T01:02:16Z</dcterms:modified>
</cp:coreProperties>
</file>