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921" r:id="rId3"/>
    <p:sldId id="922" r:id="rId4"/>
    <p:sldId id="348" r:id="rId5"/>
    <p:sldId id="349" r:id="rId6"/>
    <p:sldId id="350" r:id="rId7"/>
    <p:sldId id="351" r:id="rId8"/>
    <p:sldId id="930" r:id="rId9"/>
    <p:sldId id="927" r:id="rId10"/>
    <p:sldId id="919" r:id="rId11"/>
    <p:sldId id="337" r:id="rId12"/>
    <p:sldId id="338" r:id="rId13"/>
    <p:sldId id="339" r:id="rId14"/>
    <p:sldId id="352" r:id="rId15"/>
    <p:sldId id="276" r:id="rId16"/>
    <p:sldId id="920" r:id="rId17"/>
    <p:sldId id="923" r:id="rId18"/>
    <p:sldId id="928" r:id="rId19"/>
    <p:sldId id="924" r:id="rId20"/>
    <p:sldId id="925" r:id="rId21"/>
    <p:sldId id="9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1"/>
    <p:restoredTop sz="77949" autoAdjust="0"/>
  </p:normalViewPr>
  <p:slideViewPr>
    <p:cSldViewPr showGuides="1">
      <p:cViewPr varScale="1">
        <p:scale>
          <a:sx n="95" d="100"/>
          <a:sy n="95" d="100"/>
        </p:scale>
        <p:origin x="12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3656C-0EA3-408C-BAA4-B14022CE66AA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D770-1E3A-4068-8773-94408BE3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ntium_FDIV_bug#cite_note-2" TargetMode="External"/><Relationship Id="rId3" Type="http://schemas.openxmlformats.org/officeDocument/2006/relationships/hyperlink" Target="https://en.wikipedia.org/wiki/Computer_bug" TargetMode="External"/><Relationship Id="rId7" Type="http://schemas.openxmlformats.org/officeDocument/2006/relationships/hyperlink" Target="https://en.wikipedia.org/wiki/Pentium_FDIV_bug#cite_note-NicelyFAQ-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ynchburg_College" TargetMode="External"/><Relationship Id="rId5" Type="http://schemas.openxmlformats.org/officeDocument/2006/relationships/hyperlink" Target="https://en.wikipedia.org/wiki/P5_(microarchitecture)" TargetMode="External"/><Relationship Id="rId4" Type="http://schemas.openxmlformats.org/officeDocument/2006/relationships/hyperlink" Target="https://en.wikipedia.org/wiki/Floating_point_uni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important topic you have never heard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overtake or not to overtake</a:t>
            </a:r>
          </a:p>
          <a:p>
            <a:r>
              <a:rPr lang="en-US" dirty="0"/>
              <a:t>Unlike the prince of Denmark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075C-BB6B-1242-B0E9-C1B429E7B4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6-12: 10 minutes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 interest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of exponential growth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problem of fickle drivers is rearing its head.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075C-BB6B-1242-B0E9-C1B429E7B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costs 1-10 million dollars to change a single line of code</a:t>
            </a:r>
          </a:p>
          <a:p>
            <a:endParaRPr lang="en-US" dirty="0"/>
          </a:p>
          <a:p>
            <a:r>
              <a:rPr lang="en-US" dirty="0"/>
              <a:t>Today I will talk about verification of safety</a:t>
            </a:r>
            <a:r>
              <a:rPr lang="en-US" baseline="0" dirty="0"/>
              <a:t> critical AE system of which the modern commercial airliner is probably the </a:t>
            </a:r>
            <a:r>
              <a:rPr lang="en-US" b="1" baseline="0" dirty="0"/>
              <a:t>grandest example </a:t>
            </a:r>
            <a:r>
              <a:rPr lang="en-US" baseline="0" dirty="0"/>
              <a:t>of.</a:t>
            </a:r>
          </a:p>
          <a:p>
            <a:endParaRPr lang="en-US" dirty="0"/>
          </a:p>
          <a:p>
            <a:r>
              <a:rPr lang="en-US" dirty="0"/>
              <a:t>Outset, we have to say that these air travel by a commercial airline is extremely safe</a:t>
            </a:r>
            <a:r>
              <a:rPr lang="en-US" baseline="0" dirty="0"/>
              <a:t> by about every measure.</a:t>
            </a:r>
            <a:endParaRPr lang="en-US" dirty="0"/>
          </a:p>
          <a:p>
            <a:r>
              <a:rPr lang="en-US" dirty="0"/>
              <a:t>6” of leg space in an exit</a:t>
            </a:r>
            <a:r>
              <a:rPr lang="en-US" baseline="0" dirty="0"/>
              <a:t> row is in high demand because </a:t>
            </a:r>
            <a:r>
              <a:rPr lang="en-US" b="1" baseline="0" dirty="0"/>
              <a:t>the probability of being in a flight where the extra responsibility of being in an exit row would matter is very low. </a:t>
            </a:r>
          </a:p>
          <a:p>
            <a:endParaRPr lang="en-US" b="1" baseline="0" dirty="0"/>
          </a:p>
          <a:p>
            <a:r>
              <a:rPr lang="en-US" b="0" baseline="0" dirty="0"/>
              <a:t>The </a:t>
            </a:r>
            <a:r>
              <a:rPr lang="en-US" b="1" baseline="0" dirty="0"/>
              <a:t>invisible hand </a:t>
            </a:r>
            <a:r>
              <a:rPr lang="en-US" b="0" baseline="0" dirty="0"/>
              <a:t>that has made the safety record so impressive are the regulations that the US </a:t>
            </a:r>
            <a:r>
              <a:rPr lang="en-US" b="0" baseline="0" dirty="0" err="1"/>
              <a:t>govt</a:t>
            </a:r>
            <a:r>
              <a:rPr lang="en-US" b="0" baseline="0" dirty="0"/>
              <a:t> (and its European counterpart) puts in place for any airline to operate in the US airports. </a:t>
            </a:r>
          </a:p>
          <a:p>
            <a:endParaRPr lang="en-US" b="0" baseline="0" dirty="0"/>
          </a:p>
          <a:p>
            <a:r>
              <a:rPr lang="en-US" b="0" baseline="0" dirty="0"/>
              <a:t>From the phrasing of the safety announcements, to the weight of the cockpit door to # on board defibrillators, the FAA regulates no only the flying equipment but also the processes in the airports in </a:t>
            </a:r>
            <a:r>
              <a:rPr lang="en-US" b="0" baseline="0" dirty="0" err="1"/>
              <a:t>countires</a:t>
            </a:r>
            <a:r>
              <a:rPr lang="en-US" b="0" baseline="0" dirty="0"/>
              <a:t> from which the plane take off. </a:t>
            </a:r>
          </a:p>
          <a:p>
            <a:endParaRPr lang="en-US" b="0" baseline="0" dirty="0"/>
          </a:p>
          <a:p>
            <a:r>
              <a:rPr lang="en-US" b="0" baseline="0" dirty="0"/>
              <a:t>Part of this </a:t>
            </a:r>
            <a:r>
              <a:rPr lang="en-US" b="0" baseline="0" dirty="0" err="1"/>
              <a:t>regularoy</a:t>
            </a:r>
            <a:r>
              <a:rPr lang="en-US" b="0" baseline="0" dirty="0"/>
              <a:t> process that </a:t>
            </a:r>
            <a:r>
              <a:rPr lang="en-US" b="1" baseline="0" dirty="0"/>
              <a:t>is relevant for my research </a:t>
            </a:r>
            <a:r>
              <a:rPr lang="en-US" b="0" baseline="0" dirty="0"/>
              <a:t>is this document called DO178C by which FAA and EASA approve </a:t>
            </a:r>
            <a:r>
              <a:rPr lang="en-US" b="0" baseline="0" dirty="0" err="1"/>
              <a:t>airbourne</a:t>
            </a:r>
            <a:r>
              <a:rPr lang="en-US" b="0" baseline="0" dirty="0"/>
              <a:t> software</a:t>
            </a:r>
          </a:p>
          <a:p>
            <a:endParaRPr lang="en-US" dirty="0"/>
          </a:p>
          <a:p>
            <a:r>
              <a:rPr lang="en-US" dirty="0"/>
              <a:t>Categorizes into Levels</a:t>
            </a:r>
          </a:p>
          <a:p>
            <a:endParaRPr lang="en-US" dirty="0"/>
          </a:p>
          <a:p>
            <a:r>
              <a:rPr lang="en-US" dirty="0"/>
              <a:t>E.g., any software that </a:t>
            </a:r>
            <a:r>
              <a:rPr lang="en-US" b="1" dirty="0"/>
              <a:t>commands, controls, and monitors safety-critical functions </a:t>
            </a:r>
            <a:r>
              <a:rPr lang="en-US" dirty="0"/>
              <a:t>should receive the highest DAL - Level A.</a:t>
            </a:r>
          </a:p>
          <a:p>
            <a:endParaRPr lang="en-US" dirty="0"/>
          </a:p>
          <a:p>
            <a:r>
              <a:rPr lang="en-US" dirty="0"/>
              <a:t>Catastrophic - Failure may cause multiple fatalities, usually with </a:t>
            </a:r>
            <a:r>
              <a:rPr lang="en-US" b="1" dirty="0"/>
              <a:t>loss of the airplane</a:t>
            </a:r>
            <a:r>
              <a:rPr lang="en-US" dirty="0"/>
              <a:t>.</a:t>
            </a:r>
          </a:p>
          <a:p>
            <a:r>
              <a:rPr lang="en-US" dirty="0"/>
              <a:t>Hazardous - Failure has </a:t>
            </a:r>
            <a:r>
              <a:rPr lang="en-US" b="1" dirty="0"/>
              <a:t>a large negative impact </a:t>
            </a:r>
            <a:r>
              <a:rPr lang="en-US" dirty="0"/>
              <a:t>on </a:t>
            </a:r>
            <a:r>
              <a:rPr lang="en-US" b="1" dirty="0"/>
              <a:t>safety or performance</a:t>
            </a:r>
            <a:r>
              <a:rPr lang="en-US" dirty="0"/>
              <a:t>, or reduces the ability of the crew to operate the aircraft due to physical distress or a </a:t>
            </a:r>
            <a:r>
              <a:rPr lang="en-US" b="1" dirty="0"/>
              <a:t>higher workload</a:t>
            </a:r>
            <a:r>
              <a:rPr lang="en-US" dirty="0"/>
              <a:t>, or causes </a:t>
            </a:r>
            <a:r>
              <a:rPr lang="en-US" b="1" dirty="0"/>
              <a:t>serious or fatal injuries among the passengers</a:t>
            </a:r>
            <a:r>
              <a:rPr lang="en-US" dirty="0"/>
              <a:t>.</a:t>
            </a:r>
          </a:p>
          <a:p>
            <a:r>
              <a:rPr lang="en-US" dirty="0"/>
              <a:t>Major - </a:t>
            </a:r>
            <a:r>
              <a:rPr lang="en-US" b="1" dirty="0"/>
              <a:t>Failure significantly reduces the safety margin </a:t>
            </a:r>
            <a:r>
              <a:rPr lang="en-US" dirty="0"/>
              <a:t>or </a:t>
            </a:r>
            <a:r>
              <a:rPr lang="en-US" b="1" dirty="0"/>
              <a:t>significantly increases crew workload</a:t>
            </a:r>
            <a:r>
              <a:rPr lang="en-US" dirty="0"/>
              <a:t>. May result in passenger </a:t>
            </a:r>
            <a:r>
              <a:rPr lang="en-US" b="1" dirty="0"/>
              <a:t>discomfort</a:t>
            </a:r>
            <a:r>
              <a:rPr lang="en-US" dirty="0"/>
              <a:t> (or even minor injuries).</a:t>
            </a:r>
          </a:p>
          <a:p>
            <a:r>
              <a:rPr lang="en-US" dirty="0"/>
              <a:t>Minor - Failure slightly reduces the </a:t>
            </a:r>
            <a:r>
              <a:rPr lang="en-US" b="1" dirty="0"/>
              <a:t>safety margin or slightly </a:t>
            </a:r>
            <a:r>
              <a:rPr lang="en-US" dirty="0"/>
              <a:t>increases crew workload. Examples might include causing passenger inconvenience or a routine flight plan change.</a:t>
            </a:r>
          </a:p>
          <a:p>
            <a:r>
              <a:rPr lang="en-US" dirty="0"/>
              <a:t>No Effect - Failure has no impact on safety, aircraft operation, or crew workload.</a:t>
            </a:r>
          </a:p>
          <a:p>
            <a:endParaRPr lang="en-US" dirty="0"/>
          </a:p>
          <a:p>
            <a:r>
              <a:rPr lang="en-US" dirty="0"/>
              <a:t>The Airbus A320 jetliner, for example, a major product of the DO-178B era, contains a total of 800,000 lines of code in all of its avionics systems, points out Nat Hillary, field applications engineer with LDRA Software Technology, a software tool supplier in San Bruno Calif. By contrast the Boeing 777, a newer aircraft, features around 4 million lines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A3A0-0E1E-45F0-A9CE-2CF4B807E4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475m$ cost of replacing chips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Pentium FDIV bug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bug"/>
              </a:rPr>
              <a:t>computer bug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affected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loating point unit"/>
              </a:rPr>
              <a:t>floating point 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(FPU)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5 (microarchitecture)"/>
              </a:rPr>
              <a:t>early Intel Pentium processors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Because of the bug, the processor could return incorrect decimal results when dividing a number. Discovered in 1994 by Professor Thomas R. Nicely 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ynchburg College"/>
              </a:rPr>
              <a:t>Lynchburg College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Intel attributed the error to missing entries in the lookup table used by the floating-point division circuitry.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17B5B-D32A-284B-B0C4-C620EACC2A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scientist log(n), </a:t>
            </a:r>
            <a:r>
              <a:rPr lang="en-US" dirty="0" err="1"/>
              <a:t>algorithmist</a:t>
            </a:r>
            <a:r>
              <a:rPr lang="en-US" dirty="0"/>
              <a:t> O(Poly(n)), verification engineer O(PSPACE(n))</a:t>
            </a:r>
          </a:p>
          <a:p>
            <a:endParaRPr lang="en-US" dirty="0"/>
          </a:p>
          <a:p>
            <a:r>
              <a:rPr lang="en-US" dirty="0"/>
              <a:t>buzzkills, hype-kills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Roshomon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D770-1E3A-4068-8773-94408BE38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4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5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6BC2-D01D-4DFD-8054-7E068A9DCB03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D748-DDBF-4E2A-A431-11A3EB73C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pages/viewpage.action?pageId=6425989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10363200" cy="1470025"/>
          </a:xfrm>
        </p:spPr>
        <p:txBody>
          <a:bodyPr>
            <a:noAutofit/>
          </a:bodyPr>
          <a:lstStyle/>
          <a:p>
            <a:r>
              <a:rPr lang="en-US" dirty="0"/>
              <a:t>Introduction to the course:</a:t>
            </a:r>
            <a:br>
              <a:rPr lang="en-US" dirty="0"/>
            </a:br>
            <a:r>
              <a:rPr lang="en-US" dirty="0"/>
              <a:t>Verifying cyberphysical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971800"/>
            <a:ext cx="8534400" cy="266700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r>
              <a:rPr lang="en-US" dirty="0"/>
              <a:t>August 27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7CC0-5C48-8744-938C-333AC88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28176" cy="822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State space explosion! Number of states grow exponentially with time!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692D7-074F-ED4C-A6AC-BFA55AFB1FCA}"/>
              </a:ext>
            </a:extLst>
          </p:cNvPr>
          <p:cNvGrpSpPr/>
          <p:nvPr/>
        </p:nvGrpSpPr>
        <p:grpSpPr>
          <a:xfrm>
            <a:off x="1741020" y="1575858"/>
            <a:ext cx="1796967" cy="960347"/>
            <a:chOff x="2490788" y="1575858"/>
            <a:chExt cx="3414827" cy="18249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0F3FFF-C199-F84E-9EF7-39E2F4821D6D}"/>
                </a:ext>
              </a:extLst>
            </p:cNvPr>
            <p:cNvSpPr/>
            <p:nvPr/>
          </p:nvSpPr>
          <p:spPr>
            <a:xfrm>
              <a:off x="2490788" y="22859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BC84F6-2491-C44F-A3D6-E92CCACBA3AB}"/>
                </a:ext>
              </a:extLst>
            </p:cNvPr>
            <p:cNvGrpSpPr/>
            <p:nvPr/>
          </p:nvGrpSpPr>
          <p:grpSpPr>
            <a:xfrm>
              <a:off x="2771276" y="1943098"/>
              <a:ext cx="1129212" cy="1028700"/>
              <a:chOff x="2771276" y="1943098"/>
              <a:chExt cx="1129212" cy="10287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AF7C61-D750-E545-A9BD-FC7CD289ADF9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25C23E-0E47-E348-9950-4025EEDF8214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82E097-E626-AA48-B321-D4A9FDB77D57}"/>
                  </a:ext>
                </a:extLst>
              </p:cNvPr>
              <p:cNvCxnSpPr>
                <a:stCxn id="6" idx="7"/>
                <a:endCxn id="8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EE9326D-B69B-E04B-947C-2FD17F9A1B62}"/>
                  </a:ext>
                </a:extLst>
              </p:cNvPr>
              <p:cNvCxnSpPr>
                <a:cxnSpLocks/>
                <a:stCxn id="6" idx="5"/>
                <a:endCxn id="9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43ADA94-6214-BA4A-AB58-DB164EA19B93}"/>
                </a:ext>
              </a:extLst>
            </p:cNvPr>
            <p:cNvGrpSpPr/>
            <p:nvPr/>
          </p:nvGrpSpPr>
          <p:grpSpPr>
            <a:xfrm>
              <a:off x="3852364" y="1740905"/>
              <a:ext cx="1070084" cy="664582"/>
              <a:chOff x="4372476" y="1758548"/>
              <a:chExt cx="1070084" cy="66458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08BCA65-6115-DD4A-81E1-2165C87EF4B2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FA8AE7-1F9A-2E43-A7C3-53B21C03858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6501485-2401-8F44-ACDB-6FF6B5FFA8F0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0E25CBA-588B-084A-8AF0-DDACAE99D661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22095D-9066-8941-889D-829BBE5D8379}"/>
                </a:ext>
              </a:extLst>
            </p:cNvPr>
            <p:cNvGrpSpPr/>
            <p:nvPr/>
          </p:nvGrpSpPr>
          <p:grpSpPr>
            <a:xfrm flipV="1">
              <a:off x="3852364" y="2547863"/>
              <a:ext cx="1070084" cy="685800"/>
              <a:chOff x="4372476" y="1758548"/>
              <a:chExt cx="1070084" cy="66458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D6DF7F-D599-884D-A88B-F5EA493AAFAA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A10516-F1DC-6D42-9F03-6468237D40C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B4F5AEF-0A68-7F40-852A-0A0A7DD9802F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52567A1-FE94-5644-A38C-0324A8C9A4A8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61B2B60-EF0E-7B46-B07D-3F89E478B98B}"/>
                </a:ext>
              </a:extLst>
            </p:cNvPr>
            <p:cNvGrpSpPr/>
            <p:nvPr/>
          </p:nvGrpSpPr>
          <p:grpSpPr>
            <a:xfrm>
              <a:off x="4933451" y="1575858"/>
              <a:ext cx="972164" cy="454396"/>
              <a:chOff x="4372476" y="1860726"/>
              <a:chExt cx="972164" cy="454396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2F00F77-9BB5-9C47-BB0B-8121C76E905F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B6F3755-C133-8B4B-A32F-98523603AA10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4BC9BB-C410-4344-8743-F36A3324D6EA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BDDFF53-EE7C-3B49-863D-2BD6D4541A95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32B7AE2-1990-A640-BBBD-7F4243863887}"/>
                </a:ext>
              </a:extLst>
            </p:cNvPr>
            <p:cNvGrpSpPr/>
            <p:nvPr/>
          </p:nvGrpSpPr>
          <p:grpSpPr>
            <a:xfrm flipV="1">
              <a:off x="4933451" y="2091536"/>
              <a:ext cx="972164" cy="401985"/>
              <a:chOff x="4372476" y="1860726"/>
              <a:chExt cx="972164" cy="4543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E229094-02C4-F345-80E4-7D0E096B0AFE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0D952F-DFE2-9440-B696-3B7231EAB58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0E4C3-147B-E748-BDE6-4D42FAB3779A}"/>
                  </a:ext>
                </a:extLst>
              </p:cNvPr>
              <p:cNvCxnSpPr>
                <a:cxnSpLocks/>
                <a:endCxn id="51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B80E0C1-B48E-5042-9E6C-87CC532332ED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B98A7F-B222-4A46-AA3B-4CC5F92DD37F}"/>
                </a:ext>
              </a:extLst>
            </p:cNvPr>
            <p:cNvGrpSpPr/>
            <p:nvPr/>
          </p:nvGrpSpPr>
          <p:grpSpPr>
            <a:xfrm flipV="1">
              <a:off x="4933451" y="2486133"/>
              <a:ext cx="972164" cy="914699"/>
              <a:chOff x="5413945" y="3082844"/>
              <a:chExt cx="972164" cy="91766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CA79D44-9178-2544-8684-20F18B5300AA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4CB0E73-B8A2-3B49-861F-AFB833FF1BEB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8D79E0-F733-424F-AB2B-A895293D1639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CFAEF20A-EE61-B047-B7F8-85B04886BD9A}"/>
                    </a:ext>
                  </a:extLst>
                </p:cNvPr>
                <p:cNvCxnSpPr>
                  <a:cxnSpLocks/>
                  <a:endCxn id="56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692D2EB-50F9-4148-96AB-FE26007A4AA4}"/>
                    </a:ext>
                  </a:extLst>
                </p:cNvPr>
                <p:cNvCxnSpPr>
                  <a:cxnSpLocks/>
                  <a:endCxn id="57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C6A2BF7-6879-674E-BE68-D563AEC68E18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052A7D6-0889-0E4B-9E91-93D6AC6504AC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2E8CB5D-9D0A-EF4A-BC09-D881DC35DDE8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9C46057-75ED-D04B-B6B2-D3F28673E31E}"/>
                    </a:ext>
                  </a:extLst>
                </p:cNvPr>
                <p:cNvCxnSpPr>
                  <a:cxnSpLocks/>
                  <a:endCxn id="61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93FE3FC0-CB3D-0E46-A0AF-A3BFD4C08849}"/>
                    </a:ext>
                  </a:extLst>
                </p:cNvPr>
                <p:cNvCxnSpPr>
                  <a:cxnSpLocks/>
                  <a:endCxn id="62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7EFCA-1822-FB46-AB7E-48A752C60EEA}"/>
              </a:ext>
            </a:extLst>
          </p:cNvPr>
          <p:cNvSpPr/>
          <p:nvPr/>
        </p:nvSpPr>
        <p:spPr>
          <a:xfrm>
            <a:off x="1975677" y="5903893"/>
            <a:ext cx="1358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time = 0</a:t>
            </a:r>
          </a:p>
          <a:p>
            <a:pPr algn="ctr"/>
            <a:r>
              <a:rPr lang="en-US" sz="2400" i="1" dirty="0">
                <a:latin typeface="+mj-lt"/>
              </a:rPr>
              <a:t>states = 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2E71EB-3CDC-8649-9368-C44DB54A386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55094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77D97B-184B-6B4A-8D26-8F2F3BD52092}"/>
              </a:ext>
            </a:extLst>
          </p:cNvPr>
          <p:cNvSpPr/>
          <p:nvPr/>
        </p:nvSpPr>
        <p:spPr>
          <a:xfrm>
            <a:off x="3350402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10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ADF310-A798-4C46-BB55-BC916719183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794595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CAFD8F7-A380-164C-BC5D-541477756DA8}"/>
              </a:ext>
            </a:extLst>
          </p:cNvPr>
          <p:cNvSpPr/>
          <p:nvPr/>
        </p:nvSpPr>
        <p:spPr>
          <a:xfrm>
            <a:off x="4354553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20</a:t>
            </a:r>
          </a:p>
          <a:p>
            <a:pPr algn="ctr"/>
            <a:r>
              <a:rPr lang="en-US" sz="2400" i="1" dirty="0">
                <a:latin typeface="+mj-lt"/>
              </a:rPr>
              <a:t>S = 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E9EC3C-11D8-EC49-A85C-66F6A2BE235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98746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3F37358-45A2-FA4A-8EF3-2836161EBCE5}"/>
              </a:ext>
            </a:extLst>
          </p:cNvPr>
          <p:cNvSpPr/>
          <p:nvPr/>
        </p:nvSpPr>
        <p:spPr>
          <a:xfrm>
            <a:off x="5358704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30</a:t>
            </a:r>
          </a:p>
          <a:p>
            <a:pPr algn="ctr"/>
            <a:r>
              <a:rPr lang="en-US" sz="2400" i="1" dirty="0">
                <a:latin typeface="+mj-lt"/>
              </a:rPr>
              <a:t>S = 8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0840DA-C6E8-374E-8F5E-74A9B672C5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02897" y="5058376"/>
            <a:ext cx="0" cy="8455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42D0AC-E4DB-4C40-BE9B-A5416695C6B3}"/>
              </a:ext>
            </a:extLst>
          </p:cNvPr>
          <p:cNvSpPr/>
          <p:nvPr/>
        </p:nvSpPr>
        <p:spPr>
          <a:xfrm>
            <a:off x="8784892" y="5903893"/>
            <a:ext cx="114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k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  <a:r>
              <a:rPr lang="en-US" sz="2400" i="1" baseline="30000" dirty="0">
                <a:latin typeface="+mj-lt"/>
              </a:rPr>
              <a:t>k/10</a:t>
            </a:r>
            <a:endParaRPr lang="en-US" sz="2400" i="1" dirty="0"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EDE7F0-316C-2D45-AEDD-AFE6749B8039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9355722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F040D42-7468-A94F-8FA0-253914B045C9}"/>
              </a:ext>
            </a:extLst>
          </p:cNvPr>
          <p:cNvCxnSpPr>
            <a:cxnSpLocks/>
          </p:cNvCxnSpPr>
          <p:nvPr/>
        </p:nvCxnSpPr>
        <p:spPr>
          <a:xfrm flipH="1">
            <a:off x="11180146" y="1975415"/>
            <a:ext cx="28937" cy="39558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34E821F-2308-6F47-A45E-C83F311EE2B3}"/>
              </a:ext>
            </a:extLst>
          </p:cNvPr>
          <p:cNvSpPr/>
          <p:nvPr/>
        </p:nvSpPr>
        <p:spPr>
          <a:xfrm>
            <a:off x="11209083" y="4832625"/>
            <a:ext cx="53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120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BA775C-9063-DA4D-8E9D-1854601EFAF4}"/>
              </a:ext>
            </a:extLst>
          </p:cNvPr>
          <p:cNvGrpSpPr/>
          <p:nvPr/>
        </p:nvGrpSpPr>
        <p:grpSpPr>
          <a:xfrm>
            <a:off x="6509558" y="1592099"/>
            <a:ext cx="3548635" cy="1547794"/>
            <a:chOff x="4497777" y="1072456"/>
            <a:chExt cx="3548635" cy="1547794"/>
          </a:xfrm>
        </p:grpSpPr>
        <p:sp>
          <p:nvSpPr>
            <p:cNvPr id="70" name="Rounded Rectangle 124">
              <a:extLst>
                <a:ext uri="{FF2B5EF4-FFF2-40B4-BE49-F238E27FC236}">
                  <a16:creationId xmlns:a16="http://schemas.microsoft.com/office/drawing/2014/main" id="{26316599-76C3-CE4D-BC91-565001E13A1B}"/>
                </a:ext>
              </a:extLst>
            </p:cNvPr>
            <p:cNvSpPr/>
            <p:nvPr/>
          </p:nvSpPr>
          <p:spPr>
            <a:xfrm>
              <a:off x="4497777" y="1072456"/>
              <a:ext cx="3548635" cy="1547794"/>
            </a:xfrm>
            <a:prstGeom prst="roundRect">
              <a:avLst>
                <a:gd name="adj" fmla="val 6699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C609812C-C944-BC41-BFB5-31813D01312B}"/>
                </a:ext>
              </a:extLst>
            </p:cNvPr>
            <p:cNvSpPr/>
            <p:nvPr/>
          </p:nvSpPr>
          <p:spPr>
            <a:xfrm>
              <a:off x="4609751" y="1132576"/>
              <a:ext cx="3173159" cy="292863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Freeform 126">
              <a:extLst>
                <a:ext uri="{FF2B5EF4-FFF2-40B4-BE49-F238E27FC236}">
                  <a16:creationId xmlns:a16="http://schemas.microsoft.com/office/drawing/2014/main" id="{5A9ACFC7-BB86-F046-874C-466D91024EF3}"/>
                </a:ext>
              </a:extLst>
            </p:cNvPr>
            <p:cNvSpPr/>
            <p:nvPr/>
          </p:nvSpPr>
          <p:spPr>
            <a:xfrm>
              <a:off x="4609751" y="1305122"/>
              <a:ext cx="3297946" cy="325181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Freeform 127">
              <a:extLst>
                <a:ext uri="{FF2B5EF4-FFF2-40B4-BE49-F238E27FC236}">
                  <a16:creationId xmlns:a16="http://schemas.microsoft.com/office/drawing/2014/main" id="{15A291B3-9795-6746-A942-B880BCAD9B43}"/>
                </a:ext>
              </a:extLst>
            </p:cNvPr>
            <p:cNvSpPr/>
            <p:nvPr/>
          </p:nvSpPr>
          <p:spPr>
            <a:xfrm flipV="1">
              <a:off x="4609751" y="2282031"/>
              <a:ext cx="3297946" cy="222728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Freeform 128">
              <a:extLst>
                <a:ext uri="{FF2B5EF4-FFF2-40B4-BE49-F238E27FC236}">
                  <a16:creationId xmlns:a16="http://schemas.microsoft.com/office/drawing/2014/main" id="{B6921F4D-DDF5-E645-AC83-4DBC57B3481F}"/>
                </a:ext>
              </a:extLst>
            </p:cNvPr>
            <p:cNvSpPr/>
            <p:nvPr/>
          </p:nvSpPr>
          <p:spPr>
            <a:xfrm flipV="1">
              <a:off x="4609751" y="2068247"/>
              <a:ext cx="3324686" cy="214469"/>
            </a:xfrm>
            <a:custGeom>
              <a:avLst/>
              <a:gdLst>
                <a:gd name="connsiteX0" fmla="*/ 0 w 4521200"/>
                <a:gd name="connsiteY0" fmla="*/ 660400 h 676286"/>
                <a:gd name="connsiteX1" fmla="*/ 2781300 w 4521200"/>
                <a:gd name="connsiteY1" fmla="*/ 660400 h 676286"/>
                <a:gd name="connsiteX2" fmla="*/ 3683000 w 4521200"/>
                <a:gd name="connsiteY2" fmla="*/ 495300 h 676286"/>
                <a:gd name="connsiteX3" fmla="*/ 4521200 w 4521200"/>
                <a:gd name="connsiteY3" fmla="*/ 0 h 67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200" h="676286">
                  <a:moveTo>
                    <a:pt x="0" y="660400"/>
                  </a:moveTo>
                  <a:cubicBezTo>
                    <a:pt x="1083733" y="674158"/>
                    <a:pt x="2167467" y="687917"/>
                    <a:pt x="2781300" y="660400"/>
                  </a:cubicBezTo>
                  <a:cubicBezTo>
                    <a:pt x="3395133" y="632883"/>
                    <a:pt x="3393017" y="605367"/>
                    <a:pt x="3683000" y="495300"/>
                  </a:cubicBezTo>
                  <a:cubicBezTo>
                    <a:pt x="3972983" y="385233"/>
                    <a:pt x="4521200" y="0"/>
                    <a:pt x="4521200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Freeform 129">
              <a:extLst>
                <a:ext uri="{FF2B5EF4-FFF2-40B4-BE49-F238E27FC236}">
                  <a16:creationId xmlns:a16="http://schemas.microsoft.com/office/drawing/2014/main" id="{ACB5BB81-16A6-D649-A66F-00BCFC9358E2}"/>
                </a:ext>
              </a:extLst>
            </p:cNvPr>
            <p:cNvSpPr/>
            <p:nvPr/>
          </p:nvSpPr>
          <p:spPr>
            <a:xfrm>
              <a:off x="6891574" y="1841715"/>
              <a:ext cx="1016124" cy="181489"/>
            </a:xfrm>
            <a:custGeom>
              <a:avLst/>
              <a:gdLst>
                <a:gd name="connsiteX0" fmla="*/ 0 w 1447800"/>
                <a:gd name="connsiteY0" fmla="*/ 0 h 419100"/>
                <a:gd name="connsiteX1" fmla="*/ 571500 w 1447800"/>
                <a:gd name="connsiteY1" fmla="*/ 101600 h 419100"/>
                <a:gd name="connsiteX2" fmla="*/ 1447800 w 14478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0" h="419100">
                  <a:moveTo>
                    <a:pt x="0" y="0"/>
                  </a:moveTo>
                  <a:cubicBezTo>
                    <a:pt x="165100" y="15875"/>
                    <a:pt x="330200" y="31750"/>
                    <a:pt x="571500" y="101600"/>
                  </a:cubicBezTo>
                  <a:cubicBezTo>
                    <a:pt x="812800" y="171450"/>
                    <a:pt x="1447800" y="419100"/>
                    <a:pt x="1447800" y="419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Freeform 130">
              <a:extLst>
                <a:ext uri="{FF2B5EF4-FFF2-40B4-BE49-F238E27FC236}">
                  <a16:creationId xmlns:a16="http://schemas.microsoft.com/office/drawing/2014/main" id="{6145DE69-E02D-1447-934B-1EF757B15D3D}"/>
                </a:ext>
              </a:extLst>
            </p:cNvPr>
            <p:cNvSpPr/>
            <p:nvPr/>
          </p:nvSpPr>
          <p:spPr>
            <a:xfrm flipV="1">
              <a:off x="6891574" y="1608651"/>
              <a:ext cx="1016124" cy="232367"/>
            </a:xfrm>
            <a:custGeom>
              <a:avLst/>
              <a:gdLst>
                <a:gd name="connsiteX0" fmla="*/ 0 w 1447800"/>
                <a:gd name="connsiteY0" fmla="*/ 0 h 419100"/>
                <a:gd name="connsiteX1" fmla="*/ 571500 w 1447800"/>
                <a:gd name="connsiteY1" fmla="*/ 101600 h 419100"/>
                <a:gd name="connsiteX2" fmla="*/ 1447800 w 144780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0" h="419100">
                  <a:moveTo>
                    <a:pt x="0" y="0"/>
                  </a:moveTo>
                  <a:cubicBezTo>
                    <a:pt x="165100" y="15875"/>
                    <a:pt x="330200" y="31750"/>
                    <a:pt x="571500" y="101600"/>
                  </a:cubicBezTo>
                  <a:cubicBezTo>
                    <a:pt x="812800" y="171450"/>
                    <a:pt x="1447800" y="419100"/>
                    <a:pt x="1447800" y="419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70A7F72-C718-8040-8359-2FE57C53B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751" y="1841715"/>
              <a:ext cx="2281822" cy="3457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9D78AC-A5C0-BB42-978B-7C9532A00273}"/>
                </a:ext>
              </a:extLst>
            </p:cNvPr>
            <p:cNvSpPr/>
            <p:nvPr/>
          </p:nvSpPr>
          <p:spPr>
            <a:xfrm rot="5400000">
              <a:off x="6212939" y="1938835"/>
              <a:ext cx="117700" cy="126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pic>
          <p:nvPicPr>
            <p:cNvPr id="92" name="Picture 2" descr="Image result for grey car top view">
              <a:extLst>
                <a:ext uri="{FF2B5EF4-FFF2-40B4-BE49-F238E27FC236}">
                  <a16:creationId xmlns:a16="http://schemas.microsoft.com/office/drawing/2014/main" id="{A6EFD54A-6504-644A-9855-E167D7329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01308">
              <a:off x="6255464" y="1635055"/>
              <a:ext cx="329037" cy="21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Image result for grey car top view">
              <a:extLst>
                <a:ext uri="{FF2B5EF4-FFF2-40B4-BE49-F238E27FC236}">
                  <a16:creationId xmlns:a16="http://schemas.microsoft.com/office/drawing/2014/main" id="{500FD096-6755-6E46-8260-155923DC5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01308">
              <a:off x="4653649" y="1633590"/>
              <a:ext cx="329037" cy="21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78A6D5-D48C-6949-82B1-594AC7BCC647}"/>
              </a:ext>
            </a:extLst>
          </p:cNvPr>
          <p:cNvGrpSpPr/>
          <p:nvPr/>
        </p:nvGrpSpPr>
        <p:grpSpPr>
          <a:xfrm>
            <a:off x="1731891" y="2758298"/>
            <a:ext cx="1799032" cy="961452"/>
            <a:chOff x="2012426" y="3129363"/>
            <a:chExt cx="2395476" cy="128020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907A11A-F7BC-5941-8236-621317FAB1AE}"/>
                </a:ext>
              </a:extLst>
            </p:cNvPr>
            <p:cNvSpPr/>
            <p:nvPr/>
          </p:nvSpPr>
          <p:spPr>
            <a:xfrm>
              <a:off x="2012426" y="3627522"/>
              <a:ext cx="230519" cy="240542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B03970-4B52-C34C-B82B-3F8216F6CCFB}"/>
                </a:ext>
              </a:extLst>
            </p:cNvPr>
            <p:cNvGrpSpPr/>
            <p:nvPr/>
          </p:nvGrpSpPr>
          <p:grpSpPr>
            <a:xfrm>
              <a:off x="2209185" y="3386980"/>
              <a:ext cx="792134" cy="721626"/>
              <a:chOff x="2771276" y="1943098"/>
              <a:chExt cx="1129212" cy="10287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FF96B20-9667-E741-91D6-2C2BC1BE5413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A2DF3AB-70D6-684E-AB85-49B73EBFAC76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8402159E-6062-3441-BEE4-9EB34A287862}"/>
                  </a:ext>
                </a:extLst>
              </p:cNvPr>
              <p:cNvCxnSpPr>
                <a:stCxn id="95" idx="7"/>
                <a:endCxn id="129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159864F1-6925-144D-9E19-74F385588F90}"/>
                  </a:ext>
                </a:extLst>
              </p:cNvPr>
              <p:cNvCxnSpPr>
                <a:cxnSpLocks/>
                <a:stCxn id="95" idx="5"/>
                <a:endCxn id="130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B84CD6F-92F4-094F-8C38-6360460A124E}"/>
                </a:ext>
              </a:extLst>
            </p:cNvPr>
            <p:cNvGrpSpPr/>
            <p:nvPr/>
          </p:nvGrpSpPr>
          <p:grpSpPr>
            <a:xfrm>
              <a:off x="2967560" y="3245143"/>
              <a:ext cx="750656" cy="466199"/>
              <a:chOff x="4372476" y="1758548"/>
              <a:chExt cx="1070084" cy="66458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F95F028-069E-144E-A47F-AA6F66FC5B4F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2E51044-D438-A64C-B0F1-B3988A2454B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954EE2B-5701-5A46-82AA-5AA8B4EE75AE}"/>
                  </a:ext>
                </a:extLst>
              </p:cNvPr>
              <p:cNvCxnSpPr>
                <a:cxnSpLocks/>
                <a:endCxn id="125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B020E69-D431-E740-96A8-265F06BB4A10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9ABA6D6-FBA1-134B-A062-B300DABE5145}"/>
                </a:ext>
              </a:extLst>
            </p:cNvPr>
            <p:cNvGrpSpPr/>
            <p:nvPr/>
          </p:nvGrpSpPr>
          <p:grpSpPr>
            <a:xfrm flipV="1">
              <a:off x="2967559" y="3811218"/>
              <a:ext cx="750655" cy="481084"/>
              <a:chOff x="4372476" y="1758548"/>
              <a:chExt cx="1070084" cy="66458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6A78F3E-B1FF-BF41-AF34-922A95C2E00F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7BB85A-D012-4E49-B7FC-8788029A1490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94E7AD5-ADDA-7647-B71E-178EC617449F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C79386D-F202-FC42-8C8D-8473A90E4732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A4D1DFE-AC45-164B-824A-A163969915E9}"/>
                </a:ext>
              </a:extLst>
            </p:cNvPr>
            <p:cNvGrpSpPr/>
            <p:nvPr/>
          </p:nvGrpSpPr>
          <p:grpSpPr>
            <a:xfrm>
              <a:off x="3725933" y="3129363"/>
              <a:ext cx="681966" cy="318755"/>
              <a:chOff x="4372476" y="1860726"/>
              <a:chExt cx="972164" cy="45439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1C39BB5-8D9A-4047-8EE1-26983B74276C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E1B2E1A-4C35-1043-A360-D980CE2B1B14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55C3720-292B-C940-93A9-16E5C4742286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F45D39E-6135-7940-9E4A-E14B61983DAF}"/>
                  </a:ext>
                </a:extLst>
              </p:cNvPr>
              <p:cNvCxnSpPr>
                <a:cxnSpLocks/>
                <a:endCxn id="118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D4255C2-0A72-9F4A-8F77-24CFCF702002}"/>
                </a:ext>
              </a:extLst>
            </p:cNvPr>
            <p:cNvGrpSpPr/>
            <p:nvPr/>
          </p:nvGrpSpPr>
          <p:grpSpPr>
            <a:xfrm flipV="1">
              <a:off x="3725935" y="3491108"/>
              <a:ext cx="681966" cy="281990"/>
              <a:chOff x="4372476" y="1860726"/>
              <a:chExt cx="972164" cy="454396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3805930-E943-3942-9B59-615697D90209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6238976-4D59-4E4C-AA44-247FE6E93AE3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DCE17C9-760E-2747-ADF3-244061B13345}"/>
                  </a:ext>
                </a:extLst>
              </p:cNvPr>
              <p:cNvCxnSpPr>
                <a:cxnSpLocks/>
                <a:endCxn id="113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D6A5F2D-11C1-AA44-A873-BB3393F5AC85}"/>
                  </a:ext>
                </a:extLst>
              </p:cNvPr>
              <p:cNvCxnSpPr>
                <a:cxnSpLocks/>
                <a:endCxn id="114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DC8BBC3-6AA6-9044-9D6C-92691B295AA9}"/>
                </a:ext>
              </a:extLst>
            </p:cNvPr>
            <p:cNvGrpSpPr/>
            <p:nvPr/>
          </p:nvGrpSpPr>
          <p:grpSpPr>
            <a:xfrm flipV="1">
              <a:off x="3725936" y="3767916"/>
              <a:ext cx="681966" cy="641655"/>
              <a:chOff x="5413945" y="3082844"/>
              <a:chExt cx="972164" cy="917663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3D83D7E-BC0A-6344-B377-988AA8738BA8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123A80E-2410-5843-A1E4-F532B8B2755A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FB463CCE-58FA-F546-AE21-AE27799460FA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5A098FA2-E621-E547-A6F8-E4E80A5886AA}"/>
                    </a:ext>
                  </a:extLst>
                </p:cNvPr>
                <p:cNvCxnSpPr>
                  <a:cxnSpLocks/>
                  <a:endCxn id="109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DDFEA072-F5A6-474A-A447-365B0D922586}"/>
                    </a:ext>
                  </a:extLst>
                </p:cNvPr>
                <p:cNvCxnSpPr>
                  <a:cxnSpLocks/>
                  <a:endCxn id="110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F0BBA10-9657-E94B-B106-6F70919B85D1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652CEC2-8A8E-414C-BB14-3A733A9D2D16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17B3C94-BFAA-984C-8705-79AD578D9424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9E356EAD-6BFB-6343-88C1-04AC323C087E}"/>
                    </a:ext>
                  </a:extLst>
                </p:cNvPr>
                <p:cNvCxnSpPr>
                  <a:cxnSpLocks/>
                  <a:endCxn id="105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D2817B84-FE28-574F-84B6-57B3971621BA}"/>
                    </a:ext>
                  </a:extLst>
                </p:cNvPr>
                <p:cNvCxnSpPr>
                  <a:cxnSpLocks/>
                  <a:endCxn id="106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9546D5-898F-CC43-B489-9CCA2C12960B}"/>
              </a:ext>
            </a:extLst>
          </p:cNvPr>
          <p:cNvGrpSpPr/>
          <p:nvPr/>
        </p:nvGrpSpPr>
        <p:grpSpPr>
          <a:xfrm>
            <a:off x="1741977" y="3982463"/>
            <a:ext cx="1799032" cy="961452"/>
            <a:chOff x="2012426" y="3129363"/>
            <a:chExt cx="2395476" cy="1280208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43245B7-65BE-5D4B-86D9-0CD587BC9280}"/>
                </a:ext>
              </a:extLst>
            </p:cNvPr>
            <p:cNvSpPr/>
            <p:nvPr/>
          </p:nvSpPr>
          <p:spPr>
            <a:xfrm>
              <a:off x="2012426" y="3627522"/>
              <a:ext cx="230519" cy="240542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D2CA0E-2002-8D42-8613-2809693E621D}"/>
                </a:ext>
              </a:extLst>
            </p:cNvPr>
            <p:cNvGrpSpPr/>
            <p:nvPr/>
          </p:nvGrpSpPr>
          <p:grpSpPr>
            <a:xfrm>
              <a:off x="2209185" y="3386980"/>
              <a:ext cx="792134" cy="721626"/>
              <a:chOff x="2771276" y="1943098"/>
              <a:chExt cx="1129212" cy="1028700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DF9CA218-594E-2648-9D70-BBF5A800A00E}"/>
                  </a:ext>
                </a:extLst>
              </p:cNvPr>
              <p:cNvSpPr/>
              <p:nvPr/>
            </p:nvSpPr>
            <p:spPr>
              <a:xfrm>
                <a:off x="3571876" y="19430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4BD7B8F-ECC8-B24A-B8BF-4FD38EBDD694}"/>
                  </a:ext>
                </a:extLst>
              </p:cNvPr>
              <p:cNvSpPr/>
              <p:nvPr/>
            </p:nvSpPr>
            <p:spPr>
              <a:xfrm>
                <a:off x="3571876" y="2628898"/>
                <a:ext cx="328612" cy="342900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C906EA08-3CF1-3342-9F57-9F124E39326F}"/>
                  </a:ext>
                </a:extLst>
              </p:cNvPr>
              <p:cNvCxnSpPr>
                <a:stCxn id="134" idx="7"/>
                <a:endCxn id="168" idx="2"/>
              </p:cNvCxnSpPr>
              <p:nvPr/>
            </p:nvCxnSpPr>
            <p:spPr>
              <a:xfrm flipV="1">
                <a:off x="2771276" y="2114548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5430A2F1-118C-D84C-86B4-48DB1439207D}"/>
                  </a:ext>
                </a:extLst>
              </p:cNvPr>
              <p:cNvCxnSpPr>
                <a:cxnSpLocks/>
                <a:stCxn id="134" idx="5"/>
                <a:endCxn id="169" idx="2"/>
              </p:cNvCxnSpPr>
              <p:nvPr/>
            </p:nvCxnSpPr>
            <p:spPr>
              <a:xfrm>
                <a:off x="2771276" y="2578681"/>
                <a:ext cx="800600" cy="2216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3890F2A-5375-4049-B16B-F648B219E38D}"/>
                </a:ext>
              </a:extLst>
            </p:cNvPr>
            <p:cNvGrpSpPr/>
            <p:nvPr/>
          </p:nvGrpSpPr>
          <p:grpSpPr>
            <a:xfrm>
              <a:off x="2967560" y="3245143"/>
              <a:ext cx="750656" cy="466199"/>
              <a:chOff x="4372476" y="1758548"/>
              <a:chExt cx="1070084" cy="664582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9694555-8796-2F43-84C5-447D2ECD9EDE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C2DC0F2-0BD6-E444-B1A1-DB17FE40A715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FCED4691-B862-7E41-B3B7-DC40267DB6B5}"/>
                  </a:ext>
                </a:extLst>
              </p:cNvPr>
              <p:cNvCxnSpPr>
                <a:cxnSpLocks/>
                <a:endCxn id="164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A4798C76-AA0A-CF49-A593-773DCB5E2E92}"/>
                  </a:ext>
                </a:extLst>
              </p:cNvPr>
              <p:cNvCxnSpPr>
                <a:cxnSpLocks/>
                <a:endCxn id="165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EB2F956-FE65-ED41-9602-BAE443C9DB95}"/>
                </a:ext>
              </a:extLst>
            </p:cNvPr>
            <p:cNvGrpSpPr/>
            <p:nvPr/>
          </p:nvGrpSpPr>
          <p:grpSpPr>
            <a:xfrm flipV="1">
              <a:off x="2967559" y="3811218"/>
              <a:ext cx="750655" cy="481084"/>
              <a:chOff x="4372476" y="1758548"/>
              <a:chExt cx="1070084" cy="664582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90962E2-8BAA-4B4E-8690-4A7B971AEE44}"/>
                  </a:ext>
                </a:extLst>
              </p:cNvPr>
              <p:cNvSpPr/>
              <p:nvPr/>
            </p:nvSpPr>
            <p:spPr>
              <a:xfrm>
                <a:off x="5173075" y="175854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406CB9D-7C6C-8149-9FE8-E67CCA406CB6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269485" cy="28120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80049291-78C8-1942-B17B-3D42B4BCE4A4}"/>
                  </a:ext>
                </a:extLst>
              </p:cNvPr>
              <p:cNvCxnSpPr>
                <a:cxnSpLocks/>
                <a:endCxn id="160" idx="2"/>
              </p:cNvCxnSpPr>
              <p:nvPr/>
            </p:nvCxnSpPr>
            <p:spPr>
              <a:xfrm flipV="1">
                <a:off x="4372476" y="1899149"/>
                <a:ext cx="800599" cy="122285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D3777CB5-A68E-8744-B46D-7FF5053B4404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>
                <a:off x="4372476" y="2247262"/>
                <a:ext cx="800599" cy="3526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710B67A-AFDD-664A-BA6A-9F7321DFD959}"/>
                </a:ext>
              </a:extLst>
            </p:cNvPr>
            <p:cNvGrpSpPr/>
            <p:nvPr/>
          </p:nvGrpSpPr>
          <p:grpSpPr>
            <a:xfrm>
              <a:off x="3725933" y="3129363"/>
              <a:ext cx="681966" cy="318755"/>
              <a:chOff x="4372476" y="1860726"/>
              <a:chExt cx="972164" cy="454396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5AD7053-7489-9043-B1FA-62B356422C5D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8C271A2-5880-DB48-B31C-3490362D2CEF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880ABBA9-13B3-5A4D-8CC0-83E832C94780}"/>
                  </a:ext>
                </a:extLst>
              </p:cNvPr>
              <p:cNvCxnSpPr>
                <a:cxnSpLocks/>
                <a:endCxn id="156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42A17F31-66FF-A445-B5B4-A6F6AC6FED18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9AB7AF7-5760-184E-9F61-CABE1D389203}"/>
                </a:ext>
              </a:extLst>
            </p:cNvPr>
            <p:cNvGrpSpPr/>
            <p:nvPr/>
          </p:nvGrpSpPr>
          <p:grpSpPr>
            <a:xfrm flipV="1">
              <a:off x="3725935" y="3491108"/>
              <a:ext cx="681966" cy="281990"/>
              <a:chOff x="4372476" y="1860726"/>
              <a:chExt cx="972164" cy="454396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976C1DC-0EA9-CF48-B15B-507D27A1B2D7}"/>
                  </a:ext>
                </a:extLst>
              </p:cNvPr>
              <p:cNvSpPr/>
              <p:nvPr/>
            </p:nvSpPr>
            <p:spPr>
              <a:xfrm>
                <a:off x="5173075" y="1860726"/>
                <a:ext cx="171565" cy="17902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DD03C4F-525A-1A4C-B4ED-F73AB8F497B8}"/>
                  </a:ext>
                </a:extLst>
              </p:cNvPr>
              <p:cNvSpPr/>
              <p:nvPr/>
            </p:nvSpPr>
            <p:spPr>
              <a:xfrm>
                <a:off x="5173075" y="2141928"/>
                <a:ext cx="165977" cy="173194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C0E9F95E-2869-BD4E-A371-59B93D2C7D51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V="1">
                <a:off x="4372476" y="1950238"/>
                <a:ext cx="800599" cy="122418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E7F3F1F8-F636-DE4F-B876-F16871F82E86}"/>
                  </a:ext>
                </a:extLst>
              </p:cNvPr>
              <p:cNvCxnSpPr>
                <a:cxnSpLocks/>
                <a:endCxn id="153" idx="2"/>
              </p:cNvCxnSpPr>
              <p:nvPr/>
            </p:nvCxnSpPr>
            <p:spPr>
              <a:xfrm>
                <a:off x="4372476" y="2141928"/>
                <a:ext cx="800599" cy="86597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457AA0F-585A-DF42-82F3-17C2021B1E0B}"/>
                </a:ext>
              </a:extLst>
            </p:cNvPr>
            <p:cNvGrpSpPr/>
            <p:nvPr/>
          </p:nvGrpSpPr>
          <p:grpSpPr>
            <a:xfrm flipV="1">
              <a:off x="3725936" y="3767916"/>
              <a:ext cx="681966" cy="641655"/>
              <a:chOff x="5413945" y="3082844"/>
              <a:chExt cx="972164" cy="917663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CEB1C6A-CB9F-1A4D-8253-74D9C8AFCE20}"/>
                  </a:ext>
                </a:extLst>
              </p:cNvPr>
              <p:cNvGrpSpPr/>
              <p:nvPr/>
            </p:nvGrpSpPr>
            <p:grpSpPr>
              <a:xfrm>
                <a:off x="5413945" y="3082844"/>
                <a:ext cx="972164" cy="454396"/>
                <a:chOff x="4372476" y="1860726"/>
                <a:chExt cx="972164" cy="454396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48E4F7E-F68B-E440-9C32-2C6E243865F8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C2CC3CF-E5D7-AE47-9FA5-59E8C9D9B18A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3A3F03C6-89A0-3940-AE5C-A02BEEE90115}"/>
                    </a:ext>
                  </a:extLst>
                </p:cNvPr>
                <p:cNvCxnSpPr>
                  <a:cxnSpLocks/>
                  <a:endCxn id="148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60E51569-18A8-764E-BBD1-6EFA0D33834D}"/>
                    </a:ext>
                  </a:extLst>
                </p:cNvPr>
                <p:cNvCxnSpPr>
                  <a:cxnSpLocks/>
                  <a:endCxn id="149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1AF044E-36F9-1646-A1AC-2BEAABDECE7A}"/>
                  </a:ext>
                </a:extLst>
              </p:cNvPr>
              <p:cNvGrpSpPr/>
              <p:nvPr/>
            </p:nvGrpSpPr>
            <p:grpSpPr>
              <a:xfrm flipV="1">
                <a:off x="5413945" y="3598522"/>
                <a:ext cx="972164" cy="401985"/>
                <a:chOff x="4372476" y="1860726"/>
                <a:chExt cx="972164" cy="454396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F2EA5A3-6F35-7C45-92B8-90B92EDF7711}"/>
                    </a:ext>
                  </a:extLst>
                </p:cNvPr>
                <p:cNvSpPr/>
                <p:nvPr/>
              </p:nvSpPr>
              <p:spPr>
                <a:xfrm>
                  <a:off x="5173075" y="1860726"/>
                  <a:ext cx="171565" cy="17902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C3D3E2EE-1A10-5341-9F35-746DC3198733}"/>
                    </a:ext>
                  </a:extLst>
                </p:cNvPr>
                <p:cNvSpPr/>
                <p:nvPr/>
              </p:nvSpPr>
              <p:spPr>
                <a:xfrm>
                  <a:off x="5173075" y="2141928"/>
                  <a:ext cx="165977" cy="173194"/>
                </a:xfrm>
                <a:prstGeom prst="ellipse">
                  <a:avLst/>
                </a:prstGeom>
                <a:noFill/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51A7DA62-2BE6-3349-9597-E5A80BF04FB8}"/>
                    </a:ext>
                  </a:extLst>
                </p:cNvPr>
                <p:cNvCxnSpPr>
                  <a:cxnSpLocks/>
                  <a:endCxn id="144" idx="2"/>
                </p:cNvCxnSpPr>
                <p:nvPr/>
              </p:nvCxnSpPr>
              <p:spPr>
                <a:xfrm flipV="1">
                  <a:off x="4372476" y="1950238"/>
                  <a:ext cx="800599" cy="12241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A050D2DC-4CD6-114D-AE42-C9F09B578E63}"/>
                    </a:ext>
                  </a:extLst>
                </p:cNvPr>
                <p:cNvCxnSpPr>
                  <a:cxnSpLocks/>
                  <a:endCxn id="145" idx="2"/>
                </p:cNvCxnSpPr>
                <p:nvPr/>
              </p:nvCxnSpPr>
              <p:spPr>
                <a:xfrm>
                  <a:off x="4372476" y="2141928"/>
                  <a:ext cx="800599" cy="8659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225AB8D-47D1-6345-91E8-381BF612D2B0}"/>
              </a:ext>
            </a:extLst>
          </p:cNvPr>
          <p:cNvGrpSpPr/>
          <p:nvPr/>
        </p:nvGrpSpPr>
        <p:grpSpPr>
          <a:xfrm>
            <a:off x="9347166" y="4025896"/>
            <a:ext cx="2781010" cy="2230686"/>
            <a:chOff x="6868221" y="1665370"/>
            <a:chExt cx="2781010" cy="2230686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FF97E87-0087-7C42-8A5A-E8D9677380AC}"/>
                </a:ext>
              </a:extLst>
            </p:cNvPr>
            <p:cNvCxnSpPr>
              <a:cxnSpLocks/>
            </p:cNvCxnSpPr>
            <p:nvPr/>
          </p:nvCxnSpPr>
          <p:spPr>
            <a:xfrm>
              <a:off x="7600950" y="3529013"/>
              <a:ext cx="2048281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E0A2C52-3E0D-914D-9F5F-36963108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0950" y="1665370"/>
              <a:ext cx="0" cy="186364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AB8C00B-FFA5-9446-8054-81094D7E37C7}"/>
                </a:ext>
              </a:extLst>
            </p:cNvPr>
            <p:cNvSpPr/>
            <p:nvPr/>
          </p:nvSpPr>
          <p:spPr>
            <a:xfrm>
              <a:off x="8273314" y="3526724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t = 1.2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F5ED99B-A8D7-0848-AA40-245A64F7F54F}"/>
                </a:ext>
              </a:extLst>
            </p:cNvPr>
            <p:cNvSpPr/>
            <p:nvPr/>
          </p:nvSpPr>
          <p:spPr>
            <a:xfrm>
              <a:off x="6868221" y="2321159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/>
                <a:t>S=2</a:t>
              </a:r>
              <a:r>
                <a:rPr lang="en-US" i="1" baseline="30000" dirty="0"/>
                <a:t>k/10</a:t>
              </a:r>
              <a:endParaRPr lang="en-US" i="1" dirty="0"/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8C8ED46-5432-D247-AD2D-90135D016C23}"/>
              </a:ext>
            </a:extLst>
          </p:cNvPr>
          <p:cNvSpPr/>
          <p:nvPr/>
        </p:nvSpPr>
        <p:spPr>
          <a:xfrm>
            <a:off x="11209083" y="3423255"/>
            <a:ext cx="537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2</a:t>
            </a:r>
            <a:r>
              <a:rPr lang="en-US" i="1" baseline="30000" dirty="0"/>
              <a:t>240</a:t>
            </a:r>
            <a:endParaRPr lang="en-US" i="1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81F02082-59D2-E142-B9E2-34C01DDC318A}"/>
              </a:ext>
            </a:extLst>
          </p:cNvPr>
          <p:cNvSpPr/>
          <p:nvPr/>
        </p:nvSpPr>
        <p:spPr>
          <a:xfrm>
            <a:off x="10112991" y="4983923"/>
            <a:ext cx="1096092" cy="884614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3227522E-74CD-6A4C-803D-29A677E5A7E3}"/>
              </a:ext>
            </a:extLst>
          </p:cNvPr>
          <p:cNvSpPr/>
          <p:nvPr/>
        </p:nvSpPr>
        <p:spPr>
          <a:xfrm>
            <a:off x="10098522" y="3672745"/>
            <a:ext cx="1096092" cy="2209101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452FDCE3-6933-5D48-B667-8318433C299F}"/>
              </a:ext>
            </a:extLst>
          </p:cNvPr>
          <p:cNvSpPr/>
          <p:nvPr/>
        </p:nvSpPr>
        <p:spPr>
          <a:xfrm>
            <a:off x="10098522" y="1960096"/>
            <a:ext cx="1096092" cy="3908441"/>
          </a:xfrm>
          <a:custGeom>
            <a:avLst/>
            <a:gdLst>
              <a:gd name="connsiteX0" fmla="*/ 0 w 1514902"/>
              <a:gd name="connsiteY0" fmla="*/ 1446662 h 1446662"/>
              <a:gd name="connsiteX1" fmla="*/ 859809 w 1514902"/>
              <a:gd name="connsiteY1" fmla="*/ 1050877 h 1446662"/>
              <a:gd name="connsiteX2" fmla="*/ 1514902 w 1514902"/>
              <a:gd name="connsiteY2" fmla="*/ 0 h 144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1446662">
                <a:moveTo>
                  <a:pt x="0" y="1446662"/>
                </a:moveTo>
                <a:cubicBezTo>
                  <a:pt x="303662" y="1369324"/>
                  <a:pt x="607325" y="1291987"/>
                  <a:pt x="859809" y="1050877"/>
                </a:cubicBezTo>
                <a:cubicBezTo>
                  <a:pt x="1112293" y="809767"/>
                  <a:pt x="1313597" y="404883"/>
                  <a:pt x="1514902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3F9631A6-5624-184E-A5C6-C80DD23BA8E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73806" y="1691158"/>
            <a:ext cx="717089" cy="717089"/>
          </a:xfrm>
          <a:prstGeom prst="rect">
            <a:avLst/>
          </a:prstGeom>
        </p:spPr>
      </p:pic>
      <p:pic>
        <p:nvPicPr>
          <p:cNvPr id="186" name="Picture 2" descr="Image result for grey car top view">
            <a:extLst>
              <a:ext uri="{FF2B5EF4-FFF2-40B4-BE49-F238E27FC236}">
                <a16:creationId xmlns:a16="http://schemas.microsoft.com/office/drawing/2014/main" id="{8ADC2E82-6DE2-514C-A2A8-41DB20ECB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1308">
            <a:off x="513303" y="3040793"/>
            <a:ext cx="635163" cy="4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Image result for grey car top view">
            <a:extLst>
              <a:ext uri="{FF2B5EF4-FFF2-40B4-BE49-F238E27FC236}">
                <a16:creationId xmlns:a16="http://schemas.microsoft.com/office/drawing/2014/main" id="{A904E25F-3343-0941-ACA0-630EA13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01308">
            <a:off x="500095" y="4265673"/>
            <a:ext cx="635163" cy="4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22470F4E-9FB7-D843-ABD5-3BBFA75C583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434422" y="2103348"/>
            <a:ext cx="303911" cy="3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600200"/>
            <a:ext cx="7374130" cy="3229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12" dirty="0">
                <a:latin typeface="+mj-lt"/>
              </a:rPr>
              <a:t>How many miles must an autonomous car test drive before we call it safe? </a:t>
            </a:r>
          </a:p>
          <a:p>
            <a:pPr algn="ctr"/>
            <a:br>
              <a:rPr lang="en-US" sz="2912" dirty="0">
                <a:latin typeface="+mj-lt"/>
              </a:rPr>
            </a:br>
            <a:r>
              <a:rPr lang="en-US" sz="2912" dirty="0">
                <a:latin typeface="+mj-lt"/>
              </a:rPr>
              <a:t>200 million miles?</a:t>
            </a:r>
          </a:p>
          <a:p>
            <a:pPr algn="ctr"/>
            <a:endParaRPr lang="en-US" sz="2912" dirty="0">
              <a:latin typeface="+mj-lt"/>
            </a:endParaRPr>
          </a:p>
          <a:p>
            <a:pPr algn="ctr"/>
            <a:r>
              <a:rPr lang="en-US" sz="2912" dirty="0">
                <a:latin typeface="+mj-lt"/>
              </a:rPr>
              <a:t>0.07 fatalities per billion passenger miles (commercial flight)</a:t>
            </a:r>
          </a:p>
        </p:txBody>
      </p:sp>
    </p:spTree>
    <p:extLst>
      <p:ext uri="{BB962C8B-B14F-4D97-AF65-F5344CB8AC3E}">
        <p14:creationId xmlns:p14="http://schemas.microsoft.com/office/powerpoint/2010/main" val="8215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308" y="2793680"/>
            <a:ext cx="7654738" cy="964931"/>
          </a:xfrm>
        </p:spPr>
        <p:txBody>
          <a:bodyPr/>
          <a:lstStyle/>
          <a:p>
            <a:pPr algn="ctr"/>
            <a:r>
              <a:rPr lang="en-US" dirty="0">
                <a:ea typeface="Arial Rounded MT Bold" charset="0"/>
                <a:cs typeface="Arial Rounded MT Bold" charset="0"/>
              </a:rPr>
              <a:t>Why is air-travel safe?</a:t>
            </a:r>
          </a:p>
        </p:txBody>
      </p:sp>
    </p:spTree>
    <p:extLst>
      <p:ext uri="{BB962C8B-B14F-4D97-AF65-F5344CB8AC3E}">
        <p14:creationId xmlns:p14="http://schemas.microsoft.com/office/powerpoint/2010/main" val="203224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73566" y="4136040"/>
          <a:ext cx="3025602" cy="175159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7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292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/>
                        <a:t>Dev.Assurance</a:t>
                      </a:r>
                      <a:r>
                        <a:rPr lang="en-US" sz="1100" dirty="0"/>
                        <a:t> Level (DAL)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Hazard Classification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Objectives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A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Catastrophic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71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B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Hazardous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69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Major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62</a:t>
                      </a:r>
                      <a:endParaRPr lang="en-US" sz="13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D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Minor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lt1"/>
                          </a:solidFill>
                        </a:rPr>
                        <a:t>26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50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E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No Effect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lt1"/>
                          </a:solidFill>
                        </a:rPr>
                        <a:t>0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563" marR="66563" marT="33281" marB="3328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524000" y="442242"/>
            <a:ext cx="4780706" cy="58488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3" dirty="0">
                <a:solidFill>
                  <a:schemeClr val="tx1"/>
                </a:solidFill>
                <a:latin typeface="+mj-lt"/>
              </a:rPr>
              <a:t>Regulations and Audits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1553" y="2832352"/>
            <a:ext cx="2139604" cy="67073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38" dirty="0"/>
              <a:t>DO178C</a:t>
            </a:r>
            <a:endParaRPr lang="en-US" sz="2038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7242" y="3671730"/>
            <a:ext cx="4217024" cy="3049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47" dirty="0">
                <a:latin typeface="+mj-lt"/>
              </a:rPr>
              <a:t>Primary document by which FAA &amp; EASA approves software-based aerospace systems.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DAL establishes the process necessary to demonstrate compliance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Supplement DO-333 supplement of DO-178C identifies aspects of airworthiness certification that pertains to of software using </a:t>
            </a:r>
            <a:r>
              <a:rPr lang="en-US" sz="1747" i="1" dirty="0">
                <a:latin typeface="+mj-lt"/>
              </a:rPr>
              <a:t>formal methods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21953" y="4136040"/>
            <a:ext cx="2342832" cy="9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56" b="1" dirty="0">
                <a:solidFill>
                  <a:schemeClr val="bg1"/>
                </a:solidFill>
              </a:rPr>
              <a:t>Statement Coverage: </a:t>
            </a:r>
            <a:r>
              <a:rPr lang="en-US" sz="1456" dirty="0">
                <a:solidFill>
                  <a:schemeClr val="bg1"/>
                </a:solidFill>
              </a:rPr>
              <a:t>Every statement of the source code must be covered by a test case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37768" y="5337785"/>
            <a:ext cx="2342832" cy="98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56" b="1" dirty="0">
                <a:solidFill>
                  <a:schemeClr val="bg1"/>
                </a:solidFill>
              </a:rPr>
              <a:t>Condition Coverage: </a:t>
            </a:r>
            <a:r>
              <a:rPr lang="en-US" sz="1456" dirty="0">
                <a:solidFill>
                  <a:schemeClr val="bg1"/>
                </a:solidFill>
              </a:rPr>
              <a:t>Every condition within a branch  statement must be covered by a test case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5373-EA94-42CD-B08F-88E8C680AB44}" type="slidenum">
              <a:rPr lang="en-US" smtClean="0"/>
              <a:t>13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7242" y="1252623"/>
            <a:ext cx="3808558" cy="1436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47" dirty="0">
                <a:latin typeface="+mj-lt"/>
              </a:rPr>
              <a:t>What fraction of the cost of developing a new aircraft is in SW?</a:t>
            </a:r>
          </a:p>
          <a:p>
            <a:endParaRPr lang="en-US" sz="1747" dirty="0">
              <a:latin typeface="+mj-lt"/>
            </a:endParaRPr>
          </a:p>
          <a:p>
            <a:r>
              <a:rPr lang="en-US" sz="1747" dirty="0">
                <a:latin typeface="+mj-lt"/>
              </a:rPr>
              <a:t>How much does it cost to change 1 line of code?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6772ED-21B2-AF40-B469-D7319C35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9834">
                        <a14:backgroundMark x1="133" y1="62290" x2="133" y2="62290"/>
                        <a14:backgroundMark x1="133" y1="62290" x2="133" y2="622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9715" y="-531271"/>
            <a:ext cx="7407308" cy="468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70"/>
          <a:stretch/>
        </p:blipFill>
        <p:spPr>
          <a:xfrm>
            <a:off x="7603092" y="3754807"/>
            <a:ext cx="2026472" cy="2113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2888" y="1949824"/>
            <a:ext cx="1745428" cy="1710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59" b="96882" l="9924" r="92297">
                        <a14:foregroundMark x1="82165" y1="16927" x2="82165" y2="16927"/>
                        <a14:foregroundMark x1="79944" y1="19488" x2="79944" y2="19488"/>
                        <a14:foregroundMark x1="84316" y1="19265" x2="84316" y2="19265"/>
                        <a14:foregroundMark x1="87647" y1="19710" x2="87647" y2="19710"/>
                        <a14:foregroundMark x1="85913" y1="20935" x2="85913" y2="20935"/>
                        <a14:foregroundMark x1="90632" y1="19265" x2="90632" y2="19265"/>
                        <a14:backgroundMark x1="81055" y1="20267" x2="81055" y2="20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454" y="1949824"/>
            <a:ext cx="6156238" cy="38358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13385" y="384681"/>
            <a:ext cx="8565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Another earlier success instance: microprocessor industry and supporting design automation tools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5986" y="3754809"/>
            <a:ext cx="3059235" cy="316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56" dirty="0"/>
              <a:t>Electronic design automation industry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Beyond ECE/CS 584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10744200" cy="5105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Hardware verification (model checking) is now part of engineering practice in the industry</a:t>
            </a:r>
          </a:p>
          <a:p>
            <a:pPr>
              <a:lnSpc>
                <a:spcPct val="120000"/>
              </a:lnSpc>
            </a:pPr>
            <a:r>
              <a:rPr lang="en-US" dirty="0"/>
              <a:t>Automated Device Driver Verification at Microsoft: SLAM tool from MSR; AMAZON Web services verified using TLA</a:t>
            </a:r>
          </a:p>
          <a:p>
            <a:pPr>
              <a:lnSpc>
                <a:spcPct val="120000"/>
              </a:lnSpc>
            </a:pPr>
            <a:r>
              <a:rPr lang="en-US" dirty="0"/>
              <a:t>Formal modeling and analysis is becoming part of certification process for avionics (e.g., ASTREE); adoption for automotive and manufacturing around the corner</a:t>
            </a:r>
          </a:p>
          <a:p>
            <a:pPr>
              <a:lnSpc>
                <a:spcPct val="120000"/>
              </a:lnSpc>
            </a:pPr>
            <a:r>
              <a:rPr lang="en-US" dirty="0"/>
              <a:t>Commercial enterprises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Synopsis, Mentor Graphics, Cadence, </a:t>
            </a:r>
            <a:r>
              <a:rPr lang="en-US" dirty="0" err="1"/>
              <a:t>Coverity</a:t>
            </a:r>
            <a:r>
              <a:rPr lang="en-US" dirty="0"/>
              <a:t>, Galois, SRI,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More up and coming in the automotive space</a:t>
            </a:r>
          </a:p>
          <a:p>
            <a:pPr>
              <a:lnSpc>
                <a:spcPct val="120000"/>
              </a:lnSpc>
            </a:pPr>
            <a:r>
              <a:rPr lang="en-US" dirty="0"/>
              <a:t>Vibrant, focused research community: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Conferences: CAV, TACAS, PLDI, HSCC, </a:t>
            </a:r>
            <a:r>
              <a:rPr lang="en-US" dirty="0" err="1"/>
              <a:t>EMSoft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Faculty and research. positions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Turing Awards: </a:t>
            </a:r>
            <a:r>
              <a:rPr lang="en-US" dirty="0" err="1"/>
              <a:t>Lamport</a:t>
            </a:r>
            <a:r>
              <a:rPr lang="en-US" dirty="0"/>
              <a:t> (2014), Clarke, </a:t>
            </a:r>
            <a:r>
              <a:rPr lang="en-US" dirty="0" err="1"/>
              <a:t>Sifakis</a:t>
            </a:r>
            <a:r>
              <a:rPr lang="en-US" dirty="0"/>
              <a:t> &amp; Emerson (2008), </a:t>
            </a:r>
            <a:r>
              <a:rPr lang="en-US" dirty="0" err="1"/>
              <a:t>Pnueli</a:t>
            </a:r>
            <a:r>
              <a:rPr lang="en-US" dirty="0"/>
              <a:t> (1997), Lampson (1992), Milner (1991), Hoare (1980), Dijkstra (1972) …</a:t>
            </a:r>
          </a:p>
        </p:txBody>
      </p:sp>
    </p:spTree>
    <p:extLst>
      <p:ext uri="{BB962C8B-B14F-4D97-AF65-F5344CB8AC3E}">
        <p14:creationId xmlns:p14="http://schemas.microsoft.com/office/powerpoint/2010/main" val="18874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E76-0D94-AE41-A07F-BDFCB9EF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aims to mathematically prove requirements over all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3355-F452-884A-B897-4B5C2CCF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prove anything, first we have to start with assumptions</a:t>
            </a:r>
          </a:p>
          <a:p>
            <a:r>
              <a:rPr lang="en-US" dirty="0"/>
              <a:t>These assumptions will be captures in the </a:t>
            </a:r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of cyberphysical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“All models are wrong, some are useful”</a:t>
            </a:r>
          </a:p>
          <a:p>
            <a:endParaRPr lang="en-US" dirty="0"/>
          </a:p>
          <a:p>
            <a:r>
              <a:rPr lang="en-US" dirty="0"/>
              <a:t>1/3 of this class is about models</a:t>
            </a:r>
          </a:p>
          <a:p>
            <a:pPr lvl="1"/>
            <a:r>
              <a:rPr lang="en-US" dirty="0"/>
              <a:t>Programs, state machines, or differential equations, block diagrams? </a:t>
            </a:r>
          </a:p>
          <a:p>
            <a:pPr lvl="1"/>
            <a:r>
              <a:rPr lang="en-US" dirty="0"/>
              <a:t>Discrete or continuous time</a:t>
            </a:r>
          </a:p>
          <a:p>
            <a:pPr lvl="1"/>
            <a:r>
              <a:rPr lang="en-US" dirty="0"/>
              <a:t>Discrete or continuous state or both</a:t>
            </a:r>
          </a:p>
          <a:p>
            <a:pPr lvl="1"/>
            <a:r>
              <a:rPr lang="en-US" dirty="0"/>
              <a:t>Hybrid, switched</a:t>
            </a:r>
          </a:p>
          <a:p>
            <a:pPr lvl="1"/>
            <a:r>
              <a:rPr lang="en-US" dirty="0"/>
              <a:t>Deterministic or nondeterministic or both or neither</a:t>
            </a:r>
          </a:p>
          <a:p>
            <a:pPr lvl="1"/>
            <a:r>
              <a:rPr lang="en-US" dirty="0"/>
              <a:t>Composition and interfaces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Modeling languages,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E3F0-D906-504D-A6B6-EB96138E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Verifying hybrid models is a very hard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468D-F5EB-E14F-8AD2-D916C174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861556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Verification of hybrid automaton is </a:t>
            </a:r>
            <a:r>
              <a:rPr lang="en-US" i="1" dirty="0"/>
              <a:t>undecidable</a:t>
            </a:r>
          </a:p>
          <a:p>
            <a:pPr lvl="1"/>
            <a:r>
              <a:rPr lang="en-US" i="1" dirty="0"/>
              <a:t>No one </a:t>
            </a:r>
            <a:r>
              <a:rPr lang="en-US" dirty="0"/>
              <a:t>can find the  is Algorithm of that type </a:t>
            </a:r>
          </a:p>
          <a:p>
            <a:endParaRPr lang="en-US" dirty="0"/>
          </a:p>
          <a:p>
            <a:r>
              <a:rPr lang="en-US" dirty="0"/>
              <a:t>Approximate and bounded time versions of the problem can be solved algorithmically, but often the algorithms do not </a:t>
            </a:r>
            <a:r>
              <a:rPr lang="en-US" i="1" dirty="0"/>
              <a:t>scale </a:t>
            </a:r>
            <a:r>
              <a:rPr lang="en-US" dirty="0"/>
              <a:t>with the size of the model, number of agents, time horizon,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Models are often hard to get</a:t>
            </a:r>
          </a:p>
          <a:p>
            <a:pPr lvl="1"/>
            <a:r>
              <a:rPr lang="en-US" dirty="0"/>
              <a:t>IP protection</a:t>
            </a:r>
          </a:p>
          <a:p>
            <a:pPr lvl="1"/>
            <a:r>
              <a:rPr lang="en-US" dirty="0"/>
              <a:t>Too complex, messy</a:t>
            </a:r>
          </a:p>
          <a:p>
            <a:pPr lvl="1"/>
            <a:r>
              <a:rPr lang="en-US" dirty="0"/>
              <a:t>Machine learning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2B1FEB-EB70-0249-8C9F-951495B73593}"/>
              </a:ext>
            </a:extLst>
          </p:cNvPr>
          <p:cNvGrpSpPr/>
          <p:nvPr/>
        </p:nvGrpSpPr>
        <p:grpSpPr>
          <a:xfrm>
            <a:off x="9190273" y="2922450"/>
            <a:ext cx="2972597" cy="798912"/>
            <a:chOff x="758311" y="2413698"/>
            <a:chExt cx="6840667" cy="18384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6A41CB3-3F1F-D642-A979-267CF4F8430A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ard 20">
              <a:extLst>
                <a:ext uri="{FF2B5EF4-FFF2-40B4-BE49-F238E27FC236}">
                  <a16:creationId xmlns:a16="http://schemas.microsoft.com/office/drawing/2014/main" id="{94A64465-FB22-8347-9023-2A3643427009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315B2F-9DAC-CE41-8B55-ED033C731F99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4" name="Flowchart: Card 18">
                <a:extLst>
                  <a:ext uri="{FF2B5EF4-FFF2-40B4-BE49-F238E27FC236}">
                    <a16:creationId xmlns:a16="http://schemas.microsoft.com/office/drawing/2014/main" id="{1C1C9E96-6B4E-2D46-8661-37FB546090C4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7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7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E01A9A7-7F33-F746-9533-5E6770C11B70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AA57741-A1EB-4D43-97A2-7748F797D770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53342CB-83ED-6C41-8B03-6CACF76138DB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EED08110-07CF-1F4B-A1CD-C275AA763ED2}"/>
                  </a:ext>
                </a:extLst>
              </p:cNvPr>
              <p:cNvCxnSpPr>
                <a:stCxn id="17" idx="7"/>
                <a:endCxn id="15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7C70251-DC4A-3A40-9D48-3194090D8BB5}"/>
                  </a:ext>
                </a:extLst>
              </p:cNvPr>
              <p:cNvCxnSpPr>
                <a:stCxn id="17" idx="3"/>
                <a:endCxn id="16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B95357B7-A9B0-B948-9CEA-C8F69159713E}"/>
                  </a:ext>
                </a:extLst>
              </p:cNvPr>
              <p:cNvCxnSpPr>
                <a:stCxn id="17" idx="6"/>
                <a:endCxn id="16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CCFE79A-E0B4-2646-92C2-E510B5596D42}"/>
                  </a:ext>
                </a:extLst>
              </p:cNvPr>
              <p:cNvCxnSpPr>
                <a:stCxn id="16" idx="6"/>
                <a:endCxn id="15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lowchart: Card 23">
              <a:extLst>
                <a:ext uri="{FF2B5EF4-FFF2-40B4-BE49-F238E27FC236}">
                  <a16:creationId xmlns:a16="http://schemas.microsoft.com/office/drawing/2014/main" id="{BBCEDF0C-AC66-6442-8B35-F5EB71C3CA5E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D26959-6DC9-BE48-B297-ED14E3246485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0FEFC2-B9AF-DB48-8038-382BECB4D87F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575B75-9C5A-354D-8C7B-A04CA55D6981}"/>
                </a:ext>
              </a:extLst>
            </p:cNvPr>
            <p:cNvCxnSpPr>
              <a:stCxn id="8" idx="1"/>
              <a:endCxn id="11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915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20DA-D887-914C-8A2C-594467E7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perspectives on scalability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7618C-A588-7F4F-BCBB-74D0627D4B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0" y="2394890"/>
            <a:ext cx="1968946" cy="2068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BFA50-A7C4-454E-94DA-E5D7D3E12F82}"/>
              </a:ext>
            </a:extLst>
          </p:cNvPr>
          <p:cNvSpPr txBox="1"/>
          <p:nvPr/>
        </p:nvSpPr>
        <p:spPr>
          <a:xfrm>
            <a:off x="2006816" y="446311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1DDB4-DB46-2040-8C9F-46A4D08DA7A8}"/>
              </a:ext>
            </a:extLst>
          </p:cNvPr>
          <p:cNvSpPr txBox="1"/>
          <p:nvPr/>
        </p:nvSpPr>
        <p:spPr>
          <a:xfrm>
            <a:off x="2298808" y="2690336"/>
            <a:ext cx="83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 does not scale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989CA-692C-C84D-A98E-FAB90F7160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561" y="2397382"/>
            <a:ext cx="1968946" cy="2068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1CD5B1-F938-514F-8265-4C41DC0ECE94}"/>
              </a:ext>
            </a:extLst>
          </p:cNvPr>
          <p:cNvSpPr txBox="1"/>
          <p:nvPr/>
        </p:nvSpPr>
        <p:spPr>
          <a:xfrm>
            <a:off x="5525377" y="4465602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algorithmist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2B509-CE30-BC41-AD69-B399CC14D87B}"/>
              </a:ext>
            </a:extLst>
          </p:cNvPr>
          <p:cNvSpPr txBox="1"/>
          <p:nvPr/>
        </p:nvSpPr>
        <p:spPr>
          <a:xfrm>
            <a:off x="5817369" y="269282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perfect!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FFF88-B635-2C47-89BD-DEC16F42F2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3938" y="2386869"/>
            <a:ext cx="1968946" cy="2068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E2ABD-D139-E147-B17B-964E8CB0177E}"/>
              </a:ext>
            </a:extLst>
          </p:cNvPr>
          <p:cNvSpPr txBox="1"/>
          <p:nvPr/>
        </p:nvSpPr>
        <p:spPr>
          <a:xfrm>
            <a:off x="9145754" y="4455089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verification engineer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56758-372A-8A4B-B353-285EF0459310}"/>
              </a:ext>
            </a:extLst>
          </p:cNvPr>
          <p:cNvSpPr txBox="1"/>
          <p:nvPr/>
        </p:nvSpPr>
        <p:spPr>
          <a:xfrm>
            <a:off x="9157914" y="2682315"/>
            <a:ext cx="111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Yay, decidable!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7AE06F9A-36ED-FD42-B872-B8019D534C80}"/>
              </a:ext>
            </a:extLst>
          </p:cNvPr>
          <p:cNvSpPr/>
          <p:nvPr/>
        </p:nvSpPr>
        <p:spPr>
          <a:xfrm>
            <a:off x="1518196" y="3570355"/>
            <a:ext cx="977239" cy="734879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O(n)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B0AFF10E-6DFA-1D40-9FDE-A1AA477A2CB8}"/>
              </a:ext>
            </a:extLst>
          </p:cNvPr>
          <p:cNvSpPr/>
          <p:nvPr/>
        </p:nvSpPr>
        <p:spPr>
          <a:xfrm>
            <a:off x="4993083" y="3606450"/>
            <a:ext cx="977239" cy="734879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O(n)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0DDA2C68-652B-B74D-897B-3A75F4783628}"/>
              </a:ext>
            </a:extLst>
          </p:cNvPr>
          <p:cNvSpPr/>
          <p:nvPr/>
        </p:nvSpPr>
        <p:spPr>
          <a:xfrm>
            <a:off x="8708936" y="3606449"/>
            <a:ext cx="977239" cy="734879"/>
          </a:xfrm>
          <a:prstGeom prst="can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O(2</a:t>
            </a:r>
            <a:r>
              <a:rPr lang="en-US" sz="1600" baseline="30000" dirty="0"/>
              <a:t>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96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DB21-3776-6F4F-A886-0BA6D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linings (course objectives)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398-248B-044D-9E92-E61B336D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781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Learn the foundational connections between computer science and control theory</a:t>
            </a:r>
          </a:p>
          <a:p>
            <a:r>
              <a:rPr lang="en-US" dirty="0"/>
              <a:t>Model everything</a:t>
            </a:r>
          </a:p>
          <a:p>
            <a:r>
              <a:rPr lang="en-US" dirty="0"/>
              <a:t>Introduction to key concepts in formal methods and cyberphysical systems; exposure to some of the most influential ideas in CS and </a:t>
            </a:r>
          </a:p>
          <a:p>
            <a:r>
              <a:rPr lang="en-US" dirty="0"/>
              <a:t>Learn powerful algorithms and tools</a:t>
            </a:r>
          </a:p>
          <a:p>
            <a:r>
              <a:rPr lang="en-US" dirty="0"/>
              <a:t>Jumpstart research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B36F4-17D7-D14B-8E69-46B20E2B8EE1}"/>
              </a:ext>
            </a:extLst>
          </p:cNvPr>
          <p:cNvSpPr/>
          <p:nvPr/>
        </p:nvSpPr>
        <p:spPr>
          <a:xfrm>
            <a:off x="8915400" y="2306018"/>
            <a:ext cx="3276600" cy="1732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Programs, state machines, or differential equations, discrete or continuous state or both, Hybrid, switched, Deterministic or nondeterministic or both, composition, interfaces, abstraction, modeling languages, tools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83BE2-89A5-544C-8482-9C1F5C0D7581}"/>
              </a:ext>
            </a:extLst>
          </p:cNvPr>
          <p:cNvSpPr/>
          <p:nvPr/>
        </p:nvSpPr>
        <p:spPr>
          <a:xfrm>
            <a:off x="8915400" y="1391618"/>
            <a:ext cx="32766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Invariant, barrier certificates, ranking functions, stability, self-stabilization, convergence, transition system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DFA45-56F1-A745-915A-1D36AE14BBD8}"/>
              </a:ext>
            </a:extLst>
          </p:cNvPr>
          <p:cNvSpPr/>
          <p:nvPr/>
        </p:nvSpPr>
        <p:spPr>
          <a:xfrm>
            <a:off x="8915400" y="4038600"/>
            <a:ext cx="32766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satisfiability modulo theory, semantics, temporal logics, theorem provers, SAF solvers, ranking functions, data-driven verification, HYLAA, C2E2, </a:t>
            </a:r>
            <a:r>
              <a:rPr lang="en-US" sz="1400" dirty="0" err="1">
                <a:solidFill>
                  <a:schemeClr val="tx1"/>
                </a:solidFill>
              </a:rPr>
              <a:t>SpaceEx</a:t>
            </a:r>
            <a:r>
              <a:rPr lang="en-US" sz="1400" dirty="0">
                <a:solidFill>
                  <a:schemeClr val="tx1"/>
                </a:solidFill>
              </a:rPr>
              <a:t>, Flow*, Z3, …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B514C-ECD1-8A49-BFB2-FB687DF6A0B9}"/>
              </a:ext>
            </a:extLst>
          </p:cNvPr>
          <p:cNvSpPr/>
          <p:nvPr/>
        </p:nvSpPr>
        <p:spPr>
          <a:xfrm>
            <a:off x="8915400" y="5166732"/>
            <a:ext cx="3276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dirty="0">
                <a:solidFill>
                  <a:schemeClr val="tx1"/>
                </a:solidFill>
              </a:rPr>
              <a:t>semester-long project, feedback, presentation, hardware, software, and data resources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892-AFB9-4044-BA9A-79CFB64C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8139-4450-2140-9237-4DA8D757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5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56B-284A-3A40-A70D-579F98E7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4A33D-F999-4244-AE5D-DBF75A99C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course works</a:t>
            </a:r>
          </a:p>
        </p:txBody>
      </p:sp>
    </p:spTree>
    <p:extLst>
      <p:ext uri="{BB962C8B-B14F-4D97-AF65-F5344CB8AC3E}">
        <p14:creationId xmlns:p14="http://schemas.microsoft.com/office/powerpoint/2010/main" val="255533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053B0-9A95-1A4F-AE42-119B58BB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2019 Edition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AAFFC3-3722-F742-A31B-22462B0B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https://wiki.illinois.edu/wiki/pages/viewpage.action?pageId=642598908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3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936BF-626A-B647-A7CD-9D9CF012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D3E2-574A-4444-8373-99F2BE3A2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class about?</a:t>
            </a:r>
          </a:p>
        </p:txBody>
      </p:sp>
    </p:spTree>
    <p:extLst>
      <p:ext uri="{BB962C8B-B14F-4D97-AF65-F5344CB8AC3E}">
        <p14:creationId xmlns:p14="http://schemas.microsoft.com/office/powerpoint/2010/main" val="201719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20" name="Straight Arrow Connector 19"/>
            <p:cNvCxnSpPr>
              <a:stCxn id="29" idx="1"/>
              <a:endCxn id="19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ard 20"/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9" name="Flowchart: Card 18"/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" name="Curved Connector 34"/>
              <p:cNvCxnSpPr>
                <a:stCxn id="34" idx="7"/>
                <a:endCxn id="32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34" idx="3"/>
                <a:endCxn id="33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urved Connector 36"/>
              <p:cNvCxnSpPr>
                <a:stCxn id="34" idx="6"/>
                <a:endCxn id="33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/>
              <p:cNvCxnSpPr>
                <a:stCxn id="33" idx="6"/>
                <a:endCxn id="32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Flowchart: Card 23"/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4" idx="1"/>
              <a:endCxn id="2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1" idx="1"/>
              <a:endCxn id="2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E6F2B65-0F9B-1344-A5AA-6A99970E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verification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5373-EA94-42CD-B08F-88E8C680AB4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9536" y="5324878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Verification.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The action of demonstrating or proving to be true by means of evidence; formal assertion of truth. (OED)</a:t>
            </a:r>
          </a:p>
        </p:txBody>
      </p:sp>
    </p:spTree>
    <p:extLst>
      <p:ext uri="{BB962C8B-B14F-4D97-AF65-F5344CB8AC3E}">
        <p14:creationId xmlns:p14="http://schemas.microsoft.com/office/powerpoint/2010/main" val="2613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"/>
    </mc:Choice>
    <mc:Fallback xmlns="">
      <p:transition spd="slow" advTm="1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04-66BE-D14F-ACA9-A5159BB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6216F6-CE4D-6C48-B832-37CA2ED8A570}"/>
              </a:ext>
            </a:extLst>
          </p:cNvPr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4FEB56-D8F1-0840-A61B-EDE0CA3750C6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ard 20">
              <a:extLst>
                <a:ext uri="{FF2B5EF4-FFF2-40B4-BE49-F238E27FC236}">
                  <a16:creationId xmlns:a16="http://schemas.microsoft.com/office/drawing/2014/main" id="{FDE47286-BDCD-5940-BB15-826F3C5A077A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78FF89-8CF3-3149-92B0-0B20C7B9FE24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2" name="Flowchart: Card 18">
                <a:extLst>
                  <a:ext uri="{FF2B5EF4-FFF2-40B4-BE49-F238E27FC236}">
                    <a16:creationId xmlns:a16="http://schemas.microsoft.com/office/drawing/2014/main" id="{DA800C9B-BC5B-CE43-87FA-86DA3789E257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7B7DB1-2A0A-BC45-845A-0305D68C9077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E77D-1BE3-8340-B72D-849A38658C2B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959190-83E1-3D4D-9D53-1538232BFC89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240EFDE-1AFC-6846-AFF5-12284AF5D3E9}"/>
                  </a:ext>
                </a:extLst>
              </p:cNvPr>
              <p:cNvCxnSpPr>
                <a:stCxn id="15" idx="7"/>
                <a:endCxn id="13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E4AC9B80-9E96-8D43-95C0-6B1268D3A17A}"/>
                  </a:ext>
                </a:extLst>
              </p:cNvPr>
              <p:cNvCxnSpPr>
                <a:stCxn id="15" idx="3"/>
                <a:endCxn id="14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A9CA551-5A05-E945-9F13-9873E2107790}"/>
                  </a:ext>
                </a:extLst>
              </p:cNvPr>
              <p:cNvCxnSpPr>
                <a:stCxn id="15" idx="6"/>
                <a:endCxn id="14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ADDA97F8-1009-1A43-8808-BBB6BDD79D33}"/>
                  </a:ext>
                </a:extLst>
              </p:cNvPr>
              <p:cNvCxnSpPr>
                <a:stCxn id="14" idx="6"/>
                <a:endCxn id="13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lowchart: Card 23">
              <a:extLst>
                <a:ext uri="{FF2B5EF4-FFF2-40B4-BE49-F238E27FC236}">
                  <a16:creationId xmlns:a16="http://schemas.microsoft.com/office/drawing/2014/main" id="{363711EF-1F34-D646-8B6B-03D061F2755B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6D9D9-2688-464B-8229-D8CBB0B19C3A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896B0-6F6A-9443-9B35-D9ADB8B364A4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A9CD5F-FF28-A542-BA33-4BCE13653ABC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87308-2E80-6848-AACD-AACFD4FCC1DF}"/>
              </a:ext>
            </a:extLst>
          </p:cNvPr>
          <p:cNvSpPr/>
          <p:nvPr/>
        </p:nvSpPr>
        <p:spPr>
          <a:xfrm>
            <a:off x="224311" y="442685"/>
            <a:ext cx="2294666" cy="1497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System.</a:t>
            </a:r>
            <a:r>
              <a:rPr lang="en-US" sz="1600" dirty="0"/>
              <a:t> A subroutine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</a:p>
          <a:p>
            <a:r>
              <a:rPr lang="en-US" sz="1600" dirty="0"/>
              <a:t>for returning a sorted array of integers in some programming language, e.g. 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89C58-1D97-BC4A-A5F6-29B78EE63599}"/>
              </a:ext>
            </a:extLst>
          </p:cNvPr>
          <p:cNvSpPr/>
          <p:nvPr/>
        </p:nvSpPr>
        <p:spPr>
          <a:xfrm>
            <a:off x="234740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Requirement.</a:t>
            </a:r>
            <a:r>
              <a:rPr lang="en-US" sz="1600" dirty="0"/>
              <a:t> Output of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</a:p>
          <a:p>
            <a:r>
              <a:rPr lang="en-US" sz="1600" dirty="0"/>
              <a:t>is the sorted version of the input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FD4E3-7D07-2A41-AAB7-1C4FB7C69E3B}"/>
              </a:ext>
            </a:extLst>
          </p:cNvPr>
          <p:cNvSpPr/>
          <p:nvPr/>
        </p:nvSpPr>
        <p:spPr>
          <a:xfrm>
            <a:off x="4942593" y="4810585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Verifying compiler. </a:t>
            </a:r>
            <a:r>
              <a:rPr lang="en-US" sz="1600" dirty="0"/>
              <a:t>Checks that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b="1" dirty="0"/>
              <a:t> </a:t>
            </a:r>
            <a:r>
              <a:rPr lang="en-US" sz="1600" dirty="0"/>
              <a:t>meets the requirement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A9B8-B998-D746-B8B1-D5C9B823E110}"/>
              </a:ext>
            </a:extLst>
          </p:cNvPr>
          <p:cNvSpPr/>
          <p:nvPr/>
        </p:nvSpPr>
        <p:spPr>
          <a:xfrm>
            <a:off x="9671887" y="1762358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counterexample. </a:t>
            </a:r>
            <a:r>
              <a:rPr lang="en-US" sz="1600" dirty="0"/>
              <a:t>A particular input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and initialization of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/>
              <a:t> that produces wrong output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43580-8B5C-394A-B0F3-ADB7C8F5365B}"/>
              </a:ext>
            </a:extLst>
          </p:cNvPr>
          <p:cNvSpPr/>
          <p:nvPr/>
        </p:nvSpPr>
        <p:spPr>
          <a:xfrm>
            <a:off x="9671887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mathematical proof that establishes that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a[])</a:t>
            </a:r>
            <a:r>
              <a:rPr lang="en-US" sz="1600" dirty="0"/>
              <a:t>works for all inputs in the given model M of 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48F11-59BE-8341-8AE4-9684DC67894E}"/>
              </a:ext>
            </a:extLst>
          </p:cNvPr>
          <p:cNvSpPr/>
          <p:nvPr/>
        </p:nvSpPr>
        <p:spPr>
          <a:xfrm>
            <a:off x="224311" y="2136952"/>
            <a:ext cx="2294666" cy="855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model M for execution of  programs in C</a:t>
            </a:r>
          </a:p>
        </p:txBody>
      </p:sp>
    </p:spTree>
    <p:extLst>
      <p:ext uri="{BB962C8B-B14F-4D97-AF65-F5344CB8AC3E}">
        <p14:creationId xmlns:p14="http://schemas.microsoft.com/office/powerpoint/2010/main" val="18059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2F04-66BE-D14F-ACA9-A5159BB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cyberphysical</a:t>
            </a:r>
            <a:r>
              <a:rPr lang="en-US" dirty="0"/>
              <a:t>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6216F6-CE4D-6C48-B832-37CA2ED8A570}"/>
              </a:ext>
            </a:extLst>
          </p:cNvPr>
          <p:cNvGrpSpPr/>
          <p:nvPr/>
        </p:nvGrpSpPr>
        <p:grpSpPr>
          <a:xfrm>
            <a:off x="2675667" y="2366403"/>
            <a:ext cx="6840667" cy="1838491"/>
            <a:chOff x="758311" y="2413698"/>
            <a:chExt cx="6840667" cy="18384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4FEB56-D8F1-0840-A61B-EDE0CA3750C6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 flipV="1">
              <a:off x="2292184" y="3317444"/>
              <a:ext cx="906472" cy="1550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Card 20">
              <a:extLst>
                <a:ext uri="{FF2B5EF4-FFF2-40B4-BE49-F238E27FC236}">
                  <a16:creationId xmlns:a16="http://schemas.microsoft.com/office/drawing/2014/main" id="{FDE47286-BDCD-5940-BB15-826F3C5A077A}"/>
                </a:ext>
              </a:extLst>
            </p:cNvPr>
            <p:cNvSpPr/>
            <p:nvPr/>
          </p:nvSpPr>
          <p:spPr>
            <a:xfrm>
              <a:off x="6120935" y="3527727"/>
              <a:ext cx="1478043" cy="724462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Certificate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78FF89-8CF3-3149-92B0-0B20C7B9FE24}"/>
                </a:ext>
              </a:extLst>
            </p:cNvPr>
            <p:cNvGrpSpPr/>
            <p:nvPr/>
          </p:nvGrpSpPr>
          <p:grpSpPr>
            <a:xfrm>
              <a:off x="758311" y="2424571"/>
              <a:ext cx="1533873" cy="1785745"/>
              <a:chOff x="909428" y="1643255"/>
              <a:chExt cx="1533873" cy="1785745"/>
            </a:xfrm>
          </p:grpSpPr>
          <p:sp>
            <p:nvSpPr>
              <p:cNvPr id="12" name="Flowchart: Card 18">
                <a:extLst>
                  <a:ext uri="{FF2B5EF4-FFF2-40B4-BE49-F238E27FC236}">
                    <a16:creationId xmlns:a16="http://schemas.microsoft.com/office/drawing/2014/main" id="{DA800C9B-BC5B-CE43-87FA-86DA3789E257}"/>
                  </a:ext>
                </a:extLst>
              </p:cNvPr>
              <p:cNvSpPr/>
              <p:nvPr/>
            </p:nvSpPr>
            <p:spPr>
              <a:xfrm>
                <a:off x="909428" y="1643255"/>
                <a:ext cx="1533873" cy="1785745"/>
              </a:xfrm>
              <a:prstGeom prst="flowChartPunchedCar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System Model/Code &amp; Property</a:t>
                </a: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7B7DB1-2A0A-BC45-845A-0305D68C9077}"/>
                  </a:ext>
                </a:extLst>
              </p:cNvPr>
              <p:cNvSpPr/>
              <p:nvPr/>
            </p:nvSpPr>
            <p:spPr>
              <a:xfrm rot="18329684">
                <a:off x="1636225" y="283255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7D0E77D-1BE3-8340-B72D-849A38658C2B}"/>
                  </a:ext>
                </a:extLst>
              </p:cNvPr>
              <p:cNvSpPr/>
              <p:nvPr/>
            </p:nvSpPr>
            <p:spPr>
              <a:xfrm rot="18329684">
                <a:off x="1697872" y="3160829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959190-83E1-3D4D-9D53-1538232BFC89}"/>
                  </a:ext>
                </a:extLst>
              </p:cNvPr>
              <p:cNvSpPr/>
              <p:nvPr/>
            </p:nvSpPr>
            <p:spPr>
              <a:xfrm rot="18329684">
                <a:off x="1358435" y="3091821"/>
                <a:ext cx="162014" cy="140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240EFDE-1AFC-6846-AFF5-12284AF5D3E9}"/>
                  </a:ext>
                </a:extLst>
              </p:cNvPr>
              <p:cNvCxnSpPr>
                <a:stCxn id="15" idx="7"/>
                <a:endCxn id="13" idx="0"/>
              </p:cNvCxnSpPr>
              <p:nvPr/>
            </p:nvCxnSpPr>
            <p:spPr>
              <a:xfrm rot="12929684" flipH="1">
                <a:off x="1518721" y="2816660"/>
                <a:ext cx="55106" cy="315102"/>
              </a:xfrm>
              <a:prstGeom prst="curvedConnector3">
                <a:avLst>
                  <a:gd name="adj1" fmla="val -117057"/>
                </a:avLst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E4AC9B80-9E96-8D43-95C0-6B1268D3A17A}"/>
                  </a:ext>
                </a:extLst>
              </p:cNvPr>
              <p:cNvCxnSpPr>
                <a:stCxn id="15" idx="3"/>
                <a:endCxn id="14" idx="2"/>
              </p:cNvCxnSpPr>
              <p:nvPr/>
            </p:nvCxnSpPr>
            <p:spPr>
              <a:xfrm rot="12929684" flipH="1">
                <a:off x="1455742" y="3208484"/>
                <a:ext cx="266881" cy="117176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8A9CA551-5A05-E945-9F13-9873E2107790}"/>
                  </a:ext>
                </a:extLst>
              </p:cNvPr>
              <p:cNvCxnSpPr>
                <a:stCxn id="15" idx="6"/>
                <a:endCxn id="14" idx="7"/>
              </p:cNvCxnSpPr>
              <p:nvPr/>
            </p:nvCxnSpPr>
            <p:spPr>
              <a:xfrm rot="18329684">
                <a:off x="1570550" y="2992274"/>
                <a:ext cx="117176" cy="266881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ADDA97F8-1009-1A43-8808-BBB6BDD79D33}"/>
                  </a:ext>
                </a:extLst>
              </p:cNvPr>
              <p:cNvCxnSpPr>
                <a:stCxn id="14" idx="6"/>
                <a:endCxn id="13" idx="5"/>
              </p:cNvCxnSpPr>
              <p:nvPr/>
            </p:nvCxnSpPr>
            <p:spPr>
              <a:xfrm rot="18329684" flipV="1">
                <a:off x="1704495" y="2929221"/>
                <a:ext cx="207754" cy="191253"/>
              </a:xfrm>
              <a:prstGeom prst="curvedConnector2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lowchart: Card 23">
              <a:extLst>
                <a:ext uri="{FF2B5EF4-FFF2-40B4-BE49-F238E27FC236}">
                  <a16:creationId xmlns:a16="http://schemas.microsoft.com/office/drawing/2014/main" id="{363711EF-1F34-D646-8B6B-03D061F2755B}"/>
                </a:ext>
              </a:extLst>
            </p:cNvPr>
            <p:cNvSpPr/>
            <p:nvPr/>
          </p:nvSpPr>
          <p:spPr>
            <a:xfrm>
              <a:off x="6148566" y="2413698"/>
              <a:ext cx="1450412" cy="770935"/>
            </a:xfrm>
            <a:prstGeom prst="flowChartPunchedCar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Bug trace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06D9D9-2688-464B-8229-D8CBB0B19C3A}"/>
                </a:ext>
              </a:extLst>
            </p:cNvPr>
            <p:cNvSpPr/>
            <p:nvPr/>
          </p:nvSpPr>
          <p:spPr>
            <a:xfrm>
              <a:off x="3198656" y="2413699"/>
              <a:ext cx="1947829" cy="1838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Algorithm</a:t>
              </a:r>
            </a:p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or Method</a:t>
              </a:r>
            </a:p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896B0-6F6A-9443-9B35-D9ADB8B364A4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>
              <a:off x="5146485" y="2799166"/>
              <a:ext cx="1002081" cy="533778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A9CD5F-FF28-A542-BA33-4BCE13653ABC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flipH="1" flipV="1">
              <a:off x="5146485" y="3332944"/>
              <a:ext cx="974450" cy="55701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E687308-2E80-6848-AACD-AACFD4FCC1DF}"/>
              </a:ext>
            </a:extLst>
          </p:cNvPr>
          <p:cNvSpPr/>
          <p:nvPr/>
        </p:nvSpPr>
        <p:spPr>
          <a:xfrm>
            <a:off x="224311" y="442685"/>
            <a:ext cx="2294666" cy="1497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System.</a:t>
            </a:r>
            <a:r>
              <a:rPr lang="en-US" sz="1600" dirty="0"/>
              <a:t> A program/system for </a:t>
            </a:r>
            <a:r>
              <a:rPr lang="en-US" sz="1600" i="1" dirty="0"/>
              <a:t>lane keeping control </a:t>
            </a:r>
            <a:r>
              <a:rPr lang="en-US" sz="1600" dirty="0"/>
              <a:t>for vehicles</a:t>
            </a:r>
            <a:endParaRPr lang="en-US" sz="16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89C58-1D97-BC4A-A5F6-29B78EE63599}"/>
              </a:ext>
            </a:extLst>
          </p:cNvPr>
          <p:cNvSpPr/>
          <p:nvPr/>
        </p:nvSpPr>
        <p:spPr>
          <a:xfrm>
            <a:off x="234740" y="3563960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Requirement.</a:t>
            </a:r>
            <a:r>
              <a:rPr lang="en-US" sz="1600" dirty="0"/>
              <a:t> The vehicle does not go outside the lane boundaries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FD4E3-7D07-2A41-AAB7-1C4FB7C69E3B}"/>
              </a:ext>
            </a:extLst>
          </p:cNvPr>
          <p:cNvSpPr/>
          <p:nvPr/>
        </p:nvSpPr>
        <p:spPr>
          <a:xfrm>
            <a:off x="4942593" y="4810585"/>
            <a:ext cx="2294666" cy="1229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Verification tool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A9B8-B998-D746-B8B1-D5C9B823E110}"/>
              </a:ext>
            </a:extLst>
          </p:cNvPr>
          <p:cNvSpPr/>
          <p:nvPr/>
        </p:nvSpPr>
        <p:spPr>
          <a:xfrm>
            <a:off x="9671887" y="1153704"/>
            <a:ext cx="2294666" cy="1838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counterexample. </a:t>
            </a:r>
            <a:r>
              <a:rPr lang="en-US" sz="1600" dirty="0"/>
              <a:t>A particular environment situation (lane geometry, sensor failure, computer configuration) that makes the vehicle go outside lanes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643580-8B5C-394A-B0F3-ADB7C8F5365B}"/>
              </a:ext>
            </a:extLst>
          </p:cNvPr>
          <p:cNvSpPr/>
          <p:nvPr/>
        </p:nvSpPr>
        <p:spPr>
          <a:xfrm>
            <a:off x="9671887" y="3563960"/>
            <a:ext cx="2294666" cy="1389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 mathematical proof that establishes that for all </a:t>
            </a:r>
            <a:r>
              <a:rPr lang="en-US" sz="1600" i="1" dirty="0"/>
              <a:t>allowed </a:t>
            </a:r>
            <a:r>
              <a:rPr lang="en-US" sz="1600" dirty="0"/>
              <a:t>inputs and environments the vehicle stays with the lane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F48F11-59BE-8341-8AE4-9684DC67894E}"/>
              </a:ext>
            </a:extLst>
          </p:cNvPr>
          <p:cNvSpPr/>
          <p:nvPr/>
        </p:nvSpPr>
        <p:spPr>
          <a:xfrm>
            <a:off x="224311" y="2136952"/>
            <a:ext cx="2294666" cy="1157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Model/assumptions for executing such programs including the effects on the physical 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E18DE-9F43-174C-B3F6-8514081E373E}"/>
              </a:ext>
            </a:extLst>
          </p:cNvPr>
          <p:cNvSpPr txBox="1"/>
          <p:nvPr/>
        </p:nvSpPr>
        <p:spPr>
          <a:xfrm>
            <a:off x="1171415" y="6293270"/>
            <a:ext cx="104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can we build such a tool? How expensive is it? How well is it going to work? Under what assumptions? </a:t>
            </a:r>
          </a:p>
        </p:txBody>
      </p:sp>
    </p:spTree>
    <p:extLst>
      <p:ext uri="{BB962C8B-B14F-4D97-AF65-F5344CB8AC3E}">
        <p14:creationId xmlns:p14="http://schemas.microsoft.com/office/powerpoint/2010/main" val="6314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8486-8B44-1E4D-A084-6347DF7A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cyberphysical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5DC4-D027-B042-BDE4-61C6D354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0070C0"/>
                </a:solidFill>
                <a:latin typeface="+mj-lt"/>
              </a:rPr>
              <a:t>Cyberphysical system (CPS)</a:t>
            </a:r>
            <a:r>
              <a:rPr lang="en-US" dirty="0">
                <a:latin typeface="+mj-lt"/>
              </a:rPr>
              <a:t>: a computer controlling something physical. For example, car, drone, medical device, power grid, etc.</a:t>
            </a:r>
          </a:p>
          <a:p>
            <a:r>
              <a:rPr lang="en-US" dirty="0">
                <a:latin typeface="+mj-lt"/>
              </a:rPr>
              <a:t>The number of possible behaviors* usually uncountably infinite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Requirement</a:t>
            </a:r>
            <a:r>
              <a:rPr lang="en-US" dirty="0">
                <a:latin typeface="+mj-lt"/>
              </a:rPr>
              <a:t>: Assertions about all </a:t>
            </a:r>
            <a:r>
              <a:rPr lang="en-US" i="1" dirty="0">
                <a:latin typeface="+mj-lt"/>
              </a:rPr>
              <a:t>behaviors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Under all nominal conditions the vehicle stays within the lanes</a:t>
            </a:r>
          </a:p>
          <a:p>
            <a:pPr lvl="1"/>
            <a:r>
              <a:rPr lang="en-US" dirty="0">
                <a:latin typeface="+mj-lt"/>
              </a:rPr>
              <a:t>Under all nominal driving conditions the emissions are within the prescribed range</a:t>
            </a:r>
          </a:p>
          <a:p>
            <a:pPr lvl="1"/>
            <a:r>
              <a:rPr lang="en-US" dirty="0">
                <a:latin typeface="+mj-lt"/>
              </a:rPr>
              <a:t>The drone visits the waypoints while avoiding collisions</a:t>
            </a:r>
          </a:p>
          <a:p>
            <a:pPr lvl="1"/>
            <a:r>
              <a:rPr lang="en-US" dirty="0">
                <a:latin typeface="+mj-lt"/>
              </a:rPr>
              <a:t>Insulin pump maintains blood glucose level to within the prescribed range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Testing</a:t>
            </a:r>
            <a:r>
              <a:rPr lang="en-US" dirty="0">
                <a:latin typeface="+mj-lt"/>
              </a:rPr>
              <a:t>: evaluates requirements on a finite number of behaviors</a:t>
            </a: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Verification</a:t>
            </a:r>
            <a:r>
              <a:rPr lang="en-US" dirty="0">
                <a:latin typeface="+mj-lt"/>
              </a:rPr>
              <a:t>: aims to prove requirements over all behaviors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1B55C-A01F-604F-829B-DA7A10AF80D7}"/>
              </a:ext>
            </a:extLst>
          </p:cNvPr>
          <p:cNvSpPr txBox="1"/>
          <p:nvPr/>
        </p:nvSpPr>
        <p:spPr>
          <a:xfrm>
            <a:off x="457200" y="6488668"/>
            <a:ext cx="25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To be defined precisely</a:t>
            </a:r>
          </a:p>
        </p:txBody>
      </p:sp>
    </p:spTree>
    <p:extLst>
      <p:ext uri="{BB962C8B-B14F-4D97-AF65-F5344CB8AC3E}">
        <p14:creationId xmlns:p14="http://schemas.microsoft.com/office/powerpoint/2010/main" val="24047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71163A-52EF-454D-A357-35C4F9E6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9E284-2DEE-5248-A129-484E485B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>
                <a:ea typeface="Cambria Math" panose="02040503050406030204" pitchFamily="18" charset="0"/>
              </a:rPr>
              <a:t>Write programs that prove correctness of other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492932D-36C3-B643-A37B-DB44F5855420}"/>
              </a:ext>
            </a:extLst>
          </p:cNvPr>
          <p:cNvGrpSpPr/>
          <p:nvPr/>
        </p:nvGrpSpPr>
        <p:grpSpPr>
          <a:xfrm>
            <a:off x="-249025" y="1799460"/>
            <a:ext cx="4937514" cy="1377718"/>
            <a:chOff x="-245086" y="1813449"/>
            <a:chExt cx="4937514" cy="137771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46ED6D-8B41-D041-9EF9-FCB78D9279A3}"/>
                </a:ext>
              </a:extLst>
            </p:cNvPr>
            <p:cNvCxnSpPr>
              <a:cxnSpLocks/>
            </p:cNvCxnSpPr>
            <p:nvPr/>
          </p:nvCxnSpPr>
          <p:spPr>
            <a:xfrm>
              <a:off x="-245086" y="1813449"/>
              <a:ext cx="4917280" cy="15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7168ED-2F5D-414D-88D6-9403A63DAA28}"/>
                </a:ext>
              </a:extLst>
            </p:cNvPr>
            <p:cNvCxnSpPr>
              <a:cxnSpLocks/>
            </p:cNvCxnSpPr>
            <p:nvPr/>
          </p:nvCxnSpPr>
          <p:spPr>
            <a:xfrm>
              <a:off x="-224852" y="3189587"/>
              <a:ext cx="4917280" cy="158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297222-12AC-574B-9049-B9AEEEDD3587}"/>
              </a:ext>
            </a:extLst>
          </p:cNvPr>
          <p:cNvSpPr/>
          <p:nvPr/>
        </p:nvSpPr>
        <p:spPr>
          <a:xfrm>
            <a:off x="2353456" y="1550669"/>
            <a:ext cx="2705864" cy="187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4973E2F-E5A4-C34E-B856-FC8C69B0E2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91158" y="1661175"/>
            <a:ext cx="1557925" cy="1557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77CC0-5C48-8744-938C-333AC88A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3" y="365125"/>
            <a:ext cx="115424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Suppose </a:t>
            </a:r>
            <a:r>
              <a:rPr lang="en-US" sz="4000" i="1" dirty="0"/>
              <a:t>Hamlet’s</a:t>
            </a:r>
            <a:r>
              <a:rPr lang="en-US" sz="4000" dirty="0"/>
              <a:t> car has 2 choices every 10ms, how many positions could it be in in 10 seconds? Predicting all futures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0F3FFF-C199-F84E-9EF7-39E2F4821D6D}"/>
              </a:ext>
            </a:extLst>
          </p:cNvPr>
          <p:cNvSpPr/>
          <p:nvPr/>
        </p:nvSpPr>
        <p:spPr>
          <a:xfrm>
            <a:off x="2490788" y="2285998"/>
            <a:ext cx="328612" cy="342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2404F6-212A-2546-B07B-52364F8EEE75}"/>
              </a:ext>
            </a:extLst>
          </p:cNvPr>
          <p:cNvGrpSpPr/>
          <p:nvPr/>
        </p:nvGrpSpPr>
        <p:grpSpPr>
          <a:xfrm>
            <a:off x="2771276" y="1943098"/>
            <a:ext cx="1129212" cy="1028700"/>
            <a:chOff x="2771276" y="1943098"/>
            <a:chExt cx="1129212" cy="10287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AF7C61-D750-E545-A9BD-FC7CD289ADF9}"/>
                </a:ext>
              </a:extLst>
            </p:cNvPr>
            <p:cNvSpPr/>
            <p:nvPr/>
          </p:nvSpPr>
          <p:spPr>
            <a:xfrm>
              <a:off x="3571876" y="19430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25C23E-0E47-E348-9950-4025EEDF8214}"/>
                </a:ext>
              </a:extLst>
            </p:cNvPr>
            <p:cNvSpPr/>
            <p:nvPr/>
          </p:nvSpPr>
          <p:spPr>
            <a:xfrm>
              <a:off x="3571876" y="2628898"/>
              <a:ext cx="328612" cy="3429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82E097-E626-AA48-B321-D4A9FDB77D57}"/>
                </a:ext>
              </a:extLst>
            </p:cNvPr>
            <p:cNvCxnSpPr>
              <a:stCxn id="6" idx="7"/>
              <a:endCxn id="8" idx="2"/>
            </p:cNvCxnSpPr>
            <p:nvPr/>
          </p:nvCxnSpPr>
          <p:spPr>
            <a:xfrm flipV="1">
              <a:off x="2771276" y="2114548"/>
              <a:ext cx="800600" cy="221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E9326D-B69B-E04B-947C-2FD17F9A1B62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2771276" y="2578681"/>
              <a:ext cx="800600" cy="221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5DD6A7-8DB1-1E43-AECC-661774972A62}"/>
              </a:ext>
            </a:extLst>
          </p:cNvPr>
          <p:cNvGrpSpPr/>
          <p:nvPr/>
        </p:nvGrpSpPr>
        <p:grpSpPr>
          <a:xfrm>
            <a:off x="3852364" y="1740905"/>
            <a:ext cx="1070084" cy="664582"/>
            <a:chOff x="3852364" y="1740905"/>
            <a:chExt cx="1070084" cy="66458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8BCA65-6115-DD4A-81E1-2165C87EF4B2}"/>
                </a:ext>
              </a:extLst>
            </p:cNvPr>
            <p:cNvSpPr/>
            <p:nvPr/>
          </p:nvSpPr>
          <p:spPr>
            <a:xfrm>
              <a:off x="4652963" y="1740905"/>
              <a:ext cx="269485" cy="28120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FA8AE7-1F9A-2E43-A7C3-53B21C038585}"/>
                </a:ext>
              </a:extLst>
            </p:cNvPr>
            <p:cNvSpPr/>
            <p:nvPr/>
          </p:nvSpPr>
          <p:spPr>
            <a:xfrm>
              <a:off x="4652963" y="2124285"/>
              <a:ext cx="269485" cy="281202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501485-2401-8F44-ACDB-6FF6B5FFA8F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852364" y="1881506"/>
              <a:ext cx="800599" cy="1222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E25CBA-588B-084A-8AF0-DDACAE99D66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3852364" y="2229619"/>
              <a:ext cx="800599" cy="352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2D6DF7F-D599-884D-A88B-F5EA493AAFAA}"/>
              </a:ext>
            </a:extLst>
          </p:cNvPr>
          <p:cNvSpPr/>
          <p:nvPr/>
        </p:nvSpPr>
        <p:spPr>
          <a:xfrm flipV="1">
            <a:off x="4652963" y="2943483"/>
            <a:ext cx="269485" cy="290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A10516-F1DC-6D42-9F03-6468237D40CF}"/>
              </a:ext>
            </a:extLst>
          </p:cNvPr>
          <p:cNvSpPr/>
          <p:nvPr/>
        </p:nvSpPr>
        <p:spPr>
          <a:xfrm flipV="1">
            <a:off x="4652963" y="2547863"/>
            <a:ext cx="269485" cy="290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4F5AEF-0A68-7F40-852A-0A0A7DD9802F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852364" y="2962384"/>
            <a:ext cx="800599" cy="1261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2567A1-FE94-5644-A38C-0324A8C9A4A8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852364" y="2692953"/>
            <a:ext cx="800599" cy="363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2F00F77-9BB5-9C47-BB0B-8121C76E905F}"/>
              </a:ext>
            </a:extLst>
          </p:cNvPr>
          <p:cNvSpPr/>
          <p:nvPr/>
        </p:nvSpPr>
        <p:spPr>
          <a:xfrm>
            <a:off x="5734050" y="1575858"/>
            <a:ext cx="171565" cy="1790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6F3755-C133-8B4B-A32F-98523603AA10}"/>
              </a:ext>
            </a:extLst>
          </p:cNvPr>
          <p:cNvSpPr/>
          <p:nvPr/>
        </p:nvSpPr>
        <p:spPr>
          <a:xfrm>
            <a:off x="5734050" y="1857060"/>
            <a:ext cx="165977" cy="1731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4BC9BB-C410-4344-8743-F36A3324D6E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4933451" y="1665370"/>
            <a:ext cx="800599" cy="1224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DDFF53-EE7C-3B49-863D-2BD6D4541A95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4933451" y="1857060"/>
            <a:ext cx="800599" cy="865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E229094-02C4-F345-80E4-7D0E096B0AFE}"/>
              </a:ext>
            </a:extLst>
          </p:cNvPr>
          <p:cNvSpPr/>
          <p:nvPr/>
        </p:nvSpPr>
        <p:spPr>
          <a:xfrm flipV="1">
            <a:off x="5734050" y="2335146"/>
            <a:ext cx="171565" cy="1583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20D952F-DFE2-9440-B696-3B7231EAB58F}"/>
              </a:ext>
            </a:extLst>
          </p:cNvPr>
          <p:cNvSpPr/>
          <p:nvPr/>
        </p:nvSpPr>
        <p:spPr>
          <a:xfrm flipV="1">
            <a:off x="5734050" y="2091536"/>
            <a:ext cx="165977" cy="1532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0E4C3-147B-E748-BDE6-4D42FAB3779A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933451" y="2306035"/>
            <a:ext cx="800599" cy="1082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80E0C1-B48E-5042-9E6C-87CC532332E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4933451" y="2168145"/>
            <a:ext cx="800599" cy="766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A79D44-9178-2544-8684-20F18B5300AA}"/>
              </a:ext>
            </a:extLst>
          </p:cNvPr>
          <p:cNvGrpSpPr/>
          <p:nvPr/>
        </p:nvGrpSpPr>
        <p:grpSpPr>
          <a:xfrm flipV="1">
            <a:off x="4933451" y="2947904"/>
            <a:ext cx="972164" cy="452928"/>
            <a:chOff x="4372476" y="1860726"/>
            <a:chExt cx="972164" cy="45439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CB0E73-B8A2-3B49-861F-AFB833FF1BEB}"/>
                </a:ext>
              </a:extLst>
            </p:cNvPr>
            <p:cNvSpPr/>
            <p:nvPr/>
          </p:nvSpPr>
          <p:spPr>
            <a:xfrm>
              <a:off x="5173075" y="1860726"/>
              <a:ext cx="171565" cy="17902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8D79E0-F733-424F-AB2B-A895293D1639}"/>
                </a:ext>
              </a:extLst>
            </p:cNvPr>
            <p:cNvSpPr/>
            <p:nvPr/>
          </p:nvSpPr>
          <p:spPr>
            <a:xfrm>
              <a:off x="5173075" y="2141928"/>
              <a:ext cx="165977" cy="17319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AEF20A-EE61-B047-B7F8-85B04886BD9A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 flipV="1">
              <a:off x="4372476" y="1950238"/>
              <a:ext cx="800599" cy="1224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92D2EB-50F9-4148-96AB-FE26007A4AA4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4372476" y="2141928"/>
              <a:ext cx="800599" cy="86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6A2BF7-6879-674E-BE68-D563AEC68E18}"/>
              </a:ext>
            </a:extLst>
          </p:cNvPr>
          <p:cNvGrpSpPr/>
          <p:nvPr/>
        </p:nvGrpSpPr>
        <p:grpSpPr>
          <a:xfrm>
            <a:off x="4933451" y="2486133"/>
            <a:ext cx="972164" cy="400687"/>
            <a:chOff x="4372476" y="1860726"/>
            <a:chExt cx="972164" cy="4543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052A7D6-0889-0E4B-9E91-93D6AC6504AC}"/>
                </a:ext>
              </a:extLst>
            </p:cNvPr>
            <p:cNvSpPr/>
            <p:nvPr/>
          </p:nvSpPr>
          <p:spPr>
            <a:xfrm>
              <a:off x="5173075" y="1860726"/>
              <a:ext cx="171565" cy="17902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2E8CB5D-9D0A-EF4A-BC09-D881DC35DDE8}"/>
                </a:ext>
              </a:extLst>
            </p:cNvPr>
            <p:cNvSpPr/>
            <p:nvPr/>
          </p:nvSpPr>
          <p:spPr>
            <a:xfrm>
              <a:off x="5173075" y="2141928"/>
              <a:ext cx="165977" cy="17319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9C46057-75ED-D04B-B6B2-D3F28673E31E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4372476" y="1950238"/>
              <a:ext cx="800599" cy="1224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3FE3FC0-CB3D-0E46-A0AF-A3BFD4C08849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4372476" y="2141928"/>
              <a:ext cx="800599" cy="865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7EFCA-1822-FB46-AB7E-48A752C60EEA}"/>
              </a:ext>
            </a:extLst>
          </p:cNvPr>
          <p:cNvSpPr/>
          <p:nvPr/>
        </p:nvSpPr>
        <p:spPr>
          <a:xfrm>
            <a:off x="1975677" y="5903893"/>
            <a:ext cx="13588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time = 0</a:t>
            </a:r>
          </a:p>
          <a:p>
            <a:pPr algn="ctr"/>
            <a:r>
              <a:rPr lang="en-US" sz="2400" i="1" dirty="0">
                <a:latin typeface="+mj-lt"/>
              </a:rPr>
              <a:t>states = 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2E71EB-3CDC-8649-9368-C44DB54A386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55094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77D97B-184B-6B4A-8D26-8F2F3BD52092}"/>
              </a:ext>
            </a:extLst>
          </p:cNvPr>
          <p:cNvSpPr/>
          <p:nvPr/>
        </p:nvSpPr>
        <p:spPr>
          <a:xfrm>
            <a:off x="3350402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10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4ADF310-A798-4C46-BB55-BC916719183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794595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CAFD8F7-A380-164C-BC5D-541477756DA8}"/>
              </a:ext>
            </a:extLst>
          </p:cNvPr>
          <p:cNvSpPr/>
          <p:nvPr/>
        </p:nvSpPr>
        <p:spPr>
          <a:xfrm>
            <a:off x="4354553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20</a:t>
            </a:r>
          </a:p>
          <a:p>
            <a:pPr algn="ctr"/>
            <a:r>
              <a:rPr lang="en-US" sz="2400" i="1" dirty="0">
                <a:latin typeface="+mj-lt"/>
              </a:rPr>
              <a:t>S = 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E9EC3C-11D8-EC49-A85C-66F6A2BE235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98746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3F37358-45A2-FA4A-8EF3-2836161EBCE5}"/>
              </a:ext>
            </a:extLst>
          </p:cNvPr>
          <p:cNvSpPr/>
          <p:nvPr/>
        </p:nvSpPr>
        <p:spPr>
          <a:xfrm>
            <a:off x="5358704" y="5903893"/>
            <a:ext cx="8883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30</a:t>
            </a:r>
          </a:p>
          <a:p>
            <a:pPr algn="ctr"/>
            <a:r>
              <a:rPr lang="en-US" sz="2400" i="1" dirty="0">
                <a:latin typeface="+mj-lt"/>
              </a:rPr>
              <a:t>S = 8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0840DA-C6E8-374E-8F5E-74A9B672C56E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5802897" y="4143375"/>
            <a:ext cx="0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42D0AC-E4DB-4C40-BE9B-A5416695C6B3}"/>
              </a:ext>
            </a:extLst>
          </p:cNvPr>
          <p:cNvSpPr/>
          <p:nvPr/>
        </p:nvSpPr>
        <p:spPr>
          <a:xfrm>
            <a:off x="8784892" y="5903893"/>
            <a:ext cx="11416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t = k</a:t>
            </a:r>
          </a:p>
          <a:p>
            <a:pPr algn="ctr"/>
            <a:r>
              <a:rPr lang="en-US" sz="2400" i="1" dirty="0">
                <a:latin typeface="+mj-lt"/>
              </a:rPr>
              <a:t>S = 2</a:t>
            </a:r>
            <a:r>
              <a:rPr lang="en-US" sz="2400" i="1" baseline="30000" dirty="0">
                <a:latin typeface="+mj-lt"/>
              </a:rPr>
              <a:t>k/10</a:t>
            </a:r>
            <a:endParaRPr lang="en-US" sz="2400" i="1" dirty="0">
              <a:latin typeface="+mj-lt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EDE7F0-316C-2D45-AEDD-AFE6749B8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9355722" y="4143375"/>
            <a:ext cx="2" cy="17605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70FC86B8-D33D-3541-9F98-3B98DDD35C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7119" y="1550668"/>
            <a:ext cx="2051411" cy="1876951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FF2F36B-EC6F-0649-8000-3B037E45550D}"/>
              </a:ext>
            </a:extLst>
          </p:cNvPr>
          <p:cNvSpPr/>
          <p:nvPr/>
        </p:nvSpPr>
        <p:spPr>
          <a:xfrm>
            <a:off x="9961308" y="1690688"/>
            <a:ext cx="1986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2</a:t>
            </a:r>
            <a:r>
              <a:rPr lang="en-US" i="1" baseline="30000" dirty="0">
                <a:solidFill>
                  <a:schemeClr val="bg1"/>
                </a:solidFill>
              </a:rPr>
              <a:t>120</a:t>
            </a:r>
            <a:r>
              <a:rPr lang="en-US" i="1" dirty="0">
                <a:solidFill>
                  <a:schemeClr val="bg1"/>
                </a:solidFill>
              </a:rPr>
              <a:t>&gt; the number of atoms in the visible universe</a:t>
            </a:r>
          </a:p>
        </p:txBody>
      </p:sp>
    </p:spTree>
    <p:extLst>
      <p:ext uri="{BB962C8B-B14F-4D97-AF65-F5344CB8AC3E}">
        <p14:creationId xmlns:p14="http://schemas.microsoft.com/office/powerpoint/2010/main" val="31571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 -0.01273 L -0.21953 -0.01273 " pathEditMode="relative" rAng="0" ptsTypes="AA">
                                          <p:cBhvr>
                                            <p:cTn id="6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03 -0.01528 L 0.00286 0.02014 " pathEditMode="relative" rAng="0" ptsTypes="AA" p14:bounceEnd="50000">
                                          <p:cBhvr>
                                            <p:cTn id="8" dur="5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6" grpId="0" animBg="1"/>
          <p:bldP spid="37" grpId="0" animBg="1"/>
          <p:bldP spid="42" grpId="0" animBg="1"/>
          <p:bldP spid="43" grpId="0" animBg="1"/>
          <p:bldP spid="51" grpId="0" animBg="1"/>
          <p:bldP spid="52" grpId="0" animBg="1"/>
          <p:bldP spid="69" grpId="0"/>
          <p:bldP spid="73" grpId="0"/>
          <p:bldP spid="75" grpId="0"/>
          <p:bldP spid="77" grpId="0"/>
          <p:bldP spid="84" grpId="0"/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39 -0.01273 L -0.21953 -0.01273 " pathEditMode="relative" rAng="0" ptsTypes="AA">
                                          <p:cBhvr>
                                            <p:cTn id="6" dur="5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78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403 -0.01528 L 0.00286 0.02014 " pathEditMode="relative" rAng="0" ptsTypes="AA">
                                          <p:cBhvr>
                                            <p:cTn id="8" dur="5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175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8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9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0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36" grpId="0" animBg="1"/>
          <p:bldP spid="37" grpId="0" animBg="1"/>
          <p:bldP spid="42" grpId="0" animBg="1"/>
          <p:bldP spid="43" grpId="0" animBg="1"/>
          <p:bldP spid="51" grpId="0" animBg="1"/>
          <p:bldP spid="52" grpId="0" animBg="1"/>
          <p:bldP spid="69" grpId="0"/>
          <p:bldP spid="73" grpId="0"/>
          <p:bldP spid="75" grpId="0"/>
          <p:bldP spid="77" grpId="0"/>
          <p:bldP spid="84" grpId="0"/>
          <p:bldP spid="7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12535</TotalTime>
  <Words>1732</Words>
  <Application>Microsoft Macintosh PowerPoint</Application>
  <PresentationFormat>Widescreen</PresentationFormat>
  <Paragraphs>240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Introduction to the course: Verifying cyberphysical systems </vt:lpstr>
      <vt:lpstr>Welcome</vt:lpstr>
      <vt:lpstr>Introduction</vt:lpstr>
      <vt:lpstr>The verification problem</vt:lpstr>
      <vt:lpstr>An example</vt:lpstr>
      <vt:lpstr>An cyberphysical example</vt:lpstr>
      <vt:lpstr>Verifying cyberphysical system</vt:lpstr>
      <vt:lpstr>Goal</vt:lpstr>
      <vt:lpstr>Suppose Hamlet’s car has 2 choices every 10ms, how many positions could it be in in 10 seconds? Predicting all futures</vt:lpstr>
      <vt:lpstr>State space explosion! Number of states grow exponentially with time!</vt:lpstr>
      <vt:lpstr>PowerPoint Presentation</vt:lpstr>
      <vt:lpstr>Why is air-travel safe?</vt:lpstr>
      <vt:lpstr>PowerPoint Presentation</vt:lpstr>
      <vt:lpstr>PowerPoint Presentation</vt:lpstr>
      <vt:lpstr>Beyond ECE/CS 584</vt:lpstr>
      <vt:lpstr>Verification aims to mathematically prove requirements over all behaviors</vt:lpstr>
      <vt:lpstr>Verifying hybrid models is a very hard problem</vt:lpstr>
      <vt:lpstr>Odd perspectives on scalability</vt:lpstr>
      <vt:lpstr>Silver linings (course objectives)</vt:lpstr>
      <vt:lpstr>Administrivia</vt:lpstr>
      <vt:lpstr>Illinois 2019 Edition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 Mitras</dc:creator>
  <cp:keywords>Introduction, Formalization of Mathematics, Proofs</cp:keywords>
  <cp:lastModifiedBy>Mitra, Sayan</cp:lastModifiedBy>
  <cp:revision>174</cp:revision>
  <dcterms:created xsi:type="dcterms:W3CDTF">2012-08-27T20:41:55Z</dcterms:created>
  <dcterms:modified xsi:type="dcterms:W3CDTF">2019-08-27T20:37:28Z</dcterms:modified>
  <cp:category>ECE584</cp:category>
</cp:coreProperties>
</file>