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324" r:id="rId2"/>
    <p:sldId id="573" r:id="rId3"/>
    <p:sldId id="542" r:id="rId4"/>
    <p:sldId id="553" r:id="rId5"/>
    <p:sldId id="587" r:id="rId6"/>
    <p:sldId id="555" r:id="rId7"/>
    <p:sldId id="571" r:id="rId8"/>
    <p:sldId id="588" r:id="rId9"/>
    <p:sldId id="507" r:id="rId10"/>
    <p:sldId id="549" r:id="rId11"/>
    <p:sldId id="548" r:id="rId12"/>
    <p:sldId id="550" r:id="rId13"/>
    <p:sldId id="506" r:id="rId14"/>
    <p:sldId id="551" r:id="rId15"/>
    <p:sldId id="508" r:id="rId16"/>
    <p:sldId id="434" r:id="rId17"/>
    <p:sldId id="478" r:id="rId18"/>
    <p:sldId id="448" r:id="rId19"/>
    <p:sldId id="449" r:id="rId20"/>
    <p:sldId id="450" r:id="rId21"/>
    <p:sldId id="451" r:id="rId22"/>
    <p:sldId id="452" r:id="rId23"/>
    <p:sldId id="453" r:id="rId24"/>
    <p:sldId id="454" r:id="rId25"/>
    <p:sldId id="455" r:id="rId26"/>
    <p:sldId id="456" r:id="rId27"/>
    <p:sldId id="457" r:id="rId28"/>
    <p:sldId id="458" r:id="rId29"/>
    <p:sldId id="459" r:id="rId30"/>
    <p:sldId id="460" r:id="rId31"/>
    <p:sldId id="461" r:id="rId32"/>
    <p:sldId id="462" r:id="rId33"/>
    <p:sldId id="463" r:id="rId34"/>
    <p:sldId id="464" r:id="rId35"/>
    <p:sldId id="465" r:id="rId36"/>
    <p:sldId id="466" r:id="rId37"/>
    <p:sldId id="469" r:id="rId38"/>
    <p:sldId id="468" r:id="rId39"/>
    <p:sldId id="472" r:id="rId40"/>
    <p:sldId id="473" r:id="rId41"/>
    <p:sldId id="47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100"/>
    <p:restoredTop sz="96208"/>
  </p:normalViewPr>
  <p:slideViewPr>
    <p:cSldViewPr snapToGrid="0" snapToObjects="1" showGuides="1">
      <p:cViewPr varScale="1">
        <p:scale>
          <a:sx n="57" d="100"/>
          <a:sy n="57" d="100"/>
        </p:scale>
        <p:origin x="184" y="1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55BF6-068B-3340-B1BC-1F4AE6FE8990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1BC44-1CAD-714E-A5E6-61D882A2C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53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Relational composition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81894-4E42-4C20-B559-1A0CBC527A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05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skip this maybe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1D770-1E3A-4068-8773-94408BE384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41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fix-point implementation in tools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remove the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init.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set.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Hytech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will accept the automaton, but there is no guarantee on termination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2BFAB-8FF8-6341-B15F-2DC58818824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06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81386-8D16-F146-9B6B-CB726F554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483D4-0B51-2343-B3DE-FD4C5748F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34328-5004-FD4A-9F3A-E8BEB7D2A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9D3D-344A-D147-8FE2-2D86293D0460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7C055-41A7-6F40-9A55-2D8334902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EF878-7E05-C444-A841-1985322F0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7C3D-82E1-8846-8C72-DB73E51D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1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05F74-2BBF-0341-866B-0F65D641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CF70C-1DF0-3D40-B3E6-74374CD44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1646A-C477-3641-8C36-D0440258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9D3D-344A-D147-8FE2-2D86293D0460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26640-39E0-F142-AA2B-5BD2E1CE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6B103-D993-5B41-8674-4B2086E0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7C3D-82E1-8846-8C72-DB73E51D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98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4A8532-4618-8546-99B6-28F33E2C0D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18958-5BCB-5E4C-AC5A-C40FC415D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0F888-6CA6-1B4B-A024-654BBBA6B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9D3D-344A-D147-8FE2-2D86293D0460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3CDF2-2D96-F345-A54F-B14B24301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AC7F5-4922-8C4B-A294-3FBEAC48E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7C3D-82E1-8846-8C72-DB73E51D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8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5DB52-DFFE-DE44-9E3B-697E88C5A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56BE7-8B3B-6B49-860A-32D499732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52E58-878E-AE49-B6CC-EA2171D2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9D3D-344A-D147-8FE2-2D86293D0460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AEE9E-17D1-4142-82E0-0E011073F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B9855-83E9-5C4E-BCEA-A290FEC55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7C3D-82E1-8846-8C72-DB73E51D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10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1E31C-BAC0-454C-8F94-92E42DA9C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237A6-E8AC-0045-B233-E82026201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0738A-7DAF-BC4D-BCD8-FD5446771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9D3D-344A-D147-8FE2-2D86293D0460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1D91D-2C6E-9844-8DE5-00861C961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91CFE-6A9D-E947-B732-7E30FE072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7C3D-82E1-8846-8C72-DB73E51D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86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79B2A-90EF-4944-B51F-BA31D0F94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E727A-D511-0A4E-B5BF-D04F4DC60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1B4CC-5583-DD4A-903D-69440C14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613B6-B2A5-584C-A4D1-986A92B77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9D3D-344A-D147-8FE2-2D86293D0460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2E933-141E-C946-9F3D-FB1485CC8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30F01-EAF0-BC4D-8471-FC7AF5693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7C3D-82E1-8846-8C72-DB73E51D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9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A8406-2D2B-FC4E-B53F-808D53618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6CCCA-B5F5-4546-A317-5FB9D5279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7E74B-BA47-884D-B511-3CE64E781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4AADF6-D7E2-6949-B37C-A97422BCC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9FFA5B-3315-0049-A43C-6FB8BE4D5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B687CE-A44D-244F-8BA1-DB2AE332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9D3D-344A-D147-8FE2-2D86293D0460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190C99-A19B-0541-BC29-FC5E7033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CAFDA8-7B39-C749-A7C6-3A7966F4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7C3D-82E1-8846-8C72-DB73E51D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9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97BD4-BB90-F446-BC0B-57FC04EB0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F27AD5-A279-4F4D-9F3F-362BAE88F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9D3D-344A-D147-8FE2-2D86293D0460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CFD54-88DB-3441-8FBE-D551AABE3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2A7B3-1A5D-CD45-A3F5-65A428B3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7C3D-82E1-8846-8C72-DB73E51D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4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A459DD-52A0-EF43-AF3F-B01977E2B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9D3D-344A-D147-8FE2-2D86293D0460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7589F2-67C2-C246-8D9E-A92338FC7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A33E1-9A99-D147-A66E-03B867BE8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7C3D-82E1-8846-8C72-DB73E51D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84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0F19E-1344-034A-A67A-AEE064D1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E8C84-82FE-D94F-8C3E-13CA51B16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7C29F-C3A7-1B44-9EFA-8F77B4C7A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5F9A4-CBCC-F649-8751-FC87A2F6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9D3D-344A-D147-8FE2-2D86293D0460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7DC00-90B2-0341-883A-8AC7CA28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D9E07-EC16-2F42-9635-16AD0B1D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7C3D-82E1-8846-8C72-DB73E51D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99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8E5C8-CF99-2E4A-A052-3B6C8EB8E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8FABAC-69AF-BF4E-8859-EA1E70C512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0308D-DD77-544A-A7C1-3350AF4EC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E5858-890C-C24F-A461-779F5957A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9D3D-344A-D147-8FE2-2D86293D0460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F1764-32F3-F74B-B56E-30F0C0FDB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E4DBE-CC97-7447-928B-1BB19454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7C3D-82E1-8846-8C72-DB73E51D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93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E9236A-2A88-264A-B6AA-116CE56E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08348-DDD9-FE48-8116-E36821BFA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4474A-2B06-404A-AA5E-F07EA9AE32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B9D3D-344A-D147-8FE2-2D86293D0460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A3F6E-314D-0547-AED9-7E30D404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7A602-B083-C649-8413-BDBD8993E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67C3D-82E1-8846-8C72-DB73E51D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5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itras@illinois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lr.de/content/en/articles/news/2021/03/20210923_dlr-is-developing-a-launch-coordination-center.html" TargetMode="External"/><Relationship Id="rId2" Type="http://schemas.openxmlformats.org/officeDocument/2006/relationships/hyperlink" Target="https://cacm.acm.org/news/256258-in-space-no-one-can-fix-your-sign-errors/fulltex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engr-courses.engr.illinois.edu/ece584/papers/henz_whats.pdf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4.png"/><Relationship Id="rId7" Type="http://schemas.openxmlformats.org/officeDocument/2006/relationships/image" Target="../media/image75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8.png"/><Relationship Id="rId5" Type="http://schemas.openxmlformats.org/officeDocument/2006/relationships/image" Target="../media/image74.png"/><Relationship Id="rId10" Type="http://schemas.openxmlformats.org/officeDocument/2006/relationships/image" Target="../media/image77.png"/><Relationship Id="rId4" Type="http://schemas.openxmlformats.org/officeDocument/2006/relationships/image" Target="../media/image65.png"/><Relationship Id="rId9" Type="http://schemas.openxmlformats.org/officeDocument/2006/relationships/image" Target="../media/image7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emf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472388"/>
            <a:ext cx="6858000" cy="2047788"/>
          </a:xfrm>
        </p:spPr>
        <p:txBody>
          <a:bodyPr>
            <a:normAutofit/>
          </a:bodyPr>
          <a:lstStyle/>
          <a:p>
            <a:r>
              <a:rPr lang="en-US" sz="4800" dirty="0"/>
              <a:t>Abstractions Part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Sayan Mitra</a:t>
            </a:r>
          </a:p>
          <a:p>
            <a:r>
              <a:rPr lang="en-US" dirty="0"/>
              <a:t>Verifying </a:t>
            </a:r>
            <a:r>
              <a:rPr lang="en-US"/>
              <a:t>cyberphysical</a:t>
            </a:r>
            <a:r>
              <a:rPr lang="en-US" dirty="0"/>
              <a:t> systems</a:t>
            </a:r>
          </a:p>
          <a:p>
            <a:r>
              <a:rPr lang="en-US" dirty="0">
                <a:hlinkClick r:id="rId2"/>
              </a:rPr>
              <a:t>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329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Recall simulations for hybrid systems</a:t>
            </a:r>
            <a:br>
              <a:rPr lang="en-US" sz="3600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719847" y="1219200"/>
                <a:ext cx="10515600" cy="53340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Forward simulation </a:t>
                </a:r>
                <a:r>
                  <a:rPr lang="en-US" sz="2400" dirty="0"/>
                  <a:t>relation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sz="2400" baseline="-25000" dirty="0"/>
                  <a:t>1</a:t>
                </a:r>
                <a:r>
                  <a:rPr lang="en-US" sz="2400" dirty="0"/>
                  <a:t> </a:t>
                </a:r>
                <a:r>
                  <a:rPr lang="en-US" sz="2400" b="1" dirty="0"/>
                  <a:t>to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sz="2400" baseline="-25000" dirty="0"/>
                  <a:t>2 </a:t>
                </a:r>
                <a:r>
                  <a:rPr lang="en-US" sz="2400" dirty="0"/>
                  <a:t>is a relation 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sz="2400" i="1">
                        <a:latin typeface="Cambria Math" charset="0"/>
                        <a:ea typeface="Cambria Math"/>
                      </a:rPr>
                      <m:t>𝑣𝑎𝑙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/>
                        <a:ea typeface="Cambria Math"/>
                      </a:rPr>
                      <m:t>×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Cambria Math"/>
                          </a:rPr>
                          <m:t>𝑣𝑎𝑙</m:t>
                        </m:r>
                        <m:r>
                          <a:rPr lang="en-US" sz="2400" i="1">
                            <a:latin typeface="Cambria Math" charset="0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  <a:ea typeface="Cambria Math"/>
                          </a:rPr>
                          <m:t>)</m:t>
                        </m:r>
                      </m:e>
                      <m:sub/>
                    </m:sSub>
                  </m:oMath>
                </a14:m>
                <a:r>
                  <a:rPr lang="en-US" sz="2400" dirty="0"/>
                  <a:t> such that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For every </a:t>
                </a:r>
                <a:r>
                  <a:rPr lang="en-US" sz="2000" b="1" dirty="0"/>
                  <a:t>x</a:t>
                </a:r>
                <a:r>
                  <a:rPr lang="en-US" sz="2000" b="1" baseline="-25000" dirty="0"/>
                  <a:t>1 </a:t>
                </a:r>
                <a:r>
                  <a:rPr lang="en-US" sz="2000" dirty="0">
                    <a:latin typeface="Cambria Math"/>
                    <a:ea typeface="Cambria Math"/>
                  </a:rPr>
                  <a:t>∈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sz="2000" i="1" baseline="-2500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en-US" sz="2000" baseline="-25000" dirty="0"/>
                  <a:t> </a:t>
                </a:r>
                <a:r>
                  <a:rPr lang="en-US" sz="2000" dirty="0"/>
                  <a:t>there exists </a:t>
                </a:r>
                <a:r>
                  <a:rPr lang="en-US" sz="2000" b="1" dirty="0"/>
                  <a:t>x</a:t>
                </a:r>
                <a:r>
                  <a:rPr lang="en-US" sz="2000" b="1" baseline="-25000" dirty="0"/>
                  <a:t>2 </a:t>
                </a:r>
                <a:r>
                  <a:rPr lang="en-US" sz="2000" dirty="0">
                    <a:latin typeface="Cambria Math"/>
                    <a:ea typeface="Cambria Math"/>
                  </a:rPr>
                  <a:t>∈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sz="2000" i="1" baseline="-25000">
                        <a:latin typeface="Cambria Math"/>
                        <a:ea typeface="Cambria Math"/>
                      </a:rPr>
                      <m:t>2</m:t>
                    </m:r>
                  </m:oMath>
                </a14:m>
                <a:r>
                  <a:rPr lang="en-US" sz="2000" baseline="-25000" dirty="0"/>
                  <a:t> </a:t>
                </a:r>
                <a:r>
                  <a:rPr lang="en-US" sz="2000" dirty="0"/>
                  <a:t>such that </a:t>
                </a:r>
                <a:r>
                  <a:rPr lang="en-US" sz="2000" b="1" dirty="0"/>
                  <a:t>x</a:t>
                </a:r>
                <a:r>
                  <a:rPr lang="en-US" sz="2000" b="1" baseline="-25000" dirty="0"/>
                  <a:t>1 </a:t>
                </a:r>
                <a:r>
                  <a:rPr lang="en-US" sz="2000" dirty="0"/>
                  <a:t>R</a:t>
                </a:r>
                <a:r>
                  <a:rPr lang="en-US" sz="2000" b="1" dirty="0"/>
                  <a:t> x</a:t>
                </a:r>
                <a:r>
                  <a:rPr lang="en-US" sz="2000" b="1" baseline="-25000" dirty="0"/>
                  <a:t>2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For every </a:t>
                </a:r>
                <a:r>
                  <a:rPr lang="en-US" sz="2000" b="1" dirty="0"/>
                  <a:t>x</a:t>
                </a:r>
                <a:r>
                  <a:rPr lang="en-US" sz="2000" b="1" baseline="-25000" dirty="0"/>
                  <a:t>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→</m:t>
                        </m:r>
                      </m:e>
                      <m:sub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b="1" dirty="0"/>
                  <a:t> x</a:t>
                </a:r>
                <a:r>
                  <a:rPr lang="en-US" sz="2000" b="1" baseline="-25000" dirty="0"/>
                  <a:t>1</a:t>
                </a:r>
                <a:r>
                  <a:rPr lang="en-US" sz="2000" b="1" dirty="0"/>
                  <a:t>’</a:t>
                </a:r>
                <a:r>
                  <a:rPr lang="en-US" sz="2000" b="1" baseline="-25000" dirty="0"/>
                  <a:t> </a:t>
                </a:r>
                <a:r>
                  <a:rPr lang="en-US" sz="2000" dirty="0">
                    <a:latin typeface="Cambria Math"/>
                    <a:ea typeface="Cambria Math"/>
                  </a:rPr>
                  <a:t>∈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𝒟</m:t>
                    </m:r>
                  </m:oMath>
                </a14:m>
                <a:r>
                  <a:rPr lang="en-US" sz="2000" baseline="-25000" dirty="0"/>
                  <a:t> </a:t>
                </a:r>
                <a:r>
                  <a:rPr lang="en-US" sz="2000" dirty="0"/>
                  <a:t>and </a:t>
                </a:r>
                <a:r>
                  <a:rPr lang="en-US" sz="2000" b="1" dirty="0"/>
                  <a:t>x</a:t>
                </a:r>
                <a:r>
                  <a:rPr lang="en-US" sz="2000" b="1" baseline="-25000" dirty="0"/>
                  <a:t>2 </a:t>
                </a:r>
                <a:r>
                  <a:rPr lang="en-US" sz="2000" dirty="0"/>
                  <a:t>such that </a:t>
                </a:r>
                <a:r>
                  <a:rPr lang="en-US" sz="2000" b="1" dirty="0"/>
                  <a:t>x</a:t>
                </a:r>
                <a:r>
                  <a:rPr lang="en-US" sz="2000" b="1" baseline="-25000" dirty="0"/>
                  <a:t>1 </a:t>
                </a:r>
                <a:r>
                  <a:rPr lang="en-US" sz="2000" dirty="0"/>
                  <a:t>R</a:t>
                </a:r>
                <a:r>
                  <a:rPr lang="en-US" sz="2000" b="1" dirty="0"/>
                  <a:t> x</a:t>
                </a:r>
                <a:r>
                  <a:rPr lang="en-US" sz="2000" b="1" baseline="-25000" dirty="0"/>
                  <a:t>2,</a:t>
                </a:r>
                <a:r>
                  <a:rPr lang="en-US" sz="2000" b="1" dirty="0"/>
                  <a:t> </a:t>
                </a:r>
                <a:r>
                  <a:rPr lang="en-US" sz="2000" dirty="0"/>
                  <a:t>there exists </a:t>
                </a:r>
                <a:r>
                  <a:rPr lang="en-US" sz="2000" b="1" dirty="0"/>
                  <a:t>x</a:t>
                </a:r>
                <a:r>
                  <a:rPr lang="en-US" sz="2000" b="1" baseline="-25000" dirty="0"/>
                  <a:t>2</a:t>
                </a:r>
                <a:r>
                  <a:rPr lang="en-US" sz="2000" b="1" dirty="0"/>
                  <a:t>’</a:t>
                </a:r>
                <a:r>
                  <a:rPr lang="en-US" sz="2000" dirty="0"/>
                  <a:t> such that </a:t>
                </a:r>
              </a:p>
              <a:p>
                <a:pPr lvl="2"/>
                <a:r>
                  <a:rPr lang="en-US" sz="1800" b="1" dirty="0"/>
                  <a:t>x</a:t>
                </a:r>
                <a:r>
                  <a:rPr lang="en-US" sz="1800" b="1" baseline="-25000" dirty="0"/>
                  <a:t>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  <a:ea typeface="Cambria Math"/>
                          </a:rPr>
                          <m:t>→</m:t>
                        </m:r>
                      </m:e>
                      <m:sub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charset="0"/>
                                <a:ea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charset="0"/>
                                <a:ea typeface="Cambria Math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b="1" dirty="0"/>
                  <a:t> x</a:t>
                </a:r>
                <a:r>
                  <a:rPr lang="en-US" sz="1800" b="1" baseline="-25000" dirty="0"/>
                  <a:t>2</a:t>
                </a:r>
                <a:r>
                  <a:rPr lang="en-US" sz="1800" b="1" dirty="0"/>
                  <a:t>’ </a:t>
                </a:r>
                <a:r>
                  <a:rPr lang="en-US" sz="1800" dirty="0"/>
                  <a:t>and</a:t>
                </a:r>
                <a:r>
                  <a:rPr lang="en-US" sz="1800" b="1" dirty="0"/>
                  <a:t> </a:t>
                </a:r>
              </a:p>
              <a:p>
                <a:pPr lvl="2"/>
                <a:r>
                  <a:rPr lang="en-US" sz="1800" b="1" dirty="0"/>
                  <a:t>x</a:t>
                </a:r>
                <a:r>
                  <a:rPr lang="en-US" sz="1800" b="1" baseline="-25000" dirty="0"/>
                  <a:t>1</a:t>
                </a:r>
                <a:r>
                  <a:rPr lang="en-US" sz="1800" b="1" dirty="0"/>
                  <a:t>’</a:t>
                </a:r>
                <a:r>
                  <a:rPr lang="en-US" sz="1800" b="1" baseline="-25000" dirty="0"/>
                  <a:t> </a:t>
                </a:r>
                <a:r>
                  <a:rPr lang="en-US" sz="1800" dirty="0"/>
                  <a:t>R</a:t>
                </a:r>
                <a:r>
                  <a:rPr lang="en-US" sz="1800" b="1" dirty="0"/>
                  <a:t> x</a:t>
                </a:r>
                <a:r>
                  <a:rPr lang="en-US" sz="1800" b="1" baseline="-25000" dirty="0"/>
                  <a:t>2</a:t>
                </a:r>
                <a:r>
                  <a:rPr lang="en-US" sz="1800" b="1" dirty="0"/>
                  <a:t>’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For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  <a:ea typeface="Cambria Math"/>
                          </a:rPr>
                          <m:t>𝝉</m:t>
                        </m:r>
                      </m:e>
                      <m:sub>
                        <m:r>
                          <a:rPr lang="en-US" sz="2000" b="1" i="1" dirty="0">
                            <a:latin typeface="Cambria Math" charset="0"/>
                            <a:ea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baseline="-25000" dirty="0"/>
                  <a:t> </a:t>
                </a:r>
                <a:r>
                  <a:rPr lang="en-US" sz="2000" dirty="0">
                    <a:latin typeface="Cambria Math"/>
                    <a:ea typeface="Cambria Math"/>
                  </a:rPr>
                  <a:t>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𝒯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and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x</a:t>
                </a:r>
                <a:r>
                  <a:rPr lang="en-US" sz="2000" b="1" baseline="-25000" dirty="0"/>
                  <a:t>2 </a:t>
                </a:r>
                <a:r>
                  <a:rPr lang="en-US" sz="2000" dirty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charset="0"/>
                        <a:ea typeface="Cambria Math"/>
                      </a:rPr>
                      <m:t>.</m:t>
                    </m:r>
                    <m:r>
                      <a:rPr lang="en-US" sz="2000" i="1">
                        <a:latin typeface="Cambria Math" charset="0"/>
                        <a:ea typeface="Cambria Math"/>
                      </a:rPr>
                      <m:t>𝑓𝑠𝑡𝑎𝑡𝑒</m:t>
                    </m:r>
                  </m:oMath>
                </a14:m>
                <a:r>
                  <a:rPr lang="en-US" sz="2000" b="1" baseline="-25000" dirty="0"/>
                  <a:t> </a:t>
                </a:r>
                <a:r>
                  <a:rPr lang="en-US" sz="2000" dirty="0"/>
                  <a:t>R</a:t>
                </a:r>
                <a:r>
                  <a:rPr lang="en-US" sz="2000" b="1" dirty="0"/>
                  <a:t> x</a:t>
                </a:r>
                <a:r>
                  <a:rPr lang="en-US" sz="2000" b="1" baseline="-25000" dirty="0"/>
                  <a:t>2,</a:t>
                </a:r>
                <a:r>
                  <a:rPr lang="en-US" sz="2000" b="1" dirty="0"/>
                  <a:t> </a:t>
                </a:r>
                <a:r>
                  <a:rPr lang="en-US" sz="2000" dirty="0"/>
                  <a:t>there exists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charset="0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𝒯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that </a:t>
                </a:r>
              </a:p>
              <a:p>
                <a:pPr lvl="2"/>
                <a:r>
                  <a:rPr lang="en-US" sz="1800" b="1" dirty="0"/>
                  <a:t>x</a:t>
                </a:r>
                <a:r>
                  <a:rPr lang="en-US" sz="1800" b="1" baseline="-25000" dirty="0"/>
                  <a:t>2</a:t>
                </a:r>
                <a:r>
                  <a:rPr lang="en-US" sz="1800" b="1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charset="0"/>
                        <a:ea typeface="Cambria Math"/>
                      </a:rPr>
                      <m:t>.</m:t>
                    </m:r>
                    <m:r>
                      <a:rPr lang="en-US" sz="1800" i="1">
                        <a:latin typeface="Cambria Math" charset="0"/>
                        <a:ea typeface="Cambria Math"/>
                      </a:rPr>
                      <m:t>𝑓𝑠𝑡𝑎𝑡𝑒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and</a:t>
                </a:r>
                <a:r>
                  <a:rPr lang="en-US" sz="1800" b="1" dirty="0"/>
                  <a:t> </a:t>
                </a:r>
              </a:p>
              <a:p>
                <a:pPr lvl="2"/>
                <a:r>
                  <a:rPr lang="en-US" sz="1800" b="1" dirty="0"/>
                  <a:t>x</a:t>
                </a:r>
                <a:r>
                  <a:rPr lang="en-US" sz="1800" b="1" baseline="-25000" dirty="0"/>
                  <a:t>1</a:t>
                </a:r>
                <a:r>
                  <a:rPr lang="en-US" sz="1800" b="1" dirty="0"/>
                  <a:t>’</a:t>
                </a:r>
                <a:r>
                  <a:rPr lang="en-US" sz="1800" b="1" baseline="-25000" dirty="0"/>
                  <a:t> </a:t>
                </a:r>
                <a:r>
                  <a:rPr lang="en-US" sz="1800" dirty="0"/>
                  <a:t>R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charset="0"/>
                        <a:ea typeface="Cambria Math"/>
                      </a:rPr>
                      <m:t>.</m:t>
                    </m:r>
                    <m:r>
                      <a:rPr lang="en-US" sz="1800" i="1">
                        <a:latin typeface="Cambria Math" charset="0"/>
                        <a:ea typeface="Cambria Math"/>
                      </a:rPr>
                      <m:t>𝑙𝑠𝑡𝑎𝑡𝑒</m:t>
                    </m:r>
                  </m:oMath>
                </a14:m>
                <a:endParaRPr lang="en-US" sz="1800" b="1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1800">
                        <a:latin typeface="Cambria Math" charset="0"/>
                        <a:ea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n-US" sz="1800">
                        <a:latin typeface="Cambria Math" charset="0"/>
                        <a:ea typeface="Cambria Math"/>
                      </a:rPr>
                      <m:t>dom</m:t>
                    </m:r>
                    <m:r>
                      <a:rPr lang="en-US" sz="1800">
                        <a:latin typeface="Cambria Math" charset="0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charset="0"/>
                        <a:ea typeface="Cambria Math"/>
                      </a:rPr>
                      <m:t>.</m:t>
                    </m:r>
                    <m:r>
                      <a:rPr lang="en-US" sz="1800" i="1">
                        <a:latin typeface="Cambria Math" charset="0"/>
                        <a:ea typeface="Cambria Math"/>
                      </a:rPr>
                      <m:t>𝑑𝑜𝑚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B050"/>
                    </a:solidFill>
                  </a:rPr>
                  <a:t>Theorem. </a:t>
                </a:r>
                <a:r>
                  <a:rPr lang="en-US" sz="2400" dirty="0"/>
                  <a:t>If there exists a forward simulation relation from hybrid automaton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sz="2400" baseline="-25000" dirty="0"/>
                  <a:t>1</a:t>
                </a:r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𝒜</m:t>
                    </m:r>
                    <m:r>
                      <a:rPr lang="en-US" sz="2400" baseline="-25000">
                        <a:latin typeface="Cambria Math"/>
                        <a:ea typeface="Cambria Math"/>
                      </a:rPr>
                      <m:t>2</m:t>
                    </m:r>
                  </m:oMath>
                </a14:m>
                <a:r>
                  <a:rPr lang="en-US" sz="2400" dirty="0"/>
                  <a:t> then  for every execution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sz="2400" baseline="-25000" dirty="0"/>
                  <a:t>1 </a:t>
                </a:r>
                <a:r>
                  <a:rPr lang="en-US" sz="2400" dirty="0"/>
                  <a:t>there exists a corresponding execution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𝒜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charset="0"/>
                        <a:ea typeface="Cambria Math"/>
                      </a:rPr>
                      <m:t>.</m:t>
                    </m:r>
                  </m:oMath>
                </a14:m>
                <a:r>
                  <a:rPr lang="en-US" sz="2400" dirty="0"/>
                  <a:t> </a:t>
                </a:r>
                <a:endParaRPr lang="en-US" sz="2400" baseline="-25000" dirty="0"/>
              </a:p>
              <a:p>
                <a:endParaRPr lang="en-US" sz="2400" b="1" baseline="-25000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19847" y="1219200"/>
                <a:ext cx="10515600" cy="5334000"/>
              </a:xfrm>
              <a:blipFill>
                <a:blip r:embed="rId2"/>
                <a:stretch>
                  <a:fillRect l="-965" t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93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74638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Simulation relations for hybrid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76400" y="1219201"/>
                <a:ext cx="8763000" cy="490696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000" dirty="0"/>
                  <a:t>Recall condition 3 in definition of simulation relation: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𝑇𝑟𝑎𝑐𝑒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charset="0"/>
                          </a:rPr>
                          <m:t>𝐵𝑗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→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000" i="1">
                            <a:latin typeface="Cambria Math" charset="0"/>
                          </a:rPr>
                          <m:t>𝐵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2000" i="1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i="1" dirty="0">
                        <a:latin typeface="Cambria Math" charset="0"/>
                      </a:rPr>
                      <m:t>=</m:t>
                    </m:r>
                    <m:r>
                      <a:rPr lang="en-US" sz="2000" i="1" dirty="0">
                        <a:latin typeface="Cambria Math" charset="0"/>
                      </a:rPr>
                      <m:t>𝑇𝑟𝑎𝑐𝑒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charset="0"/>
                          </a:rPr>
                          <m:t>𝐴𝑖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→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000" i="1">
                            <a:latin typeface="Cambria Math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000" i="1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/>
              </a:p>
              <a:p>
                <a:pPr>
                  <a:lnSpc>
                    <a:spcPct val="120000"/>
                  </a:lnSpc>
                </a:pPr>
                <a:endParaRPr lang="en-US" sz="2000" dirty="0"/>
              </a:p>
              <a:p>
                <a:pPr>
                  <a:lnSpc>
                    <a:spcPct val="120000"/>
                  </a:lnSpc>
                </a:pPr>
                <a:endParaRPr lang="en-US" sz="2000" dirty="0"/>
              </a:p>
              <a:p>
                <a:pPr>
                  <a:lnSpc>
                    <a:spcPct val="120000"/>
                  </a:lnSpc>
                </a:pPr>
                <a:endParaRPr lang="en-US" sz="2000" dirty="0"/>
              </a:p>
              <a:p>
                <a:pPr>
                  <a:lnSpc>
                    <a:spcPct val="120000"/>
                  </a:lnSpc>
                </a:pPr>
                <a:endParaRPr lang="en-US" sz="2000" dirty="0"/>
              </a:p>
              <a:p>
                <a:pPr>
                  <a:lnSpc>
                    <a:spcPct val="120000"/>
                  </a:lnSpc>
                </a:pPr>
                <a:r>
                  <a:rPr lang="en-US" sz="2000" dirty="0"/>
                  <a:t>Hybrid automata have transitions and trajectories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000" dirty="0"/>
                  <a:t>Different types of simulation depending on different notions for “Trace”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1800" dirty="0"/>
                  <a:t>Match for all variable values, action names, and time duration of trajectories (abstraction)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1800" dirty="0"/>
                  <a:t>Match variables but not time (time abstract simulation)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1800" dirty="0"/>
                  <a:t>Match a subset (external) of variables and actions (trace inclusion)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1800" dirty="0"/>
                  <a:t>Match single action/trajectory of A with a sequence of actions and trajectories of B</a:t>
                </a:r>
              </a:p>
              <a:p>
                <a:pPr>
                  <a:lnSpc>
                    <a:spcPct val="120000"/>
                  </a:lnSpc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76400" y="1219201"/>
                <a:ext cx="8763000" cy="4906963"/>
              </a:xfrm>
              <a:blipFill>
                <a:blip r:embed="rId2"/>
                <a:stretch>
                  <a:fillRect l="-580" b="-17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905001"/>
            <a:ext cx="6324600" cy="17349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76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Timer simulates Ball (</a:t>
            </a:r>
            <a:r>
              <a:rPr lang="en-US" sz="3200" dirty="0" err="1"/>
              <a:t>w.r.t</a:t>
            </a:r>
            <a:r>
              <a:rPr lang="en-US" sz="3200" dirty="0"/>
              <a:t>. timing of bounce actions)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Automaton Ball</a:t>
                </a:r>
                <a:r>
                  <a:rPr lang="en-US" dirty="0"/>
                  <a:t>(c,v</a:t>
                </a:r>
                <a:r>
                  <a:rPr lang="en-US" baseline="-25000" dirty="0"/>
                  <a:t>0</a:t>
                </a:r>
                <a:r>
                  <a:rPr lang="en-US" dirty="0"/>
                  <a:t>,g)</a:t>
                </a:r>
              </a:p>
              <a:p>
                <a:pPr marL="0" indent="0">
                  <a:buNone/>
                </a:pPr>
                <a:r>
                  <a:rPr lang="en-US" b="1" dirty="0"/>
                  <a:t>   variables: 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7030A0"/>
                    </a:solidFill>
                  </a:rPr>
                  <a:t>      </a:t>
                </a:r>
                <a:r>
                  <a:rPr lang="en-US" dirty="0">
                    <a:solidFill>
                      <a:srgbClr val="7030A0"/>
                    </a:solidFill>
                  </a:rPr>
                  <a:t>x: Reals := 0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7030A0"/>
                    </a:solidFill>
                  </a:rPr>
                  <a:t>      v: Reals := v</a:t>
                </a:r>
                <a:r>
                  <a:rPr lang="en-US" baseline="-25000" dirty="0">
                    <a:solidFill>
                      <a:srgbClr val="7030A0"/>
                    </a:solidFill>
                  </a:rPr>
                  <a:t>0</a:t>
                </a:r>
              </a:p>
              <a:p>
                <a:pPr marL="0" indent="0">
                  <a:buNone/>
                </a:pPr>
                <a:r>
                  <a:rPr lang="en-US" b="1" dirty="0"/>
                  <a:t>   actions: </a:t>
                </a:r>
                <a:r>
                  <a:rPr lang="en-US" dirty="0"/>
                  <a:t>bounce</a:t>
                </a:r>
              </a:p>
              <a:p>
                <a:pPr marL="0" indent="0">
                  <a:buNone/>
                </a:pPr>
                <a:r>
                  <a:rPr lang="en-US" b="1" dirty="0"/>
                  <a:t>      transitions:</a:t>
                </a:r>
              </a:p>
              <a:p>
                <a:pPr marL="0" indent="0">
                  <a:buNone/>
                </a:pPr>
                <a:r>
                  <a:rPr lang="en-US" b="1" dirty="0"/>
                  <a:t>          </a:t>
                </a:r>
                <a:r>
                  <a:rPr lang="en-US" dirty="0">
                    <a:solidFill>
                      <a:srgbClr val="FF0000"/>
                    </a:solidFill>
                  </a:rPr>
                  <a:t>bounce</a:t>
                </a:r>
              </a:p>
              <a:p>
                <a:pPr marL="0" indent="0">
                  <a:buNone/>
                </a:pPr>
                <a:r>
                  <a:rPr lang="en-US" b="1" dirty="0"/>
                  <a:t>	pre </a:t>
                </a:r>
                <a:r>
                  <a:rPr lang="en-US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x = 0 /\ v &lt; 0</a:t>
                </a:r>
              </a:p>
              <a:p>
                <a:pPr marL="0" indent="0">
                  <a:buNone/>
                </a:pPr>
                <a:r>
                  <a:rPr lang="en-US" b="1" dirty="0"/>
                  <a:t>	</a:t>
                </a:r>
                <a:r>
                  <a:rPr lang="en-US" b="1" dirty="0" err="1"/>
                  <a:t>eff</a:t>
                </a:r>
                <a:r>
                  <a:rPr lang="en-US" b="1" dirty="0"/>
                  <a:t>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v := -cv</a:t>
                </a:r>
              </a:p>
              <a:p>
                <a:pPr marL="0" indent="0">
                  <a:buNone/>
                </a:pPr>
                <a:r>
                  <a:rPr lang="en-US" b="1" dirty="0"/>
                  <a:t>      trajectories:</a:t>
                </a:r>
              </a:p>
              <a:p>
                <a:pPr marL="0" indent="0">
                  <a:buNone/>
                </a:pPr>
                <a:r>
                  <a:rPr lang="en-US" b="1" dirty="0"/>
                  <a:t>	evolve </a:t>
                </a:r>
                <a:r>
                  <a:rPr lang="en-US" dirty="0">
                    <a:solidFill>
                      <a:srgbClr val="00B050"/>
                    </a:solidFill>
                  </a:rPr>
                  <a:t>d(x) = v; d(v) = -g</a:t>
                </a:r>
              </a:p>
              <a:p>
                <a:pPr marL="0" indent="0">
                  <a:buNone/>
                </a:pPr>
                <a:r>
                  <a:rPr lang="en-US" b="1" dirty="0"/>
                  <a:t>	invariant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62AF6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b="1" i="1">
                        <a:solidFill>
                          <a:srgbClr val="F62AF6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b="1" i="1">
                        <a:solidFill>
                          <a:srgbClr val="F62AF6"/>
                        </a:solidFill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endParaRPr lang="en-US" sz="2400" b="1" dirty="0">
                  <a:solidFill>
                    <a:srgbClr val="F62AF6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1961" t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600201"/>
                <a:ext cx="4495800" cy="4525963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Automaton Timer</a:t>
                </a:r>
                <a:r>
                  <a:rPr lang="en-US" dirty="0"/>
                  <a:t>(c, v</a:t>
                </a:r>
                <a:r>
                  <a:rPr lang="en-US" baseline="-25000" dirty="0"/>
                  <a:t>0, </a:t>
                </a:r>
                <a:r>
                  <a:rPr lang="en-US" dirty="0"/>
                  <a:t>g)</a:t>
                </a:r>
              </a:p>
              <a:p>
                <a:pPr marL="0" indent="0">
                  <a:buNone/>
                </a:pPr>
                <a:r>
                  <a:rPr lang="en-US" b="1" dirty="0"/>
                  <a:t>   variables: analog 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7030A0"/>
                    </a:solidFill>
                  </a:rPr>
                  <a:t>   </a:t>
                </a:r>
                <a:r>
                  <a:rPr lang="en-US" dirty="0">
                    <a:solidFill>
                      <a:srgbClr val="7030A0"/>
                    </a:solidFill>
                  </a:rPr>
                  <a:t>timer: Reals :=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2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/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𝑔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baseline="-25000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>
                    <a:solidFill>
                      <a:srgbClr val="7030A0"/>
                    </a:solidFill>
                  </a:rPr>
                  <a:t>  n:Naturals=0;</a:t>
                </a:r>
              </a:p>
              <a:p>
                <a:pPr marL="0" indent="0">
                  <a:buNone/>
                </a:pPr>
                <a:r>
                  <a:rPr lang="en-US" b="1" dirty="0"/>
                  <a:t>   actions: </a:t>
                </a:r>
                <a:r>
                  <a:rPr lang="en-US" dirty="0"/>
                  <a:t>bounce</a:t>
                </a:r>
              </a:p>
              <a:p>
                <a:pPr marL="0" indent="0">
                  <a:buNone/>
                </a:pPr>
                <a:r>
                  <a:rPr lang="en-US" b="1" dirty="0"/>
                  <a:t>      transitions:</a:t>
                </a:r>
              </a:p>
              <a:p>
                <a:pPr marL="0" indent="0">
                  <a:buNone/>
                </a:pPr>
                <a:r>
                  <a:rPr lang="en-US" b="1" dirty="0"/>
                  <a:t>          </a:t>
                </a:r>
                <a:r>
                  <a:rPr lang="en-US" dirty="0">
                    <a:solidFill>
                      <a:srgbClr val="FF0000"/>
                    </a:solidFill>
                  </a:rPr>
                  <a:t>bounce</a:t>
                </a:r>
              </a:p>
              <a:p>
                <a:pPr marL="0" indent="0">
                  <a:buNone/>
                </a:pPr>
                <a:r>
                  <a:rPr lang="en-US" b="1" dirty="0"/>
                  <a:t>	pre </a:t>
                </a:r>
                <a:r>
                  <a:rPr lang="en-US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timer = 0</a:t>
                </a:r>
              </a:p>
              <a:p>
                <a:pPr marL="0" indent="0">
                  <a:buNone/>
                </a:pPr>
                <a:r>
                  <a:rPr lang="en-US" b="1" dirty="0"/>
                  <a:t>	eff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n:=n+1; timer :=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𝑔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baseline="300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b="1" dirty="0"/>
                  <a:t>      trajectories:</a:t>
                </a:r>
              </a:p>
              <a:p>
                <a:pPr marL="0" indent="0">
                  <a:buNone/>
                </a:pPr>
                <a:r>
                  <a:rPr lang="en-US" b="1" dirty="0"/>
                  <a:t>	evolve </a:t>
                </a:r>
                <a:r>
                  <a:rPr lang="en-US" dirty="0">
                    <a:solidFill>
                      <a:srgbClr val="00B050"/>
                    </a:solidFill>
                  </a:rPr>
                  <a:t>d(timer) = -1</a:t>
                </a:r>
              </a:p>
              <a:p>
                <a:pPr marL="0" indent="0">
                  <a:buNone/>
                </a:pPr>
                <a:r>
                  <a:rPr lang="en-US" b="1" dirty="0"/>
                  <a:t>	invariant </a:t>
                </a:r>
                <a:r>
                  <a:rPr lang="en-US" dirty="0">
                    <a:solidFill>
                      <a:srgbClr val="F62AF6"/>
                    </a:solidFill>
                  </a:rPr>
                  <a:t>timer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F62AF6"/>
                        </a:solidFill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endParaRPr lang="en-US" sz="2400" dirty="0">
                  <a:solidFill>
                    <a:srgbClr val="F62AF6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600201"/>
                <a:ext cx="4495800" cy="4525963"/>
              </a:xfrm>
              <a:blipFill>
                <a:blip r:embed="rId3"/>
                <a:stretch>
                  <a:fillRect l="-1408" t="-280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45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nice properties of Forward Simulation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9574" y="1600200"/>
                <a:ext cx="105156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𝒜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ℬ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  <a:ea typeface="Cambria Math"/>
                      </a:rPr>
                      <m:t>and</m:t>
                    </m:r>
                    <m:r>
                      <a:rPr lang="en-US" b="0" i="0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𝒞</m:t>
                    </m:r>
                  </m:oMath>
                </a14:m>
                <a:r>
                  <a:rPr lang="en-US" dirty="0"/>
                  <a:t> be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comparable</a:t>
                </a:r>
                <a:r>
                  <a:rPr lang="en-US" dirty="0"/>
                  <a:t> Timed </a:t>
                </a:r>
                <a:r>
                  <a:rPr lang="en-US" dirty="0" err="1"/>
                  <a:t>Automatas</a:t>
                </a:r>
                <a:r>
                  <a:rPr lang="en-US" dirty="0"/>
                  <a:t>. If R</a:t>
                </a:r>
                <a:r>
                  <a:rPr lang="en-US" baseline="-25000" dirty="0"/>
                  <a:t>1</a:t>
                </a:r>
                <a:r>
                  <a:rPr lang="en-US" dirty="0"/>
                  <a:t> is a forward simulation from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ℬ</m:t>
                    </m:r>
                  </m:oMath>
                </a14:m>
                <a:r>
                  <a:rPr lang="en-US" dirty="0"/>
                  <a:t> and R</a:t>
                </a:r>
                <a:r>
                  <a:rPr lang="en-US" baseline="-25000" dirty="0"/>
                  <a:t>2</a:t>
                </a:r>
                <a:r>
                  <a:rPr lang="en-US" dirty="0"/>
                  <a:t> is a forward simulation from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ℬ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𝒞</m:t>
                    </m:r>
                  </m:oMath>
                </a14:m>
                <a:r>
                  <a:rPr lang="en-US" dirty="0"/>
                  <a:t>, then R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∘</m:t>
                    </m:r>
                  </m:oMath>
                </a14:m>
                <a:r>
                  <a:rPr lang="en-US" dirty="0"/>
                  <a:t> R</a:t>
                </a:r>
                <a:r>
                  <a:rPr lang="en-US" baseline="-25000" dirty="0"/>
                  <a:t>2</a:t>
                </a:r>
                <a:r>
                  <a:rPr lang="en-US" dirty="0"/>
                  <a:t> is a forward simulation from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𝒞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If R is a forward simulation from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ℬ</m:t>
                    </m:r>
                  </m:oMath>
                </a14:m>
                <a:r>
                  <a:rPr lang="en-US" dirty="0"/>
                  <a:t> and R</a:t>
                </a:r>
                <a:r>
                  <a:rPr lang="en-US" baseline="30000" dirty="0"/>
                  <a:t>-1 </a:t>
                </a:r>
                <a:r>
                  <a:rPr lang="en-US" dirty="0"/>
                  <a:t>is a forward simulation from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ℬ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baseline="30000" dirty="0"/>
                  <a:t> </a:t>
                </a:r>
                <a:r>
                  <a:rPr lang="en-US" dirty="0"/>
                  <a:t>then R is called a </a:t>
                </a:r>
                <a:r>
                  <a:rPr lang="en-US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bisimulation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ℬ</m:t>
                    </m:r>
                  </m:oMath>
                </a14:m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baseline="30000" dirty="0"/>
                  <a:t> </a:t>
                </a:r>
                <a:r>
                  <a:rPr lang="en-US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bisimilar</a:t>
                </a:r>
                <a:r>
                  <a:rPr lang="en-US" baseline="30000" dirty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err="1"/>
                  <a:t>Bisimilarity</a:t>
                </a:r>
                <a:r>
                  <a:rPr lang="en-US" dirty="0"/>
                  <a:t> is an 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equivalence relation </a:t>
                </a:r>
                <a:r>
                  <a:rPr lang="en-US" sz="2800" dirty="0"/>
                  <a:t>(reflexive, transitive, and symmetric)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800" dirty="0"/>
                  <a:t>If </a:t>
                </a:r>
                <a:r>
                  <a:rPr lang="en-US" dirty="0"/>
                  <a:t>R is a forward simulation from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ℬ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/>
                      </a:rPr>
                      <m:t>𝐼</m:t>
                    </m:r>
                  </m:oMath>
                </a14:m>
                <a:r>
                  <a:rPr lang="en-US" sz="2800" dirty="0"/>
                  <a:t> is an invariant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ℬ</m:t>
                    </m:r>
                  </m:oMath>
                </a14:m>
                <a:r>
                  <a:rPr lang="en-US" sz="2800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is an invariant of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endParaRPr lang="en-US" sz="2800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endParaRPr lang="en-US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9574" y="1600200"/>
                <a:ext cx="10515600" cy="5105400"/>
              </a:xfrm>
              <a:blipFill>
                <a:blip r:embed="rId3"/>
                <a:stretch>
                  <a:fillRect l="-1206" t="-1493" r="-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495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Simulations and Stability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But, stability not preserved by ordinary simulations and </a:t>
            </a:r>
            <a:r>
              <a:rPr lang="en-US" dirty="0" err="1"/>
              <a:t>bisimulations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[Prabhakar, et. al 15]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95600" y="3124200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895600" y="5410200"/>
            <a:ext cx="228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895600" y="5105400"/>
            <a:ext cx="2286000" cy="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895600" y="4800600"/>
            <a:ext cx="2286000" cy="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895600" y="4419600"/>
            <a:ext cx="2286000" cy="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895600" y="4038600"/>
            <a:ext cx="2286000" cy="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895600" y="3733800"/>
            <a:ext cx="2286000" cy="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340557" y="5528231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6775678" y="3133440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6775678" y="5419440"/>
            <a:ext cx="228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775678" y="5114640"/>
            <a:ext cx="2286000" cy="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775678" y="4648200"/>
            <a:ext cx="2286000" cy="16164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775679" y="4165870"/>
            <a:ext cx="2285999" cy="26297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775679" y="3586022"/>
            <a:ext cx="2285999" cy="46181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775679" y="2914080"/>
            <a:ext cx="2285999" cy="82896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220635" y="5537471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524001" y="5791201"/>
            <a:ext cx="86943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/>
              <a:t>Stability Preserving Simulations and </a:t>
            </a:r>
            <a:r>
              <a:rPr lang="en-US" sz="1600" i="1" dirty="0" err="1"/>
              <a:t>Bisimulations</a:t>
            </a:r>
            <a:r>
              <a:rPr lang="en-US" sz="1600" i="1" dirty="0"/>
              <a:t> for Hybrid Systems, </a:t>
            </a:r>
            <a:r>
              <a:rPr lang="en-US" sz="1600" i="1" dirty="0" err="1"/>
              <a:t>Prabhakar</a:t>
            </a:r>
            <a:r>
              <a:rPr lang="en-US" sz="1600" i="1" dirty="0"/>
              <a:t>, </a:t>
            </a:r>
            <a:r>
              <a:rPr lang="en-US" sz="1600" i="1" dirty="0" err="1"/>
              <a:t>Dullerud</a:t>
            </a:r>
            <a:r>
              <a:rPr lang="en-US" sz="1600" i="1" dirty="0"/>
              <a:t>, Viswanathan IEEE Trans. Automatic Control 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Slides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en-US" dirty="0"/>
              <a:t>Sayan Mitra</a:t>
            </a:r>
            <a:r>
              <a:rPr lang="de-DE" dirty="0"/>
              <a:t> </a:t>
            </a:r>
            <a:r>
              <a:rPr lang="de-DE" dirty="0" err="1"/>
              <a:t>mitras@illinois.edu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7EEB34A-18E4-EF46-BACB-5FCCE12ABD85}"/>
                  </a:ext>
                </a:extLst>
              </p:cNvPr>
              <p:cNvSpPr txBox="1"/>
              <p:nvPr/>
            </p:nvSpPr>
            <p:spPr>
              <a:xfrm>
                <a:off x="1301522" y="4112689"/>
                <a:ext cx="143555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>
                    <a:ea typeface="Cambria Math"/>
                  </a:rPr>
                  <a:t>System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7EEB34A-18E4-EF46-BACB-5FCCE12AB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522" y="4112689"/>
                <a:ext cx="1435551" cy="461665"/>
              </a:xfrm>
              <a:prstGeom prst="rect">
                <a:avLst/>
              </a:prstGeom>
              <a:blipFill>
                <a:blip r:embed="rId2"/>
                <a:stretch>
                  <a:fillRect l="-6140" t="-8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1B51CA7-22DE-9E47-9AC1-FC873CE32F5A}"/>
                  </a:ext>
                </a:extLst>
              </p:cNvPr>
              <p:cNvSpPr txBox="1"/>
              <p:nvPr/>
            </p:nvSpPr>
            <p:spPr>
              <a:xfrm>
                <a:off x="5378224" y="4179125"/>
                <a:ext cx="143555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ea typeface="Cambria Math"/>
                  </a:rPr>
                  <a:t>System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  <a:ea typeface="Cambria Math"/>
                      </a:rPr>
                      <m:t>ℬ</m:t>
                    </m:r>
                  </m:oMath>
                </a14:m>
                <a:r>
                  <a:rPr lang="en-US" sz="2400" dirty="0">
                    <a:ea typeface="Cambria Math"/>
                  </a:rPr>
                  <a:t> </a:t>
                </a:r>
                <a:endParaRPr lang="en-US" sz="24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1B51CA7-22DE-9E47-9AC1-FC873CE32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224" y="4179125"/>
                <a:ext cx="1435551" cy="461665"/>
              </a:xfrm>
              <a:prstGeom prst="rect">
                <a:avLst/>
              </a:prstGeom>
              <a:blipFill>
                <a:blip r:embed="rId3"/>
                <a:stretch>
                  <a:fillRect l="-6140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92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Simulations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600200" y="1600200"/>
                <a:ext cx="8001000" cy="49530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Backward simulation </a:t>
                </a:r>
                <a:r>
                  <a:rPr lang="en-US" dirty="0"/>
                  <a:t>relation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:r>
                  <a:rPr lang="en-US" b="1" dirty="0"/>
                  <a:t>to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baseline="-25000" dirty="0"/>
                  <a:t>2 </a:t>
                </a:r>
                <a:r>
                  <a:rPr lang="en-US" dirty="0"/>
                  <a:t>is a relation 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×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such that</a:t>
                </a:r>
              </a:p>
              <a:p>
                <a:pPr marL="914400" lvl="1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dirty="0"/>
                  <a:t>If 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1 </a:t>
                </a:r>
                <a:r>
                  <a:rPr lang="en-US" dirty="0">
                    <a:latin typeface="Cambria Math"/>
                    <a:ea typeface="Cambria Math"/>
                  </a:rPr>
                  <a:t>∈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b="0" i="1" baseline="-25000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en-US" baseline="-25000" dirty="0"/>
                  <a:t> </a:t>
                </a:r>
                <a:r>
                  <a:rPr lang="en-US" dirty="0"/>
                  <a:t>and 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1 </a:t>
                </a:r>
                <a:r>
                  <a:rPr lang="en-US" dirty="0"/>
                  <a:t>R</a:t>
                </a:r>
                <a:r>
                  <a:rPr lang="en-US" b="1" dirty="0"/>
                  <a:t> x</a:t>
                </a:r>
                <a:r>
                  <a:rPr lang="en-US" b="1" baseline="-25000" dirty="0"/>
                  <a:t>2 </a:t>
                </a:r>
                <a:r>
                  <a:rPr lang="en-US" dirty="0"/>
                  <a:t>then 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2 </a:t>
                </a:r>
                <a:r>
                  <a:rPr lang="en-US" dirty="0">
                    <a:latin typeface="Cambria Math"/>
                    <a:ea typeface="Cambria Math"/>
                  </a:rPr>
                  <a:t>∈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i="1" baseline="-25000">
                        <a:latin typeface="Cambria Math"/>
                        <a:ea typeface="Cambria Math"/>
                      </a:rPr>
                      <m:t>2</m:t>
                    </m:r>
                  </m:oMath>
                </a14:m>
                <a:r>
                  <a:rPr lang="en-US" baseline="-25000" dirty="0"/>
                  <a:t> </a:t>
                </a:r>
                <a:r>
                  <a:rPr lang="en-US" dirty="0"/>
                  <a:t>such that</a:t>
                </a:r>
              </a:p>
              <a:p>
                <a:pPr marL="914400" lvl="1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dirty="0"/>
                  <a:t>If </a:t>
                </a:r>
                <a:r>
                  <a:rPr lang="en-US" b="1" dirty="0"/>
                  <a:t>x’</a:t>
                </a:r>
                <a:r>
                  <a:rPr lang="en-US" b="1" baseline="-25000" dirty="0"/>
                  <a:t>1 </a:t>
                </a:r>
                <a:r>
                  <a:rPr lang="en-US" dirty="0"/>
                  <a:t>R</a:t>
                </a:r>
                <a:r>
                  <a:rPr lang="en-US" b="1" dirty="0"/>
                  <a:t> x’</a:t>
                </a:r>
                <a:r>
                  <a:rPr lang="en-US" b="1" baseline="-25000" dirty="0"/>
                  <a:t>2 </a:t>
                </a:r>
                <a:r>
                  <a:rPr lang="en-US" dirty="0"/>
                  <a:t>and x</a:t>
                </a:r>
                <a:r>
                  <a:rPr lang="en-US" baseline="-25000" dirty="0"/>
                  <a:t>1</a:t>
                </a:r>
                <a:r>
                  <a:rPr lang="en-US" dirty="0"/>
                  <a:t>—a</a:t>
                </a:r>
                <a:r>
                  <a:rPr lang="en-US" dirty="0">
                    <a:sym typeface="Wingdings" pitchFamily="2" charset="2"/>
                  </a:rPr>
                  <a:t> x</a:t>
                </a:r>
                <a:r>
                  <a:rPr lang="en-US" baseline="-25000" dirty="0">
                    <a:sym typeface="Wingdings" pitchFamily="2" charset="2"/>
                  </a:rPr>
                  <a:t>1</a:t>
                </a:r>
                <a:r>
                  <a:rPr lang="en-US" dirty="0">
                    <a:sym typeface="Wingdings" pitchFamily="2" charset="2"/>
                  </a:rPr>
                  <a:t>’ then </a:t>
                </a:r>
              </a:p>
              <a:p>
                <a:pPr marL="1314450" lvl="2" indent="-457200">
                  <a:lnSpc>
                    <a:spcPct val="120000"/>
                  </a:lnSpc>
                </a:pPr>
                <a:r>
                  <a:rPr lang="en-US" b="1" dirty="0"/>
                  <a:t>x</a:t>
                </a:r>
                <a:r>
                  <a:rPr lang="en-US" b="1" baseline="-25000" dirty="0"/>
                  <a:t>2 </a:t>
                </a:r>
                <a:r>
                  <a:rPr lang="en-US" b="1" dirty="0"/>
                  <a:t>–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</a:rPr>
                      <m:t>𝜷</m:t>
                    </m:r>
                  </m:oMath>
                </a14:m>
                <a:r>
                  <a:rPr lang="en-US" b="1" dirty="0">
                    <a:sym typeface="Wingdings" pitchFamily="2" charset="2"/>
                  </a:rPr>
                  <a:t></a:t>
                </a:r>
                <a:r>
                  <a:rPr lang="en-US" b="1" dirty="0"/>
                  <a:t> x</a:t>
                </a:r>
                <a:r>
                  <a:rPr lang="en-US" b="1" baseline="-25000" dirty="0"/>
                  <a:t>2</a:t>
                </a:r>
                <a:r>
                  <a:rPr lang="en-US" b="1" dirty="0"/>
                  <a:t>’ </a:t>
                </a:r>
                <a:r>
                  <a:rPr lang="en-US" dirty="0"/>
                  <a:t>and</a:t>
                </a:r>
                <a:r>
                  <a:rPr lang="en-US" b="1" dirty="0"/>
                  <a:t> </a:t>
                </a:r>
              </a:p>
              <a:p>
                <a:pPr marL="1314450" lvl="2" indent="-457200">
                  <a:lnSpc>
                    <a:spcPct val="120000"/>
                  </a:lnSpc>
                </a:pPr>
                <a:r>
                  <a:rPr lang="en-US" b="1" dirty="0"/>
                  <a:t>x</a:t>
                </a:r>
                <a:r>
                  <a:rPr lang="en-US" b="1" baseline="-25000" dirty="0"/>
                  <a:t>1 </a:t>
                </a:r>
                <a:r>
                  <a:rPr lang="en-US" dirty="0"/>
                  <a:t>R</a:t>
                </a:r>
                <a:r>
                  <a:rPr lang="en-US" b="1" dirty="0"/>
                  <a:t> x</a:t>
                </a:r>
                <a:r>
                  <a:rPr lang="en-US" b="1" baseline="-25000" dirty="0"/>
                  <a:t>2</a:t>
                </a:r>
                <a:endParaRPr lang="en-US" b="1" dirty="0"/>
              </a:p>
              <a:p>
                <a:pPr lvl="2">
                  <a:lnSpc>
                    <a:spcPct val="120000"/>
                  </a:lnSpc>
                </a:pPr>
                <a:r>
                  <a:rPr lang="en-US" b="1" dirty="0"/>
                  <a:t>Trace(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</a:rPr>
                      <m:t>𝜷</m:t>
                    </m:r>
                  </m:oMath>
                </a14:m>
                <a:r>
                  <a:rPr lang="en-US" dirty="0"/>
                  <a:t>) = </a:t>
                </a:r>
                <a:r>
                  <a:rPr lang="en-US" b="1" dirty="0"/>
                  <a:t>a</a:t>
                </a:r>
                <a:r>
                  <a:rPr lang="en-US" b="1" baseline="-25000" dirty="0"/>
                  <a:t>1</a:t>
                </a:r>
              </a:p>
              <a:p>
                <a:pPr marL="914400" lvl="1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  <a:ea typeface="Cambria Math"/>
                      </a:rPr>
                      <m:t>𝝉</m:t>
                    </m:r>
                  </m:oMath>
                </a14:m>
                <a:r>
                  <a:rPr lang="en-US" b="1" baseline="-25000" dirty="0"/>
                  <a:t> </a:t>
                </a:r>
                <a:r>
                  <a:rPr lang="en-US" dirty="0">
                    <a:latin typeface="Cambria Math"/>
                    <a:ea typeface="Cambria Math"/>
                  </a:rPr>
                  <a:t>∈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𝒯</m:t>
                    </m:r>
                  </m:oMath>
                </a14:m>
                <a:r>
                  <a:rPr lang="en-US" dirty="0"/>
                  <a:t> and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b="1" dirty="0"/>
                  <a:t>x</a:t>
                </a:r>
                <a:r>
                  <a:rPr lang="en-US" b="1" baseline="-25000" dirty="0"/>
                  <a:t>2 </a:t>
                </a:r>
                <a:r>
                  <a:rPr lang="en-US" dirty="0">
                    <a:latin typeface="Cambria Math"/>
                    <a:ea typeface="Cambria Math"/>
                  </a:rPr>
                  <a:t>∈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/>
                        <a:ea typeface="Cambria Math"/>
                      </a:rPr>
                      <m:t>Q</m:t>
                    </m:r>
                    <m:r>
                      <a:rPr lang="en-US" i="1" baseline="-25000">
                        <a:latin typeface="Cambria Math"/>
                        <a:ea typeface="Cambria Math"/>
                      </a:rPr>
                      <m:t>2 </m:t>
                    </m:r>
                  </m:oMath>
                </a14:m>
                <a:r>
                  <a:rPr lang="en-US" dirty="0"/>
                  <a:t> such that 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1</a:t>
                </a:r>
                <a:r>
                  <a:rPr lang="en-US" b="1" dirty="0"/>
                  <a:t>’</a:t>
                </a:r>
                <a:r>
                  <a:rPr lang="en-US" b="1" baseline="-25000" dirty="0"/>
                  <a:t> </a:t>
                </a:r>
                <a:r>
                  <a:rPr lang="en-US" dirty="0"/>
                  <a:t>R</a:t>
                </a:r>
                <a:r>
                  <a:rPr lang="en-US" b="1" dirty="0"/>
                  <a:t> x</a:t>
                </a:r>
                <a:r>
                  <a:rPr lang="en-US" b="1" baseline="-25000" dirty="0"/>
                  <a:t>2</a:t>
                </a:r>
                <a:r>
                  <a:rPr lang="en-US" b="1" dirty="0"/>
                  <a:t>’</a:t>
                </a:r>
                <a:r>
                  <a:rPr lang="en-US" b="1" baseline="-25000" dirty="0"/>
                  <a:t>,</a:t>
                </a:r>
                <a:r>
                  <a:rPr lang="en-US" b="1" dirty="0"/>
                  <a:t> </a:t>
                </a:r>
                <a:r>
                  <a:rPr lang="en-US" dirty="0"/>
                  <a:t>there exists 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2</a:t>
                </a:r>
                <a:r>
                  <a:rPr lang="en-US" dirty="0"/>
                  <a:t> such that 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n-US" b="1" dirty="0"/>
                  <a:t>x</a:t>
                </a:r>
                <a:r>
                  <a:rPr lang="en-US" b="1" baseline="-25000" dirty="0"/>
                  <a:t>2 </a:t>
                </a:r>
                <a:r>
                  <a:rPr lang="en-US" b="1" dirty="0"/>
                  <a:t>–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</a:rPr>
                      <m:t>𝜷</m:t>
                    </m:r>
                  </m:oMath>
                </a14:m>
                <a:r>
                  <a:rPr lang="en-US" b="1" dirty="0">
                    <a:sym typeface="Wingdings" pitchFamily="2" charset="2"/>
                  </a:rPr>
                  <a:t></a:t>
                </a:r>
                <a:r>
                  <a:rPr lang="en-US" b="1" dirty="0"/>
                  <a:t> x</a:t>
                </a:r>
                <a:r>
                  <a:rPr lang="en-US" b="1" baseline="-25000" dirty="0"/>
                  <a:t>2</a:t>
                </a:r>
                <a:r>
                  <a:rPr lang="en-US" b="1" dirty="0"/>
                  <a:t>’ </a:t>
                </a:r>
                <a:r>
                  <a:rPr lang="en-US" dirty="0"/>
                  <a:t>and</a:t>
                </a:r>
                <a:r>
                  <a:rPr lang="en-US" b="1" dirty="0"/>
                  <a:t> 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n-US" b="1" dirty="0"/>
                  <a:t>x</a:t>
                </a:r>
                <a:r>
                  <a:rPr lang="en-US" b="1" baseline="-25000" dirty="0"/>
                  <a:t>1 </a:t>
                </a:r>
                <a:r>
                  <a:rPr lang="en-US" dirty="0"/>
                  <a:t>R</a:t>
                </a:r>
                <a:r>
                  <a:rPr lang="en-US" b="1" dirty="0"/>
                  <a:t> x</a:t>
                </a:r>
                <a:r>
                  <a:rPr lang="en-US" b="1" baseline="-25000" dirty="0"/>
                  <a:t>2</a:t>
                </a:r>
                <a:endParaRPr lang="en-US" b="1" dirty="0"/>
              </a:p>
              <a:p>
                <a:pPr lvl="2">
                  <a:lnSpc>
                    <a:spcPct val="120000"/>
                  </a:lnSpc>
                </a:pPr>
                <a:r>
                  <a:rPr lang="en-US" b="1" dirty="0"/>
                  <a:t>Trace(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</a:rPr>
                      <m:t>𝜷</m:t>
                    </m:r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  <a:ea typeface="Cambria Math"/>
                      </a:rPr>
                      <m:t>𝝉</m:t>
                    </m:r>
                  </m:oMath>
                </a14:m>
                <a:endParaRPr lang="en-US" b="1" dirty="0"/>
              </a:p>
              <a:p>
                <a:pPr lvl="2">
                  <a:lnSpc>
                    <a:spcPct val="120000"/>
                  </a:lnSpc>
                </a:pPr>
                <a:endParaRPr lang="en-US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>
                    <a:solidFill>
                      <a:srgbClr val="00B050"/>
                    </a:solidFill>
                  </a:rPr>
                  <a:t>Theorem. </a:t>
                </a:r>
                <a:r>
                  <a:rPr lang="en-US" dirty="0"/>
                  <a:t>If there exists a backward simulation relation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𝒜</m:t>
                    </m:r>
                  </m:oMath>
                </a14:m>
                <a:r>
                  <a:rPr lang="en-US" baseline="-25000" dirty="0"/>
                  <a:t>1</a:t>
                </a:r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𝒜</m:t>
                    </m:r>
                    <m:r>
                      <a:rPr lang="en-US" baseline="-25000">
                        <a:latin typeface="Cambria Math"/>
                        <a:ea typeface="Cambria Math"/>
                      </a:rPr>
                      <m:t>2</m:t>
                    </m:r>
                  </m:oMath>
                </a14:m>
                <a:r>
                  <a:rPr lang="en-US" dirty="0"/>
                  <a:t> then  ClosedTraces</a:t>
                </a:r>
                <a:r>
                  <a:rPr lang="en-US" baseline="-25000" dirty="0"/>
                  <a:t>1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⊆</m:t>
                    </m:r>
                  </m:oMath>
                </a14:m>
                <a:r>
                  <a:rPr lang="en-US" dirty="0"/>
                  <a:t> ClosedTraces</a:t>
                </a:r>
                <a:r>
                  <a:rPr lang="en-US" baseline="-25000" dirty="0"/>
                  <a:t>2</a:t>
                </a:r>
              </a:p>
              <a:p>
                <a:pPr>
                  <a:lnSpc>
                    <a:spcPct val="120000"/>
                  </a:lnSpc>
                </a:pPr>
                <a:endParaRPr lang="en-US" b="1" baseline="-25000" dirty="0"/>
              </a:p>
              <a:p>
                <a:pPr lvl="1">
                  <a:lnSpc>
                    <a:spcPct val="12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600200" y="1600200"/>
                <a:ext cx="8001000" cy="4953000"/>
              </a:xfrm>
              <a:blipFill>
                <a:blip r:embed="rId3"/>
                <a:stretch>
                  <a:fillRect l="-792" t="-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48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Classes of Hybrid Automata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4600" y="1600200"/>
            <a:ext cx="7696200" cy="5257800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ym typeface="Wingdings" pitchFamily="2" charset="2"/>
              </a:rPr>
              <a:t>Finite Automata</a:t>
            </a:r>
          </a:p>
          <a:p>
            <a:pPr lvl="1"/>
            <a:r>
              <a:rPr lang="en-US" dirty="0">
                <a:sym typeface="Wingdings" pitchFamily="2" charset="2"/>
              </a:rPr>
              <a:t>Integral Timed Automata </a:t>
            </a:r>
            <a:r>
              <a:rPr lang="en-US" dirty="0">
                <a:sym typeface="Wingdings"/>
              </a:rPr>
              <a:t> 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Rational time automata</a:t>
            </a:r>
          </a:p>
          <a:p>
            <a:pPr lvl="1"/>
            <a:r>
              <a:rPr lang="en-US" dirty="0" err="1">
                <a:sym typeface="Wingdings" pitchFamily="2" charset="2"/>
              </a:rPr>
              <a:t>Multirate</a:t>
            </a:r>
            <a:r>
              <a:rPr lang="en-US" dirty="0">
                <a:sym typeface="Wingdings" pitchFamily="2" charset="2"/>
              </a:rPr>
              <a:t> automata</a:t>
            </a:r>
          </a:p>
          <a:p>
            <a:pPr lvl="1"/>
            <a:r>
              <a:rPr lang="en-US" dirty="0">
                <a:sym typeface="Wingdings" pitchFamily="2" charset="2"/>
              </a:rPr>
              <a:t>Rectangular Initialized HA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Rectangular HA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r>
              <a:rPr lang="en-US" dirty="0"/>
              <a:t>Linear HA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Nonlinear HA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97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919C90-B9E0-234F-A35A-8592D7EEF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cap="all" dirty="0">
                <a:hlinkClick r:id="rId2"/>
              </a:rPr>
              <a:t>ACM NEWS</a:t>
            </a:r>
            <a:r>
              <a:rPr lang="en-US" sz="3600" b="1" cap="all" dirty="0">
                <a:hlinkClick r:id="rId2"/>
              </a:rPr>
              <a:t>: </a:t>
            </a:r>
            <a:r>
              <a:rPr lang="en-US" sz="3600" b="1" dirty="0">
                <a:hlinkClick r:id="rId2"/>
              </a:rPr>
              <a:t>In Space, No One Can Fix Your Sign Errors--- Paul Cheng &amp; Peter Carian</a:t>
            </a:r>
            <a:endParaRPr lang="en-US" sz="3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335F73-E271-3540-AC4D-145417BD4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1" y="1691296"/>
            <a:ext cx="6497170" cy="49831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hlinkClick r:id="rId3"/>
              </a:rPr>
              <a:t>15,000 satellite</a:t>
            </a:r>
            <a:r>
              <a:rPr lang="en-US" sz="2400" dirty="0"/>
              <a:t> launches planned for the decade</a:t>
            </a:r>
          </a:p>
          <a:p>
            <a:pPr marL="0" indent="0">
              <a:buNone/>
            </a:pPr>
            <a:r>
              <a:rPr lang="en-US" sz="2400" dirty="0"/>
              <a:t>5.3% satellites are lost in the first year, 42% of those in first 2 months</a:t>
            </a:r>
          </a:p>
          <a:p>
            <a:pPr marL="0" indent="0">
              <a:buNone/>
            </a:pPr>
            <a:r>
              <a:rPr lang="en-US" sz="2400" dirty="0"/>
              <a:t>Most common cause </a:t>
            </a:r>
            <a:r>
              <a:rPr lang="en-US" sz="2400" b="1" dirty="0"/>
              <a:t>sign errors</a:t>
            </a:r>
            <a:r>
              <a:rPr lang="en-US" sz="2400" dirty="0"/>
              <a:t>: SW/HW parameter used the wrong way</a:t>
            </a:r>
          </a:p>
          <a:p>
            <a:r>
              <a:rPr lang="en-US" sz="2400" dirty="0"/>
              <a:t>fitting acceleration sensors the wrong way</a:t>
            </a:r>
          </a:p>
          <a:p>
            <a:r>
              <a:rPr lang="en-US" sz="2400" dirty="0"/>
              <a:t>wrong usage of negative instead of positive parameters </a:t>
            </a:r>
          </a:p>
          <a:p>
            <a:r>
              <a:rPr lang="en-US" sz="2400" dirty="0"/>
              <a:t>switching current in wrong direction in a circuit  </a:t>
            </a:r>
          </a:p>
          <a:p>
            <a:r>
              <a:rPr lang="en-US" sz="2400" dirty="0"/>
              <a:t>inverting the orientation of the electromagnets used for positioning</a:t>
            </a:r>
          </a:p>
        </p:txBody>
      </p:sp>
      <p:pic>
        <p:nvPicPr>
          <p:cNvPr id="1026" name="Picture 2" descr="The Genesis sample return capsule on the ground in Utah. ">
            <a:extLst>
              <a:ext uri="{FF2B5EF4-FFF2-40B4-BE49-F238E27FC236}">
                <a16:creationId xmlns:a16="http://schemas.microsoft.com/office/drawing/2014/main" id="{DA9F4146-E36A-1C4A-B075-3C482DBF3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772" y="1639329"/>
            <a:ext cx="2321859" cy="232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673528-FEB3-7F4E-9186-8AD21C761674}"/>
              </a:ext>
            </a:extLst>
          </p:cNvPr>
          <p:cNvSpPr txBox="1"/>
          <p:nvPr/>
        </p:nvSpPr>
        <p:spPr>
          <a:xfrm>
            <a:off x="8180294" y="4182878"/>
            <a:ext cx="23913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Genesis (2001) for capturing particles from the solar wind, pounded into the Utah desert unbraked because a pencil-eraser-sized deceleration sensor was mounted upside-down.</a:t>
            </a:r>
          </a:p>
        </p:txBody>
      </p:sp>
    </p:spTree>
    <p:extLst>
      <p:ext uri="{BB962C8B-B14F-4D97-AF65-F5344CB8AC3E}">
        <p14:creationId xmlns:p14="http://schemas.microsoft.com/office/powerpoint/2010/main" val="118413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Clocks and </a:t>
            </a:r>
            <a:r>
              <a:rPr lang="en-US" b="1" dirty="0"/>
              <a:t>Rational</a:t>
            </a:r>
            <a:r>
              <a:rPr lang="en-US" dirty="0"/>
              <a:t> Clock Constraints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2576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A </a:t>
                </a:r>
                <a:r>
                  <a:rPr lang="en-US" b="1" dirty="0"/>
                  <a:t>clock variable </a:t>
                </a:r>
                <a:r>
                  <a:rPr lang="en-US" dirty="0"/>
                  <a:t>x is a continuous (analog) variable of type real such that along any trajectory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𝜏</m:t>
                    </m:r>
                  </m:oMath>
                </a14:m>
                <a:r>
                  <a:rPr lang="en-US" dirty="0"/>
                  <a:t> of x, for all 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𝜏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  <m:r>
                      <a:rPr lang="en-US" b="0" i="1" smtClean="0">
                        <a:latin typeface="Cambria Math"/>
                      </a:rPr>
                      <m:t>𝑑𝑜𝑚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𝜏</m:t>
                        </m:r>
                        <m:r>
                          <a:rPr lang="en-US" b="0" i="1" smtClean="0">
                            <a:latin typeface="Cambria Math"/>
                          </a:rPr>
                          <m:t>↓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.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For a set X of clock variables, the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Φ</m:t>
                    </m:r>
                  </m:oMath>
                </a14:m>
                <a:r>
                  <a:rPr lang="en-US" dirty="0"/>
                  <a:t>(X) of </a:t>
                </a:r>
                <a:r>
                  <a:rPr lang="en-US" b="1" i="1" dirty="0"/>
                  <a:t>rational</a:t>
                </a:r>
                <a:r>
                  <a:rPr lang="en-US" b="1" dirty="0"/>
                  <a:t> clock constraints </a:t>
                </a:r>
                <a:r>
                  <a:rPr lang="en-US" dirty="0"/>
                  <a:t>are expressions defined by the syntax: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n-US" sz="2000" dirty="0"/>
                  <a:t>g ::= 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≤</m:t>
                    </m:r>
                    <m:r>
                      <a:rPr lang="en-US" sz="2000" b="0" i="1" smtClean="0">
                        <a:latin typeface="Cambria Math"/>
                      </a:rPr>
                      <m:t>𝑞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≥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 ¬ </m:t>
                    </m:r>
                    <m:r>
                      <a:rPr lang="en-US" sz="2000" b="0" i="1" smtClean="0">
                        <a:latin typeface="Cambria Math"/>
                      </a:rPr>
                      <m:t>𝑔</m:t>
                    </m:r>
                    <m:r>
                      <a:rPr lang="en-US" sz="2000" b="0" i="1" smtClean="0">
                        <a:latin typeface="Cambria Math"/>
                      </a:rPr>
                      <m:t>  |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∧ 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∈</m:t>
                    </m:r>
                    <m:r>
                      <a:rPr lang="en-US" sz="2000" b="0" i="1" smtClean="0">
                        <a:latin typeface="Cambria Math"/>
                      </a:rPr>
                      <m:t>𝑋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𝑎𝑛𝑑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𝑞</m:t>
                    </m:r>
                    <m:r>
                      <a:rPr lang="en-US" sz="2000" b="0" i="1" smtClean="0">
                        <a:latin typeface="Cambria Math"/>
                      </a:rPr>
                      <m:t>∈ 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ℚ</m:t>
                    </m:r>
                  </m:oMath>
                </a14:m>
                <a:endParaRPr lang="en-US" sz="2800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Examples: x = 10.125; 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∈</m:t>
                    </m:r>
                  </m:oMath>
                </a14:m>
                <a:r>
                  <a:rPr lang="en-US" dirty="0"/>
                  <a:t> [2.99, 5); true are valid rational clock constraints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Semantics of clock constraints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2576"/>
                <a:ext cx="10515600" cy="4351338"/>
              </a:xfrm>
              <a:blipFill>
                <a:blip r:embed="rId2"/>
                <a:stretch>
                  <a:fillRect l="-1086" t="-583" r="-362"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Slides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en-US" dirty="0"/>
              <a:t>Sayan Mitra</a:t>
            </a:r>
            <a:r>
              <a:rPr lang="de-DE" dirty="0"/>
              <a:t> </a:t>
            </a:r>
            <a:r>
              <a:rPr lang="de-DE" dirty="0" err="1"/>
              <a:t>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170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1. Rational Timed Automata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Definition. </a:t>
                </a:r>
                <a:r>
                  <a:rPr lang="en-US" dirty="0"/>
                  <a:t>A </a:t>
                </a:r>
                <a:r>
                  <a:rPr lang="en-US" b="1" i="1" dirty="0"/>
                  <a:t>rational timed automaton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/>
                  <a:t>is a HA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  <a:ea typeface="Cambria Math"/>
                      </a:rPr>
                      <m:t>𝓐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〈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𝒟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𝒯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〉</m:t>
                    </m:r>
                  </m:oMath>
                </a14:m>
                <a:r>
                  <a:rPr lang="en-US" dirty="0"/>
                  <a:t> where </a:t>
                </a:r>
              </a:p>
              <a:p>
                <a:pPr lvl="1"/>
                <a:r>
                  <a:rPr lang="en-US" dirty="0"/>
                  <a:t>V = 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𝑙𝑜𝑐</m:t>
                        </m:r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is a set of n clocks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/>
                  <a:t> is a discrete state variable of finite type Ł</a:t>
                </a:r>
                <a:endParaRPr lang="en-US" baseline="-25000" dirty="0"/>
              </a:p>
              <a:p>
                <a:pPr lvl="1"/>
                <a:r>
                  <a:rPr lang="en-US" dirty="0"/>
                  <a:t>A is a finite set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𝒟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/>
                  <a:t>is a set of transitions such that </a:t>
                </a:r>
              </a:p>
              <a:p>
                <a:pPr lvl="2"/>
                <a:r>
                  <a:rPr lang="en-US" dirty="0"/>
                  <a:t>The guards are described by </a:t>
                </a:r>
                <a:r>
                  <a:rPr lang="en-US" b="1" dirty="0">
                    <a:solidFill>
                      <a:srgbClr val="00B050"/>
                    </a:solidFill>
                  </a:rPr>
                  <a:t>rational </a:t>
                </a:r>
                <a:r>
                  <a:rPr lang="en-US" dirty="0"/>
                  <a:t>clock constraings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Φ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d>
                      <m:dPr>
                        <m:begChr m:val="〈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implies either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𝒯</m:t>
                    </m:r>
                  </m:oMath>
                </a14:m>
                <a:r>
                  <a:rPr lang="en-US" dirty="0"/>
                  <a:t> set of clock trajectories for the clock variables in X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79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76076-F4C0-6A47-AA28-E971A884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A8FAA-F294-1449-9D5B-EB3D1062B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Abstractions</a:t>
            </a:r>
          </a:p>
          <a:p>
            <a:r>
              <a:rPr lang="en-US" dirty="0"/>
              <a:t>Simulation relations</a:t>
            </a:r>
          </a:p>
          <a:p>
            <a:r>
              <a:rPr lang="en-US" dirty="0"/>
              <a:t>Back to rational timed automata</a:t>
            </a:r>
          </a:p>
        </p:txBody>
      </p:sp>
    </p:spTree>
    <p:extLst>
      <p:ext uri="{BB962C8B-B14F-4D97-AF65-F5344CB8AC3E}">
        <p14:creationId xmlns:p14="http://schemas.microsoft.com/office/powerpoint/2010/main" val="1150866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809" y="4044179"/>
            <a:ext cx="4943332" cy="22763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893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b="1" dirty="0">
                <a:solidFill>
                  <a:srgbClr val="00B0F0"/>
                </a:solidFill>
              </a:rPr>
              <a:t>Rational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/>
              <a:t>Light switch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166019"/>
                <a:ext cx="10515600" cy="452596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Switch can be turned on whenever at least 2.25 time units have elapsed since the last turn off or on. Switches off automatically 15.5 time units after the last on.</a:t>
                </a:r>
              </a:p>
              <a:p>
                <a:endParaRPr lang="en-US" sz="1800" b="1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800" b="1" dirty="0"/>
                  <a:t>automaton </a:t>
                </a:r>
                <a:r>
                  <a:rPr lang="en-US" sz="1800" dirty="0"/>
                  <a:t>Switch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800" b="1" dirty="0"/>
                  <a:t>  internal </a:t>
                </a:r>
                <a:r>
                  <a:rPr lang="en-US" sz="1800" dirty="0"/>
                  <a:t>push; pop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800" b="1" dirty="0"/>
                  <a:t>    variables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800" b="1" dirty="0"/>
                  <a:t>       internal </a:t>
                </a:r>
                <a:r>
                  <a:rPr lang="en-US" sz="1800" dirty="0"/>
                  <a:t>x, y:Real := 0, </a:t>
                </a:r>
                <a:r>
                  <a:rPr lang="en-US" sz="1800" dirty="0" err="1"/>
                  <a:t>loc</a:t>
                </a:r>
                <a:r>
                  <a:rPr lang="en-US" sz="1800" dirty="0"/>
                  <a:t>:{on,off} := off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800" b="1" dirty="0"/>
                  <a:t>     transitions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800" dirty="0"/>
                  <a:t>        push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800" b="1" dirty="0"/>
                  <a:t>           pre </a:t>
                </a:r>
                <a:r>
                  <a:rPr lang="en-US" sz="1800" dirty="0"/>
                  <a:t>x &gt;=2.25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800" b="1" dirty="0"/>
                  <a:t>           eff if </a:t>
                </a:r>
                <a:r>
                  <a:rPr lang="en-US" sz="1800" dirty="0" err="1"/>
                  <a:t>loc</a:t>
                </a:r>
                <a:r>
                  <a:rPr lang="en-US" sz="1800" dirty="0"/>
                  <a:t> = on </a:t>
                </a:r>
                <a:r>
                  <a:rPr lang="en-US" sz="1800" b="1" dirty="0"/>
                  <a:t>then </a:t>
                </a:r>
                <a:r>
                  <a:rPr lang="en-US" sz="1800" dirty="0"/>
                  <a:t>y := 0 </a:t>
                </a:r>
                <a:r>
                  <a:rPr lang="en-US" sz="1800" b="1" dirty="0"/>
                  <a:t>fi; </a:t>
                </a:r>
                <a:r>
                  <a:rPr lang="en-US" sz="1800" dirty="0"/>
                  <a:t>x := 0; </a:t>
                </a:r>
                <a:r>
                  <a:rPr lang="en-US" sz="1800" dirty="0" err="1"/>
                  <a:t>loc</a:t>
                </a:r>
                <a:r>
                  <a:rPr lang="en-US" sz="1800" dirty="0"/>
                  <a:t> := off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800" dirty="0"/>
                  <a:t>        pop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800" b="1" dirty="0"/>
                  <a:t>           pre </a:t>
                </a:r>
                <a:r>
                  <a:rPr lang="en-US" sz="1800" dirty="0"/>
                  <a:t>y = 15.5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loc</a:t>
                </a:r>
                <a:r>
                  <a:rPr lang="en-US" sz="1800" dirty="0"/>
                  <a:t> = off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800" b="1" dirty="0"/>
                  <a:t>           eff </a:t>
                </a:r>
                <a:r>
                  <a:rPr lang="en-US" sz="1800" dirty="0"/>
                  <a:t>x := 0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800" b="1" dirty="0"/>
                  <a:t>     trajectories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800" b="1" dirty="0"/>
                  <a:t>        invariant </a:t>
                </a:r>
                <a:r>
                  <a:rPr lang="en-US" sz="1800" dirty="0" err="1"/>
                  <a:t>loc</a:t>
                </a:r>
                <a:r>
                  <a:rPr lang="en-US" sz="1800" dirty="0"/>
                  <a:t> = on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800" i="1" dirty="0">
                        <a:latin typeface="Cambria Math"/>
                        <a:ea typeface="Cambria Math"/>
                      </a:rPr>
                      <m:t>∨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loc</a:t>
                </a:r>
                <a:r>
                  <a:rPr lang="en-US" sz="1800" dirty="0"/>
                  <a:t> = off</a:t>
                </a:r>
                <a:endParaRPr lang="en-US" sz="1800" b="1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800" b="1" dirty="0"/>
                  <a:t>        stop when </a:t>
                </a:r>
                <a:r>
                  <a:rPr lang="en-US" sz="1800" dirty="0"/>
                  <a:t>y = 15.5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loc</a:t>
                </a:r>
                <a:r>
                  <a:rPr lang="en-US" sz="1800" dirty="0"/>
                  <a:t> = off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s-ES" sz="1800" b="1" dirty="0"/>
                  <a:t>        </a:t>
                </a:r>
                <a:r>
                  <a:rPr lang="es-ES" sz="1800" b="1" dirty="0" err="1"/>
                  <a:t>evolve</a:t>
                </a:r>
                <a:r>
                  <a:rPr lang="es-ES" sz="1800" b="1" dirty="0"/>
                  <a:t> </a:t>
                </a:r>
                <a:r>
                  <a:rPr lang="es-ES" sz="1800" dirty="0"/>
                  <a:t>d(x) = 1; d(y) = 1</a:t>
                </a:r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166019"/>
                <a:ext cx="10515600" cy="4525963"/>
              </a:xfrm>
              <a:blipFill>
                <a:blip r:embed="rId3"/>
                <a:stretch>
                  <a:fillRect l="-965" t="-1676" b="-8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6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Control State (Location) Reachability Problem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an RTA, check if a particular mode is reachable from the initial states</a:t>
            </a:r>
          </a:p>
          <a:p>
            <a:r>
              <a:rPr lang="en-US" dirty="0"/>
              <a:t>Is problem decidable? </a:t>
            </a:r>
          </a:p>
          <a:p>
            <a:r>
              <a:rPr lang="en-US" dirty="0"/>
              <a:t>Yes</a:t>
            </a:r>
          </a:p>
          <a:p>
            <a:r>
              <a:rPr lang="en-US" dirty="0"/>
              <a:t>Key idea: </a:t>
            </a:r>
          </a:p>
          <a:p>
            <a:pPr lvl="1"/>
            <a:r>
              <a:rPr lang="en-US" dirty="0"/>
              <a:t>Construct a ITA that has exactly same mode reachability behavior as the given RTA (timing behavior may be different)</a:t>
            </a:r>
          </a:p>
          <a:p>
            <a:pPr lvl="1"/>
            <a:r>
              <a:rPr lang="en-US" dirty="0"/>
              <a:t>Check mode reachability for ITA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94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of ITA from RTA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914400" y="1600201"/>
                <a:ext cx="5181600" cy="3975409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dirty="0"/>
                  <a:t>Multiply all rational constants by a factor q that make them integral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Make d(x) = q for all the clocks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RTA Switch reaches the same control locations as the ITA </a:t>
                </a:r>
                <a:r>
                  <a:rPr lang="en-US" sz="2400" dirty="0" err="1"/>
                  <a:t>Iswitch</a:t>
                </a:r>
                <a:endParaRPr lang="en-US" sz="2400" dirty="0"/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Simulation relation R is given by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(</a:t>
                </a:r>
                <a:r>
                  <a:rPr lang="en-US" sz="2400" b="1" dirty="0" err="1"/>
                  <a:t>u,s</a:t>
                </a:r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r>
                      <a:rPr lang="en-US" sz="2400" b="0" i="1" smtClean="0"/>
                      <m:t>∈</m:t>
                    </m:r>
                    <m:r>
                      <a:rPr lang="en-US" sz="2400" b="0" i="1" smtClean="0"/>
                      <m:t>𝑅</m:t>
                    </m:r>
                    <m:r>
                      <a:rPr lang="en-US" sz="2400" b="0" i="1" smtClean="0"/>
                      <m:t> </m:t>
                    </m:r>
                  </m:oMath>
                </a14:m>
                <a:r>
                  <a:rPr lang="en-US" sz="2400" dirty="0" err="1"/>
                  <a:t>iff</a:t>
                </a:r>
                <a:r>
                  <a:rPr lang="en-US" sz="2400" dirty="0"/>
                  <a:t> </a:t>
                </a:r>
                <a:r>
                  <a:rPr lang="en-US" sz="2400" b="1" dirty="0" err="1"/>
                  <a:t>u.</a:t>
                </a:r>
                <a:r>
                  <a:rPr lang="en-US" sz="2400" dirty="0" err="1"/>
                  <a:t>x</a:t>
                </a:r>
                <a:r>
                  <a:rPr lang="en-US" sz="2400" dirty="0"/>
                  <a:t> = 4 </a:t>
                </a:r>
                <a:r>
                  <a:rPr lang="en-US" sz="2400" b="1" dirty="0" err="1"/>
                  <a:t>s.</a:t>
                </a:r>
                <a:r>
                  <a:rPr lang="en-US" sz="2400" dirty="0" err="1"/>
                  <a:t>x</a:t>
                </a:r>
                <a:r>
                  <a:rPr lang="en-US" sz="2400" dirty="0"/>
                  <a:t> and </a:t>
                </a:r>
                <a:r>
                  <a:rPr lang="en-US" sz="2400" b="1" dirty="0" err="1"/>
                  <a:t>u.</a:t>
                </a:r>
                <a:r>
                  <a:rPr lang="en-US" sz="2400" dirty="0" err="1"/>
                  <a:t>y</a:t>
                </a:r>
                <a:r>
                  <a:rPr lang="en-US" sz="2400" dirty="0"/>
                  <a:t> = 4 </a:t>
                </a:r>
                <a:r>
                  <a:rPr lang="en-US" sz="2400" b="1" dirty="0" err="1"/>
                  <a:t>s.</a:t>
                </a:r>
                <a:r>
                  <a:rPr lang="en-US" sz="2400" dirty="0" err="1"/>
                  <a:t>y</a:t>
                </a:r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914400" y="1600201"/>
                <a:ext cx="5181600" cy="3975409"/>
              </a:xfrm>
              <a:blipFill>
                <a:blip r:embed="rId2"/>
                <a:stretch>
                  <a:fillRect l="-1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781800" y="1324923"/>
                <a:ext cx="4648200" cy="4525963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automaton </a:t>
                </a:r>
                <a:r>
                  <a:rPr lang="en-US" dirty="0" err="1"/>
                  <a:t>ISwitch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internal </a:t>
                </a:r>
                <a:r>
                  <a:rPr lang="en-US" dirty="0"/>
                  <a:t>push; pop</a:t>
                </a:r>
              </a:p>
              <a:p>
                <a:pPr marL="0" indent="0">
                  <a:buNone/>
                </a:pPr>
                <a:r>
                  <a:rPr lang="en-US" b="1" dirty="0"/>
                  <a:t>variables</a:t>
                </a:r>
              </a:p>
              <a:p>
                <a:pPr marL="0" indent="0">
                  <a:buNone/>
                </a:pPr>
                <a:r>
                  <a:rPr lang="en-US" b="1" dirty="0"/>
                  <a:t>   internal </a:t>
                </a:r>
                <a:r>
                  <a:rPr lang="en-US" dirty="0"/>
                  <a:t>x, y:Real := 0, </a:t>
                </a:r>
                <a:r>
                  <a:rPr lang="en-US" dirty="0" err="1"/>
                  <a:t>loc</a:t>
                </a:r>
                <a:r>
                  <a:rPr lang="en-US" dirty="0"/>
                  <a:t>:{on,off} := off</a:t>
                </a:r>
              </a:p>
              <a:p>
                <a:pPr marL="0" indent="0">
                  <a:buNone/>
                </a:pPr>
                <a:r>
                  <a:rPr lang="en-US" b="1" dirty="0"/>
                  <a:t>transitions</a:t>
                </a:r>
              </a:p>
              <a:p>
                <a:pPr marL="0" indent="0">
                  <a:buNone/>
                </a:pPr>
                <a:r>
                  <a:rPr lang="en-US" dirty="0"/>
                  <a:t>   push</a:t>
                </a:r>
              </a:p>
              <a:p>
                <a:pPr marL="0" indent="0">
                  <a:buNone/>
                </a:pPr>
                <a:r>
                  <a:rPr lang="en-US" b="1" dirty="0"/>
                  <a:t>      pre </a:t>
                </a:r>
                <a:r>
                  <a:rPr lang="en-US" dirty="0"/>
                  <a:t>x &gt;=  9</a:t>
                </a:r>
              </a:p>
              <a:p>
                <a:pPr marL="0" indent="0">
                  <a:buNone/>
                </a:pPr>
                <a:r>
                  <a:rPr lang="en-US" b="1" dirty="0"/>
                  <a:t>      eff if </a:t>
                </a:r>
                <a:r>
                  <a:rPr lang="en-US" dirty="0" err="1"/>
                  <a:t>loc</a:t>
                </a:r>
                <a:r>
                  <a:rPr lang="en-US" dirty="0"/>
                  <a:t> = on </a:t>
                </a:r>
                <a:r>
                  <a:rPr lang="en-US" b="1" dirty="0"/>
                  <a:t>then </a:t>
                </a:r>
                <a:r>
                  <a:rPr lang="en-US" dirty="0"/>
                  <a:t>y := 0 </a:t>
                </a:r>
                <a:r>
                  <a:rPr lang="en-US" b="1" dirty="0"/>
                  <a:t>fi; </a:t>
                </a:r>
                <a:r>
                  <a:rPr lang="en-US" dirty="0"/>
                  <a:t>x := 0; </a:t>
                </a:r>
                <a:r>
                  <a:rPr lang="en-US" dirty="0" err="1"/>
                  <a:t>loc</a:t>
                </a:r>
                <a:r>
                  <a:rPr lang="en-US" dirty="0"/>
                  <a:t> := off</a:t>
                </a:r>
              </a:p>
              <a:p>
                <a:pPr marL="0" indent="0">
                  <a:buNone/>
                </a:pPr>
                <a:r>
                  <a:rPr lang="en-US" dirty="0"/>
                  <a:t>    pop</a:t>
                </a:r>
              </a:p>
              <a:p>
                <a:pPr marL="0" indent="0">
                  <a:buNone/>
                </a:pPr>
                <a:r>
                  <a:rPr lang="en-US" b="1" dirty="0"/>
                  <a:t>       pre </a:t>
                </a:r>
                <a:r>
                  <a:rPr lang="en-US" dirty="0"/>
                  <a:t>y = 62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loc</a:t>
                </a:r>
                <a:r>
                  <a:rPr lang="en-US" dirty="0"/>
                  <a:t> = off</a:t>
                </a:r>
              </a:p>
              <a:p>
                <a:pPr marL="0" indent="0">
                  <a:buNone/>
                </a:pPr>
                <a:r>
                  <a:rPr lang="en-US" b="1" dirty="0"/>
                  <a:t>       eff </a:t>
                </a:r>
                <a:r>
                  <a:rPr lang="en-US" dirty="0"/>
                  <a:t>x := 0</a:t>
                </a:r>
              </a:p>
              <a:p>
                <a:pPr marL="0" indent="0">
                  <a:buNone/>
                </a:pPr>
                <a:r>
                  <a:rPr lang="en-US" b="1" dirty="0"/>
                  <a:t>trajectories</a:t>
                </a:r>
              </a:p>
              <a:p>
                <a:pPr marL="0" indent="0">
                  <a:buNone/>
                </a:pPr>
                <a:r>
                  <a:rPr lang="en-US" b="1" dirty="0"/>
                  <a:t>    invariant </a:t>
                </a:r>
                <a:r>
                  <a:rPr lang="en-US" dirty="0" err="1"/>
                  <a:t>loc</a:t>
                </a:r>
                <a:r>
                  <a:rPr lang="en-US" dirty="0"/>
                  <a:t> = on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i="1" dirty="0">
                        <a:latin typeface="Cambria Math"/>
                        <a:ea typeface="Cambria Math"/>
                      </a:rPr>
                      <m:t>∨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loc</a:t>
                </a:r>
                <a:r>
                  <a:rPr lang="en-US" dirty="0"/>
                  <a:t> = off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    stop when </a:t>
                </a:r>
                <a:r>
                  <a:rPr lang="en-US" dirty="0"/>
                  <a:t>y = 62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loc</a:t>
                </a:r>
                <a:r>
                  <a:rPr lang="en-US" dirty="0"/>
                  <a:t> = off</a:t>
                </a:r>
              </a:p>
              <a:p>
                <a:pPr marL="0" indent="0">
                  <a:buNone/>
                </a:pPr>
                <a:r>
                  <a:rPr lang="en-US" b="1" dirty="0"/>
                  <a:t>    </a:t>
                </a:r>
                <a:r>
                  <a:rPr lang="es-ES" b="1" dirty="0" err="1"/>
                  <a:t>evolve</a:t>
                </a:r>
                <a:r>
                  <a:rPr lang="es-ES" b="1" dirty="0"/>
                  <a:t> </a:t>
                </a:r>
                <a:r>
                  <a:rPr lang="es-ES" dirty="0"/>
                  <a:t>d(x) = 4; d(y) = 4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781800" y="1324923"/>
                <a:ext cx="4648200" cy="4525963"/>
              </a:xfrm>
              <a:blipFill>
                <a:blip r:embed="rId3"/>
                <a:stretch>
                  <a:fillRect l="-817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4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2. Multi-Rate Automaton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/>
                  <a:t>Definition. </a:t>
                </a:r>
                <a:r>
                  <a:rPr lang="en-US" dirty="0"/>
                  <a:t>A </a:t>
                </a:r>
                <a:r>
                  <a:rPr lang="en-US" b="1" dirty="0" err="1">
                    <a:solidFill>
                      <a:srgbClr val="00B0F0"/>
                    </a:solidFill>
                  </a:rPr>
                  <a:t>multirate</a:t>
                </a:r>
                <a:r>
                  <a:rPr lang="en-US" b="1" dirty="0">
                    <a:solidFill>
                      <a:srgbClr val="00B0F0"/>
                    </a:solidFill>
                  </a:rPr>
                  <a:t> automaton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  <a:ea typeface="Cambria Math"/>
                      </a:rPr>
                      <m:t>𝓐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〈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𝑄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𝒟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𝒯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〉</m:t>
                    </m:r>
                  </m:oMath>
                </a14:m>
                <a:r>
                  <a:rPr lang="en-US" dirty="0"/>
                  <a:t> where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V = 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𝑙𝑜𝑐</m:t>
                        </m:r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is a set of n </a:t>
                </a:r>
                <a:r>
                  <a:rPr lang="en-US" b="1" dirty="0">
                    <a:solidFill>
                      <a:srgbClr val="00B0F0"/>
                    </a:solidFill>
                  </a:rPr>
                  <a:t>continuous variables</a:t>
                </a:r>
                <a:r>
                  <a:rPr lang="en-US" dirty="0">
                    <a:solidFill>
                      <a:srgbClr val="00B0F0"/>
                    </a:solidFill>
                  </a:rPr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𝑙𝑜𝑐</m:t>
                    </m:r>
                  </m:oMath>
                </a14:m>
                <a:r>
                  <a:rPr lang="en-US" dirty="0"/>
                  <a:t> is a discrete state variable of finite type Ł</a:t>
                </a:r>
                <a:endParaRPr lang="en-US" baseline="-25000" dirty="0"/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A is a finite set of actions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𝒟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/>
                  <a:t>is a set of transitions such that 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n-US" dirty="0"/>
                  <a:t>The guards are described by </a:t>
                </a:r>
                <a:r>
                  <a:rPr lang="en-US" b="1" dirty="0">
                    <a:solidFill>
                      <a:srgbClr val="00B0F0"/>
                    </a:solidFill>
                  </a:rPr>
                  <a:t>rational</a:t>
                </a:r>
                <a:r>
                  <a:rPr 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clock constraings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Φ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>
                  <a:lnSpc>
                    <a:spcPct val="12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d>
                      <m:dPr>
                        <m:begChr m:val="〈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implies </a:t>
                </a:r>
                <a:r>
                  <a:rPr lang="en-US" dirty="0">
                    <a:solidFill>
                      <a:schemeClr val="tx1"/>
                    </a:solidFill>
                  </a:rPr>
                  <a:t>either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𝑜𝑟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𝒯</m:t>
                    </m:r>
                  </m:oMath>
                </a14:m>
                <a:r>
                  <a:rPr lang="en-US" dirty="0"/>
                  <a:t> set of trajectories such that 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n-US" dirty="0"/>
                  <a:t>	for each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 ∃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𝑠𝑢𝑐h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𝑡h𝑎𝑡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𝜏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𝒯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𝜏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  <m:r>
                      <a:rPr lang="en-US" b="0" i="1" smtClean="0">
                        <a:latin typeface="Cambria Math"/>
                      </a:rPr>
                      <m:t>𝑑𝑜𝑚</m:t>
                    </m:r>
                    <m:r>
                      <a:rPr lang="en-US" b="0" i="1" smtClean="0">
                        <a:latin typeface="Cambria Math"/>
                      </a:rPr>
                      <m:t>  </m:t>
                    </m:r>
                  </m:oMath>
                </a14:m>
                <a:endParaRPr lang="en-US" b="0" i="1" dirty="0">
                  <a:latin typeface="Cambria Math"/>
                </a:endParaRPr>
              </a:p>
              <a:p>
                <a:pPr marL="457200" lvl="1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479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State (Location) Reachability Problem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 MRA, check if a particular location is reachable from the initial states</a:t>
            </a:r>
          </a:p>
          <a:p>
            <a:r>
              <a:rPr lang="en-US" dirty="0"/>
              <a:t>Is problem is decidable? </a:t>
            </a:r>
          </a:p>
          <a:p>
            <a:r>
              <a:rPr lang="en-US" dirty="0"/>
              <a:t>Yes</a:t>
            </a:r>
          </a:p>
          <a:p>
            <a:r>
              <a:rPr lang="en-US" dirty="0"/>
              <a:t>Key idea: </a:t>
            </a:r>
          </a:p>
          <a:p>
            <a:pPr lvl="1"/>
            <a:r>
              <a:rPr lang="en-US" dirty="0"/>
              <a:t>Construct a RTA that is </a:t>
            </a:r>
            <a:r>
              <a:rPr lang="en-US" dirty="0" err="1"/>
              <a:t>bisimilar</a:t>
            </a:r>
            <a:r>
              <a:rPr lang="en-US" dirty="0"/>
              <a:t> to the given MRA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21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Multi-rate to rational TA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648" y="1252477"/>
            <a:ext cx="7246460" cy="273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057" y="3657601"/>
            <a:ext cx="7152358" cy="2835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300A66-3140-E946-88D9-4584615989C8}"/>
              </a:ext>
            </a:extLst>
          </p:cNvPr>
          <p:cNvSpPr txBox="1"/>
          <p:nvPr/>
        </p:nvSpPr>
        <p:spPr>
          <a:xfrm>
            <a:off x="8664108" y="2632720"/>
            <a:ext cx="33296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Multirate</a:t>
            </a:r>
            <a:r>
              <a:rPr lang="en-US" sz="2800" dirty="0"/>
              <a:t> automaton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Rational timed automaton</a:t>
            </a:r>
          </a:p>
        </p:txBody>
      </p:sp>
    </p:spTree>
    <p:extLst>
      <p:ext uri="{BB962C8B-B14F-4D97-AF65-F5344CB8AC3E}">
        <p14:creationId xmlns:p14="http://schemas.microsoft.com/office/powerpoint/2010/main" val="3487693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3. Rectangular HA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0714463" cy="455771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Definition. </a:t>
                </a:r>
                <a:r>
                  <a:rPr lang="en-US" sz="2400" dirty="0"/>
                  <a:t>A </a:t>
                </a:r>
                <a:r>
                  <a:rPr lang="en-US" sz="2400" b="1" dirty="0">
                    <a:solidFill>
                      <a:srgbClr val="00B0F0"/>
                    </a:solidFill>
                  </a:rPr>
                  <a:t>rectangular hybrid automaton (RHA) </a:t>
                </a:r>
                <a:r>
                  <a:rPr lang="en-US" sz="2400" dirty="0"/>
                  <a:t>is a HA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  <a:ea typeface="Cambria Math"/>
                      </a:rPr>
                      <m:t>𝓐</m:t>
                    </m:r>
                    <m:r>
                      <a:rPr lang="en-US" sz="2400" b="1" i="1" dirty="0">
                        <a:latin typeface="Cambria Math" charset="0"/>
                        <a:ea typeface="Cambria Math"/>
                      </a:rPr>
                      <m:t>=⟨</m:t>
                    </m:r>
                    <m:r>
                      <a:rPr lang="en-US" sz="2400" i="1" dirty="0">
                        <a:latin typeface="Cambria Math" charset="0"/>
                        <a:ea typeface="Cambria Math"/>
                      </a:rPr>
                      <m:t>𝑉</m:t>
                    </m:r>
                    <m:r>
                      <a:rPr lang="en-US" sz="2400" i="1" dirty="0">
                        <a:latin typeface="Cambria Math" charset="0"/>
                        <a:ea typeface="Cambria Math"/>
                      </a:rPr>
                      <m:t>,</m:t>
                    </m:r>
                    <m:r>
                      <a:rPr lang="en-US" sz="2400" i="1" dirty="0">
                        <a:latin typeface="Cambria Math" charset="0"/>
                        <a:ea typeface="Cambria Math"/>
                      </a:rPr>
                      <m:t>𝐴</m:t>
                    </m:r>
                    <m:r>
                      <a:rPr lang="en-US" sz="2400" i="1" dirty="0">
                        <a:latin typeface="Cambria Math" charset="0"/>
                        <a:ea typeface="Cambria Math"/>
                      </a:rPr>
                      <m:t>,</m:t>
                    </m:r>
                  </m:oMath>
                </a14:m>
                <a:r>
                  <a:rPr lang="en-US" sz="24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𝒯</m:t>
                    </m:r>
                    <m:r>
                      <a:rPr lang="en-US" sz="2400" i="1">
                        <a:latin typeface="Cambria Math" charset="0"/>
                        <a:ea typeface="Cambria Math"/>
                      </a:rPr>
                      <m:t>,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𝒟</m:t>
                    </m:r>
                    <m:r>
                      <a:rPr lang="en-US" sz="2400" i="1">
                        <a:latin typeface="Cambria Math" charset="0"/>
                        <a:ea typeface="Cambria Math"/>
                      </a:rPr>
                      <m:t>⟩</m:t>
                    </m:r>
                  </m:oMath>
                </a14:m>
                <a:r>
                  <a:rPr lang="en-US" sz="2400" dirty="0"/>
                  <a:t>  where </a:t>
                </a:r>
              </a:p>
              <a:p>
                <a:pPr lvl="1"/>
                <a:r>
                  <a:rPr lang="en-US" dirty="0"/>
                  <a:t>V = 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𝑙𝑜𝑐</m:t>
                        </m:r>
                      </m:e>
                    </m:d>
                  </m:oMath>
                </a14:m>
                <a:r>
                  <a:rPr lang="en-US" dirty="0"/>
                  <a:t> , where X is a set of n </a:t>
                </a:r>
                <a:r>
                  <a:rPr lang="en-US" b="1" dirty="0">
                    <a:solidFill>
                      <a:srgbClr val="00B0F0"/>
                    </a:solidFill>
                  </a:rPr>
                  <a:t>continuous variables</a:t>
                </a:r>
                <a:r>
                  <a:rPr lang="en-US" dirty="0">
                    <a:solidFill>
                      <a:srgbClr val="00B0F0"/>
                    </a:solidFill>
                  </a:rPr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𝑙𝑜𝑐</m:t>
                    </m:r>
                  </m:oMath>
                </a14:m>
                <a:r>
                  <a:rPr lang="en-US" dirty="0"/>
                  <a:t> is a discrete state variable of finite type Ł</a:t>
                </a:r>
                <a:endParaRPr lang="en-US" baseline="-25000" dirty="0"/>
              </a:p>
              <a:p>
                <a:pPr lvl="1"/>
                <a:r>
                  <a:rPr lang="en-US" dirty="0"/>
                  <a:t>A is a finite set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𝒯</m:t>
                    </m:r>
                    <m:r>
                      <a:rPr lang="en-US" i="1">
                        <a:latin typeface="Cambria Math" charset="0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/>
                              </a:rPr>
                              <m:t>∪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/>
                              </a:rPr>
                              <m:t>ℓ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𝒯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set of trajectories for X</a:t>
                </a:r>
              </a:p>
              <a:p>
                <a:pPr lvl="2"/>
                <a:r>
                  <a:rPr lang="en-US" sz="2400" dirty="0"/>
                  <a:t>For each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𝜏</m:t>
                    </m:r>
                    <m:r>
                      <m:rPr>
                        <m:lit/>
                      </m:rPr>
                      <a:rPr lang="en-US" sz="2400" i="1">
                        <a:latin typeface="Cambria Math" charset="0"/>
                      </a:rPr>
                      <m:t> </m:t>
                    </m:r>
                    <m:r>
                      <a:rPr lang="en-US" sz="2400" i="1">
                        <a:latin typeface="Cambria Math" charset="0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𝒯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  <a:ea typeface="Cambria Math"/>
                          </a:rPr>
                          <m:t>ℓ</m:t>
                        </m:r>
                      </m:sub>
                    </m:sSub>
                    <m:r>
                      <a:rPr lang="en-US" sz="2400" i="1">
                        <a:latin typeface="Cambria Math" charset="0"/>
                        <a:ea typeface="Cambria Math"/>
                      </a:rPr>
                      <m:t>, </m:t>
                    </m:r>
                    <m:r>
                      <a:rPr lang="en-US" sz="2400" i="1">
                        <a:latin typeface="Cambria Math" charset="0"/>
                        <a:ea typeface="Cambria Math"/>
                      </a:rPr>
                      <m:t>𝑥</m:t>
                    </m:r>
                    <m:r>
                      <a:rPr lang="en-US" sz="2400" i="1">
                        <a:latin typeface="Cambria Math" charset="0"/>
                        <a:ea typeface="Cambria Math"/>
                      </a:rPr>
                      <m:t>∈</m:t>
                    </m:r>
                    <m:r>
                      <a:rPr lang="en-US" sz="2400" i="1">
                        <a:latin typeface="Cambria Math" charset="0"/>
                        <a:ea typeface="Cambria Math"/>
                      </a:rPr>
                      <m:t>𝑋</m:t>
                    </m:r>
                  </m:oMath>
                </a14:m>
                <a:r>
                  <a:rPr lang="en-US" sz="2400" dirty="0"/>
                  <a:t> either (</a:t>
                </a:r>
                <a:r>
                  <a:rPr lang="en-US" sz="2400" dirty="0" err="1"/>
                  <a:t>i</a:t>
                </a:r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𝑑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400" dirty="0"/>
                  <a:t> or (ii)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𝑑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ℓ1 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ℓ2 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  <a:p>
                <a:pPr lvl="2"/>
                <a:r>
                  <a:rPr lang="en-US" sz="2400" dirty="0"/>
                  <a:t>Equivalently, (</a:t>
                </a:r>
                <a:r>
                  <a:rPr lang="en-US" sz="2400" dirty="0" err="1"/>
                  <a:t>i</a:t>
                </a:r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𝜏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charset="0"/>
                      </a:rPr>
                      <m:t>⌈</m:t>
                    </m:r>
                    <m:r>
                      <a:rPr lang="en-US" sz="2400" i="1">
                        <a:latin typeface="Cambria Math" charset="0"/>
                      </a:rPr>
                      <m:t>𝑥</m:t>
                    </m:r>
                    <m:r>
                      <a:rPr lang="en-US" sz="2400" i="1">
                        <a:latin typeface="Cambria Math" charset="0"/>
                      </a:rPr>
                      <m:t>=</m:t>
                    </m:r>
                    <m:r>
                      <a:rPr lang="en-US" sz="2400" i="1">
                        <a:latin typeface="Cambria Math" charset="0"/>
                      </a:rPr>
                      <m:t>𝜏</m:t>
                    </m:r>
                    <m:r>
                      <a:rPr lang="en-US" sz="2400" i="1">
                        <a:latin typeface="Cambria Math" charset="0"/>
                      </a:rPr>
                      <m:t>(0)⌈</m:t>
                    </m:r>
                    <m:r>
                      <a:rPr lang="en-US" sz="2400" i="1">
                        <a:latin typeface="Cambria Math" charset="0"/>
                      </a:rPr>
                      <m:t>𝑥</m:t>
                    </m:r>
                    <m:r>
                      <a:rPr lang="en-US" sz="2400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ℓ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914400" lvl="2" indent="0">
                  <a:buNone/>
                </a:pPr>
                <a:r>
                  <a:rPr lang="en-US" sz="2400" dirty="0"/>
                  <a:t>	(ii)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𝜏</m:t>
                    </m:r>
                    <m:r>
                      <a:rPr lang="en-US" sz="2400" i="1">
                        <a:latin typeface="Cambria Math" charset="0"/>
                      </a:rPr>
                      <m:t>(0)⌈</m:t>
                    </m:r>
                    <m:r>
                      <a:rPr lang="en-US" sz="2400" i="1">
                        <a:latin typeface="Cambria Math" charset="0"/>
                      </a:rPr>
                      <m:t>𝑥</m:t>
                    </m:r>
                    <m:r>
                      <a:rPr lang="en-US" sz="2400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ℓ</m:t>
                        </m:r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𝑡</m:t>
                    </m:r>
                    <m:r>
                      <a:rPr lang="en-US" sz="2400" i="1">
                        <a:latin typeface="Cambria Math" charset="0"/>
                      </a:rPr>
                      <m:t>≤</m:t>
                    </m:r>
                    <m:r>
                      <a:rPr lang="en-US" sz="2400" i="1">
                        <a:latin typeface="Cambria Math" charset="0"/>
                      </a:rPr>
                      <m:t>𝜏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charset="0"/>
                      </a:rPr>
                      <m:t>⌈</m:t>
                    </m:r>
                    <m:r>
                      <a:rPr lang="en-US" sz="2400" i="1">
                        <a:latin typeface="Cambria Math" charset="0"/>
                      </a:rPr>
                      <m:t>𝑥</m:t>
                    </m:r>
                    <m:r>
                      <a:rPr lang="en-US" sz="2400" i="1">
                        <a:latin typeface="Cambria Math" charset="0"/>
                      </a:rPr>
                      <m:t>≤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𝜏</m:t>
                    </m:r>
                    <m:r>
                      <a:rPr lang="en-US" sz="2400" i="1">
                        <a:latin typeface="Cambria Math" charset="0"/>
                      </a:rPr>
                      <m:t>(0)⌈</m:t>
                    </m:r>
                    <m:r>
                      <a:rPr lang="en-US" sz="2400" i="1">
                        <a:latin typeface="Cambria Math" charset="0"/>
                      </a:rPr>
                      <m:t>𝑥</m:t>
                    </m:r>
                    <m:r>
                      <a:rPr lang="en-US" sz="2400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ℓ</m:t>
                        </m:r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𝒟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/>
                  <a:t>is a set of transitions such that </a:t>
                </a:r>
              </a:p>
              <a:p>
                <a:pPr lvl="2"/>
                <a:r>
                  <a:rPr lang="en-US" sz="2400" dirty="0"/>
                  <a:t>Guards are described by </a:t>
                </a:r>
                <a:r>
                  <a:rPr lang="en-US" sz="2400" b="1" dirty="0">
                    <a:solidFill>
                      <a:srgbClr val="00B0F0"/>
                    </a:solidFill>
                  </a:rPr>
                  <a:t>rational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 </a:t>
                </a:r>
                <a:r>
                  <a:rPr lang="en-US" sz="2400" dirty="0"/>
                  <a:t>clock constraings  </a:t>
                </a:r>
              </a:p>
              <a:p>
                <a:pPr lvl="2"/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𝑙</m:t>
                        </m:r>
                      </m:e>
                    </m:d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→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𝑎</m:t>
                        </m:r>
                      </m:sub>
                    </m:sSub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𝑙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implies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charset="0"/>
                      </a:rPr>
                      <m:t>=</m:t>
                    </m:r>
                    <m:r>
                      <a:rPr lang="en-US" sz="2400" i="1">
                        <a:latin typeface="Cambria Math" charset="0"/>
                      </a:rPr>
                      <m:t>𝑥</m:t>
                    </m:r>
                    <m:r>
                      <a:rPr lang="en-US" sz="2400" i="1">
                        <a:latin typeface="Cambria Math" charset="0"/>
                      </a:rPr>
                      <m:t> </m:t>
                    </m:r>
                    <m:r>
                      <a:rPr lang="en-US" sz="2400" i="1">
                        <a:latin typeface="Cambria Math" charset="0"/>
                      </a:rPr>
                      <m:t>𝑜𝑟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charset="0"/>
                      </a:rPr>
                      <m:t>∈[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]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0714463" cy="4557712"/>
              </a:xfrm>
              <a:blipFill>
                <a:blip r:embed="rId2"/>
                <a:stretch>
                  <a:fillRect l="-828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4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CSR Decidable for RHA?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an RHA, check if a particular location is reachable from the initial states?</a:t>
            </a:r>
          </a:p>
          <a:p>
            <a:r>
              <a:rPr lang="en-US" dirty="0"/>
              <a:t>Is this problem decidable? </a:t>
            </a:r>
            <a:r>
              <a:rPr lang="en-US" dirty="0">
                <a:solidFill>
                  <a:srgbClr val="FF0000"/>
                </a:solidFill>
              </a:rPr>
              <a:t>No </a:t>
            </a:r>
          </a:p>
          <a:p>
            <a:pPr lvl="1"/>
            <a:r>
              <a:rPr lang="en-US" sz="2800" b="1" dirty="0"/>
              <a:t>[Henz95]</a:t>
            </a:r>
            <a:r>
              <a:rPr lang="en-US" sz="2800" dirty="0"/>
              <a:t> Thomas </a:t>
            </a:r>
            <a:r>
              <a:rPr lang="en-US" sz="2800" dirty="0" err="1"/>
              <a:t>Henzinger</a:t>
            </a:r>
            <a:r>
              <a:rPr lang="en-US" sz="2800" dirty="0"/>
              <a:t>, Peter </a:t>
            </a:r>
            <a:r>
              <a:rPr lang="en-US" sz="2800" dirty="0" err="1"/>
              <a:t>Kopke</a:t>
            </a:r>
            <a:r>
              <a:rPr lang="en-US" sz="2800" dirty="0"/>
              <a:t>, Anuj </a:t>
            </a:r>
            <a:r>
              <a:rPr lang="en-US" sz="2800" dirty="0" err="1"/>
              <a:t>Puri</a:t>
            </a:r>
            <a:r>
              <a:rPr lang="en-US" sz="2800" dirty="0"/>
              <a:t>, and Pravin </a:t>
            </a:r>
            <a:r>
              <a:rPr lang="en-US" sz="2800" dirty="0" err="1"/>
              <a:t>Varaiya</a:t>
            </a:r>
            <a:r>
              <a:rPr lang="en-US" sz="2800" dirty="0"/>
              <a:t>. </a:t>
            </a:r>
            <a:r>
              <a:rPr lang="en-US" sz="2800" dirty="0">
                <a:hlinkClick r:id="rId2"/>
              </a:rPr>
              <a:t>What's Decidable About Hybrid Automata?. Journal of Computer and System Sciences, pages 373–382. ACM Press, 1995. </a:t>
            </a:r>
            <a:endParaRPr lang="en-US" sz="2800" dirty="0"/>
          </a:p>
          <a:p>
            <a:pPr lvl="1"/>
            <a:r>
              <a:rPr lang="en-US" sz="2800" dirty="0"/>
              <a:t>CSR for RHA reduction to Halting problem for 2 counter machines</a:t>
            </a:r>
          </a:p>
          <a:p>
            <a:pPr lvl="1"/>
            <a:r>
              <a:rPr lang="en-US" sz="2800" dirty="0"/>
              <a:t>Halting problem for 2CM known to be undecidable</a:t>
            </a:r>
          </a:p>
          <a:p>
            <a:pPr lvl="1"/>
            <a:r>
              <a:rPr lang="en-US" sz="2800" dirty="0"/>
              <a:t>Reduction in next lecture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44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4. Initialized Rectangular HA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848278" cy="50292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Definition. </a:t>
                </a:r>
                <a:r>
                  <a:rPr lang="en-US" sz="2400" b="1" i="1" dirty="0"/>
                  <a:t>An initialized rectangular hybrid automaton </a:t>
                </a:r>
                <a:r>
                  <a:rPr lang="en-US" sz="2400" b="1" dirty="0"/>
                  <a:t>(IRHA) </a:t>
                </a:r>
                <a:r>
                  <a:rPr lang="en-US" sz="2400" dirty="0"/>
                  <a:t>is a RHA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ea typeface="Cambria Math"/>
                      </a:rPr>
                      <m:t>𝓐</m:t>
                    </m:r>
                  </m:oMath>
                </a14:m>
                <a:r>
                  <a:rPr lang="en-US" sz="2400" dirty="0"/>
                  <a:t>  where </a:t>
                </a:r>
              </a:p>
              <a:p>
                <a:pPr lvl="1"/>
                <a:r>
                  <a:rPr lang="en-US" dirty="0"/>
                  <a:t>V = X </a:t>
                </a:r>
                <a14:m>
                  <m:oMath xmlns:m="http://schemas.openxmlformats.org/officeDocument/2006/math">
                    <m:r>
                      <a:rPr lang="en-US" i="1"/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𝑙𝑜𝑐</m:t>
                        </m:r>
                      </m:e>
                    </m:d>
                  </m:oMath>
                </a14:m>
                <a:r>
                  <a:rPr lang="en-US" dirty="0"/>
                  <a:t>, where  X is a set of n continuous variables and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𝑙𝑜𝑐</m:t>
                        </m:r>
                      </m:e>
                    </m:d>
                  </m:oMath>
                </a14:m>
                <a:r>
                  <a:rPr lang="en-US" dirty="0"/>
                  <a:t> is a discrete state variable of finite type Ł</a:t>
                </a:r>
                <a:endParaRPr lang="en-US" baseline="-25000" dirty="0"/>
              </a:p>
              <a:p>
                <a:pPr lvl="1"/>
                <a:r>
                  <a:rPr lang="en-US" dirty="0"/>
                  <a:t>A is a finite set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ea typeface="Cambria Math"/>
                      </a:rPr>
                      <m:t>𝒯</m:t>
                    </m:r>
                    <m:r>
                      <a:rPr lang="en-US" i="1"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ea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a typeface="Cambria Math"/>
                              </a:rPr>
                              <m:t>∪</m:t>
                            </m:r>
                          </m:e>
                          <m:sub>
                            <m:r>
                              <a:rPr lang="en-US" i="1">
                                <a:ea typeface="Cambria Math"/>
                              </a:rPr>
                              <m:t>ℓ</m:t>
                            </m:r>
                          </m:sub>
                        </m:sSub>
                        <m:r>
                          <a:rPr lang="en-US" i="1">
                            <a:ea typeface="Cambria Math"/>
                          </a:rPr>
                          <m:t>𝒯</m:t>
                        </m:r>
                      </m:e>
                      <m:sub>
                        <m:r>
                          <a:rPr lang="en-US" i="1">
                            <a:ea typeface="Cambria Math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set of trajectories for X</a:t>
                </a:r>
              </a:p>
              <a:p>
                <a:pPr lvl="2"/>
                <a:r>
                  <a:rPr lang="en-US" sz="2400" dirty="0"/>
                  <a:t>For each </a:t>
                </a:r>
                <a14:m>
                  <m:oMath xmlns:m="http://schemas.openxmlformats.org/officeDocument/2006/math">
                    <m:r>
                      <a:rPr lang="en-US" sz="2400" i="1"/>
                      <m:t>𝜏</m:t>
                    </m:r>
                    <m:r>
                      <m:rPr>
                        <m:lit/>
                      </m:rPr>
                      <a:rPr lang="en-US" sz="2400" i="1"/>
                      <m:t> </m:t>
                    </m:r>
                    <m:r>
                      <a:rPr lang="en-US" sz="2400" i="1"/>
                      <m:t>∈</m:t>
                    </m:r>
                    <m:sSub>
                      <m:sSubPr>
                        <m:ctrlPr>
                          <a:rPr lang="en-US" sz="2400" i="1"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ea typeface="Cambria Math"/>
                          </a:rPr>
                          <m:t>𝒯</m:t>
                        </m:r>
                      </m:e>
                      <m:sub>
                        <m:r>
                          <a:rPr lang="en-US" sz="2400" i="1">
                            <a:ea typeface="Cambria Math"/>
                          </a:rPr>
                          <m:t>ℓ</m:t>
                        </m:r>
                      </m:sub>
                    </m:sSub>
                    <m:r>
                      <a:rPr lang="en-US" sz="2400" i="1">
                        <a:ea typeface="Cambria Math"/>
                      </a:rPr>
                      <m:t>, </m:t>
                    </m:r>
                    <m:r>
                      <a:rPr lang="en-US" sz="2400" i="1">
                        <a:ea typeface="Cambria Math"/>
                      </a:rPr>
                      <m:t>𝑥</m:t>
                    </m:r>
                    <m:r>
                      <a:rPr lang="en-US" sz="2400" i="1">
                        <a:ea typeface="Cambria Math"/>
                      </a:rPr>
                      <m:t>∈</m:t>
                    </m:r>
                    <m:r>
                      <a:rPr lang="en-US" sz="2400" i="1">
                        <a:ea typeface="Cambria Math"/>
                      </a:rPr>
                      <m:t>𝑋</m:t>
                    </m:r>
                  </m:oMath>
                </a14:m>
                <a:r>
                  <a:rPr lang="en-US" sz="2400" dirty="0"/>
                  <a:t> either (</a:t>
                </a:r>
                <a:r>
                  <a:rPr lang="en-US" sz="2400" dirty="0" err="1"/>
                  <a:t>i</a:t>
                </a:r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r>
                      <a:rPr lang="en-US" sz="2400" i="1"/>
                      <m:t>𝑑</m:t>
                    </m:r>
                    <m:d>
                      <m:dPr>
                        <m:ctrlPr>
                          <a:rPr lang="en-US" sz="2400" i="1"/>
                        </m:ctrlPr>
                      </m:dPr>
                      <m:e>
                        <m:r>
                          <a:rPr lang="en-US" sz="2400" i="1"/>
                          <m:t>𝑥</m:t>
                        </m:r>
                      </m:e>
                    </m:d>
                    <m:r>
                      <a:rPr lang="en-US" sz="2400" i="1"/>
                      <m:t>=</m:t>
                    </m:r>
                    <m:sSub>
                      <m:sSubPr>
                        <m:ctrlPr>
                          <a:rPr lang="en-US" sz="2400" i="1"/>
                        </m:ctrlPr>
                      </m:sSubPr>
                      <m:e>
                        <m:r>
                          <a:rPr lang="en-US" sz="2400" i="1"/>
                          <m:t>𝑘</m:t>
                        </m:r>
                      </m:e>
                      <m:sub>
                        <m:r>
                          <a:rPr lang="en-US" sz="2400" i="1"/>
                          <m:t>ℓ</m:t>
                        </m:r>
                      </m:sub>
                    </m:sSub>
                  </m:oMath>
                </a14:m>
                <a:r>
                  <a:rPr lang="en-US" sz="2400" dirty="0"/>
                  <a:t> or (ii) </a:t>
                </a:r>
                <a14:m>
                  <m:oMath xmlns:m="http://schemas.openxmlformats.org/officeDocument/2006/math">
                    <m:r>
                      <a:rPr lang="en-US" sz="2400" i="1"/>
                      <m:t>𝑑</m:t>
                    </m:r>
                    <m:d>
                      <m:dPr>
                        <m:ctrlPr>
                          <a:rPr lang="en-US" sz="2400" i="1"/>
                        </m:ctrlPr>
                      </m:dPr>
                      <m:e>
                        <m:r>
                          <a:rPr lang="en-US" sz="2400" i="1"/>
                          <m:t>𝑥</m:t>
                        </m:r>
                      </m:e>
                    </m:d>
                    <m:r>
                      <a:rPr lang="en-US" sz="2400" i="1"/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/>
                        </m:ctrlPr>
                      </m:dPr>
                      <m:e>
                        <m:sSub>
                          <m:sSubPr>
                            <m:ctrlPr>
                              <a:rPr lang="en-US" sz="2400" i="1"/>
                            </m:ctrlPr>
                          </m:sSubPr>
                          <m:e>
                            <m:r>
                              <a:rPr lang="en-US" sz="2400" i="1"/>
                              <m:t>𝑘</m:t>
                            </m:r>
                          </m:e>
                          <m:sub>
                            <m:r>
                              <a:rPr lang="en-US" sz="2400" i="1"/>
                              <m:t>ℓ1 </m:t>
                            </m:r>
                          </m:sub>
                        </m:sSub>
                        <m:r>
                          <a:rPr lang="en-US" sz="2400" i="1"/>
                          <m:t>,</m:t>
                        </m:r>
                        <m:sSub>
                          <m:sSubPr>
                            <m:ctrlPr>
                              <a:rPr lang="en-US" sz="2400" i="1"/>
                            </m:ctrlPr>
                          </m:sSubPr>
                          <m:e>
                            <m:r>
                              <a:rPr lang="en-US" sz="2400" i="1"/>
                              <m:t>𝑘</m:t>
                            </m:r>
                          </m:e>
                          <m:sub>
                            <m:r>
                              <a:rPr lang="en-US" sz="2400" i="1"/>
                              <m:t>ℓ2 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  <a:p>
                <a:pPr lvl="2"/>
                <a:r>
                  <a:rPr lang="en-US" sz="2400" dirty="0"/>
                  <a:t>Equivalently, (</a:t>
                </a:r>
                <a:r>
                  <a:rPr lang="en-US" sz="2400" dirty="0" err="1"/>
                  <a:t>i</a:t>
                </a:r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r>
                      <a:rPr lang="en-US" sz="2400" i="1"/>
                      <m:t>𝜏</m:t>
                    </m:r>
                    <m:d>
                      <m:dPr>
                        <m:ctrlPr>
                          <a:rPr lang="en-US" sz="2400" i="1"/>
                        </m:ctrlPr>
                      </m:dPr>
                      <m:e>
                        <m:r>
                          <a:rPr lang="en-US" sz="2400" i="1"/>
                          <m:t>𝑡</m:t>
                        </m:r>
                      </m:e>
                    </m:d>
                    <m:r>
                      <a:rPr lang="en-US" sz="2400" i="1"/>
                      <m:t>⌈</m:t>
                    </m:r>
                    <m:r>
                      <a:rPr lang="en-US" sz="2400" i="1"/>
                      <m:t>𝑥</m:t>
                    </m:r>
                    <m:r>
                      <a:rPr lang="en-US" sz="2400" i="1"/>
                      <m:t>=</m:t>
                    </m:r>
                    <m:r>
                      <a:rPr lang="en-US" sz="2400" i="1"/>
                      <m:t>𝜏</m:t>
                    </m:r>
                    <m:r>
                      <a:rPr lang="en-US" sz="2400" i="1"/>
                      <m:t>(0)⌈</m:t>
                    </m:r>
                    <m:r>
                      <a:rPr lang="en-US" sz="2400" i="1"/>
                      <m:t>𝑥</m:t>
                    </m:r>
                    <m:r>
                      <a:rPr lang="en-US" sz="2400" i="1"/>
                      <m:t>+</m:t>
                    </m:r>
                    <m:sSub>
                      <m:sSubPr>
                        <m:ctrlPr>
                          <a:rPr lang="en-US" sz="2400" i="1"/>
                        </m:ctrlPr>
                      </m:sSubPr>
                      <m:e>
                        <m:r>
                          <a:rPr lang="en-US" sz="2400" i="1"/>
                          <m:t>𝑘</m:t>
                        </m:r>
                      </m:e>
                      <m:sub>
                        <m:r>
                          <a:rPr lang="en-US" sz="2400" i="1"/>
                          <m:t>ℓ</m:t>
                        </m:r>
                      </m:sub>
                    </m:sSub>
                    <m:r>
                      <a:rPr lang="en-US" sz="2400" i="1"/>
                      <m:t>𝑡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914400" lvl="2" indent="0">
                  <a:buNone/>
                </a:pPr>
                <a:r>
                  <a:rPr lang="en-US" sz="2400" dirty="0"/>
                  <a:t>	(ii) </a:t>
                </a:r>
                <a14:m>
                  <m:oMath xmlns:m="http://schemas.openxmlformats.org/officeDocument/2006/math">
                    <m:r>
                      <a:rPr lang="en-US" sz="2400" i="1"/>
                      <m:t>𝜏</m:t>
                    </m:r>
                    <m:r>
                      <a:rPr lang="en-US" sz="2400" i="1"/>
                      <m:t>(0)⌈</m:t>
                    </m:r>
                    <m:r>
                      <a:rPr lang="en-US" sz="2400" i="1"/>
                      <m:t>𝑥</m:t>
                    </m:r>
                    <m:r>
                      <a:rPr lang="en-US" sz="2400" i="1"/>
                      <m:t>+</m:t>
                    </m:r>
                    <m:sSub>
                      <m:sSubPr>
                        <m:ctrlPr>
                          <a:rPr lang="en-US" sz="2400" i="1"/>
                        </m:ctrlPr>
                      </m:sSubPr>
                      <m:e>
                        <m:r>
                          <a:rPr lang="en-US" sz="2400" i="1"/>
                          <m:t>𝑘</m:t>
                        </m:r>
                      </m:e>
                      <m:sub>
                        <m:r>
                          <a:rPr lang="en-US" sz="2400" i="1"/>
                          <m:t>ℓ</m:t>
                        </m:r>
                        <m:r>
                          <a:rPr lang="en-US" sz="2400" i="1"/>
                          <m:t>1</m:t>
                        </m:r>
                      </m:sub>
                    </m:sSub>
                    <m:r>
                      <a:rPr lang="en-US" sz="2400" i="1"/>
                      <m:t>𝑡</m:t>
                    </m:r>
                    <m:r>
                      <a:rPr lang="en-US" sz="2400" i="1"/>
                      <m:t>≤</m:t>
                    </m:r>
                    <m:r>
                      <a:rPr lang="en-US" sz="2400" i="1"/>
                      <m:t>𝜏</m:t>
                    </m:r>
                    <m:d>
                      <m:dPr>
                        <m:ctrlPr>
                          <a:rPr lang="en-US" sz="2400" i="1"/>
                        </m:ctrlPr>
                      </m:dPr>
                      <m:e>
                        <m:r>
                          <a:rPr lang="en-US" sz="2400" i="1"/>
                          <m:t>𝑡</m:t>
                        </m:r>
                      </m:e>
                    </m:d>
                    <m:r>
                      <a:rPr lang="en-US" sz="2400" i="1"/>
                      <m:t>⌈</m:t>
                    </m:r>
                    <m:r>
                      <a:rPr lang="en-US" sz="2400" i="1"/>
                      <m:t>𝑥</m:t>
                    </m:r>
                    <m:r>
                      <a:rPr lang="en-US" sz="2400" i="1"/>
                      <m:t>≤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/>
                      <m:t>𝜏</m:t>
                    </m:r>
                    <m:r>
                      <a:rPr lang="en-US" sz="2400" i="1"/>
                      <m:t>(0)⌈</m:t>
                    </m:r>
                    <m:r>
                      <a:rPr lang="en-US" sz="2400" i="1"/>
                      <m:t>𝑥</m:t>
                    </m:r>
                    <m:r>
                      <a:rPr lang="en-US" sz="2400" i="1"/>
                      <m:t>+</m:t>
                    </m:r>
                    <m:sSub>
                      <m:sSubPr>
                        <m:ctrlPr>
                          <a:rPr lang="en-US" sz="2400" i="1"/>
                        </m:ctrlPr>
                      </m:sSubPr>
                      <m:e>
                        <m:r>
                          <a:rPr lang="en-US" sz="2400" i="1"/>
                          <m:t>𝑘</m:t>
                        </m:r>
                      </m:e>
                      <m:sub>
                        <m:r>
                          <a:rPr lang="en-US" sz="2400" i="1"/>
                          <m:t>ℓ</m:t>
                        </m:r>
                        <m:r>
                          <a:rPr lang="en-US" sz="2400" i="1"/>
                          <m:t>2</m:t>
                        </m:r>
                      </m:sub>
                    </m:sSub>
                    <m:r>
                      <a:rPr lang="en-US" sz="2400" i="1"/>
                      <m:t>𝑡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ea typeface="Cambria Math"/>
                      </a:rPr>
                      <m:t>𝒟</m:t>
                    </m:r>
                    <m:r>
                      <a:rPr lang="en-US" i="1">
                        <a:ea typeface="Cambria Math"/>
                      </a:rPr>
                      <m:t> </m:t>
                    </m:r>
                  </m:oMath>
                </a14:m>
                <a:r>
                  <a:rPr lang="en-US" dirty="0"/>
                  <a:t>is a set of transitions such that </a:t>
                </a:r>
              </a:p>
              <a:p>
                <a:pPr lvl="2"/>
                <a:r>
                  <a:rPr lang="en-US" sz="2400" dirty="0"/>
                  <a:t>Guards are described by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rational </a:t>
                </a:r>
                <a:r>
                  <a:rPr lang="en-US" sz="2400" dirty="0"/>
                  <a:t>clock constraings  </a:t>
                </a:r>
              </a:p>
              <a:p>
                <a:pPr lvl="2"/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solidFill>
                              <a:srgbClr val="FF0000"/>
                            </a:solidFill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</a:rPr>
                          <m:t>𝑥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</a:rPr>
                          <m:t>𝑙</m:t>
                        </m:r>
                      </m:e>
                    </m:d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</a:rPr>
                          <m:t>→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</a:rPr>
                          <m:t>𝑎</m:t>
                        </m:r>
                      </m:sub>
                    </m:sSub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solidFill>
                              <a:srgbClr val="FF0000"/>
                            </a:solidFill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FF0000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</a:rPr>
                              <m:t>𝑙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implies if dynamics changes from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</a:rPr>
                      <m:t>ℓ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</a:rPr>
                      <m:t>ℓ′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solidFill>
                          <a:srgbClr val="FF0000"/>
                        </a:solidFill>
                      </a:rPr>
                      <m:t>∈[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</a:rPr>
                      <m:t>]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, otherwise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solidFill>
                          <a:srgbClr val="FF0000"/>
                        </a:solidFill>
                      </a:rPr>
                      <m:t>=</m:t>
                    </m:r>
                    <m:r>
                      <a:rPr lang="en-US" sz="2400" i="1">
                        <a:solidFill>
                          <a:srgbClr val="FF0000"/>
                        </a:solidFill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</a:p>
              <a:p>
                <a:pPr lvl="1"/>
                <a:endParaRPr lang="en-US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848278" cy="5029200"/>
              </a:xfrm>
              <a:blipFill>
                <a:blip r:embed="rId2"/>
                <a:stretch>
                  <a:fillRect l="-936" t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627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Rectangular Initialized HA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/>
              <p:cNvSpPr/>
              <p:nvPr/>
            </p:nvSpPr>
            <p:spPr>
              <a:xfrm>
                <a:off x="3497070" y="1998138"/>
                <a:ext cx="1611961" cy="142596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/>
                  <a:t>1</a:t>
                </a:r>
              </a:p>
              <a:p>
                <a:pPr algn="ctr"/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charset="0"/>
                        </a:rPr>
                        <m:t>𝑑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charset="0"/>
                            </a:rPr>
                            <m:t>k</m:t>
                          </m:r>
                        </m:e>
                        <m:sub>
                          <m:r>
                            <a:rPr lang="en-US" sz="160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charset="0"/>
                        </a:rPr>
                        <m:t>𝑑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charset="0"/>
                            </a:rPr>
                            <m:t>k</m:t>
                          </m:r>
                        </m:e>
                        <m:sub>
                          <m:r>
                            <a:rPr lang="en-US" sz="160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070" y="1998138"/>
                <a:ext cx="1611961" cy="142596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/>
              <p:cNvSpPr/>
              <p:nvPr/>
            </p:nvSpPr>
            <p:spPr>
              <a:xfrm>
                <a:off x="7535670" y="1998138"/>
                <a:ext cx="1611961" cy="142596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/>
                  <a:t>2</a:t>
                </a:r>
              </a:p>
              <a:p>
                <a:pPr algn="ctr"/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charset="0"/>
                        </a:rPr>
                        <m:t>𝑑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charset="0"/>
                            </a:rPr>
                            <m:t>k</m:t>
                          </m:r>
                          <m:r>
                            <a:rPr lang="en-US" sz="1600">
                              <a:latin typeface="Cambria Math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charset="0"/>
                        </a:rPr>
                        <m:t>𝑑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charset="0"/>
                            </a:rPr>
                            <m:t>k</m:t>
                          </m:r>
                        </m:e>
                        <m:sub>
                          <m:r>
                            <a:rPr lang="en-US" sz="160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670" y="1998138"/>
                <a:ext cx="1611961" cy="142596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/>
              <p:cNvSpPr/>
              <p:nvPr/>
            </p:nvSpPr>
            <p:spPr>
              <a:xfrm>
                <a:off x="5582873" y="4436538"/>
                <a:ext cx="1735958" cy="142596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/>
                  <a:t>3</a:t>
                </a:r>
              </a:p>
              <a:p>
                <a:pPr algn="ctr"/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charset="0"/>
                        </a:rPr>
                        <m:t>𝑑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charset="0"/>
                        </a:rPr>
                        <m:t>∈[</m:t>
                      </m:r>
                      <m:r>
                        <a:rPr lang="en-US" sz="1600" i="1">
                          <a:latin typeface="Cambria Math" charset="0"/>
                        </a:rPr>
                        <m:t>𝑎</m:t>
                      </m:r>
                      <m:r>
                        <a:rPr lang="en-US" sz="1600" i="1">
                          <a:latin typeface="Cambria Math" charset="0"/>
                        </a:rPr>
                        <m:t>,</m:t>
                      </m:r>
                      <m:r>
                        <a:rPr lang="en-US" sz="1600" i="1">
                          <a:latin typeface="Cambria Math" charset="0"/>
                        </a:rPr>
                        <m:t>𝑏</m:t>
                      </m:r>
                      <m:r>
                        <a:rPr lang="en-US" sz="1600" i="1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charset="0"/>
                        </a:rPr>
                        <m:t>𝑑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charset="0"/>
                            </a:rPr>
                            <m:t>k</m:t>
                          </m:r>
                        </m:e>
                        <m:sub>
                          <m:r>
                            <a:rPr lang="en-US" sz="160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873" y="4436538"/>
                <a:ext cx="1735958" cy="142596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urved Connector 7"/>
          <p:cNvCxnSpPr>
            <a:stCxn id="4" idx="7"/>
            <a:endCxn id="5" idx="1"/>
          </p:cNvCxnSpPr>
          <p:nvPr/>
        </p:nvCxnSpPr>
        <p:spPr>
          <a:xfrm rot="5400000" flipH="1" flipV="1">
            <a:off x="6322349" y="757582"/>
            <a:ext cx="12700" cy="2898771"/>
          </a:xfrm>
          <a:prstGeom prst="curvedConnector3">
            <a:avLst>
              <a:gd name="adj1" fmla="val 344431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5194491" y="1428526"/>
                <a:ext cx="274351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Pre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charset="0"/>
                      </a:rPr>
                      <m:t>≥</m:t>
                    </m:r>
                    <m:r>
                      <a:rPr lang="en-US" sz="1600" i="1">
                        <a:latin typeface="Cambria Math" charset="0"/>
                      </a:rPr>
                      <m:t>𝐺</m:t>
                    </m:r>
                    <m:r>
                      <a:rPr lang="en-US" sz="1600" i="1">
                        <a:latin typeface="Cambria Math" charset="0"/>
                      </a:rPr>
                      <m:t>∧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charset="0"/>
                      </a:rPr>
                      <m:t>≤</m:t>
                    </m:r>
                    <m:r>
                      <a:rPr lang="en-US" sz="1600" i="1">
                        <a:latin typeface="Cambria Math" charset="0"/>
                      </a:rPr>
                      <m:t>𝐺</m:t>
                    </m:r>
                    <m:r>
                      <a:rPr lang="en-US" sz="1600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1600" dirty="0"/>
                  <a:t> Eff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charset="0"/>
                      </a:rPr>
                      <m:t>≔0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491" y="1428526"/>
                <a:ext cx="2743514" cy="584775"/>
              </a:xfrm>
              <a:prstGeom prst="rect">
                <a:avLst/>
              </a:prstGeom>
              <a:blipFill>
                <a:blip r:embed="rId5"/>
                <a:stretch>
                  <a:fillRect l="-922" t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urved Connector 9"/>
          <p:cNvCxnSpPr>
            <a:stCxn id="5" idx="5"/>
            <a:endCxn id="6" idx="6"/>
          </p:cNvCxnSpPr>
          <p:nvPr/>
        </p:nvCxnSpPr>
        <p:spPr>
          <a:xfrm rot="5400000">
            <a:off x="7148077" y="3386033"/>
            <a:ext cx="1934245" cy="1592733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4" idx="3"/>
            <a:endCxn id="6" idx="2"/>
          </p:cNvCxnSpPr>
          <p:nvPr/>
        </p:nvCxnSpPr>
        <p:spPr>
          <a:xfrm rot="16200000" flipH="1">
            <a:off x="3690883" y="3257529"/>
            <a:ext cx="1934245" cy="1849738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2899232" y="4317733"/>
                <a:ext cx="1136669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Both Pre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/>
                  <a:t> have to be reset</a:t>
                </a:r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232" y="4317733"/>
                <a:ext cx="1136669" cy="1077218"/>
              </a:xfrm>
              <a:prstGeom prst="rect">
                <a:avLst/>
              </a:prstGeom>
              <a:blipFill>
                <a:blip r:embed="rId6"/>
                <a:stretch>
                  <a:fillRect l="-3333" t="-1163" r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urved Connector 16"/>
          <p:cNvCxnSpPr>
            <a:cxnSpLocks/>
            <a:stCxn id="6" idx="7"/>
            <a:endCxn id="5" idx="2"/>
          </p:cNvCxnSpPr>
          <p:nvPr/>
        </p:nvCxnSpPr>
        <p:spPr>
          <a:xfrm rot="5400000" flipH="1" flipV="1">
            <a:off x="6333016" y="3442714"/>
            <a:ext cx="1934245" cy="471063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8158130" y="5240326"/>
                <a:ext cx="20563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Eff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charset="0"/>
                      </a:rPr>
                      <m:t>∈[</m:t>
                    </m:r>
                    <m:r>
                      <a:rPr lang="en-US" sz="1600" i="1">
                        <a:latin typeface="Cambria Math" charset="0"/>
                      </a:rPr>
                      <m:t>𝑐</m:t>
                    </m:r>
                    <m:r>
                      <a:rPr lang="en-US" sz="1600" i="1">
                        <a:latin typeface="Cambria Math" charset="0"/>
                      </a:rPr>
                      <m:t>,</m:t>
                    </m:r>
                    <m:r>
                      <a:rPr lang="en-US" sz="1600" i="1">
                        <a:latin typeface="Cambria Math" charset="0"/>
                      </a:rPr>
                      <m:t>𝑑</m:t>
                    </m:r>
                    <m:r>
                      <a:rPr lang="en-US" sz="1600" i="1">
                        <a:latin typeface="Cambria Math" charset="0"/>
                      </a:rPr>
                      <m:t>]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130" y="5240326"/>
                <a:ext cx="2056300" cy="338554"/>
              </a:xfrm>
              <a:prstGeom prst="rect">
                <a:avLst/>
              </a:prstGeom>
              <a:blipFill>
                <a:blip r:embed="rId7"/>
                <a:stretch>
                  <a:fillRect l="-1840" t="-3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38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Abstractions and Simulations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/>
                  <a:t>Consider models that are </a:t>
                </a:r>
                <a:r>
                  <a:rPr lang="en-US" b="1" dirty="0"/>
                  <a:t>comparable </a:t>
                </a:r>
                <a:r>
                  <a:rPr lang="en-US" dirty="0"/>
                  <a:t>(same or overlapping states and/or actions)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/>
                  <a:t>We would like to </a:t>
                </a:r>
                <a:r>
                  <a:rPr lang="en-US" i="1" dirty="0"/>
                  <a:t>approximate</a:t>
                </a:r>
                <a:r>
                  <a:rPr lang="en-US" dirty="0"/>
                  <a:t> one (hybrid) automaton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with another 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We can over-approximate the reachable states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with those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This would ensure that invariants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carry over</a:t>
                </a:r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Beyond invariants, more general requirements (e.g., CTL) carry over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should be </a:t>
                </a:r>
                <a:r>
                  <a:rPr lang="en-US" i="1" dirty="0"/>
                  <a:t>simpler </a:t>
                </a:r>
                <a:r>
                  <a:rPr lang="en-US" dirty="0"/>
                  <a:t>(smaller description, fewer states, transitions, linear dynamics, etc.) and preserve some properties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(and not others)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/>
                  <a:t>Verifying some requirements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can then carry over requirements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163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7822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CSR Decidable for IRHA?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 IRHA, check if a particular location is reachable from the initial states</a:t>
            </a:r>
          </a:p>
          <a:p>
            <a:r>
              <a:rPr lang="en-US" dirty="0"/>
              <a:t>Is this problem decidable? </a:t>
            </a:r>
            <a:r>
              <a:rPr lang="en-US" dirty="0">
                <a:solidFill>
                  <a:srgbClr val="00B0F0"/>
                </a:solidFill>
              </a:rPr>
              <a:t>Yes</a:t>
            </a:r>
          </a:p>
          <a:p>
            <a:r>
              <a:rPr lang="en-US" dirty="0"/>
              <a:t>Key idea: </a:t>
            </a:r>
          </a:p>
          <a:p>
            <a:pPr lvl="1"/>
            <a:r>
              <a:rPr lang="en-US" dirty="0"/>
              <a:t>Construct a 2n-dimensional </a:t>
            </a:r>
            <a:r>
              <a:rPr lang="en-US" b="1" dirty="0"/>
              <a:t>initialized m</a:t>
            </a:r>
            <a:r>
              <a:rPr lang="en-US" dirty="0"/>
              <a:t>ulti-rate automaton that is </a:t>
            </a:r>
            <a:r>
              <a:rPr lang="en-US" dirty="0" err="1"/>
              <a:t>bisimilar</a:t>
            </a:r>
            <a:r>
              <a:rPr lang="en-US" dirty="0"/>
              <a:t> to the given IRHA</a:t>
            </a:r>
          </a:p>
          <a:p>
            <a:pPr lvl="1"/>
            <a:r>
              <a:rPr lang="en-US" dirty="0"/>
              <a:t>Construct a ITA that is </a:t>
            </a:r>
            <a:r>
              <a:rPr lang="en-US" dirty="0" err="1"/>
              <a:t>bisimilar</a:t>
            </a:r>
            <a:r>
              <a:rPr lang="en-US" dirty="0"/>
              <a:t> to the Singular TA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49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IRHA to Singular HA conversion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981200" y="1600201"/>
            <a:ext cx="8382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every variable create two variables---tracking the upper and lower bounds</a:t>
            </a:r>
          </a:p>
          <a:p>
            <a:endParaRPr lang="en-US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46366" b="-46366"/>
          <a:stretch>
            <a:fillRect/>
          </a:stretch>
        </p:blipFill>
        <p:spPr>
          <a:xfrm>
            <a:off x="6477000" y="2438401"/>
            <a:ext cx="4038600" cy="4525963"/>
          </a:xfr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/>
            </p:nvGraphicFramePr>
            <p:xfrm>
              <a:off x="1828800" y="3329781"/>
              <a:ext cx="4495800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718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2395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IRHA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MRA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/>
                            <a:t> 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3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Evolve: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)∈ [</m:t>
                              </m:r>
                              <m:sSub>
                                <m:sSubPr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dirty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sz="14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Evolve: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dirty="0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/>
                            <a:t>;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dirty="0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400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2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Eff: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400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400" dirty="0">
                                  <a:latin typeface="Cambria Math" panose="02040503050406030204" pitchFamily="18" charset="0"/>
                                </a:rPr>
                                <m:t> [</m:t>
                              </m:r>
                              <m:sSub>
                                <m:sSubPr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dirty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sz="14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2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Eff: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dirty="0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sz="1400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dirty="0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sub>
                              </m:sSub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400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oMath>
                          </a14:m>
                          <a:r>
                            <a:rPr lang="en-US" sz="14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dirty="0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sz="1400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dirty="0" smtClean="0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sub>
                                </m:sSub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dirty="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Guard: </a:t>
                          </a:r>
                          <a14:m>
                            <m:oMath xmlns:m="http://schemas.openxmlformats.org/officeDocument/2006/math">
                              <m:r>
                                <a:rPr lang="it-IT" sz="1400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400" dirty="0" smtClean="0">
                                  <a:latin typeface="Cambria Math" panose="02040503050406030204" pitchFamily="18" charset="0"/>
                                </a:rPr>
                                <m:t>≥ 5 </m:t>
                              </m:r>
                            </m:oMath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dirty="0" err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400" dirty="0" err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it-IT" sz="1400" dirty="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it-IT" sz="1400" dirty="0">
                                    <a:latin typeface="Cambria Math" panose="02040503050406030204" pitchFamily="18" charset="0"/>
                                  </a:rPr>
                                  <m:t> 5</m:t>
                                </m:r>
                              </m:oMath>
                            </m:oMathPara>
                          </a14:m>
                          <a:endParaRPr lang="it-IT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dirty="0" err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1400" dirty="0" err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it-IT" sz="1400" dirty="0">
                                  <a:latin typeface="Cambria Math" panose="02040503050406030204" pitchFamily="18" charset="0"/>
                                </a:rPr>
                                <m:t> 5</m:t>
                              </m:r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sSub>
                                <m:sSubPr>
                                  <m:ctrlP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≥5</m:t>
                              </m:r>
                            </m:oMath>
                          </a14:m>
                          <a:r>
                            <a:rPr lang="it-IT" sz="1400" dirty="0"/>
                            <a:t> Eff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dirty="0" err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1400" dirty="0" err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1400" dirty="0">
                                  <a:latin typeface="Cambria Math" panose="02040503050406030204" pitchFamily="18" charset="0"/>
                                </a:rPr>
                                <m:t> 5</m:t>
                              </m:r>
                            </m:oMath>
                          </a14:m>
                          <a:endParaRPr lang="it-IT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/>
            </p:nvGraphicFramePr>
            <p:xfrm>
              <a:off x="1828800" y="3329781"/>
              <a:ext cx="4495800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718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2395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IRHA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MRA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5" t="-100000" r="-129677" b="-4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8392" t="-100000" r="-1005" b="-49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5" t="-206897" r="-129677" b="-4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8392" t="-206897" r="-1005" b="-4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5" t="-306897" r="-129677" b="-3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8392" t="-306897" r="-1005" b="-3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5" t="-406897" r="-129677" b="-2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8392" t="-406897" r="-1005" b="-2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5" t="-490000" r="-129677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8392" t="-490000" r="-1005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8392" t="-610345" r="-1005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1213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IRHA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/>
              <p:cNvSpPr/>
              <p:nvPr/>
            </p:nvSpPr>
            <p:spPr>
              <a:xfrm>
                <a:off x="2590800" y="1600200"/>
                <a:ext cx="2209800" cy="1524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latin typeface="Cambria Math"/>
                  </a:rPr>
                  <a:t>v1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1,3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∈[−3,−2]</m:t>
                      </m:r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1600200"/>
                <a:ext cx="2209800" cy="1524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/>
              <p:cNvSpPr/>
              <p:nvPr/>
            </p:nvSpPr>
            <p:spPr>
              <a:xfrm>
                <a:off x="2590800" y="4572000"/>
                <a:ext cx="2209800" cy="1524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latin typeface="Cambria Math"/>
                  </a:rPr>
                  <a:t>v2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−4,−2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∈[−3,−2]</m:t>
                      </m:r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572000"/>
                <a:ext cx="2209800" cy="1524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4" idx="4"/>
            <a:endCxn id="5" idx="0"/>
          </p:cNvCxnSpPr>
          <p:nvPr/>
        </p:nvCxnSpPr>
        <p:spPr>
          <a:xfrm>
            <a:off x="3695700" y="3124200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159510" y="1034534"/>
                <a:ext cx="15361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𝑐</m:t>
                      </m:r>
                      <m:r>
                        <a:rPr lang="en-US" i="1">
                          <a:latin typeface="Cambria Math"/>
                        </a:rPr>
                        <m:t>≔0;</m:t>
                      </m:r>
                      <m:r>
                        <a:rPr lang="en-US" i="1">
                          <a:latin typeface="Cambria Math"/>
                        </a:rPr>
                        <m:t>𝑑</m:t>
                      </m:r>
                      <m:r>
                        <a:rPr lang="en-US" i="1">
                          <a:latin typeface="Cambria Math"/>
                        </a:rPr>
                        <m:t>≔1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510" y="1034534"/>
                <a:ext cx="153619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747474" y="3472624"/>
                <a:ext cx="17606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𝑐</m:t>
                      </m:r>
                      <m:r>
                        <a:rPr lang="en-US" i="1">
                          <a:latin typeface="Cambria Math"/>
                        </a:rPr>
                        <m:t>≤5∧</m:t>
                      </m:r>
                      <m:r>
                        <a:rPr lang="en-US" i="1">
                          <a:latin typeface="Cambria Math"/>
                        </a:rPr>
                        <m:t>𝑑</m:t>
                      </m:r>
                      <m:r>
                        <a:rPr lang="en-US" i="1">
                          <a:latin typeface="Cambria Math"/>
                        </a:rPr>
                        <m:t>≤−3</m:t>
                      </m:r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𝑐</m:t>
                      </m:r>
                      <m:r>
                        <a:rPr lang="en-US" i="1">
                          <a:latin typeface="Cambria Math"/>
                        </a:rPr>
                        <m:t>≔4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474" y="3472624"/>
                <a:ext cx="176061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/>
              <p:cNvSpPr/>
              <p:nvPr/>
            </p:nvSpPr>
            <p:spPr>
              <a:xfrm>
                <a:off x="7162800" y="4572000"/>
                <a:ext cx="2209800" cy="1524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latin typeface="Cambria Math"/>
                  </a:rPr>
                  <a:t>v3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−4,−2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∈[1,2]</m:t>
                      </m:r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4572000"/>
                <a:ext cx="2209800" cy="1524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5" idx="6"/>
            <a:endCxn id="10" idx="2"/>
          </p:cNvCxnSpPr>
          <p:nvPr/>
        </p:nvCxnSpPr>
        <p:spPr>
          <a:xfrm>
            <a:off x="4800600" y="5334000"/>
            <a:ext cx="2362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953001" y="4687670"/>
                <a:ext cx="10239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𝑑</m:t>
                      </m:r>
                      <m:r>
                        <a:rPr lang="en-US" i="1">
                          <a:latin typeface="Cambria Math"/>
                        </a:rPr>
                        <m:t>≤−5</m:t>
                      </m:r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𝑑</m:t>
                      </m:r>
                      <m:r>
                        <a:rPr lang="en-US" i="1">
                          <a:latin typeface="Cambria Math"/>
                        </a:rPr>
                        <m:t>≔−4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1" y="4687670"/>
                <a:ext cx="1023935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/>
              <p:cNvSpPr/>
              <p:nvPr/>
            </p:nvSpPr>
            <p:spPr>
              <a:xfrm>
                <a:off x="7162800" y="1600200"/>
                <a:ext cx="2209800" cy="1524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latin typeface="Cambria Math"/>
                  </a:rPr>
                  <a:t>v4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1,3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∈[1,2]</m:t>
                      </m:r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1600200"/>
                <a:ext cx="2209800" cy="1524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10" idx="0"/>
            <a:endCxn id="15" idx="4"/>
          </p:cNvCxnSpPr>
          <p:nvPr/>
        </p:nvCxnSpPr>
        <p:spPr>
          <a:xfrm flipV="1">
            <a:off x="8267700" y="3124200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8382000" y="3472623"/>
                <a:ext cx="18824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≥−3∧</m:t>
                    </m:r>
                    <m:r>
                      <a:rPr lang="en-US" i="1">
                        <a:latin typeface="Cambria Math"/>
                      </a:rPr>
                      <m:t>𝑑</m:t>
                    </m:r>
                    <m:r>
                      <a:rPr lang="en-US" i="1">
                        <a:latin typeface="Cambria Math"/>
                      </a:rPr>
                      <m:t>≤−</m:t>
                    </m:r>
                  </m:oMath>
                </a14:m>
                <a:r>
                  <a:rPr lang="en-US" i="1" dirty="0">
                    <a:latin typeface="Cambria Math"/>
                  </a:rPr>
                  <a:t>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𝑐</m:t>
                      </m:r>
                      <m:r>
                        <a:rPr lang="en-US" i="1">
                          <a:latin typeface="Cambria Math"/>
                        </a:rPr>
                        <m:t>∈[−1,−2]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3472623"/>
                <a:ext cx="1882438" cy="646331"/>
              </a:xfrm>
              <a:prstGeom prst="rect">
                <a:avLst/>
              </a:prstGeom>
              <a:blipFill>
                <a:blip r:embed="rId9"/>
                <a:stretch>
                  <a:fillRect t="-3846" r="-1342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stCxn id="15" idx="2"/>
            <a:endCxn id="4" idx="6"/>
          </p:cNvCxnSpPr>
          <p:nvPr/>
        </p:nvCxnSpPr>
        <p:spPr>
          <a:xfrm flipH="1">
            <a:off x="4800600" y="2362200"/>
            <a:ext cx="2362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5227102" y="1715869"/>
                <a:ext cx="15091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≥0∧</m:t>
                    </m:r>
                    <m:r>
                      <a:rPr lang="en-US" i="1">
                        <a:latin typeface="Cambria Math"/>
                      </a:rPr>
                      <m:t>𝑑</m:t>
                    </m:r>
                    <m:r>
                      <a:rPr lang="en-US" i="1">
                        <a:latin typeface="Cambria Math"/>
                      </a:rPr>
                      <m:t>≤</m:t>
                    </m:r>
                  </m:oMath>
                </a14:m>
                <a:r>
                  <a:rPr lang="en-US" i="1" dirty="0">
                    <a:latin typeface="Cambria Math"/>
                  </a:rPr>
                  <a:t>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𝑑</m:t>
                      </m:r>
                      <m:r>
                        <a:rPr lang="en-US" i="1">
                          <a:latin typeface="Cambria Math"/>
                        </a:rPr>
                        <m:t>≔1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102" y="1715869"/>
                <a:ext cx="1509196" cy="646331"/>
              </a:xfrm>
              <a:prstGeom prst="rect">
                <a:avLst/>
              </a:prstGeom>
              <a:blipFill>
                <a:blip r:embed="rId10"/>
                <a:stretch>
                  <a:fillRect t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endCxn id="4" idx="0"/>
          </p:cNvCxnSpPr>
          <p:nvPr/>
        </p:nvCxnSpPr>
        <p:spPr>
          <a:xfrm>
            <a:off x="3695700" y="8382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181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58"/>
          </a:xfrm>
        </p:spPr>
        <p:txBody>
          <a:bodyPr>
            <a:normAutofit fontScale="90000"/>
          </a:bodyPr>
          <a:lstStyle/>
          <a:p>
            <a:r>
              <a:rPr lang="en-US" dirty="0"/>
              <a:t>Initialized Singular HA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/>
              <p:cNvSpPr/>
              <p:nvPr/>
            </p:nvSpPr>
            <p:spPr>
              <a:xfrm>
                <a:off x="2438400" y="1600200"/>
                <a:ext cx="2514600" cy="1524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i="1" dirty="0">
                    <a:latin typeface="Cambria Math"/>
                  </a:rPr>
                  <a:t>v1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  <m:r>
                        <a:rPr lang="en-US" sz="1600" i="1">
                          <a:latin typeface="Cambria Math"/>
                        </a:rPr>
                        <m:t>=1 </m:t>
                      </m:r>
                    </m:oMath>
                  </m:oMathPara>
                </a14:m>
                <a:endParaRPr lang="en-US" sz="160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</m:e>
                      </m:acc>
                      <m:r>
                        <a:rPr lang="en-US" sz="1600" i="1">
                          <a:latin typeface="Cambria Math"/>
                        </a:rPr>
                        <m:t>=3 </m:t>
                      </m:r>
                    </m:oMath>
                  </m:oMathPara>
                </a14:m>
                <a:endParaRPr lang="en-US" sz="160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latin typeface="Cambria Math"/>
                        </a:rPr>
                        <m:t>−3</m:t>
                      </m:r>
                      <m:r>
                        <a:rPr lang="en-US" sz="16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</m:e>
                      </m:acc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latin typeface="Cambria Math"/>
                        </a:rPr>
                        <m:t>−2</m:t>
                      </m:r>
                    </m:oMath>
                  </m:oMathPara>
                </a14:m>
                <a:endParaRPr lang="en-US" sz="1600" dirty="0"/>
              </a:p>
              <a:p>
                <a:pPr algn="ctr"/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600200"/>
                <a:ext cx="2514600" cy="1524000"/>
              </a:xfrm>
              <a:prstGeom prst="ellipse">
                <a:avLst/>
              </a:prstGeom>
              <a:blipFill>
                <a:blip r:embed="rId2"/>
                <a:stretch>
                  <a:fillRect t="-4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/>
              <p:cNvSpPr/>
              <p:nvPr/>
            </p:nvSpPr>
            <p:spPr>
              <a:xfrm>
                <a:off x="2590800" y="4572000"/>
                <a:ext cx="2209800" cy="1524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i="1" dirty="0">
                    <a:latin typeface="Cambria Math"/>
                  </a:rPr>
                  <a:t>v2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eqArr>
                            <m:eqArr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16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i="1" dirty="0">
                                  <a:latin typeface="Cambria Math"/>
                                </a:rPr>
                                <m:t> 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16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eqArr>
                                <m:eqArr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i="1" dirty="0">
                                      <a:latin typeface="Cambria Math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1600" i="1">
                                      <a:latin typeface="Cambria Math"/>
                                    </a:rPr>
                                    <m:t>=−3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i="1" dirty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1600" i="1">
                                      <a:latin typeface="Cambria Math"/>
                                    </a:rPr>
                                    <m:t>=−2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dirty="0"/>
                                    <m:t> </m:t>
                                  </m:r>
                                </m:e>
                              </m:eqArr>
                            </m:e>
                          </m:eqArr>
                        </m:e>
                      </m:acc>
                    </m:oMath>
                  </m:oMathPara>
                </a14:m>
                <a:endParaRPr lang="en-US" sz="1600" dirty="0"/>
              </a:p>
              <a:p>
                <a:pPr algn="ctr"/>
                <a:r>
                  <a:rPr lang="en-US" sz="1600" dirty="0"/>
                  <a:t> </a:t>
                </a:r>
              </a:p>
            </p:txBody>
          </p:sp>
        </mc:Choice>
        <mc:Fallback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572000"/>
                <a:ext cx="2209800" cy="1524000"/>
              </a:xfrm>
              <a:prstGeom prst="ellipse">
                <a:avLst/>
              </a:prstGeom>
              <a:blipFill>
                <a:blip r:embed="rId3"/>
                <a:stretch>
                  <a:fillRect t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4" idx="4"/>
            <a:endCxn id="5" idx="0"/>
          </p:cNvCxnSpPr>
          <p:nvPr/>
        </p:nvCxnSpPr>
        <p:spPr>
          <a:xfrm>
            <a:off x="3695700" y="3124200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381284" y="1230868"/>
                <a:ext cx="23144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≔0;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≔1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284" y="1230868"/>
                <a:ext cx="231441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/>
              <p:cNvSpPr/>
              <p:nvPr/>
            </p:nvSpPr>
            <p:spPr>
              <a:xfrm>
                <a:off x="7162800" y="4572000"/>
                <a:ext cx="2209800" cy="1524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latin typeface="Cambria Math"/>
                  </a:rPr>
                  <a:t>v3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i="1">
                                  <a:latin typeface="Cambria Math"/>
                                </a:rPr>
                                <m:t>=−4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i="1" dirty="0">
                                  <a:latin typeface="Cambria Math"/>
                                </a:rPr>
                                <m:t> </m:t>
                              </m:r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i="1">
                                  <a:latin typeface="Cambria Math"/>
                                </a:rPr>
                                <m:t>=−2</m:t>
                              </m:r>
                            </m:e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1" dirty="0">
                                      <a:latin typeface="Cambria Math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i="1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1" dirty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i="1">
                                      <a:latin typeface="Cambria Math"/>
                                    </a:rPr>
                                    <m:t>=2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 </m:t>
                                  </m:r>
                                </m:e>
                              </m:eqArr>
                            </m:e>
                          </m:eqAr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4572000"/>
                <a:ext cx="2209800" cy="1524000"/>
              </a:xfrm>
              <a:prstGeom prst="ellipse">
                <a:avLst/>
              </a:prstGeom>
              <a:blipFill>
                <a:blip r:embed="rId5"/>
                <a:stretch>
                  <a:fillRect t="-3279" b="-7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5" idx="6"/>
            <a:endCxn id="10" idx="2"/>
          </p:cNvCxnSpPr>
          <p:nvPr/>
        </p:nvCxnSpPr>
        <p:spPr>
          <a:xfrm>
            <a:off x="4800600" y="5334000"/>
            <a:ext cx="2362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/>
              <p:cNvSpPr/>
              <p:nvPr/>
            </p:nvSpPr>
            <p:spPr>
              <a:xfrm>
                <a:off x="7162800" y="1600200"/>
                <a:ext cx="2209800" cy="1524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latin typeface="Cambria Math"/>
                  </a:rPr>
                  <a:t>v4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1" dirty="0">
                                <a:latin typeface="Cambria Math"/>
                              </a:rPr>
                              <m:t> </m:t>
                            </m:r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e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i="1" dirty="0">
                                    <a:latin typeface="Cambria Math"/>
                                  </a:rPr>
                                  <m:t> 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i="1">
                                    <a:latin typeface="Cambria Math"/>
                                  </a:rPr>
                                  <m:t>=1 </m:t>
                                </m:r>
                                <m:r>
                                  <m:rPr>
                                    <m:nor/>
                                  </m:rPr>
                                  <a:rPr lang="en-US" i="1" dirty="0">
                                    <a:latin typeface="Cambria Math"/>
                                  </a:rPr>
                                  <m:t> </m:t>
                                </m:r>
                              </m:e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i="1">
                                    <a:latin typeface="Cambria Math"/>
                                  </a:rPr>
                                  <m:t>=2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eqArr>
                          </m:e>
                        </m:eqArr>
                      </m:e>
                    </m:ac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1600200"/>
                <a:ext cx="2209800" cy="1524000"/>
              </a:xfrm>
              <a:prstGeom prst="ellipse">
                <a:avLst/>
              </a:prstGeom>
              <a:blipFill>
                <a:blip r:embed="rId6"/>
                <a:stretch>
                  <a:fillRect t="-3279" b="-7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10" idx="0"/>
            <a:endCxn id="15" idx="4"/>
          </p:cNvCxnSpPr>
          <p:nvPr/>
        </p:nvCxnSpPr>
        <p:spPr>
          <a:xfrm flipV="1">
            <a:off x="8267700" y="3124200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2"/>
            <a:endCxn id="4" idx="6"/>
          </p:cNvCxnSpPr>
          <p:nvPr/>
        </p:nvCxnSpPr>
        <p:spPr>
          <a:xfrm flipH="1">
            <a:off x="4953000" y="2362200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4" idx="0"/>
          </p:cNvCxnSpPr>
          <p:nvPr/>
        </p:nvCxnSpPr>
        <p:spPr>
          <a:xfrm>
            <a:off x="3695700" y="8382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2230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010400" y="3447883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010400" y="1600201"/>
            <a:ext cx="0" cy="1847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10400" y="2165866"/>
            <a:ext cx="609600" cy="50113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010400" y="2133600"/>
            <a:ext cx="1828800" cy="8382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0400" y="2133600"/>
            <a:ext cx="2286000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29400" y="1981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val 19"/>
              <p:cNvSpPr/>
              <p:nvPr/>
            </p:nvSpPr>
            <p:spPr>
              <a:xfrm>
                <a:off x="2438400" y="1600200"/>
                <a:ext cx="2514600" cy="1524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i="1" dirty="0">
                    <a:latin typeface="Cambria Math"/>
                  </a:rPr>
                  <a:t>v1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  <m:r>
                        <a:rPr lang="en-US" sz="1600" i="1">
                          <a:latin typeface="Cambria Math"/>
                        </a:rPr>
                        <m:t>=1 </m:t>
                      </m:r>
                    </m:oMath>
                  </m:oMathPara>
                </a14:m>
                <a:endParaRPr lang="en-US" sz="160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</m:e>
                      </m:acc>
                      <m:r>
                        <a:rPr lang="en-US" sz="1600" i="1">
                          <a:latin typeface="Cambria Math"/>
                        </a:rPr>
                        <m:t>=3 </m:t>
                      </m:r>
                    </m:oMath>
                  </m:oMathPara>
                </a14:m>
                <a:endParaRPr lang="en-US" sz="160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latin typeface="Cambria Math"/>
                        </a:rPr>
                        <m:t>−3</m:t>
                      </m:r>
                      <m:r>
                        <a:rPr lang="en-US" sz="16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</m:e>
                      </m:acc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latin typeface="Cambria Math"/>
                        </a:rPr>
                        <m:t>−2</m:t>
                      </m:r>
                    </m:oMath>
                  </m:oMathPara>
                </a14:m>
                <a:endParaRPr lang="en-US" sz="1600" dirty="0"/>
              </a:p>
              <a:p>
                <a:pPr algn="ctr"/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600200"/>
                <a:ext cx="2514600" cy="1524000"/>
              </a:xfrm>
              <a:prstGeom prst="ellipse">
                <a:avLst/>
              </a:prstGeom>
              <a:blipFill>
                <a:blip r:embed="rId2"/>
                <a:stretch>
                  <a:fillRect t="-4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20" idx="4"/>
          </p:cNvCxnSpPr>
          <p:nvPr/>
        </p:nvCxnSpPr>
        <p:spPr>
          <a:xfrm>
            <a:off x="3695700" y="3124200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3759596" y="3201770"/>
                <a:ext cx="11934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≤5</m:t>
                      </m:r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≔4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596" y="3201770"/>
                <a:ext cx="1193404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6992587" y="5791200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992587" y="3943517"/>
            <a:ext cx="0" cy="1847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010400" y="4620089"/>
            <a:ext cx="1600200" cy="99488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992588" y="4867359"/>
            <a:ext cx="475013" cy="74761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992587" y="5077088"/>
            <a:ext cx="2286000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408025" y="49102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/>
              <p:cNvSpPr/>
              <p:nvPr/>
            </p:nvSpPr>
            <p:spPr>
              <a:xfrm>
                <a:off x="7641658" y="2592963"/>
                <a:ext cx="4636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1658" y="2592963"/>
                <a:ext cx="463653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/>
              <p:cNvSpPr/>
              <p:nvPr/>
            </p:nvSpPr>
            <p:spPr>
              <a:xfrm>
                <a:off x="7298758" y="2223631"/>
                <a:ext cx="5104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758" y="2223631"/>
                <a:ext cx="510461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/>
              <p:cNvSpPr/>
              <p:nvPr/>
            </p:nvSpPr>
            <p:spPr>
              <a:xfrm>
                <a:off x="7641657" y="4682694"/>
                <a:ext cx="626646" cy="3964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  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1657" y="4682694"/>
                <a:ext cx="626646" cy="396455"/>
              </a:xfrm>
              <a:prstGeom prst="rect">
                <a:avLst/>
              </a:prstGeom>
              <a:blipFill>
                <a:blip r:embed="rId6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/>
              <p:cNvSpPr/>
              <p:nvPr/>
            </p:nvSpPr>
            <p:spPr>
              <a:xfrm>
                <a:off x="7211290" y="5081518"/>
                <a:ext cx="496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290" y="5081518"/>
                <a:ext cx="496546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/>
          <p:nvPr/>
        </p:nvCxnSpPr>
        <p:spPr>
          <a:xfrm>
            <a:off x="7144987" y="5081519"/>
            <a:ext cx="0" cy="709683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721691" y="5094959"/>
            <a:ext cx="0" cy="709683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/>
              <p:cNvSpPr/>
              <p:nvPr/>
            </p:nvSpPr>
            <p:spPr>
              <a:xfrm>
                <a:off x="3772321" y="3848101"/>
                <a:ext cx="308454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−3</m:t>
                    </m:r>
                  </m:oMath>
                </a14:m>
                <a:r>
                  <a:rPr lang="en-US" i="1" dirty="0">
                    <a:latin typeface="Cambria Math"/>
                  </a:rPr>
                  <a:t> no reset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&gt;−3∧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≤−3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≔</m:t>
                    </m:r>
                  </m:oMath>
                </a14:m>
                <a:r>
                  <a:rPr lang="en-US" dirty="0"/>
                  <a:t>-3</a:t>
                </a:r>
              </a:p>
            </p:txBody>
          </p:sp>
        </mc:Choice>
        <mc:Fallback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321" y="3848101"/>
                <a:ext cx="3084544" cy="646331"/>
              </a:xfrm>
              <a:prstGeom prst="rect">
                <a:avLst/>
              </a:prstGeom>
              <a:blipFill>
                <a:blip r:embed="rId8"/>
                <a:stretch>
                  <a:fillRect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069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2816" y="365125"/>
            <a:ext cx="6600984" cy="1325563"/>
          </a:xfrm>
        </p:spPr>
        <p:txBody>
          <a:bodyPr/>
          <a:lstStyle/>
          <a:p>
            <a:r>
              <a:rPr lang="en-US" dirty="0"/>
              <a:t>Initialized Singular HA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/>
              <p:cNvSpPr/>
              <p:nvPr/>
            </p:nvSpPr>
            <p:spPr>
              <a:xfrm>
                <a:off x="2438400" y="1600200"/>
                <a:ext cx="2514600" cy="1524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i="1" dirty="0">
                    <a:latin typeface="Cambria Math"/>
                  </a:rPr>
                  <a:t>v1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  <m:r>
                        <a:rPr lang="en-US" sz="1600" i="1">
                          <a:latin typeface="Cambria Math"/>
                        </a:rPr>
                        <m:t>=1 </m:t>
                      </m:r>
                    </m:oMath>
                  </m:oMathPara>
                </a14:m>
                <a:endParaRPr lang="en-US" sz="160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</m:e>
                      </m:acc>
                      <m:r>
                        <a:rPr lang="en-US" sz="1600" i="1">
                          <a:latin typeface="Cambria Math"/>
                        </a:rPr>
                        <m:t>=3 </m:t>
                      </m:r>
                    </m:oMath>
                  </m:oMathPara>
                </a14:m>
                <a:endParaRPr lang="en-US" sz="160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latin typeface="Cambria Math"/>
                        </a:rPr>
                        <m:t>−3</m:t>
                      </m:r>
                      <m:r>
                        <a:rPr lang="en-US" sz="16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</m:e>
                      </m:acc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latin typeface="Cambria Math"/>
                        </a:rPr>
                        <m:t>−2</m:t>
                      </m:r>
                    </m:oMath>
                  </m:oMathPara>
                </a14:m>
                <a:endParaRPr lang="en-US" sz="1600" dirty="0"/>
              </a:p>
              <a:p>
                <a:pPr algn="ctr"/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600200"/>
                <a:ext cx="2514600" cy="1524000"/>
              </a:xfrm>
              <a:prstGeom prst="ellipse">
                <a:avLst/>
              </a:prstGeom>
              <a:blipFill>
                <a:blip r:embed="rId2"/>
                <a:stretch>
                  <a:fillRect t="-4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/>
              <p:cNvSpPr/>
              <p:nvPr/>
            </p:nvSpPr>
            <p:spPr>
              <a:xfrm>
                <a:off x="2590800" y="4572000"/>
                <a:ext cx="2209800" cy="1524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i="1" dirty="0">
                    <a:latin typeface="Cambria Math"/>
                  </a:rPr>
                  <a:t>v2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eqArr>
                            <m:eqArr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16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i="1" dirty="0">
                                  <a:latin typeface="Cambria Math"/>
                                </a:rPr>
                                <m:t> 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16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eqArr>
                                <m:eqArr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i="1" dirty="0">
                                      <a:latin typeface="Cambria Math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1600" i="1">
                                      <a:latin typeface="Cambria Math"/>
                                    </a:rPr>
                                    <m:t>=−3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i="1" dirty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1600" i="1">
                                      <a:latin typeface="Cambria Math"/>
                                    </a:rPr>
                                    <m:t>=−2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dirty="0"/>
                                    <m:t> </m:t>
                                  </m:r>
                                </m:e>
                              </m:eqArr>
                            </m:e>
                          </m:eqArr>
                        </m:e>
                      </m:acc>
                    </m:oMath>
                  </m:oMathPara>
                </a14:m>
                <a:endParaRPr lang="en-US" sz="1600" dirty="0"/>
              </a:p>
              <a:p>
                <a:pPr algn="ctr"/>
                <a:r>
                  <a:rPr lang="en-US" sz="1600" dirty="0"/>
                  <a:t> </a:t>
                </a:r>
              </a:p>
            </p:txBody>
          </p:sp>
        </mc:Choice>
        <mc:Fallback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572000"/>
                <a:ext cx="2209800" cy="1524000"/>
              </a:xfrm>
              <a:prstGeom prst="ellipse">
                <a:avLst/>
              </a:prstGeom>
              <a:blipFill>
                <a:blip r:embed="rId3"/>
                <a:stretch>
                  <a:fillRect t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4" idx="4"/>
            <a:endCxn id="5" idx="0"/>
          </p:cNvCxnSpPr>
          <p:nvPr/>
        </p:nvCxnSpPr>
        <p:spPr>
          <a:xfrm>
            <a:off x="3695700" y="3124200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381284" y="1230868"/>
                <a:ext cx="23144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≔0;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≔1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284" y="1230868"/>
                <a:ext cx="231441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467768" y="3210341"/>
                <a:ext cx="2547813" cy="1231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≤5∧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≤−3</m:t>
                      </m:r>
                    </m:oMath>
                  </m:oMathPara>
                </a14:m>
                <a:endParaRPr lang="en-US" sz="14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≔4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≤5∧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≤−3</m:t>
                      </m:r>
                      <m:r>
                        <a:rPr lang="en-US" sz="1400" i="1">
                          <a:latin typeface="Cambria Math"/>
                        </a:rPr>
                        <m:t>∧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&gt;−3</m:t>
                      </m:r>
                    </m:oMath>
                  </m:oMathPara>
                </a14:m>
                <a:endParaRPr lang="en-US" sz="14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≔4</m:t>
                      </m:r>
                      <m:r>
                        <a:rPr lang="en-US" sz="1400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≔−3</m:t>
                      </m:r>
                    </m:oMath>
                  </m:oMathPara>
                </a14:m>
                <a:endParaRPr lang="en-US" sz="14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768" y="3210341"/>
                <a:ext cx="2547813" cy="12311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/>
              <p:cNvSpPr/>
              <p:nvPr/>
            </p:nvSpPr>
            <p:spPr>
              <a:xfrm>
                <a:off x="7162800" y="4572000"/>
                <a:ext cx="2209800" cy="1524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latin typeface="Cambria Math"/>
                  </a:rPr>
                  <a:t>v3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i="1">
                                  <a:latin typeface="Cambria Math"/>
                                </a:rPr>
                                <m:t>=−4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i="1" dirty="0">
                                  <a:latin typeface="Cambria Math"/>
                                </a:rPr>
                                <m:t> </m:t>
                              </m:r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i="1">
                                  <a:latin typeface="Cambria Math"/>
                                </a:rPr>
                                <m:t>=−2</m:t>
                              </m:r>
                            </m:e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1" dirty="0">
                                      <a:latin typeface="Cambria Math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i="1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1" dirty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i="1">
                                      <a:latin typeface="Cambria Math"/>
                                    </a:rPr>
                                    <m:t>=2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 </m:t>
                                  </m:r>
                                </m:e>
                              </m:eqArr>
                            </m:e>
                          </m:eqAr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4572000"/>
                <a:ext cx="2209800" cy="1524000"/>
              </a:xfrm>
              <a:prstGeom prst="ellipse">
                <a:avLst/>
              </a:prstGeom>
              <a:blipFill>
                <a:blip r:embed="rId6"/>
                <a:stretch>
                  <a:fillRect t="-3279" b="-7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5" idx="6"/>
            <a:endCxn id="10" idx="2"/>
          </p:cNvCxnSpPr>
          <p:nvPr/>
        </p:nvCxnSpPr>
        <p:spPr>
          <a:xfrm>
            <a:off x="4800600" y="5334000"/>
            <a:ext cx="2362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953001" y="4687670"/>
                <a:ext cx="13457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≤−5</m:t>
                      </m:r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≔−4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1" y="4687670"/>
                <a:ext cx="1345753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/>
              <p:cNvSpPr/>
              <p:nvPr/>
            </p:nvSpPr>
            <p:spPr>
              <a:xfrm>
                <a:off x="7162800" y="1600200"/>
                <a:ext cx="2209800" cy="1524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latin typeface="Cambria Math"/>
                  </a:rPr>
                  <a:t>v4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1" dirty="0">
                                <a:latin typeface="Cambria Math"/>
                              </a:rPr>
                              <m:t> </m:t>
                            </m:r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e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i="1" dirty="0">
                                    <a:latin typeface="Cambria Math"/>
                                  </a:rPr>
                                  <m:t> 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i="1">
                                    <a:latin typeface="Cambria Math"/>
                                  </a:rPr>
                                  <m:t>=1 </m:t>
                                </m:r>
                                <m:r>
                                  <m:rPr>
                                    <m:nor/>
                                  </m:rPr>
                                  <a:rPr lang="en-US" i="1" dirty="0">
                                    <a:latin typeface="Cambria Math"/>
                                  </a:rPr>
                                  <m:t> </m:t>
                                </m:r>
                              </m:e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i="1">
                                    <a:latin typeface="Cambria Math"/>
                                  </a:rPr>
                                  <m:t>=2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eqArr>
                          </m:e>
                        </m:eqArr>
                      </m:e>
                    </m:ac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1600200"/>
                <a:ext cx="2209800" cy="1524000"/>
              </a:xfrm>
              <a:prstGeom prst="ellipse">
                <a:avLst/>
              </a:prstGeom>
              <a:blipFill>
                <a:blip r:embed="rId8"/>
                <a:stretch>
                  <a:fillRect t="-3279" b="-7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10" idx="0"/>
            <a:endCxn id="15" idx="4"/>
          </p:cNvCxnSpPr>
          <p:nvPr/>
        </p:nvCxnSpPr>
        <p:spPr>
          <a:xfrm flipV="1">
            <a:off x="8267700" y="3124200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8229601" y="3340894"/>
                <a:ext cx="2656561" cy="1231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≥−3∧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≤−</m:t>
                    </m:r>
                  </m:oMath>
                </a14:m>
                <a:r>
                  <a:rPr lang="en-US" sz="1400" i="1" dirty="0">
                    <a:latin typeface="Cambria Math"/>
                  </a:rPr>
                  <a:t>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≔−2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≔−1</m:t>
                      </m:r>
                    </m:oMath>
                  </m:oMathPara>
                </a14:m>
                <a:endParaRPr lang="en-US" sz="1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≥−3∧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≤</m:t>
                    </m:r>
                    <m:r>
                      <a:rPr lang="en-US" sz="1400" i="1">
                        <a:latin typeface="Cambria Math"/>
                      </a:rPr>
                      <m:t>−2 ∧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&gt;−2</m:t>
                    </m:r>
                  </m:oMath>
                </a14:m>
                <a:r>
                  <a:rPr lang="en-US" sz="1400" i="1" dirty="0">
                    <a:latin typeface="Cambria Math"/>
                  </a:rPr>
                  <a:t>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≔−2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≔−1</m:t>
                      </m:r>
                      <m:r>
                        <a:rPr lang="en-US" sz="1400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−2</m:t>
                      </m:r>
                    </m:oMath>
                  </m:oMathPara>
                </a14:m>
                <a:endParaRPr lang="en-US" sz="14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1" y="3340894"/>
                <a:ext cx="2656561" cy="1231106"/>
              </a:xfrm>
              <a:prstGeom prst="rect">
                <a:avLst/>
              </a:prstGeom>
              <a:blipFill>
                <a:blip r:embed="rId9"/>
                <a:stretch>
                  <a:fillRect t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stCxn id="15" idx="2"/>
            <a:endCxn id="4" idx="6"/>
          </p:cNvCxnSpPr>
          <p:nvPr/>
        </p:nvCxnSpPr>
        <p:spPr>
          <a:xfrm flipH="1">
            <a:off x="4953000" y="2362200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5227103" y="1715869"/>
                <a:ext cx="160107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≥0∧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≤</m:t>
                    </m:r>
                  </m:oMath>
                </a14:m>
                <a:r>
                  <a:rPr lang="en-US" i="1" dirty="0">
                    <a:latin typeface="Cambria Math"/>
                  </a:rPr>
                  <a:t>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≔1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103" y="1715869"/>
                <a:ext cx="1601079" cy="646331"/>
              </a:xfrm>
              <a:prstGeom prst="rect">
                <a:avLst/>
              </a:prstGeom>
              <a:blipFill>
                <a:blip r:embed="rId10"/>
                <a:stretch>
                  <a:fillRect t="-3774" r="-2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endCxn id="4" idx="0"/>
          </p:cNvCxnSpPr>
          <p:nvPr/>
        </p:nvCxnSpPr>
        <p:spPr>
          <a:xfrm>
            <a:off x="3695700" y="8382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5105400" y="2362199"/>
                <a:ext cx="20574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&lt;</m:t>
                    </m:r>
                    <m:r>
                      <a:rPr lang="en-US" sz="1400" i="1">
                        <a:latin typeface="Cambria Math"/>
                      </a:rPr>
                      <m:t>0</m:t>
                    </m:r>
                    <m:r>
                      <a:rPr lang="en-US" sz="1400" i="1">
                        <a:latin typeface="Cambria Math"/>
                      </a:rPr>
                      <m:t>∧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≥0</m:t>
                    </m:r>
                    <m:r>
                      <a:rPr lang="en-US" sz="1400" i="1">
                        <a:latin typeface="Cambria Math"/>
                      </a:rPr>
                      <m:t>∧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≤</m:t>
                    </m:r>
                  </m:oMath>
                </a14:m>
                <a:r>
                  <a:rPr lang="en-US" sz="1400" i="1" dirty="0">
                    <a:latin typeface="Cambria Math"/>
                  </a:rPr>
                  <a:t>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≔0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≔1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2362199"/>
                <a:ext cx="2057400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8920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this be further generalized 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initialized Rectangular HA, control state reachability is decidable</a:t>
            </a:r>
          </a:p>
          <a:p>
            <a:pPr lvl="1"/>
            <a:r>
              <a:rPr lang="en-US" dirty="0"/>
              <a:t>Can we drop the initialization restriction?</a:t>
            </a:r>
          </a:p>
          <a:p>
            <a:pPr lvl="2"/>
            <a:r>
              <a:rPr lang="en-US" dirty="0"/>
              <a:t>No, problem becomes undecidable (next time)</a:t>
            </a:r>
          </a:p>
          <a:p>
            <a:pPr lvl="1"/>
            <a:r>
              <a:rPr lang="en-US" dirty="0"/>
              <a:t>Can we drop the rectangular restriction?</a:t>
            </a:r>
          </a:p>
          <a:p>
            <a:pPr lvl="2"/>
            <a:r>
              <a:rPr lang="en-US" dirty="0"/>
              <a:t>No, problem becomes undecidable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5332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in tools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354931"/>
            <a:ext cx="5657202" cy="2317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717809"/>
            <a:ext cx="5780690" cy="207033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5733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Data structures make reachability go around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Hyperrectangles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mr-I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mr-IN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mr-IN" sz="2000" dirty="0">
                                    <a:latin typeface="Cambria Math" charset="0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a:rPr lang="mr-IN" sz="2000" dirty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mr-IN" sz="2000" dirty="0">
                                <a:latin typeface="Cambria Math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mr-IN" sz="2000" dirty="0">
                                    <a:latin typeface="Cambria Math" charset="0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mr-IN" sz="2000" dirty="0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charset="0"/>
                          </a:rPr>
                          <m:t>𝑥</m:t>
                        </m:r>
                        <m:r>
                          <a:rPr lang="en-US" sz="2000" i="1" dirty="0">
                            <a:latin typeface="Cambria Math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000" i="1" dirty="0"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dirty="0">
                            <a:latin typeface="Cambria Math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latin typeface="Cambria Math" charset="0"/>
                          </a:rPr>
                          <m:t>  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dirty="0">
                                    <a:latin typeface="Cambria Math" charset="0"/>
                                  </a:rPr>
                                  <m:t>x</m:t>
                                </m:r>
                                <m:r>
                                  <a:rPr lang="en-US" sz="2000" dirty="0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dirty="0">
                                        <a:latin typeface="Cambria Math" charset="0"/>
                                      </a:rPr>
                                      <m:t>g</m:t>
                                    </m:r>
                                  </m:e>
                                  <m:sub>
                                    <m:r>
                                      <a:rPr lang="en-US" sz="2000" dirty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lit/>
                              </m:rPr>
                              <a:rPr lang="en-US" sz="2000" dirty="0">
                                <a:latin typeface="Cambria Math" charset="0"/>
                              </a:rPr>
                              <m:t> 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charset="0"/>
                              </a:rPr>
                              <m:t>∞</m:t>
                            </m:r>
                          </m:sub>
                        </m:sSub>
                      </m:sub>
                    </m:sSub>
                    <m:r>
                      <a:rPr lang="en-US" sz="2000" i="1" dirty="0">
                        <a:latin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dirty="0">
                                        <a:latin typeface="Cambria Math" charset="0"/>
                                      </a:rPr>
                                      <m:t>g</m:t>
                                    </m:r>
                                  </m:e>
                                  <m:sub>
                                    <m:r>
                                      <a:rPr lang="en-US" sz="2000" dirty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dirty="0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 dirty="0">
                                        <a:latin typeface="Cambria Math" charset="0"/>
                                      </a:rPr>
                                      <m:t>g</m:t>
                                    </m:r>
                                  </m:e>
                                  <m:sub>
                                    <m:r>
                                      <a:rPr lang="en-US" sz="2000" i="1" dirty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lit/>
                              </m:rPr>
                              <a:rPr lang="en-US" sz="2000" dirty="0">
                                <a:latin typeface="Cambria Math" charset="0"/>
                              </a:rPr>
                              <m:t> 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charset="0"/>
                              </a:rPr>
                              <m:t>∞</m:t>
                            </m:r>
                          </m:sub>
                        </m:sSub>
                      </m:sub>
                    </m:sSub>
                    <m:r>
                      <a:rPr lang="en-US" sz="2000" i="1" dirty="0">
                        <a:latin typeface="Cambria Math" charset="0"/>
                      </a:rPr>
                      <m:t>}</m:t>
                    </m:r>
                    <m:r>
                      <a:rPr lang="mr-IN" sz="2000" dirty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dirty="0">
                            <a:latin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2000" i="1" dirty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000" i="1" dirty="0">
                        <a:latin typeface="Cambria Math" charset="0"/>
                      </a:rPr>
                      <m:t>[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sz="2000" i="1" dirty="0">
                            <a:latin typeface="Cambria Math" charset="0"/>
                          </a:rPr>
                          <m:t>1</m:t>
                        </m:r>
                        <m:r>
                          <a:rPr lang="en-US" sz="2000" i="1" dirty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000" i="1" dirty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sz="2000" i="1" dirty="0">
                            <a:latin typeface="Cambria Math" charset="0"/>
                          </a:rPr>
                          <m:t>2</m:t>
                        </m:r>
                        <m:r>
                          <a:rPr lang="en-US" sz="2000" i="1" dirty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000" i="1" dirty="0">
                        <a:latin typeface="Cambria Math" charset="0"/>
                      </a:rPr>
                      <m:t>]</m:t>
                    </m:r>
                  </m:oMath>
                </a14:m>
                <a:endParaRPr lang="en-US" sz="2000" dirty="0"/>
              </a:p>
              <a:p>
                <a:r>
                  <a:rPr lang="en-US" sz="2400" dirty="0" err="1"/>
                  <a:t>Polyhedra</a:t>
                </a:r>
                <a:endParaRPr lang="en-US" sz="2400" dirty="0"/>
              </a:p>
              <a:p>
                <a:r>
                  <a:rPr lang="en-US" sz="2400" dirty="0"/>
                  <a:t>Zonotopes </a:t>
                </a:r>
                <a:r>
                  <a:rPr lang="en-US" sz="2400" dirty="0">
                    <a:solidFill>
                      <a:srgbClr val="00B0F0"/>
                    </a:solidFill>
                  </a:rPr>
                  <a:t>[Girard 2005]</a:t>
                </a:r>
              </a:p>
              <a:p>
                <a:r>
                  <a:rPr lang="en-US" sz="2400" dirty="0"/>
                  <a:t>Ellipsoids </a:t>
                </a:r>
                <a:r>
                  <a:rPr lang="en-US" sz="2400" dirty="0">
                    <a:solidFill>
                      <a:srgbClr val="00B0F0"/>
                    </a:solidFill>
                  </a:rPr>
                  <a:t>[</a:t>
                </a:r>
                <a:r>
                  <a:rPr lang="en-US" sz="2400" dirty="0" err="1">
                    <a:solidFill>
                      <a:srgbClr val="00B0F0"/>
                    </a:solidFill>
                  </a:rPr>
                  <a:t>Kurzhanskiy</a:t>
                </a:r>
                <a:r>
                  <a:rPr lang="en-US" sz="2400" dirty="0">
                    <a:solidFill>
                      <a:srgbClr val="00B0F0"/>
                    </a:solidFill>
                  </a:rPr>
                  <a:t> 2001]</a:t>
                </a:r>
                <a:endParaRPr lang="en-US" sz="2400" dirty="0"/>
              </a:p>
              <a:p>
                <a:r>
                  <a:rPr lang="en-US" sz="2400" dirty="0"/>
                  <a:t>Support functions </a:t>
                </a:r>
                <a:r>
                  <a:rPr lang="en-US" sz="2400" dirty="0">
                    <a:solidFill>
                      <a:srgbClr val="00B0F0"/>
                    </a:solidFill>
                  </a:rPr>
                  <a:t>[</a:t>
                </a:r>
                <a:r>
                  <a:rPr lang="en-US" sz="2400" dirty="0" err="1">
                    <a:solidFill>
                      <a:srgbClr val="00B0F0"/>
                    </a:solidFill>
                  </a:rPr>
                  <a:t>Guernic</a:t>
                </a:r>
                <a:r>
                  <a:rPr lang="en-US" sz="2400" dirty="0">
                    <a:solidFill>
                      <a:srgbClr val="00B0F0"/>
                    </a:solidFill>
                  </a:rPr>
                  <a:t> et al. 2009]</a:t>
                </a:r>
              </a:p>
              <a:p>
                <a:r>
                  <a:rPr lang="en-US" sz="2400" dirty="0"/>
                  <a:t>Generalized star set </a:t>
                </a:r>
                <a:r>
                  <a:rPr lang="en-US" sz="2400" dirty="0">
                    <a:solidFill>
                      <a:srgbClr val="00B0F0"/>
                    </a:solidFill>
                  </a:rPr>
                  <a:t>[</a:t>
                </a:r>
                <a:r>
                  <a:rPr lang="en-US" sz="2400" dirty="0" err="1">
                    <a:solidFill>
                      <a:srgbClr val="00B0F0"/>
                    </a:solidFill>
                  </a:rPr>
                  <a:t>Duggirala</a:t>
                </a:r>
                <a:r>
                  <a:rPr lang="en-US" sz="2400" dirty="0">
                    <a:solidFill>
                      <a:srgbClr val="00B0F0"/>
                    </a:solidFill>
                  </a:rPr>
                  <a:t> and Viswanathan 2018]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409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8817F-A90D-1B46-AB05-719F0D62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6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Data structures: rectangles and ellipsoids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D82271-9E71-CB44-89C1-6991CC04F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93" y="1756085"/>
            <a:ext cx="7286614" cy="473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25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examples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/>
              <p:cNvSpPr/>
              <p:nvPr/>
            </p:nvSpPr>
            <p:spPr>
              <a:xfrm>
                <a:off x="1407627" y="2074532"/>
                <a:ext cx="762000" cy="762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627" y="2074532"/>
                <a:ext cx="762000" cy="76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/>
              <p:cNvSpPr/>
              <p:nvPr/>
            </p:nvSpPr>
            <p:spPr>
              <a:xfrm>
                <a:off x="2855427" y="2074532"/>
                <a:ext cx="762000" cy="762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427" y="2074532"/>
                <a:ext cx="762000" cy="762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urved Connector 6"/>
          <p:cNvCxnSpPr>
            <a:stCxn id="4" idx="7"/>
            <a:endCxn id="5" idx="1"/>
          </p:cNvCxnSpPr>
          <p:nvPr/>
        </p:nvCxnSpPr>
        <p:spPr>
          <a:xfrm rot="5400000" flipH="1" flipV="1">
            <a:off x="2512527" y="1731632"/>
            <a:ext cx="12700" cy="908984"/>
          </a:xfrm>
          <a:prstGeom prst="curvedConnector3">
            <a:avLst>
              <a:gd name="adj1" fmla="val 26786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5" idx="3"/>
            <a:endCxn id="4" idx="5"/>
          </p:cNvCxnSpPr>
          <p:nvPr/>
        </p:nvCxnSpPr>
        <p:spPr>
          <a:xfrm rot="5400000">
            <a:off x="2512527" y="2270448"/>
            <a:ext cx="12700" cy="908984"/>
          </a:xfrm>
          <a:prstGeom prst="curvedConnector3">
            <a:avLst>
              <a:gd name="adj1" fmla="val 26786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68034" y="1468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8034" y="26518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7" name="Curved Connector 16"/>
          <p:cNvCxnSpPr>
            <a:stCxn id="17" idx="7"/>
            <a:endCxn id="18" idx="1"/>
          </p:cNvCxnSpPr>
          <p:nvPr/>
        </p:nvCxnSpPr>
        <p:spPr>
          <a:xfrm rot="5400000" flipH="1" flipV="1">
            <a:off x="3947627" y="1731632"/>
            <a:ext cx="12700" cy="908984"/>
          </a:xfrm>
          <a:prstGeom prst="curvedConnector3">
            <a:avLst>
              <a:gd name="adj1" fmla="val 26786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8" idx="3"/>
            <a:endCxn id="17" idx="5"/>
          </p:cNvCxnSpPr>
          <p:nvPr/>
        </p:nvCxnSpPr>
        <p:spPr>
          <a:xfrm rot="5400000">
            <a:off x="3947627" y="2270448"/>
            <a:ext cx="12700" cy="908984"/>
          </a:xfrm>
          <a:prstGeom prst="curvedConnector3">
            <a:avLst>
              <a:gd name="adj1" fmla="val 26786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03134" y="1468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03134" y="26518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/>
              <p:cNvSpPr/>
              <p:nvPr/>
            </p:nvSpPr>
            <p:spPr>
              <a:xfrm>
                <a:off x="4274185" y="2074532"/>
                <a:ext cx="762000" cy="762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185" y="2074532"/>
                <a:ext cx="762000" cy="762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val 21"/>
              <p:cNvSpPr/>
              <p:nvPr/>
            </p:nvSpPr>
            <p:spPr>
              <a:xfrm>
                <a:off x="5721985" y="2074532"/>
                <a:ext cx="762000" cy="762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985" y="2074532"/>
                <a:ext cx="762000" cy="762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urved Connector 22"/>
          <p:cNvCxnSpPr>
            <a:stCxn id="23" idx="7"/>
            <a:endCxn id="24" idx="1"/>
          </p:cNvCxnSpPr>
          <p:nvPr/>
        </p:nvCxnSpPr>
        <p:spPr>
          <a:xfrm rot="5400000" flipH="1" flipV="1">
            <a:off x="5379085" y="1731632"/>
            <a:ext cx="12700" cy="908984"/>
          </a:xfrm>
          <a:prstGeom prst="curvedConnector3">
            <a:avLst>
              <a:gd name="adj1" fmla="val 26786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24" idx="3"/>
            <a:endCxn id="23" idx="5"/>
          </p:cNvCxnSpPr>
          <p:nvPr/>
        </p:nvCxnSpPr>
        <p:spPr>
          <a:xfrm rot="5400000">
            <a:off x="5379085" y="2270448"/>
            <a:ext cx="12700" cy="908984"/>
          </a:xfrm>
          <a:prstGeom prst="curvedConnector3">
            <a:avLst>
              <a:gd name="adj1" fmla="val 26786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34592" y="1468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34592" y="26518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Oval 26"/>
              <p:cNvSpPr/>
              <p:nvPr/>
            </p:nvSpPr>
            <p:spPr>
              <a:xfrm>
                <a:off x="1407627" y="4051254"/>
                <a:ext cx="762000" cy="762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627" y="4051254"/>
                <a:ext cx="762000" cy="762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Oval 27"/>
              <p:cNvSpPr/>
              <p:nvPr/>
            </p:nvSpPr>
            <p:spPr>
              <a:xfrm>
                <a:off x="2855427" y="4051254"/>
                <a:ext cx="762000" cy="762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Oval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427" y="4051254"/>
                <a:ext cx="762000" cy="762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urved Connector 28"/>
          <p:cNvCxnSpPr>
            <a:stCxn id="29" idx="7"/>
            <a:endCxn id="30" idx="1"/>
          </p:cNvCxnSpPr>
          <p:nvPr/>
        </p:nvCxnSpPr>
        <p:spPr>
          <a:xfrm rot="5400000" flipH="1" flipV="1">
            <a:off x="2512527" y="3708354"/>
            <a:ext cx="12700" cy="908984"/>
          </a:xfrm>
          <a:prstGeom prst="curvedConnector3">
            <a:avLst>
              <a:gd name="adj1" fmla="val 26786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30" idx="3"/>
            <a:endCxn id="29" idx="5"/>
          </p:cNvCxnSpPr>
          <p:nvPr/>
        </p:nvCxnSpPr>
        <p:spPr>
          <a:xfrm rot="5400000">
            <a:off x="2512527" y="4247170"/>
            <a:ext cx="12700" cy="908984"/>
          </a:xfrm>
          <a:prstGeom prst="curvedConnector3">
            <a:avLst>
              <a:gd name="adj1" fmla="val 26786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68034" y="3445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368034" y="46285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Oval 32"/>
              <p:cNvSpPr/>
              <p:nvPr/>
            </p:nvSpPr>
            <p:spPr>
              <a:xfrm>
                <a:off x="1407627" y="5610326"/>
                <a:ext cx="762000" cy="762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3" name="Oval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627" y="5610326"/>
                <a:ext cx="762000" cy="762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urved Connector 34"/>
          <p:cNvCxnSpPr>
            <a:stCxn id="33" idx="7"/>
            <a:endCxn id="33" idx="5"/>
          </p:cNvCxnSpPr>
          <p:nvPr/>
        </p:nvCxnSpPr>
        <p:spPr>
          <a:xfrm rot="16200000" flipH="1">
            <a:off x="1788627" y="5991326"/>
            <a:ext cx="538816" cy="12700"/>
          </a:xfrm>
          <a:prstGeom prst="curvedConnector5">
            <a:avLst>
              <a:gd name="adj1" fmla="val -42426"/>
              <a:gd name="adj2" fmla="val 6921323"/>
              <a:gd name="adj3" fmla="val 1424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34741" y="585881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477715" y="4247588"/>
            <a:ext cx="1513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Traces</a:t>
            </a:r>
            <a:r>
              <a:rPr lang="en-US" baseline="-25000" dirty="0" err="1"/>
              <a:t>B</a:t>
            </a:r>
            <a:r>
              <a:rPr lang="en-US" dirty="0"/>
              <a:t>= (01)*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437577" y="5674150"/>
            <a:ext cx="1573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Traces</a:t>
            </a:r>
            <a:r>
              <a:rPr lang="en-US" baseline="-25000" dirty="0" err="1"/>
              <a:t>C</a:t>
            </a:r>
            <a:r>
              <a:rPr lang="en-US" dirty="0"/>
              <a:t>= {0,1}*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2270866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38200" y="4223028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38200" y="5813010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FB4D9A-9BE0-4D4B-8490-A436A74FD025}"/>
                  </a:ext>
                </a:extLst>
              </p:cNvPr>
              <p:cNvSpPr txBox="1"/>
              <p:nvPr/>
            </p:nvSpPr>
            <p:spPr>
              <a:xfrm>
                <a:off x="7050768" y="2074532"/>
                <a:ext cx="5082599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An execution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…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Suppose we only care about the sequence of actions (and not states)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Then, we define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trace</m:t>
                    </m:r>
                    <m:d>
                      <m:dPr>
                        <m:ctrlPr>
                          <a:rPr lang="en-US" sz="2400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=0 1 0 …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Set of all traces of </a:t>
                </a:r>
                <a:r>
                  <a:rPr lang="en-US" sz="2400" b="1" dirty="0"/>
                  <a:t>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Traces</a:t>
                </a:r>
                <a:r>
                  <a:rPr lang="en-US" sz="2400" baseline="-25000" dirty="0" err="1"/>
                  <a:t>A</a:t>
                </a:r>
                <a:r>
                  <a:rPr lang="en-US" sz="2400" dirty="0"/>
                  <a:t>= (01)*</a:t>
                </a:r>
              </a:p>
              <a:p>
                <a:endParaRPr lang="en-US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𝑇𝑟𝑎𝑐𝑒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𝑇𝑟𝑎𝑐𝑒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𝑇𝑟𝑎𝑐𝑒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FB4D9A-9BE0-4D4B-8490-A436A74FD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768" y="2074532"/>
                <a:ext cx="5082599" cy="3785652"/>
              </a:xfrm>
              <a:prstGeom prst="rect">
                <a:avLst/>
              </a:prstGeom>
              <a:blipFill>
                <a:blip r:embed="rId9"/>
                <a:stretch>
                  <a:fillRect l="-1995" t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6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/>
      <p:bldP spid="47" grpId="0"/>
      <p:bldP spid="3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74A62-9027-A54F-92EC-AFDBC4957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Zonotopes and polytopes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43087D-FE68-094F-8A05-54EC853BA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472" y="1277505"/>
            <a:ext cx="7846965" cy="531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394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ITA: Restricted class of hybrid automata</a:t>
            </a:r>
          </a:p>
          <a:p>
            <a:pPr lvl="1"/>
            <a:r>
              <a:rPr lang="en-US" dirty="0"/>
              <a:t>Clocks, integer constraints</a:t>
            </a:r>
          </a:p>
          <a:p>
            <a:pPr lvl="1"/>
            <a:r>
              <a:rPr lang="en-US" dirty="0"/>
              <a:t>No clock comparison, linear</a:t>
            </a:r>
          </a:p>
          <a:p>
            <a:r>
              <a:rPr lang="en-US" dirty="0"/>
              <a:t>Control state reachability with </a:t>
            </a:r>
            <a:r>
              <a:rPr lang="en-US" dirty="0" err="1"/>
              <a:t>Alur</a:t>
            </a:r>
            <a:r>
              <a:rPr lang="en-US" dirty="0"/>
              <a:t>-Dill’s algorithm (region automaton construction)</a:t>
            </a:r>
          </a:p>
          <a:p>
            <a:r>
              <a:rPr lang="en-US" dirty="0"/>
              <a:t>Rational coefficients; </a:t>
            </a:r>
            <a:r>
              <a:rPr lang="en-US" dirty="0" err="1"/>
              <a:t>multirate</a:t>
            </a:r>
            <a:r>
              <a:rPr lang="en-US" dirty="0"/>
              <a:t> Automata</a:t>
            </a:r>
          </a:p>
          <a:p>
            <a:r>
              <a:rPr lang="en-US" dirty="0"/>
              <a:t>Initialized Rectangular Hybrid Automata</a:t>
            </a:r>
          </a:p>
          <a:p>
            <a:r>
              <a:rPr lang="en-US" dirty="0" err="1"/>
              <a:t>HyTech</a:t>
            </a:r>
            <a:r>
              <a:rPr lang="en-US" dirty="0"/>
              <a:t>, </a:t>
            </a:r>
            <a:r>
              <a:rPr lang="en-US" dirty="0" err="1"/>
              <a:t>PHAVer</a:t>
            </a:r>
            <a:r>
              <a:rPr lang="en-US" dirty="0"/>
              <a:t> use polyhedral reachability computations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12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examples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/>
              <p:cNvSpPr/>
              <p:nvPr/>
            </p:nvSpPr>
            <p:spPr>
              <a:xfrm>
                <a:off x="1407627" y="2074532"/>
                <a:ext cx="762000" cy="762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627" y="2074532"/>
                <a:ext cx="762000" cy="76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/>
              <p:cNvSpPr/>
              <p:nvPr/>
            </p:nvSpPr>
            <p:spPr>
              <a:xfrm>
                <a:off x="2855427" y="2074532"/>
                <a:ext cx="762000" cy="762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427" y="2074532"/>
                <a:ext cx="762000" cy="762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urved Connector 6"/>
          <p:cNvCxnSpPr>
            <a:stCxn id="4" idx="7"/>
            <a:endCxn id="5" idx="1"/>
          </p:cNvCxnSpPr>
          <p:nvPr/>
        </p:nvCxnSpPr>
        <p:spPr>
          <a:xfrm rot="5400000" flipH="1" flipV="1">
            <a:off x="2512527" y="1731632"/>
            <a:ext cx="12700" cy="908984"/>
          </a:xfrm>
          <a:prstGeom prst="curvedConnector3">
            <a:avLst>
              <a:gd name="adj1" fmla="val 26786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5" idx="3"/>
            <a:endCxn id="4" idx="5"/>
          </p:cNvCxnSpPr>
          <p:nvPr/>
        </p:nvCxnSpPr>
        <p:spPr>
          <a:xfrm rot="5400000">
            <a:off x="2512527" y="2270448"/>
            <a:ext cx="12700" cy="908984"/>
          </a:xfrm>
          <a:prstGeom prst="curvedConnector3">
            <a:avLst>
              <a:gd name="adj1" fmla="val 26786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68034" y="1468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8034" y="26518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7" name="Curved Connector 16"/>
          <p:cNvCxnSpPr>
            <a:stCxn id="17" idx="7"/>
            <a:endCxn id="18" idx="1"/>
          </p:cNvCxnSpPr>
          <p:nvPr/>
        </p:nvCxnSpPr>
        <p:spPr>
          <a:xfrm rot="5400000" flipH="1" flipV="1">
            <a:off x="3947627" y="1731632"/>
            <a:ext cx="12700" cy="908984"/>
          </a:xfrm>
          <a:prstGeom prst="curvedConnector3">
            <a:avLst>
              <a:gd name="adj1" fmla="val 26786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8" idx="3"/>
            <a:endCxn id="17" idx="5"/>
          </p:cNvCxnSpPr>
          <p:nvPr/>
        </p:nvCxnSpPr>
        <p:spPr>
          <a:xfrm rot="5400000">
            <a:off x="3947627" y="2270448"/>
            <a:ext cx="12700" cy="908984"/>
          </a:xfrm>
          <a:prstGeom prst="curvedConnector3">
            <a:avLst>
              <a:gd name="adj1" fmla="val 26786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03134" y="1468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03134" y="26518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/>
              <p:cNvSpPr/>
              <p:nvPr/>
            </p:nvSpPr>
            <p:spPr>
              <a:xfrm>
                <a:off x="4274185" y="2074532"/>
                <a:ext cx="762000" cy="762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185" y="2074532"/>
                <a:ext cx="762000" cy="762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val 21"/>
              <p:cNvSpPr/>
              <p:nvPr/>
            </p:nvSpPr>
            <p:spPr>
              <a:xfrm>
                <a:off x="5721985" y="2074532"/>
                <a:ext cx="762000" cy="762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985" y="2074532"/>
                <a:ext cx="762000" cy="762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urved Connector 22"/>
          <p:cNvCxnSpPr>
            <a:stCxn id="23" idx="7"/>
            <a:endCxn id="24" idx="1"/>
          </p:cNvCxnSpPr>
          <p:nvPr/>
        </p:nvCxnSpPr>
        <p:spPr>
          <a:xfrm rot="5400000" flipH="1" flipV="1">
            <a:off x="5379085" y="1731632"/>
            <a:ext cx="12700" cy="908984"/>
          </a:xfrm>
          <a:prstGeom prst="curvedConnector3">
            <a:avLst>
              <a:gd name="adj1" fmla="val 26786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24" idx="3"/>
            <a:endCxn id="23" idx="5"/>
          </p:cNvCxnSpPr>
          <p:nvPr/>
        </p:nvCxnSpPr>
        <p:spPr>
          <a:xfrm rot="5400000">
            <a:off x="5379085" y="2270448"/>
            <a:ext cx="12700" cy="908984"/>
          </a:xfrm>
          <a:prstGeom prst="curvedConnector3">
            <a:avLst>
              <a:gd name="adj1" fmla="val 26786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34592" y="1468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34592" y="26518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Oval 26"/>
              <p:cNvSpPr/>
              <p:nvPr/>
            </p:nvSpPr>
            <p:spPr>
              <a:xfrm>
                <a:off x="1407627" y="4051254"/>
                <a:ext cx="762000" cy="762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627" y="4051254"/>
                <a:ext cx="762000" cy="762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Oval 27"/>
              <p:cNvSpPr/>
              <p:nvPr/>
            </p:nvSpPr>
            <p:spPr>
              <a:xfrm>
                <a:off x="2855427" y="4051254"/>
                <a:ext cx="762000" cy="762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Oval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427" y="4051254"/>
                <a:ext cx="762000" cy="762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urved Connector 28"/>
          <p:cNvCxnSpPr>
            <a:stCxn id="29" idx="7"/>
            <a:endCxn id="30" idx="1"/>
          </p:cNvCxnSpPr>
          <p:nvPr/>
        </p:nvCxnSpPr>
        <p:spPr>
          <a:xfrm rot="5400000" flipH="1" flipV="1">
            <a:off x="2512527" y="3708354"/>
            <a:ext cx="12700" cy="908984"/>
          </a:xfrm>
          <a:prstGeom prst="curvedConnector3">
            <a:avLst>
              <a:gd name="adj1" fmla="val 26786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30" idx="3"/>
            <a:endCxn id="29" idx="5"/>
          </p:cNvCxnSpPr>
          <p:nvPr/>
        </p:nvCxnSpPr>
        <p:spPr>
          <a:xfrm rot="5400000">
            <a:off x="2512527" y="4247170"/>
            <a:ext cx="12700" cy="908984"/>
          </a:xfrm>
          <a:prstGeom prst="curvedConnector3">
            <a:avLst>
              <a:gd name="adj1" fmla="val 26786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68034" y="3445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368034" y="46285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Oval 32"/>
              <p:cNvSpPr/>
              <p:nvPr/>
            </p:nvSpPr>
            <p:spPr>
              <a:xfrm>
                <a:off x="1407627" y="5610326"/>
                <a:ext cx="762000" cy="762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3" name="Oval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627" y="5610326"/>
                <a:ext cx="762000" cy="762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urved Connector 34"/>
          <p:cNvCxnSpPr>
            <a:stCxn id="33" idx="7"/>
            <a:endCxn id="33" idx="5"/>
          </p:cNvCxnSpPr>
          <p:nvPr/>
        </p:nvCxnSpPr>
        <p:spPr>
          <a:xfrm rot="16200000" flipH="1">
            <a:off x="1788627" y="5991326"/>
            <a:ext cx="538816" cy="12700"/>
          </a:xfrm>
          <a:prstGeom prst="curvedConnector5">
            <a:avLst>
              <a:gd name="adj1" fmla="val -42426"/>
              <a:gd name="adj2" fmla="val 6921323"/>
              <a:gd name="adj3" fmla="val 1424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34741" y="585881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477715" y="4247588"/>
            <a:ext cx="1513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Traces</a:t>
            </a:r>
            <a:r>
              <a:rPr lang="en-US" baseline="-25000" dirty="0" err="1"/>
              <a:t>B</a:t>
            </a:r>
            <a:r>
              <a:rPr lang="en-US" dirty="0"/>
              <a:t>= (01)*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437577" y="5674150"/>
            <a:ext cx="1573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Traces</a:t>
            </a:r>
            <a:r>
              <a:rPr lang="en-US" baseline="-25000" dirty="0" err="1"/>
              <a:t>C</a:t>
            </a:r>
            <a:r>
              <a:rPr lang="en-US" dirty="0"/>
              <a:t>= {0,1}*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2270866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38200" y="4223028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38200" y="5813010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FB4D9A-9BE0-4D4B-8490-A436A74FD025}"/>
              </a:ext>
            </a:extLst>
          </p:cNvPr>
          <p:cNvSpPr txBox="1"/>
          <p:nvPr/>
        </p:nvSpPr>
        <p:spPr>
          <a:xfrm>
            <a:off x="7050768" y="2074532"/>
            <a:ext cx="50825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 </a:t>
            </a:r>
            <a:r>
              <a:rPr lang="en-US" sz="2400" b="1" dirty="0"/>
              <a:t>simulates</a:t>
            </a:r>
            <a:r>
              <a:rPr lang="en-US" sz="2400" dirty="0"/>
              <a:t> A and vice versa. </a:t>
            </a:r>
          </a:p>
          <a:p>
            <a:r>
              <a:rPr lang="en-US" sz="2400" dirty="0"/>
              <a:t>A and B are </a:t>
            </a:r>
            <a:r>
              <a:rPr lang="en-US" sz="2400" b="1" dirty="0" err="1"/>
              <a:t>bisimilar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dirty="0"/>
              <a:t>C simulates both A and B. </a:t>
            </a:r>
          </a:p>
          <a:p>
            <a:endParaRPr lang="en-US" sz="2400" dirty="0"/>
          </a:p>
          <a:p>
            <a:r>
              <a:rPr lang="en-US" sz="2400" dirty="0"/>
              <a:t>C is an </a:t>
            </a:r>
            <a:r>
              <a:rPr lang="en-US" sz="2400" b="1" dirty="0"/>
              <a:t>abstraction</a:t>
            </a:r>
            <a:r>
              <a:rPr lang="en-US" sz="2400" dirty="0"/>
              <a:t> of both A and B.</a:t>
            </a:r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264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/>
      <p:bldP spid="47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2686" y="115942"/>
            <a:ext cx="8646627" cy="61332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prove B simulates A?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/>
              <p:cNvSpPr/>
              <p:nvPr/>
            </p:nvSpPr>
            <p:spPr>
              <a:xfrm>
                <a:off x="435428" y="1642464"/>
                <a:ext cx="6066972" cy="33737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+mj-lt"/>
                  </a:rPr>
                  <a:t>Show there exists a </a:t>
                </a:r>
                <a:r>
                  <a:rPr lang="en-US" sz="2000" b="1" dirty="0">
                    <a:latin typeface="+mj-lt"/>
                  </a:rPr>
                  <a:t>simulation relation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sz="2000" b="1" dirty="0">
                  <a:latin typeface="+mj-lt"/>
                </a:endParaRPr>
              </a:p>
              <a:p>
                <a:endParaRPr lang="en-US" sz="2000" b="1" dirty="0">
                  <a:latin typeface="+mj-lt"/>
                </a:endParaRPr>
              </a:p>
              <a:p>
                <a:r>
                  <a:rPr lang="en-US" sz="2000" dirty="0">
                    <a:latin typeface="+mj-lt"/>
                  </a:rPr>
                  <a:t>Say,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={</m:t>
                    </m:r>
                    <m:d>
                      <m:dPr>
                        <m:ctrlPr>
                          <a:rPr lang="en-US" sz="2000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02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02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latin typeface="+mj-lt"/>
                </a:endParaRPr>
              </a:p>
              <a:p>
                <a:endParaRPr lang="en-US" sz="2000" dirty="0">
                  <a:latin typeface="+mj-lt"/>
                </a:endParaRPr>
              </a:p>
              <a:p>
                <a:r>
                  <a:rPr lang="en-US" sz="2000" dirty="0">
                    <a:latin typeface="+mj-lt"/>
                  </a:rPr>
                  <a:t>Show that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∀ </m:t>
                    </m:r>
                    <m:sSub>
                      <m:sSubPr>
                        <m:ctrlPr>
                          <a:rPr lang="en-US" sz="2000" b="0" i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000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latin typeface="+mj-lt"/>
                  </a:rPr>
                  <a:t> there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∃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</a:rPr>
                  <a:t> such that </a:t>
                </a:r>
              </a:p>
              <a:p>
                <a:endParaRPr lang="en-US" sz="2000" dirty="0">
                  <a:latin typeface="+mj-lt"/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>
                  <a:latin typeface="+mj-lt"/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000" dirty="0">
                  <a:latin typeface="+mj-lt"/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𝑟𝑎𝑐𝑒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𝑎𝑐𝑒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</a:p>
            </p:txBody>
          </p:sp>
        </mc:Choice>
        <mc:Fallback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28" y="1642464"/>
                <a:ext cx="6066972" cy="3373744"/>
              </a:xfrm>
              <a:prstGeom prst="rect">
                <a:avLst/>
              </a:prstGeom>
              <a:blipFill>
                <a:blip r:embed="rId2"/>
                <a:stretch>
                  <a:fillRect l="-1044" t="-1124" b="-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13AC37-7BCA-EC48-A29D-E49C1CE07989}"/>
              </a:ext>
            </a:extLst>
          </p:cNvPr>
          <p:cNvGrpSpPr/>
          <p:nvPr/>
        </p:nvGrpSpPr>
        <p:grpSpPr>
          <a:xfrm>
            <a:off x="6837631" y="1024971"/>
            <a:ext cx="4918941" cy="1352373"/>
            <a:chOff x="1075459" y="796579"/>
            <a:chExt cx="5645785" cy="155220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D62D7FEE-9964-D84B-B37D-9E4DC81BA15B}"/>
                    </a:ext>
                  </a:extLst>
                </p:cNvPr>
                <p:cNvSpPr/>
                <p:nvPr/>
              </p:nvSpPr>
              <p:spPr>
                <a:xfrm>
                  <a:off x="1644886" y="1402119"/>
                  <a:ext cx="762000" cy="762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D62D7FEE-9964-D84B-B37D-9E4DC81BA1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4886" y="1402119"/>
                  <a:ext cx="762000" cy="762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B3A7FA92-DD66-5E48-82A1-A40C6EBC3AAA}"/>
                    </a:ext>
                  </a:extLst>
                </p:cNvPr>
                <p:cNvSpPr/>
                <p:nvPr/>
              </p:nvSpPr>
              <p:spPr>
                <a:xfrm>
                  <a:off x="3092686" y="1402119"/>
                  <a:ext cx="762000" cy="762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B3A7FA92-DD66-5E48-82A1-A40C6EBC3A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2686" y="1402119"/>
                  <a:ext cx="762000" cy="762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AE1BA8AE-536A-7241-8D18-283DF10014C1}"/>
                </a:ext>
              </a:extLst>
            </p:cNvPr>
            <p:cNvCxnSpPr>
              <a:stCxn id="33" idx="7"/>
              <a:endCxn id="35" idx="1"/>
            </p:cNvCxnSpPr>
            <p:nvPr/>
          </p:nvCxnSpPr>
          <p:spPr>
            <a:xfrm rot="5400000" flipH="1" flipV="1">
              <a:off x="2749786" y="1059219"/>
              <a:ext cx="12700" cy="908984"/>
            </a:xfrm>
            <a:prstGeom prst="curvedConnector3">
              <a:avLst>
                <a:gd name="adj1" fmla="val 267867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urved Connector 36">
              <a:extLst>
                <a:ext uri="{FF2B5EF4-FFF2-40B4-BE49-F238E27FC236}">
                  <a16:creationId xmlns:a16="http://schemas.microsoft.com/office/drawing/2014/main" id="{3D6BA61B-C726-FD4A-AC94-32C273135DC9}"/>
                </a:ext>
              </a:extLst>
            </p:cNvPr>
            <p:cNvCxnSpPr>
              <a:stCxn id="35" idx="3"/>
              <a:endCxn id="33" idx="5"/>
            </p:cNvCxnSpPr>
            <p:nvPr/>
          </p:nvCxnSpPr>
          <p:spPr>
            <a:xfrm rot="5400000">
              <a:off x="2749786" y="1598035"/>
              <a:ext cx="12700" cy="908984"/>
            </a:xfrm>
            <a:prstGeom prst="curvedConnector3">
              <a:avLst>
                <a:gd name="adj1" fmla="val 267867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ADD9A75-B56E-144A-B50F-249F9D0E3C4C}"/>
                </a:ext>
              </a:extLst>
            </p:cNvPr>
            <p:cNvSpPr txBox="1"/>
            <p:nvPr/>
          </p:nvSpPr>
          <p:spPr>
            <a:xfrm>
              <a:off x="2605293" y="7965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80C3ABC-CF5E-8D42-B0FA-CB82DB730800}"/>
                </a:ext>
              </a:extLst>
            </p:cNvPr>
            <p:cNvSpPr txBox="1"/>
            <p:nvPr/>
          </p:nvSpPr>
          <p:spPr>
            <a:xfrm>
              <a:off x="2605293" y="19794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8CED148D-1AF8-364E-8826-96C81F14BA40}"/>
                </a:ext>
              </a:extLst>
            </p:cNvPr>
            <p:cNvCxnSpPr>
              <a:stCxn id="40" idx="7"/>
              <a:endCxn id="41" idx="1"/>
            </p:cNvCxnSpPr>
            <p:nvPr/>
          </p:nvCxnSpPr>
          <p:spPr>
            <a:xfrm rot="5400000" flipH="1" flipV="1">
              <a:off x="4184886" y="1059219"/>
              <a:ext cx="12700" cy="908984"/>
            </a:xfrm>
            <a:prstGeom prst="curvedConnector3">
              <a:avLst>
                <a:gd name="adj1" fmla="val 267867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urved Connector 40">
              <a:extLst>
                <a:ext uri="{FF2B5EF4-FFF2-40B4-BE49-F238E27FC236}">
                  <a16:creationId xmlns:a16="http://schemas.microsoft.com/office/drawing/2014/main" id="{3B05635C-4497-CD4B-8CD0-1830F041FC8F}"/>
                </a:ext>
              </a:extLst>
            </p:cNvPr>
            <p:cNvCxnSpPr>
              <a:stCxn id="41" idx="3"/>
              <a:endCxn id="40" idx="5"/>
            </p:cNvCxnSpPr>
            <p:nvPr/>
          </p:nvCxnSpPr>
          <p:spPr>
            <a:xfrm rot="5400000">
              <a:off x="4184886" y="1598035"/>
              <a:ext cx="12700" cy="908984"/>
            </a:xfrm>
            <a:prstGeom prst="curvedConnector3">
              <a:avLst>
                <a:gd name="adj1" fmla="val 267867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8773762-B571-F64B-AD7E-7D28FA1C112C}"/>
                </a:ext>
              </a:extLst>
            </p:cNvPr>
            <p:cNvSpPr txBox="1"/>
            <p:nvPr/>
          </p:nvSpPr>
          <p:spPr>
            <a:xfrm>
              <a:off x="4040393" y="7965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30043D0-88C0-2548-BF6A-C3660D5AA0EE}"/>
                </a:ext>
              </a:extLst>
            </p:cNvPr>
            <p:cNvSpPr txBox="1"/>
            <p:nvPr/>
          </p:nvSpPr>
          <p:spPr>
            <a:xfrm>
              <a:off x="4040393" y="19794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408F8830-2787-E443-AADE-009D91586191}"/>
                    </a:ext>
                  </a:extLst>
                </p:cNvPr>
                <p:cNvSpPr/>
                <p:nvPr/>
              </p:nvSpPr>
              <p:spPr>
                <a:xfrm>
                  <a:off x="4511444" y="1402119"/>
                  <a:ext cx="762000" cy="762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408F8830-2787-E443-AADE-009D915861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1444" y="1402119"/>
                  <a:ext cx="762000" cy="762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834174A9-83AD-C343-AC3C-054D20E11B07}"/>
                    </a:ext>
                  </a:extLst>
                </p:cNvPr>
                <p:cNvSpPr/>
                <p:nvPr/>
              </p:nvSpPr>
              <p:spPr>
                <a:xfrm>
                  <a:off x="5959244" y="1402119"/>
                  <a:ext cx="762000" cy="762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834174A9-83AD-C343-AC3C-054D20E11B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9244" y="1402119"/>
                  <a:ext cx="762000" cy="762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Curved Connector 46">
              <a:extLst>
                <a:ext uri="{FF2B5EF4-FFF2-40B4-BE49-F238E27FC236}">
                  <a16:creationId xmlns:a16="http://schemas.microsoft.com/office/drawing/2014/main" id="{1FE6AE7C-A7CE-544F-BD58-8C5810F406E1}"/>
                </a:ext>
              </a:extLst>
            </p:cNvPr>
            <p:cNvCxnSpPr>
              <a:stCxn id="47" idx="7"/>
              <a:endCxn id="48" idx="1"/>
            </p:cNvCxnSpPr>
            <p:nvPr/>
          </p:nvCxnSpPr>
          <p:spPr>
            <a:xfrm rot="5400000" flipH="1" flipV="1">
              <a:off x="5616344" y="1059219"/>
              <a:ext cx="12700" cy="908984"/>
            </a:xfrm>
            <a:prstGeom prst="curvedConnector3">
              <a:avLst>
                <a:gd name="adj1" fmla="val 267867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0DE3B832-09B4-1146-B652-1D538AFD3B5C}"/>
                </a:ext>
              </a:extLst>
            </p:cNvPr>
            <p:cNvCxnSpPr>
              <a:stCxn id="48" idx="3"/>
              <a:endCxn id="47" idx="5"/>
            </p:cNvCxnSpPr>
            <p:nvPr/>
          </p:nvCxnSpPr>
          <p:spPr>
            <a:xfrm rot="5400000">
              <a:off x="5616344" y="1598035"/>
              <a:ext cx="12700" cy="908984"/>
            </a:xfrm>
            <a:prstGeom prst="curvedConnector3">
              <a:avLst>
                <a:gd name="adj1" fmla="val 267867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6947415-103F-4C40-B1CF-3B8B3BDF1C4F}"/>
                </a:ext>
              </a:extLst>
            </p:cNvPr>
            <p:cNvSpPr txBox="1"/>
            <p:nvPr/>
          </p:nvSpPr>
          <p:spPr>
            <a:xfrm>
              <a:off x="5471851" y="7965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3EB3C73-E5DF-9F4B-A544-62CB684C8039}"/>
                </a:ext>
              </a:extLst>
            </p:cNvPr>
            <p:cNvSpPr txBox="1"/>
            <p:nvPr/>
          </p:nvSpPr>
          <p:spPr>
            <a:xfrm>
              <a:off x="5471851" y="19794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2D1A144-80F5-2944-A4F1-6E9C766F69E5}"/>
                </a:ext>
              </a:extLst>
            </p:cNvPr>
            <p:cNvSpPr/>
            <p:nvPr/>
          </p:nvSpPr>
          <p:spPr>
            <a:xfrm>
              <a:off x="1075459" y="1598453"/>
              <a:ext cx="3177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D6D52D8-FAA1-E84F-AA5E-1DC0FB031F79}"/>
              </a:ext>
            </a:extLst>
          </p:cNvPr>
          <p:cNvGrpSpPr/>
          <p:nvPr/>
        </p:nvGrpSpPr>
        <p:grpSpPr>
          <a:xfrm>
            <a:off x="8153400" y="3660369"/>
            <a:ext cx="2461155" cy="1039110"/>
            <a:chOff x="1109359" y="2483418"/>
            <a:chExt cx="2779227" cy="117340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683E7DFD-817E-3546-A2C3-67FA9ACA25E7}"/>
                    </a:ext>
                  </a:extLst>
                </p:cNvPr>
                <p:cNvSpPr/>
                <p:nvPr/>
              </p:nvSpPr>
              <p:spPr>
                <a:xfrm>
                  <a:off x="1678786" y="2710153"/>
                  <a:ext cx="762000" cy="762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683E7DFD-817E-3546-A2C3-67FA9ACA25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8786" y="2710153"/>
                  <a:ext cx="762000" cy="762000"/>
                </a:xfrm>
                <a:prstGeom prst="ellipse">
                  <a:avLst/>
                </a:prstGeom>
                <a:blipFill>
                  <a:blip r:embed="rId7"/>
                  <a:stretch>
                    <a:fillRect l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9DEE0EB0-E64C-7A4F-9BC2-AB6CA07B51BD}"/>
                    </a:ext>
                  </a:extLst>
                </p:cNvPr>
                <p:cNvSpPr/>
                <p:nvPr/>
              </p:nvSpPr>
              <p:spPr>
                <a:xfrm>
                  <a:off x="3126586" y="2710153"/>
                  <a:ext cx="762000" cy="762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9DEE0EB0-E64C-7A4F-9BC2-AB6CA07B51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6586" y="2710153"/>
                  <a:ext cx="762000" cy="762000"/>
                </a:xfrm>
                <a:prstGeom prst="ellipse">
                  <a:avLst/>
                </a:prstGeom>
                <a:blipFill>
                  <a:blip r:embed="rId8"/>
                  <a:stretch>
                    <a:fillRect l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Curved Connector 52">
              <a:extLst>
                <a:ext uri="{FF2B5EF4-FFF2-40B4-BE49-F238E27FC236}">
                  <a16:creationId xmlns:a16="http://schemas.microsoft.com/office/drawing/2014/main" id="{77C8567E-DB3C-9F4C-9147-0E6630189BE8}"/>
                </a:ext>
              </a:extLst>
            </p:cNvPr>
            <p:cNvCxnSpPr>
              <a:stCxn id="53" idx="7"/>
              <a:endCxn id="54" idx="1"/>
            </p:cNvCxnSpPr>
            <p:nvPr/>
          </p:nvCxnSpPr>
          <p:spPr>
            <a:xfrm rot="5400000" flipH="1" flipV="1">
              <a:off x="2783686" y="2367253"/>
              <a:ext cx="12700" cy="908984"/>
            </a:xfrm>
            <a:prstGeom prst="curvedConnector3">
              <a:avLst>
                <a:gd name="adj1" fmla="val 267867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3">
              <a:extLst>
                <a:ext uri="{FF2B5EF4-FFF2-40B4-BE49-F238E27FC236}">
                  <a16:creationId xmlns:a16="http://schemas.microsoft.com/office/drawing/2014/main" id="{46A7E1DA-4294-7B46-BCD9-C267B49547A8}"/>
                </a:ext>
              </a:extLst>
            </p:cNvPr>
            <p:cNvCxnSpPr>
              <a:stCxn id="54" idx="3"/>
              <a:endCxn id="53" idx="5"/>
            </p:cNvCxnSpPr>
            <p:nvPr/>
          </p:nvCxnSpPr>
          <p:spPr>
            <a:xfrm rot="5400000">
              <a:off x="2783686" y="2906069"/>
              <a:ext cx="12700" cy="908984"/>
            </a:xfrm>
            <a:prstGeom prst="curvedConnector3">
              <a:avLst>
                <a:gd name="adj1" fmla="val 267867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42257AB-94BA-FC4D-ACB3-3E9319337A7C}"/>
                </a:ext>
              </a:extLst>
            </p:cNvPr>
            <p:cNvSpPr txBox="1"/>
            <p:nvPr/>
          </p:nvSpPr>
          <p:spPr>
            <a:xfrm>
              <a:off x="2618551" y="24834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576B9DD-A503-A349-8B94-DBBB6AC7C529}"/>
                </a:ext>
              </a:extLst>
            </p:cNvPr>
            <p:cNvSpPr txBox="1"/>
            <p:nvPr/>
          </p:nvSpPr>
          <p:spPr>
            <a:xfrm>
              <a:off x="2639193" y="32874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203BCF6-4FDF-6E40-980C-A280455E9FBF}"/>
                </a:ext>
              </a:extLst>
            </p:cNvPr>
            <p:cNvSpPr/>
            <p:nvPr/>
          </p:nvSpPr>
          <p:spPr>
            <a:xfrm>
              <a:off x="1109359" y="2881927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6579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9C2C-36ED-E643-A1BD-67F0C62CF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/>
              <a:t>Forward simulation 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029E7-DBE9-2547-AE31-FBBE8FB16C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600" y="1253331"/>
                <a:ext cx="11480799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Consider a pair of automat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=⟨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⟩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=⟨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⟩. 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Definition</a:t>
                </a:r>
                <a:r>
                  <a:rPr lang="en-US" sz="2400" dirty="0"/>
                  <a:t>. A </a:t>
                </a:r>
                <a:r>
                  <a:rPr lang="en-US" sz="2400" b="1" dirty="0"/>
                  <a:t>relation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is a </a:t>
                </a:r>
                <a:r>
                  <a:rPr lang="en-US" sz="2400" b="1" dirty="0"/>
                  <a:t>forward simulation </a:t>
                </a:r>
                <a:r>
                  <a:rPr lang="en-US" sz="2400" dirty="0"/>
                  <a:t>relation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if </a:t>
                </a:r>
              </a:p>
              <a:p>
                <a:pPr marL="514350" indent="-514350">
                  <a:buAutoNum type="arabicPeriod"/>
                </a:pPr>
                <a:r>
                  <a:rPr lang="en-US" sz="2400" dirty="0"/>
                  <a:t>For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there exists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514350" indent="-514350">
                  <a:buAutoNum type="arabicPeriod"/>
                </a:pPr>
                <a:r>
                  <a:rPr lang="en-US" sz="2400" dirty="0"/>
                  <a:t>For every transition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there exists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such that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0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𝑎𝑐𝑒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𝑎𝑐𝑒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Theorem. </a:t>
                </a: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400" dirty="0"/>
                  <a:t> forward simulation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then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𝑇𝑟𝑎𝑐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𝑇𝑟𝑎𝑐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029E7-DBE9-2547-AE31-FBBE8FB16C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600" y="1253331"/>
                <a:ext cx="11480799" cy="4351338"/>
              </a:xfrm>
              <a:blipFill>
                <a:blip r:embed="rId2"/>
                <a:stretch>
                  <a:fillRect l="-773" t="-1744" b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965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B74E9-C515-764B-BB03-F5E2E374D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example continued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C6FDC5-5112-1542-95D6-1A31EACEFF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32368" y="1825625"/>
                <a:ext cx="5221431" cy="435133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400" dirty="0"/>
                  <a:t>Check that A also simulates B and that C simulates both A and B.</a:t>
                </a:r>
              </a:p>
              <a:p>
                <a:pPr algn="just"/>
                <a:r>
                  <a:rPr lang="en-US" sz="2400" dirty="0"/>
                  <a:t>Therefore, </a:t>
                </a:r>
                <a:r>
                  <a:rPr lang="en-US" sz="2400" dirty="0" err="1"/>
                  <a:t>Traces</a:t>
                </a:r>
                <a:r>
                  <a:rPr lang="en-US" sz="2400" baseline="-25000" dirty="0" err="1"/>
                  <a:t>A</a:t>
                </a:r>
                <a:r>
                  <a:rPr lang="en-US" sz="2400" baseline="-25000" dirty="0"/>
                  <a:t> </a:t>
                </a:r>
                <a:r>
                  <a:rPr lang="en-US" sz="2400" dirty="0"/>
                  <a:t>= </a:t>
                </a:r>
                <a:r>
                  <a:rPr lang="en-US" sz="2400" dirty="0" err="1"/>
                  <a:t>Traces</a:t>
                </a:r>
                <a:r>
                  <a:rPr lang="en-US" sz="2400" baseline="-25000" dirty="0" err="1"/>
                  <a:t>B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⊆</m:t>
                    </m:r>
                    <m:r>
                      <a:rPr lang="en-US" sz="2400" i="1">
                        <a:latin typeface="Cambria Math" charset="0"/>
                      </a:rPr>
                      <m:t>𝑇𝑟𝑎𝑐𝑒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𝐶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?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Does A simulate C?</a:t>
                </a:r>
              </a:p>
              <a:p>
                <a:pPr algn="just"/>
                <a:r>
                  <a:rPr lang="en-US" sz="2400" dirty="0"/>
                  <a:t>Can the simulation relation be checked using an SMT solver?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C6FDC5-5112-1542-95D6-1A31EACEFF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2368" y="1825625"/>
                <a:ext cx="5221431" cy="4351338"/>
              </a:xfrm>
              <a:blipFill>
                <a:blip r:embed="rId2"/>
                <a:stretch>
                  <a:fillRect l="-1456" t="-1744" r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AC4CD943-98EF-1C41-A33A-649EA8FD015B}"/>
              </a:ext>
            </a:extLst>
          </p:cNvPr>
          <p:cNvGrpSpPr/>
          <p:nvPr/>
        </p:nvGrpSpPr>
        <p:grpSpPr>
          <a:xfrm>
            <a:off x="437489" y="1984671"/>
            <a:ext cx="4918941" cy="1352373"/>
            <a:chOff x="1075459" y="796579"/>
            <a:chExt cx="5645785" cy="155220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9019A44C-DE8A-A54D-A9ED-BB44191F6351}"/>
                    </a:ext>
                  </a:extLst>
                </p:cNvPr>
                <p:cNvSpPr/>
                <p:nvPr/>
              </p:nvSpPr>
              <p:spPr>
                <a:xfrm>
                  <a:off x="1644885" y="1402119"/>
                  <a:ext cx="762000" cy="762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9019A44C-DE8A-A54D-A9ED-BB44191F63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4885" y="1402119"/>
                  <a:ext cx="762000" cy="762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76C69052-D7FE-3E40-BEDF-1C9285A602B4}"/>
                    </a:ext>
                  </a:extLst>
                </p:cNvPr>
                <p:cNvSpPr/>
                <p:nvPr/>
              </p:nvSpPr>
              <p:spPr>
                <a:xfrm>
                  <a:off x="3092686" y="1402119"/>
                  <a:ext cx="762000" cy="762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76C69052-D7FE-3E40-BEDF-1C9285A602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2686" y="1402119"/>
                  <a:ext cx="762000" cy="762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Curved Connector 6">
              <a:extLst>
                <a:ext uri="{FF2B5EF4-FFF2-40B4-BE49-F238E27FC236}">
                  <a16:creationId xmlns:a16="http://schemas.microsoft.com/office/drawing/2014/main" id="{494BC914-3DE6-D84C-AD80-9525DC379037}"/>
                </a:ext>
              </a:extLst>
            </p:cNvPr>
            <p:cNvCxnSpPr>
              <a:stCxn id="5" idx="7"/>
              <a:endCxn id="6" idx="1"/>
            </p:cNvCxnSpPr>
            <p:nvPr/>
          </p:nvCxnSpPr>
          <p:spPr>
            <a:xfrm rot="5400000" flipH="1" flipV="1">
              <a:off x="2749786" y="1059219"/>
              <a:ext cx="12700" cy="908984"/>
            </a:xfrm>
            <a:prstGeom prst="curvedConnector3">
              <a:avLst>
                <a:gd name="adj1" fmla="val 267867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>
              <a:extLst>
                <a:ext uri="{FF2B5EF4-FFF2-40B4-BE49-F238E27FC236}">
                  <a16:creationId xmlns:a16="http://schemas.microsoft.com/office/drawing/2014/main" id="{5ABEC746-68DF-3649-89B5-50801491AB44}"/>
                </a:ext>
              </a:extLst>
            </p:cNvPr>
            <p:cNvCxnSpPr>
              <a:stCxn id="6" idx="3"/>
              <a:endCxn id="5" idx="5"/>
            </p:cNvCxnSpPr>
            <p:nvPr/>
          </p:nvCxnSpPr>
          <p:spPr>
            <a:xfrm rot="5400000">
              <a:off x="2749786" y="1598035"/>
              <a:ext cx="12700" cy="908984"/>
            </a:xfrm>
            <a:prstGeom prst="curvedConnector3">
              <a:avLst>
                <a:gd name="adj1" fmla="val 267867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1F2BB7-C2C0-404F-8BC8-B06DDF437A82}"/>
                </a:ext>
              </a:extLst>
            </p:cNvPr>
            <p:cNvSpPr txBox="1"/>
            <p:nvPr/>
          </p:nvSpPr>
          <p:spPr>
            <a:xfrm>
              <a:off x="2605293" y="7965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15D6C8F-1B6C-4F4C-954F-1E20AD26E9BD}"/>
                </a:ext>
              </a:extLst>
            </p:cNvPr>
            <p:cNvSpPr txBox="1"/>
            <p:nvPr/>
          </p:nvSpPr>
          <p:spPr>
            <a:xfrm>
              <a:off x="2605293" y="19794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5ADA0075-391D-3D42-9855-2FEB51DD30D1}"/>
                </a:ext>
              </a:extLst>
            </p:cNvPr>
            <p:cNvCxnSpPr>
              <a:stCxn id="11" idx="7"/>
              <a:endCxn id="12" idx="1"/>
            </p:cNvCxnSpPr>
            <p:nvPr/>
          </p:nvCxnSpPr>
          <p:spPr>
            <a:xfrm rot="5400000" flipH="1" flipV="1">
              <a:off x="4184886" y="1059219"/>
              <a:ext cx="12700" cy="908984"/>
            </a:xfrm>
            <a:prstGeom prst="curvedConnector3">
              <a:avLst>
                <a:gd name="adj1" fmla="val 267867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A4FBE172-729B-2C4C-BA45-ABAA07136D8A}"/>
                </a:ext>
              </a:extLst>
            </p:cNvPr>
            <p:cNvCxnSpPr>
              <a:stCxn id="12" idx="3"/>
              <a:endCxn id="11" idx="5"/>
            </p:cNvCxnSpPr>
            <p:nvPr/>
          </p:nvCxnSpPr>
          <p:spPr>
            <a:xfrm rot="5400000">
              <a:off x="4184886" y="1598035"/>
              <a:ext cx="12700" cy="908984"/>
            </a:xfrm>
            <a:prstGeom prst="curvedConnector3">
              <a:avLst>
                <a:gd name="adj1" fmla="val 267867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FEB116B-5563-8A4A-A47B-C9E5D4BF6FAC}"/>
                </a:ext>
              </a:extLst>
            </p:cNvPr>
            <p:cNvSpPr txBox="1"/>
            <p:nvPr/>
          </p:nvSpPr>
          <p:spPr>
            <a:xfrm>
              <a:off x="4040393" y="7965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223497-F0FE-1248-B747-2A901ED0CF7E}"/>
                </a:ext>
              </a:extLst>
            </p:cNvPr>
            <p:cNvSpPr txBox="1"/>
            <p:nvPr/>
          </p:nvSpPr>
          <p:spPr>
            <a:xfrm>
              <a:off x="4040393" y="19794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839EB1B3-5BA5-DD4F-8C53-9585BA6191BE}"/>
                    </a:ext>
                  </a:extLst>
                </p:cNvPr>
                <p:cNvSpPr/>
                <p:nvPr/>
              </p:nvSpPr>
              <p:spPr>
                <a:xfrm>
                  <a:off x="4511444" y="1402119"/>
                  <a:ext cx="762000" cy="762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839EB1B3-5BA5-DD4F-8C53-9585BA6191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1444" y="1402119"/>
                  <a:ext cx="762000" cy="762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FE2EAD56-23E9-FA44-9713-24A2FF77771E}"/>
                    </a:ext>
                  </a:extLst>
                </p:cNvPr>
                <p:cNvSpPr/>
                <p:nvPr/>
              </p:nvSpPr>
              <p:spPr>
                <a:xfrm>
                  <a:off x="5959244" y="1402119"/>
                  <a:ext cx="762000" cy="762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FE2EAD56-23E9-FA44-9713-24A2FF7777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9244" y="1402119"/>
                  <a:ext cx="762000" cy="762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58F3554C-1D20-D34D-8062-F3174FAA4A0E}"/>
                </a:ext>
              </a:extLst>
            </p:cNvPr>
            <p:cNvCxnSpPr>
              <a:stCxn id="17" idx="7"/>
              <a:endCxn id="18" idx="1"/>
            </p:cNvCxnSpPr>
            <p:nvPr/>
          </p:nvCxnSpPr>
          <p:spPr>
            <a:xfrm rot="5400000" flipH="1" flipV="1">
              <a:off x="5616344" y="1059219"/>
              <a:ext cx="12700" cy="908984"/>
            </a:xfrm>
            <a:prstGeom prst="curvedConnector3">
              <a:avLst>
                <a:gd name="adj1" fmla="val 267867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2A2F9B01-2980-994A-BC95-E26D545ABFAE}"/>
                </a:ext>
              </a:extLst>
            </p:cNvPr>
            <p:cNvCxnSpPr>
              <a:stCxn id="18" idx="3"/>
              <a:endCxn id="17" idx="5"/>
            </p:cNvCxnSpPr>
            <p:nvPr/>
          </p:nvCxnSpPr>
          <p:spPr>
            <a:xfrm rot="5400000">
              <a:off x="5616344" y="1598035"/>
              <a:ext cx="12700" cy="908984"/>
            </a:xfrm>
            <a:prstGeom prst="curvedConnector3">
              <a:avLst>
                <a:gd name="adj1" fmla="val 267867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40B1EED-D798-AA4E-AE0C-BF41E656266E}"/>
                </a:ext>
              </a:extLst>
            </p:cNvPr>
            <p:cNvSpPr txBox="1"/>
            <p:nvPr/>
          </p:nvSpPr>
          <p:spPr>
            <a:xfrm>
              <a:off x="5471851" y="7965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F7DE8B9-54CD-DE42-9101-103779414B97}"/>
                </a:ext>
              </a:extLst>
            </p:cNvPr>
            <p:cNvSpPr txBox="1"/>
            <p:nvPr/>
          </p:nvSpPr>
          <p:spPr>
            <a:xfrm>
              <a:off x="5471851" y="19794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465A6B4-737E-6747-9DCD-FD796523305A}"/>
                </a:ext>
              </a:extLst>
            </p:cNvPr>
            <p:cNvSpPr/>
            <p:nvPr/>
          </p:nvSpPr>
          <p:spPr>
            <a:xfrm>
              <a:off x="1075459" y="1598453"/>
              <a:ext cx="3177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C41B9A6-3896-524A-8803-0A68FAE19DE0}"/>
              </a:ext>
            </a:extLst>
          </p:cNvPr>
          <p:cNvGrpSpPr/>
          <p:nvPr/>
        </p:nvGrpSpPr>
        <p:grpSpPr>
          <a:xfrm>
            <a:off x="1033423" y="3997717"/>
            <a:ext cx="2461155" cy="1039110"/>
            <a:chOff x="1109359" y="2483418"/>
            <a:chExt cx="2779227" cy="117340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C384EE0-158D-6846-90C7-B0DA7F664617}"/>
                    </a:ext>
                  </a:extLst>
                </p:cNvPr>
                <p:cNvSpPr/>
                <p:nvPr/>
              </p:nvSpPr>
              <p:spPr>
                <a:xfrm>
                  <a:off x="1678786" y="2710153"/>
                  <a:ext cx="762000" cy="762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C384EE0-158D-6846-90C7-B0DA7F6646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8786" y="2710153"/>
                  <a:ext cx="762000" cy="762000"/>
                </a:xfrm>
                <a:prstGeom prst="ellipse">
                  <a:avLst/>
                </a:prstGeom>
                <a:blipFill>
                  <a:blip r:embed="rId7"/>
                  <a:stretch>
                    <a:fillRect l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8871200B-979F-FE48-B33D-8BC79D4683BC}"/>
                    </a:ext>
                  </a:extLst>
                </p:cNvPr>
                <p:cNvSpPr/>
                <p:nvPr/>
              </p:nvSpPr>
              <p:spPr>
                <a:xfrm>
                  <a:off x="3126586" y="2710153"/>
                  <a:ext cx="762000" cy="762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8871200B-979F-FE48-B33D-8BC79D4683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6586" y="2710153"/>
                  <a:ext cx="762000" cy="762000"/>
                </a:xfrm>
                <a:prstGeom prst="ellipse">
                  <a:avLst/>
                </a:prstGeom>
                <a:blipFill>
                  <a:blip r:embed="rId8"/>
                  <a:stretch>
                    <a:fillRect l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D87C24E2-D974-3A42-81CC-40B67DA6F59F}"/>
                </a:ext>
              </a:extLst>
            </p:cNvPr>
            <p:cNvCxnSpPr>
              <a:stCxn id="25" idx="7"/>
              <a:endCxn id="26" idx="1"/>
            </p:cNvCxnSpPr>
            <p:nvPr/>
          </p:nvCxnSpPr>
          <p:spPr>
            <a:xfrm rot="5400000" flipH="1" flipV="1">
              <a:off x="2783686" y="2367253"/>
              <a:ext cx="12700" cy="908984"/>
            </a:xfrm>
            <a:prstGeom prst="curvedConnector3">
              <a:avLst>
                <a:gd name="adj1" fmla="val 267867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C19EFBE6-ACF7-894E-A2F5-0B03DF64941B}"/>
                </a:ext>
              </a:extLst>
            </p:cNvPr>
            <p:cNvCxnSpPr>
              <a:stCxn id="26" idx="3"/>
              <a:endCxn id="25" idx="5"/>
            </p:cNvCxnSpPr>
            <p:nvPr/>
          </p:nvCxnSpPr>
          <p:spPr>
            <a:xfrm rot="5400000">
              <a:off x="2783686" y="2906069"/>
              <a:ext cx="12700" cy="908984"/>
            </a:xfrm>
            <a:prstGeom prst="curvedConnector3">
              <a:avLst>
                <a:gd name="adj1" fmla="val 267867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EC8CE5D-C2E5-2B4F-A78C-3F6F069EFBB6}"/>
                </a:ext>
              </a:extLst>
            </p:cNvPr>
            <p:cNvSpPr txBox="1"/>
            <p:nvPr/>
          </p:nvSpPr>
          <p:spPr>
            <a:xfrm>
              <a:off x="2618551" y="24834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93CE9DF-72E4-0242-8687-D6F730ADC8AA}"/>
                </a:ext>
              </a:extLst>
            </p:cNvPr>
            <p:cNvSpPr txBox="1"/>
            <p:nvPr/>
          </p:nvSpPr>
          <p:spPr>
            <a:xfrm>
              <a:off x="2639193" y="32874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D6D1D3E-31B8-3F4B-B55A-D45C91BFB2DD}"/>
                </a:ext>
              </a:extLst>
            </p:cNvPr>
            <p:cNvSpPr/>
            <p:nvPr/>
          </p:nvSpPr>
          <p:spPr>
            <a:xfrm>
              <a:off x="1109359" y="2881927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8BC88A5-64F4-5A40-8588-62D69FFBC94F}"/>
                  </a:ext>
                </a:extLst>
              </p:cNvPr>
              <p:cNvSpPr/>
              <p:nvPr/>
            </p:nvSpPr>
            <p:spPr>
              <a:xfrm>
                <a:off x="2362200" y="5745594"/>
                <a:ext cx="762000" cy="762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8BC88A5-64F4-5A40-8588-62D69FFBC9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745594"/>
                <a:ext cx="762000" cy="762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D8837826-6EBF-C146-B625-B789A13251BB}"/>
              </a:ext>
            </a:extLst>
          </p:cNvPr>
          <p:cNvCxnSpPr>
            <a:stCxn id="32" idx="7"/>
            <a:endCxn id="32" idx="1"/>
          </p:cNvCxnSpPr>
          <p:nvPr/>
        </p:nvCxnSpPr>
        <p:spPr>
          <a:xfrm rot="16200000" flipV="1">
            <a:off x="2743200" y="5587778"/>
            <a:ext cx="12700" cy="538816"/>
          </a:xfrm>
          <a:prstGeom prst="curvedConnector3">
            <a:avLst>
              <a:gd name="adj1" fmla="val 46904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80E4C74-727B-E54D-AEEE-098F8D2AD158}"/>
              </a:ext>
            </a:extLst>
          </p:cNvPr>
          <p:cNvSpPr txBox="1"/>
          <p:nvPr/>
        </p:nvSpPr>
        <p:spPr>
          <a:xfrm>
            <a:off x="3234686" y="57143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  <a:endParaRPr lang="en-US" dirty="0"/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AFF1D25C-8242-B84A-8BBF-9E9F81B443ED}"/>
              </a:ext>
            </a:extLst>
          </p:cNvPr>
          <p:cNvCxnSpPr>
            <a:stCxn id="32" idx="7"/>
            <a:endCxn id="32" idx="6"/>
          </p:cNvCxnSpPr>
          <p:nvPr/>
        </p:nvCxnSpPr>
        <p:spPr>
          <a:xfrm rot="16200000" flipH="1">
            <a:off x="2933700" y="5936094"/>
            <a:ext cx="269408" cy="111592"/>
          </a:xfrm>
          <a:prstGeom prst="curvedConnector4">
            <a:avLst>
              <a:gd name="adj1" fmla="val -81352"/>
              <a:gd name="adj2" fmla="val 5699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6AA2D90-D4A5-C446-B0D6-0E9BA04DAECD}"/>
              </a:ext>
            </a:extLst>
          </p:cNvPr>
          <p:cNvSpPr/>
          <p:nvPr/>
        </p:nvSpPr>
        <p:spPr>
          <a:xfrm>
            <a:off x="2592357" y="532364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53677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Simulation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ontent Placeholder 48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/>
                      </a:rPr>
                      <m:t>𝑇𝑟𝑎𝑐𝑒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/>
                          </a:rPr>
                          <m:t>𝒜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/>
                      </a:rPr>
                      <m:t>⊆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/>
                      </a:rPr>
                      <m:t>𝑇𝑟𝑎𝑐𝑒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/>
                          </a:rPr>
                          <m:t>ℬ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Is there a forward simulation from </a:t>
                </a:r>
                <a14:m>
                  <m:oMath xmlns:m="http://schemas.openxmlformats.org/officeDocument/2006/math">
                    <m:r>
                      <a:rPr lang="en-US" i="1" dirty="0">
                        <a:ea typeface="Cambria Math"/>
                      </a:rPr>
                      <m:t>𝒜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ea typeface="Cambria Math"/>
                      </a:rPr>
                      <m:t>ℬ</m:t>
                    </m:r>
                  </m:oMath>
                </a14:m>
                <a:r>
                  <a:rPr lang="en-US" dirty="0"/>
                  <a:t> ?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Consider the forward simulation relation:</a:t>
                </a:r>
                <a:endParaRPr lang="en-US" i="1" dirty="0">
                  <a:ea typeface="Cambria Math"/>
                </a:endParaRP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i="1" dirty="0">
                        <a:ea typeface="Cambria Math"/>
                      </a:rPr>
                      <m:t>𝒜</m:t>
                    </m:r>
                    <m:r>
                      <a:rPr lang="en-US" i="1" dirty="0">
                        <a:ea typeface="Cambria Math"/>
                      </a:rPr>
                      <m:t> </m:t>
                    </m:r>
                    <m:r>
                      <a:rPr lang="en-US" b="0" i="0" dirty="0" smtClean="0">
                        <a:ea typeface="Cambria Math"/>
                      </a:rPr>
                      <m:t>:</m:t>
                    </m:r>
                  </m:oMath>
                </a14:m>
                <a:r>
                  <a:rPr lang="en-US" dirty="0"/>
                  <a:t> 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/>
                        </m:ctrlPr>
                      </m:sSubPr>
                      <m:e>
                        <m:r>
                          <a:rPr lang="en-US" b="0" i="1" dirty="0" smtClean="0"/>
                          <m:t>→</m:t>
                        </m:r>
                      </m:e>
                      <m:sub>
                        <m:r>
                          <a:rPr lang="en-US" b="0" i="1" dirty="0" smtClean="0"/>
                          <m:t>𝑐</m:t>
                        </m:r>
                      </m:sub>
                    </m:sSub>
                    <m:r>
                      <a:rPr lang="en-US" b="0" i="1" dirty="0" smtClean="0"/>
                      <m:t> 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4 cannot be simulated by </a:t>
                </a:r>
                <a14:m>
                  <m:oMath xmlns:m="http://schemas.openxmlformats.org/officeDocument/2006/math">
                    <m:r>
                      <a:rPr lang="en-US" i="1" dirty="0">
                        <a:ea typeface="Cambria Math"/>
                      </a:rPr>
                      <m:t>ℬ</m:t>
                    </m:r>
                  </m:oMath>
                </a14:m>
                <a:r>
                  <a:rPr lang="en-US" dirty="0"/>
                  <a:t> from 2’ although (2,2’) are related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Lesson: Forward simulation relation is a </a:t>
                </a:r>
                <a:r>
                  <a:rPr lang="en-US" b="1" dirty="0"/>
                  <a:t>sufficient condition </a:t>
                </a:r>
                <a:r>
                  <a:rPr lang="en-US" dirty="0"/>
                  <a:t>for proving abstraction (not necessary)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Other approaches for proving abstraction: Backward simulation, history and prophecy relations </a:t>
                </a:r>
              </a:p>
            </p:txBody>
          </p:sp>
        </mc:Choice>
        <mc:Fallback>
          <p:sp>
            <p:nvSpPr>
              <p:cNvPr id="49" name="Content Placeholder 4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6652624" y="1194829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8163584" y="751464"/>
            <a:ext cx="497879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2’</a:t>
            </a:r>
          </a:p>
        </p:txBody>
      </p:sp>
      <p:sp>
        <p:nvSpPr>
          <p:cNvPr id="7" name="Oval 6"/>
          <p:cNvSpPr/>
          <p:nvPr/>
        </p:nvSpPr>
        <p:spPr>
          <a:xfrm>
            <a:off x="10059240" y="612899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10048731" y="1728229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0" name="Straight Arrow Connector 9"/>
          <p:cNvCxnSpPr>
            <a:stCxn id="4" idx="7"/>
            <a:endCxn id="6" idx="2"/>
          </p:cNvCxnSpPr>
          <p:nvPr/>
        </p:nvCxnSpPr>
        <p:spPr>
          <a:xfrm flipV="1">
            <a:off x="7042869" y="941965"/>
            <a:ext cx="1120714" cy="3086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7"/>
            <a:endCxn id="7" idx="2"/>
          </p:cNvCxnSpPr>
          <p:nvPr/>
        </p:nvCxnSpPr>
        <p:spPr>
          <a:xfrm flipV="1">
            <a:off x="8588550" y="803400"/>
            <a:ext cx="1470691" cy="38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5" idx="6"/>
            <a:endCxn id="8" idx="2"/>
          </p:cNvCxnSpPr>
          <p:nvPr/>
        </p:nvCxnSpPr>
        <p:spPr>
          <a:xfrm flipV="1">
            <a:off x="8620783" y="1918730"/>
            <a:ext cx="1427948" cy="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548629" y="6128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087609" y="7572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099631" y="152003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2" name="Oval 21"/>
          <p:cNvSpPr/>
          <p:nvPr/>
        </p:nvSpPr>
        <p:spPr>
          <a:xfrm>
            <a:off x="6785313" y="3890890"/>
            <a:ext cx="4572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/>
          <p:cNvSpPr/>
          <p:nvPr/>
        </p:nvSpPr>
        <p:spPr>
          <a:xfrm>
            <a:off x="8403906" y="3890890"/>
            <a:ext cx="4572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4" name="Oval 23"/>
          <p:cNvSpPr/>
          <p:nvPr/>
        </p:nvSpPr>
        <p:spPr>
          <a:xfrm>
            <a:off x="10156507" y="3122321"/>
            <a:ext cx="4572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Oval 24"/>
          <p:cNvSpPr/>
          <p:nvPr/>
        </p:nvSpPr>
        <p:spPr>
          <a:xfrm>
            <a:off x="10181420" y="4424290"/>
            <a:ext cx="4572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6" name="Straight Arrow Connector 25"/>
          <p:cNvCxnSpPr>
            <a:stCxn id="22" idx="6"/>
            <a:endCxn id="23" idx="2"/>
          </p:cNvCxnSpPr>
          <p:nvPr/>
        </p:nvCxnSpPr>
        <p:spPr>
          <a:xfrm>
            <a:off x="7242514" y="4081390"/>
            <a:ext cx="11613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7"/>
            <a:endCxn id="24" idx="3"/>
          </p:cNvCxnSpPr>
          <p:nvPr/>
        </p:nvCxnSpPr>
        <p:spPr>
          <a:xfrm flipV="1">
            <a:off x="8794152" y="3447526"/>
            <a:ext cx="1429311" cy="499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5"/>
            <a:endCxn id="25" idx="2"/>
          </p:cNvCxnSpPr>
          <p:nvPr/>
        </p:nvCxnSpPr>
        <p:spPr>
          <a:xfrm>
            <a:off x="8794152" y="4216094"/>
            <a:ext cx="1387269" cy="3986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533682" y="370622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08276" y="331282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4240" y="403142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5" name="Oval 34"/>
          <p:cNvSpPr/>
          <p:nvPr/>
        </p:nvSpPr>
        <p:spPr>
          <a:xfrm>
            <a:off x="8163583" y="1728926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7" name="Straight Arrow Connector 36"/>
          <p:cNvCxnSpPr>
            <a:stCxn id="4" idx="5"/>
            <a:endCxn id="35" idx="2"/>
          </p:cNvCxnSpPr>
          <p:nvPr/>
        </p:nvCxnSpPr>
        <p:spPr>
          <a:xfrm>
            <a:off x="7042869" y="1520034"/>
            <a:ext cx="1120714" cy="3993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/>
              <p:cNvSpPr/>
              <p:nvPr/>
            </p:nvSpPr>
            <p:spPr>
              <a:xfrm>
                <a:off x="6545516" y="3097379"/>
                <a:ext cx="74892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>
                          <a:latin typeface="Cambria Math"/>
                          <a:ea typeface="Cambria Math"/>
                        </a:rPr>
                        <m:t>𝒜</m:t>
                      </m:r>
                      <m:r>
                        <a:rPr lang="en-US" sz="3200" i="1" dirty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516" y="3097379"/>
                <a:ext cx="748923" cy="584775"/>
              </a:xfrm>
              <a:prstGeom prst="rect">
                <a:avLst/>
              </a:prstGeom>
              <a:blipFill>
                <a:blip r:embed="rId3"/>
                <a:stretch>
                  <a:fillRect r="-8333"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/>
              <p:cNvSpPr/>
              <p:nvPr/>
            </p:nvSpPr>
            <p:spPr>
              <a:xfrm>
                <a:off x="6479576" y="382133"/>
                <a:ext cx="61542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>
                          <a:latin typeface="Cambria Math"/>
                          <a:ea typeface="Cambria Math"/>
                        </a:rPr>
                        <m:t>ℬ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576" y="382133"/>
                <a:ext cx="615425" cy="646331"/>
              </a:xfrm>
              <a:prstGeom prst="rect">
                <a:avLst/>
              </a:prstGeom>
              <a:blipFill>
                <a:blip r:embed="rId4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7542882" y="135959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B3D8E5-C183-6A47-BDD4-4FEE28EB4F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1918" y="6010657"/>
            <a:ext cx="4250082" cy="86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463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13375</TotalTime>
  <Words>3716</Words>
  <Application>Microsoft Macintosh PowerPoint</Application>
  <PresentationFormat>Widescreen</PresentationFormat>
  <Paragraphs>560</Paragraphs>
  <Slides>41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Office Theme</vt:lpstr>
      <vt:lpstr>Abstractions Part II</vt:lpstr>
      <vt:lpstr>Outline</vt:lpstr>
      <vt:lpstr>Abstractions and Simulations</vt:lpstr>
      <vt:lpstr>Finite state examples</vt:lpstr>
      <vt:lpstr>Finite state examples</vt:lpstr>
      <vt:lpstr>How to prove B simulates A? </vt:lpstr>
      <vt:lpstr>Forward simulation relation</vt:lpstr>
      <vt:lpstr>Simulation example continued</vt:lpstr>
      <vt:lpstr>A Simulation Example</vt:lpstr>
      <vt:lpstr>Recall simulations for hybrid systems </vt:lpstr>
      <vt:lpstr>Simulation relations for hybrid automata</vt:lpstr>
      <vt:lpstr>Timer simulates Ball (w.r.t. timing of bounce actions) </vt:lpstr>
      <vt:lpstr>Some nice properties of Forward Simulation</vt:lpstr>
      <vt:lpstr>Simulations and Stability</vt:lpstr>
      <vt:lpstr>Backward Simulations</vt:lpstr>
      <vt:lpstr>Special Classes of Hybrid Automata</vt:lpstr>
      <vt:lpstr>ACM NEWS: In Space, No One Can Fix Your Sign Errors--- Paul Cheng &amp; Peter Carian</vt:lpstr>
      <vt:lpstr>Clocks and Rational Clock Constraints</vt:lpstr>
      <vt:lpstr>Step 1. Rational Timed Automata</vt:lpstr>
      <vt:lpstr>Example: Rational Light switch</vt:lpstr>
      <vt:lpstr>Control State (Location) Reachability Problem</vt:lpstr>
      <vt:lpstr>Construction of ITA from RTA</vt:lpstr>
      <vt:lpstr>Step 2. Multi-Rate Automaton</vt:lpstr>
      <vt:lpstr>Control State (Location) Reachability Problem</vt:lpstr>
      <vt:lpstr>Example: Multi-rate to rational TA</vt:lpstr>
      <vt:lpstr>Step 3. Rectangular HA</vt:lpstr>
      <vt:lpstr>CSR Decidable for RHA?</vt:lpstr>
      <vt:lpstr>Step 4. Initialized Rectangular HA</vt:lpstr>
      <vt:lpstr>Example: Rectangular Initialized HA</vt:lpstr>
      <vt:lpstr>CSR Decidable for IRHA?</vt:lpstr>
      <vt:lpstr>From IRHA to Singular HA conversion</vt:lpstr>
      <vt:lpstr>Example IRHA</vt:lpstr>
      <vt:lpstr>Initialized Singular HA</vt:lpstr>
      <vt:lpstr>Transitions</vt:lpstr>
      <vt:lpstr>Initialized Singular HA</vt:lpstr>
      <vt:lpstr>Can this be further generalized ? </vt:lpstr>
      <vt:lpstr>Verification in tools</vt:lpstr>
      <vt:lpstr>Data structures make reachability go around</vt:lpstr>
      <vt:lpstr>Data structures: rectangles and ellipsoids</vt:lpstr>
      <vt:lpstr>Zonotopes and polytopes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Mitra, Sayan</dc:creator>
  <cp:lastModifiedBy>Mitra, Sayan</cp:lastModifiedBy>
  <cp:revision>40</cp:revision>
  <dcterms:created xsi:type="dcterms:W3CDTF">2019-10-31T16:58:12Z</dcterms:created>
  <dcterms:modified xsi:type="dcterms:W3CDTF">2021-10-26T16:57:12Z</dcterms:modified>
</cp:coreProperties>
</file>