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24" r:id="rId2"/>
    <p:sldId id="336" r:id="rId3"/>
    <p:sldId id="325" r:id="rId4"/>
    <p:sldId id="334" r:id="rId5"/>
    <p:sldId id="311" r:id="rId6"/>
    <p:sldId id="302" r:id="rId7"/>
    <p:sldId id="303" r:id="rId8"/>
    <p:sldId id="327" r:id="rId9"/>
    <p:sldId id="328" r:id="rId10"/>
    <p:sldId id="312" r:id="rId11"/>
    <p:sldId id="329" r:id="rId12"/>
    <p:sldId id="330" r:id="rId13"/>
    <p:sldId id="331" r:id="rId14"/>
    <p:sldId id="332" r:id="rId15"/>
    <p:sldId id="333" r:id="rId16"/>
    <p:sldId id="313" r:id="rId17"/>
    <p:sldId id="314" r:id="rId18"/>
    <p:sldId id="318" r:id="rId19"/>
    <p:sldId id="315" r:id="rId20"/>
    <p:sldId id="319" r:id="rId21"/>
    <p:sldId id="320" r:id="rId22"/>
    <p:sldId id="321" r:id="rId23"/>
    <p:sldId id="335" r:id="rId24"/>
    <p:sldId id="307" r:id="rId25"/>
    <p:sldId id="322" r:id="rId26"/>
    <p:sldId id="338" r:id="rId27"/>
    <p:sldId id="337" r:id="rId28"/>
    <p:sldId id="339" r:id="rId29"/>
    <p:sldId id="340" r:id="rId30"/>
    <p:sldId id="323" r:id="rId31"/>
    <p:sldId id="2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9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7T18:47:52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5927 24575,'0'19'0,"0"-3"0,0 0 0,0-12 0,0 11 0,0-15 0,0 24 0,0-18 0,0 17 0,0-23 0,0 16 0,0-12 0,16 11 0,-12-15 0,12 16 0,-16-12 0,0 12 0,0-16 0,0 23 0,0-17 0,0 18 0,23-24 0,-17 15 0,18-11 0,-24 12 0,0-16 0,15 0 0,-11 0 0,12 0 0,-16 0 0,15 0 0,-11 0 0,12 0 0,-16 0 0,24 0 0,-19 0 0,19 0 0,-8 0 0,-12 0 0,11 0 0,1 0 0,-12 0 0,12 0 0,-16 0 0,23 0 0,-17 0 0,17 0 0,-23 0 0,0-16 0,0 12 0,0-11 0,0-9 0,0 18 0,0-17 0,0 7 0,0 12 0,0-27 0,0 27 0,0-12 0,0-7 0,0 17 0,0-18 0,0 9 0,0 11 0,0-12 0,0 16 0,0-16 0,0 12 0,0-11 0,0 15 0,0-24 0,0 18 0,-23-17 0,17 23 0,-17-16 0,23 12 0,-16-12 0,12 16 0,-12-23 0,16 17 0,0-17 0,-15 23 0,11 0 0,-12 0 0,16 0 0,-24 0 0,19 0 0,-19 0 0,24 0 0,-16 0 0,12 0 0,-11 0 0,15 0 0,-16 0 0,12 0 0,-11 0 0,15 0 0,-24 0 0,18 0 0,-17 0 0,23 0 0,0 0 0,-16 0 0,12 0 0,-12 23 0,16-17 0,0 17 0,0-23 0,0 16 0,0-12 0,0 12 0,0-16 0,0 23 0,0-17 0,0 18 0,0-24 0,0 15 0,0-11 0,0 12 0,0-16 0</inkml:trace>
  <inkml:trace contextRef="#ctx0" brushRef="#br0" timeOffset="1747">4251 4004 24575,'0'20'0,"0"-5"0,0 9 0,0-18 0,0 17 0,0-7 0,0-12 0,0 27 0,0-27 0,0 12 0,0-16 0,0 23 0,0-17 0,0 18 0,0-24 0,0 15 0,0-11 0,0 12 0,0-16 0,0 16 0,0-12 0,0 11 0,0-15 0,0 24 0,0-18 0,0 17 0,0-23 0,0 16 0,0-12 0,0 11 0,0-15 0,0 24 0,0-18 0,0 17 0,16-23 0,-12 16 0,11-12 0,-15 12 0,0-16 0,0 15 0,0-11 0,0 12 0,0-16 0,0 0 0,0 0 0</inkml:trace>
  <inkml:trace contextRef="#ctx0" brushRef="#br0" timeOffset="3852">6773 4374 24575,'45'0'0,"-19"0"0,-1 0 0,13 0 0,5 0 0,0 0 0,-22 0 0,19 0 0,-36 0 0,27 0 0,-27 0 0,11 0 0,-15 0 0,24 0 0,-18 24 0,17-18 0,-23 17 0,0-23 0,0 0 0,0 16 0,16-12 0,-12 12 0,12-16 0,-16 15 0,0-11 0,0 35 0,15-33 0,-11 18 0,12-24 0,-16 16 0,0-13 0,0 13 0,0 0 0,0-12 0,0 35 0,0-33 0,0 33 0,0-35 0,0 27 0,0-27 0,-16 35 0,12-33 0,-27 18 0,27-9 0,-12-11 0,-7 12 0,17 0 0,-18-12 0,9 11 0,11 9 0,-12-18 0,16 17 0,-15-23 0,11 16 0,-12-12 0,16 12 0,-24-16 0,19 0 0,-19 23 0,24-17 0,0 17 0,0-23 0,24 0 0,-19 0 0,19 0 0,-8 0 0,-12 0 0,27 0 0,-4 0 0,11 0 0,5 0 0,0 0 0,-6 0 0,-10 0 0,5 0 0,-5 0 0,10 0 0,-9 0 0,11 0 0,-33 0 0,33 0 0,-35 0 0,12 16 0,-16-12 0,15 12 0,-11-16 0,12 0 0,-16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7T18:51:31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7126 24575,'0'43'0,"-16"-6"0,14-11 0,0-1-1700,-14 13 1700,7-5 0,3 0 0,2 8 550,-12 3-550,16-13 0,0-4 281,0-5-281,0 17 0,0-35 0,0 27 869,0-27-869,0 36 0,0-35 0,0 35 0,16-36 0,-12 35 0,11-33 0,-15 17 0,16-7 0,-12-12 0,12 11 0,7-15 0,-17 16 0,18-12 0,-24 12 0,15-16 0,-11 0 0,12 0 0,-16 0 0,15-16 0,-11 12 0,12-27 0,-16 3 0,24-9-297,-14 11 1,1 1 296,17-12 0,3 9 0,-27-3 0,35 4 0,-33-11 0,17 11 0,-7-4 0,-12 27 0,12-12 593,-16-8-593,0 19 0,0-19 0,0 24 0,0-16 0,0 12 0,0-11 0,-16-1 0,12-11 0,-12 5 0,-7-1 0,17 7 0,-33 12 0,35-12 0,-12-7 0,1 17 0,11-18 0,-36 24 0,35 0 0,-19 0 0,8 0 0,12 0 0,-11 0 0,15 0 0,-16 0 0,12 0 0,-11 0 0,15 0 0,-24 0 0,18 0 0,-17 0 0,23 24 0,-16-18 0,12 17 0,-12-23 0,1 0 0,11 0 0,-12 0 0,16 0 0,0 0 0</inkml:trace>
  <inkml:trace contextRef="#ctx0" brushRef="#br0" timeOffset="1112">4374 5080 24575,'0'45'0,"0"-2"0,0 0 0,0-5 0,0 5-1062,0-14 1,0 0 1061,0 20 0,0-18 0,0-1 664,0 13-664,0 0 0,0-21 355,0 17-355,0-35 0,0 12 0,0-16 272,0 15 0,0-11 1,0 12-1</inkml:trace>
  <inkml:trace contextRef="#ctx0" brushRef="#br0" timeOffset="2903">6615 5256 24575,'43'0'0,"-22"0"0,8 0 0,-3 0 0,-18 0 0,18 0 0,3 0 0,-8 0 0,5 0 0,-1 0 0,-3 0 0,17 0 0,-19 0 0,-1 0 0,-3 0 0,-16 16 0,24-12 0,-19 12 0,19-16 0,-24 15 0,0-11 0,0 35 0,0-33 0,0 18 0,0-8 0,0-13 0,0 13 0,0 8 0,0-18 0,0 33 0,0-35 0,0 11 0,0-15 0,0 16 0,0-12 0,0 12 0,0-16 0,0 23 0,-24-17 0,19 18 0,-19-24 0,24 15 0,0-11 0,0 12 0,0-16 0,0 15 0,0-11 0,0 12 0,0-16 0,0 0 0,24 0 0,-3 0 0,22 0 0,0 0 0,-5 0 0,5 0 0,-24 0 0,20 0 0,-33 0 0,18 0 0,-8 0 0,-13 0 0,13 0 0,-16 0 0,0 0 0</inkml:trace>
  <inkml:trace contextRef="#ctx0" brushRef="#br0" timeOffset="5623">9031 6967 24575,'32'0'0,"1"0"0,-4 0 0,1 0 0,0 0 0,-2 0 0,-2 0-712,13 0 0,0 0 712,-13 0 0,2 0 0,3 0 0,12 0 463,-22 0-463,18 0 236,-35 0-236,12 0 0,8 0 0,-19 0 725,19 0-725,-24 16 0,16-12 0,-12 12 0,11-1 0,-15-11 0,0 35 0,0-33 0,0 18 0,0-8 0,0 3 0,0 1 0,0-5 0,0 9 0,0-18 0,0 33 0,0-35 0,0 12 0,0 7 0,0-17 0,0 18 0,-15-24 0,11 0 0,-36 0 0,19 0 0,-7 15 0,1-13 0,0 0 0,1 14 0,-17-1 0,4-11 0,1 12 0,7 8 0,3-22 0,1 1 0,6 21 0,-7-24 0,-3 0 0,27 0 0,-35 16 0,33-12 0,-18 11 0,24-15 0,0 0 0,24 0 0,-3 0 0,7 0 0,3 0 0,-27 0 0,35 0 0,-33 0 0,33 0 0,-35 0 0,28 0 0,-28 0 0,35 0 0,-18 0 0,7 0 0,3 0 0,-27 0 0,35 0 0,-33 0 0,18 0 0,-9 0 0,-11 16 0,12-12 0,-16 12 0,24-16 0,-19 0 0,19 23 0,-24-17 0,0 17 0,0-7 0,0-12 0,0 12 0,0-16 0,0 15 0,0-11 0,0 12 0,0-16 0,0 24 0,0-19 0,0 19 0,0-24 0,0 16 0,0-12 0,0 11 0,-24-15 0,19 0 0,-19 0 0,8 0 0,-11 0 0,5 0 0,-17 24 0,35-18 0,-27 17 0,27-23 0,-12 0 0,-7 0 0,17 0 0,-33 0 0,35 0 0,-12 0 0,0 0 0,12 0 0,-11 0 0,-9 0 0,18 0 0,-33 16 0,35-12 0,-27 11 0,3-15 0,7 16 0,-3-12 0,9 12 0,11-16 0,-12 0 0,16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FD9B-7E58-DE47-AB56-7CAF71037955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A78C-04FF-9348-8D95-00319B717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2E9AC91-DC6C-4B19-92F6-22E456D64441}" type="slidenum">
              <a:rPr lang="en-US" sz="1200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03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85884E2-29F1-4D86-84CC-3D2D0A090487}" type="slidenum">
              <a:rPr lang="en-US" sz="1200" smtClean="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47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78875BD-0904-456D-BF1F-B156B76088E4}" type="slidenum">
              <a:rPr lang="en-US" sz="1200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19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DD8-247F-AF4F-954A-327FCCD9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7ACF-D92E-3A47-95A9-4CDCC1FA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D732-E139-B44B-BE23-C5C7662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656-F9A9-1247-B2A7-F1D118D2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7743-733E-D44C-A3B0-CD18642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7A5-442A-FD4B-B10D-644DC77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CADA-7569-B146-BB55-B5110AEA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FF70-F133-F943-B06F-FC06F3C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3C69-F5E0-5044-8AF2-E4A7AE8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EFB7-B5F7-1E48-A884-6FB8E4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14EA-210B-A14C-BF0F-DF7E10504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12B2-2A55-A341-B350-912389BD3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47FA-DB7E-0F4B-9197-CCF38766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5544-6EF1-1C4A-BB07-42B2847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3984-2D93-BF4B-82F0-DB8333F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B311-CFC7-9D4E-AAB0-E90ACD0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AF50-C927-5443-AA65-CC01B1BD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47F-FF90-5749-82DC-229FCD0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43AE-56CB-164F-84EE-EF87C142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DB59-CFEC-5949-977D-9933D13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88A-F460-3346-BCFC-DBF12240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486E-7460-EA4F-812F-D60F1345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69D-B972-6048-AC49-E203D80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58D-2993-0141-8BFA-7A61A47F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E9C7-3EC4-C94B-A131-CDA20D9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BCCC-34A9-2749-B519-9763169B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9C29-4DA2-C04E-8427-8C18A073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72E9-3A38-6B40-8C10-3CDE457E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7766-5486-C64E-B23C-1588E725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A72A-6E86-C840-A438-6686FF70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A989-0C1D-4A4B-AC9A-4CDC785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17D-5F8C-A343-8804-9ADF3C3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5C0A-2C70-C246-91FA-93472B5D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F6A64-C764-E14B-B9C5-D640DD87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EDF7-F711-8046-A691-1AF369D2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5415-ECD3-FD43-BC06-7649D842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BB2DE-4832-C24B-BDD4-64D5C9B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A873A-C73E-C244-9B95-7CEE7A5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C9C6-7055-B444-AF4C-7A7E2FC0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DC18-C29F-674B-9F50-CDA638D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05D7F-9408-CC40-84B2-E3F7836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8CD92-F647-E347-88D8-CDA9F99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6222-1751-564F-8357-A9638D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B2D5-8D53-B04E-A8E7-0F0B270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CC65-13A4-CD40-9590-DA3DF53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CFB6-0546-0D48-AA3E-FE88BDD1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45A-78BB-B64A-BF97-1A0FACD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6587-65ED-2340-ACF9-F2C9E86E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0BDD-33D7-7446-8E65-89EB8CC2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320-917C-AF4B-BD78-D49BF10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64-C8FC-2440-8E79-6EB5D64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4EE0-6617-F74E-BFC4-75E042A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3D-C892-0A42-A34D-8E65D7CE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35AF-BF40-6B4B-A974-F1A8CD15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90BD-3DDD-664A-85D6-0F56B708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3D58-D46B-7F4C-B310-CC4CBCA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EC11-44C0-6747-B5D1-5AB523E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8F0E-6716-4944-AFF3-3B63D9A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D4B96-446F-544E-95E8-F0AF575E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1A-2D69-E54C-892D-2930260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A89C-1210-C94C-8B77-5FE474A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8AD7-01C0-D047-9657-785F092D97E2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72B8-4420-6F42-AABA-D21F0C13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AA10-49EE-B545-A64C-CE975BDF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Modeling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</p:spTree>
    <p:extLst>
      <p:ext uri="{BB962C8B-B14F-4D97-AF65-F5344CB8AC3E}">
        <p14:creationId xmlns:p14="http://schemas.microsoft.com/office/powerpoint/2010/main" val="11458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961496"/>
            <a:ext cx="7137400" cy="5286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622506" y="1038515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Name of automaton and formal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49D4-D56A-044A-B165-1801F332507E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330040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1454013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        </a:t>
            </a:r>
          </a:p>
          <a:p>
            <a:r>
              <a:rPr lang="en-US" sz="2400" b="1" dirty="0"/>
              <a:t> 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420641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defined type declarations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FCC0-86FB-4B49-84F6-A3319C13A71F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7386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131346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“actions” or transition labels; actions can have parameter; this declares the actions update(0), update(1), …, update(N-1)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6EDA-4014-D04A-9928-4956AA1A4C3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9338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927212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state variables or variables; this declares an array x[0], x[1], …, x[N-1] of Val’s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572B-19F5-DC47-8D01-9D90083FF74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405920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3638410"/>
            <a:ext cx="4445000" cy="30163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</a:p>
          <a:p>
            <a:r>
              <a:rPr lang="en-US" sz="2400" b="1" dirty="0"/>
              <a:t>        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x[N-1]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21373" y="3429000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transitions: for each action this defines when the action can occur (pre) and how the state is updated when the action does occur (eff)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56BD4-9C72-9C4D-AD4D-0227A7ECF5F0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57938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language defines an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variables;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associated with a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r>
                  <a:rPr lang="en-US" dirty="0">
                    <a:latin typeface="+mj-lt"/>
                  </a:rPr>
                  <a:t>A </a:t>
                </a:r>
                <a:r>
                  <a:rPr lang="en-US" b="1" dirty="0">
                    <a:latin typeface="+mj-lt"/>
                  </a:rPr>
                  <a:t>valuation</a:t>
                </a:r>
                <a:r>
                  <a:rPr lang="en-US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maps each variable in X to its type</a:t>
                </a:r>
              </a:p>
              <a:p>
                <a:pPr lvl="1"/>
                <a:r>
                  <a:rPr lang="en-US" dirty="0">
                    <a:latin typeface="+mj-lt"/>
                  </a:rPr>
                  <a:t>Set of all valuations: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this is sometimes identified as the </a:t>
                </a:r>
                <a:r>
                  <a:rPr lang="en-US" b="1" dirty="0">
                    <a:latin typeface="+mj-lt"/>
                  </a:rPr>
                  <a:t>state space </a:t>
                </a:r>
                <a:r>
                  <a:rPr lang="en-US" dirty="0">
                    <a:latin typeface="+mj-lt"/>
                  </a:rPr>
                  <a:t>of the automaton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</a:t>
                </a:r>
                <a:r>
                  <a:rPr lang="en-US" b="1" dirty="0">
                    <a:latin typeface="+mj-lt"/>
                  </a:rPr>
                  <a:t>actions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labels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lvl="1"/>
                <a:r>
                  <a:rPr lang="en-US" dirty="0">
                    <a:latin typeface="+mj-lt"/>
                  </a:rPr>
                  <a:t>a transition is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lvl="1"/>
                <a:r>
                  <a:rPr lang="en-US" dirty="0">
                    <a:latin typeface="+mj-lt"/>
                  </a:rPr>
                  <a:t>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  <a:blipFill>
                <a:blip r:embed="rId2"/>
                <a:stretch>
                  <a:fillRect l="-1086" t="-2350" r="-724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217"/>
            <a:ext cx="11734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Well formed specifications in IOA Language define automata</a:t>
            </a:r>
            <a:br>
              <a:rPr lang="en-US" sz="3200" dirty="0"/>
            </a:br>
            <a:r>
              <a:rPr lang="en-US" sz="3200" dirty="0"/>
              <a:t>variables and 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variables</a:t>
                </a:r>
                <a:r>
                  <a:rPr lang="en-US" sz="2400" dirty="0">
                    <a:latin typeface="+mj-lt"/>
                  </a:rPr>
                  <a:t> s, v: Real; a: Bool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X = {s, v, a}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Example valuations of 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↦5.5,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↦10,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↦−2.5,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+mj-lt"/>
                  </a:rPr>
                  <a:t>set of all possible valuations or “state space”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400" dirty="0">
                    <a:latin typeface="+mj-lt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>
                    <a:latin typeface="+mj-lt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  <a:blipFill>
                <a:blip r:embed="rId2"/>
                <a:stretch>
                  <a:fillRect l="-3678" t="-1299" b="-1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/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type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ID</a:t>
                </a:r>
                <a:r>
                  <a:rPr lang="en-US" sz="2400" dirty="0">
                    <a:latin typeface="+mj-lt"/>
                  </a:rPr>
                  <a:t>: [0,…,N-1]</a:t>
                </a:r>
              </a:p>
              <a:p>
                <a:r>
                  <a:rPr lang="en-US" sz="2400" b="1" dirty="0">
                    <a:latin typeface="+mj-lt"/>
                  </a:rPr>
                  <a:t>variables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[ID&gt;</a:t>
                </a:r>
                <a:r>
                  <a:rPr lang="en-US" sz="2400" dirty="0" err="1">
                    <a:latin typeface="+mj-lt"/>
                  </a:rPr>
                  <a:t>Vals</a:t>
                </a:r>
                <a:r>
                  <a:rPr lang="en-US" sz="2400" dirty="0">
                    <a:latin typeface="+mj-lt"/>
                  </a:rPr>
                  <a:t>]</a:t>
                </a:r>
              </a:p>
              <a:p>
                <a:r>
                  <a:rPr lang="en-US" sz="2400" i="1" dirty="0">
                    <a:latin typeface="+mj-lt"/>
                  </a:rPr>
                  <a:t>Fix N = 5, K = 7</a:t>
                </a:r>
              </a:p>
              <a:p>
                <a:r>
                  <a:rPr lang="en-US" sz="2400" dirty="0">
                    <a:latin typeface="+mj-lt"/>
                  </a:rPr>
                  <a:t>x: [{0,…,4}</a:t>
                </a:r>
                <a:r>
                  <a:rPr lang="en-US" sz="2400" dirty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-&gt; {0,…,6}]</a:t>
                </a:r>
              </a:p>
              <a:p>
                <a:r>
                  <a:rPr lang="en-US" sz="2400" dirty="0">
                    <a:latin typeface="+mj-lt"/>
                  </a:rPr>
                  <a:t>Example valuations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1↦0, 2↦0, 3↦0, 4↦0,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Valuations are usually denoted by bold small characters</a:t>
                </a:r>
              </a:p>
              <a:p>
                <a:r>
                  <a:rPr lang="en-US" sz="2400" dirty="0">
                    <a:latin typeface="+mj-lt"/>
                  </a:rPr>
                  <a:t>E.g.,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Notations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is the value of variable </a:t>
                </a:r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 in </a:t>
                </a:r>
                <a:r>
                  <a:rPr lang="en-US" sz="2000" b="1" i="1" dirty="0">
                    <a:solidFill>
                      <a:schemeClr val="tx1"/>
                    </a:solidFill>
                    <a:latin typeface="+mj-lt"/>
                  </a:rPr>
                  <a:t>u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[4] =0 array notation [] works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as expected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  <a:blipFill>
                <a:blip r:embed="rId3"/>
                <a:stretch>
                  <a:fillRect l="-1552" t="-682"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8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r>
              <a:rPr lang="en-US" dirty="0"/>
              <a:t>States and predicates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+mj-lt"/>
                  </a:rPr>
                  <a:t>predicate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a set of variable X is a Boolean-valued formula involving the variables in X Examples: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valuation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satisfies a predicate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if substituting the values of the variables in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makes it evaluate to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True.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We write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0↦0, 1↦0, 2↦0, 3↦0, 4↦0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1↦0, 2↦0, 3↦0, 4↦0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⊭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set of all valuations that satisfy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↦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1↦0, 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↦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=0,2,…,5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0,…,7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0↦0, 1↦0, 2↦0, 3↦0, 4↦0, 5↦0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is the set of initial states of the automaton; </a:t>
                </a:r>
                <a:r>
                  <a:rPr lang="en-US" sz="2000" dirty="0">
                    <a:latin typeface="+mj-lt"/>
                  </a:rPr>
                  <a:t> o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ften specified by 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X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  <a:blipFill>
                <a:blip r:embed="rId2"/>
                <a:stretch>
                  <a:fillRect l="-441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2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>
                    <a:latin typeface="+mj-lt"/>
                  </a:rPr>
                  <a:t>section defines the set of Actions of the automaton </a:t>
                </a:r>
              </a:p>
              <a:p>
                <a:r>
                  <a:rPr lang="en-US" sz="32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3200" b="1" dirty="0">
                    <a:latin typeface="+mj-lt"/>
                  </a:rPr>
                  <a:t>actions</a:t>
                </a:r>
                <a:r>
                  <a:rPr lang="en-US" sz="3200" b="1" dirty="0">
                    <a:solidFill>
                      <a:srgbClr val="0119FF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rgbClr val="0119FF"/>
                    </a:solidFill>
                    <a:latin typeface="+mj-lt"/>
                  </a:rPr>
                  <a:t>update</a:t>
                </a:r>
                <a:r>
                  <a:rPr lang="en-US" sz="3200" dirty="0">
                    <a:latin typeface="+mj-lt"/>
                  </a:rPr>
                  <a:t>(</a:t>
                </a:r>
                <a:r>
                  <a:rPr lang="en-US" sz="3200" dirty="0" err="1">
                    <a:latin typeface="+mj-lt"/>
                  </a:rPr>
                  <a:t>i:ID</a:t>
                </a:r>
                <a:r>
                  <a:rPr lang="en-US" sz="3200" dirty="0">
                    <a:latin typeface="+mj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32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b="1" dirty="0">
                  <a:latin typeface="+mj-lt"/>
                </a:endParaRPr>
              </a:p>
              <a:p>
                <a:pPr lvl="1"/>
                <a:endParaRPr lang="en-US" sz="3200" dirty="0">
                  <a:latin typeface="+mj-lt"/>
                </a:endParaRPr>
              </a:p>
              <a:p>
                <a:pPr lvl="1"/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 err="1">
                    <a:latin typeface="+mj-lt"/>
                  </a:rPr>
                  <a:t>brakeOn</a:t>
                </a:r>
                <a:r>
                  <a:rPr lang="en-US" sz="3200" dirty="0">
                    <a:latin typeface="+mj-lt"/>
                  </a:rPr>
                  <a:t>, </a:t>
                </a:r>
                <a:r>
                  <a:rPr lang="en-US" sz="3200" dirty="0" err="1">
                    <a:latin typeface="+mj-lt"/>
                  </a:rPr>
                  <a:t>brakeOff</a:t>
                </a:r>
                <a:endParaRPr lang="en-US" sz="32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sz="28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𝑏𝑟𝑎𝑘𝑒𝑂𝑓𝑓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CCCA-12AC-BB4C-8C53-B7442B43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F2FB-AFB1-2648-B91A-9B067FFC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Reading: Chapter 2</a:t>
            </a:r>
          </a:p>
          <a:p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Dijkstra’s mutual exclusion algorithm</a:t>
            </a:r>
          </a:p>
          <a:p>
            <a:pPr lvl="1"/>
            <a:r>
              <a:rPr lang="en-US" dirty="0"/>
              <a:t>Specification language</a:t>
            </a:r>
          </a:p>
          <a:p>
            <a:pPr lvl="1"/>
            <a:r>
              <a:rPr lang="en-US" dirty="0"/>
              <a:t>Semantics: executions, reachable states</a:t>
            </a:r>
          </a:p>
          <a:p>
            <a:pPr lvl="1"/>
            <a:r>
              <a:rPr lang="en-US" dirty="0"/>
              <a:t>Invariant proof</a:t>
            </a:r>
          </a:p>
          <a:p>
            <a:pPr lvl="1"/>
            <a:endParaRPr lang="en-US" dirty="0"/>
          </a:p>
          <a:p>
            <a:r>
              <a:rPr lang="en-US" dirty="0"/>
              <a:t>Ponder</a:t>
            </a:r>
          </a:p>
          <a:p>
            <a:pPr lvl="1"/>
            <a:r>
              <a:rPr lang="en-US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6874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70"/>
            <a:ext cx="10998200" cy="1325563"/>
          </a:xfrm>
        </p:spPr>
        <p:txBody>
          <a:bodyPr/>
          <a:lstStyle/>
          <a:p>
            <a:r>
              <a:rPr lang="en-US" dirty="0"/>
              <a:t>Transitions defined by preconditions and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is the set of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transitions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}</a:t>
                </a: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is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=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= x[n-1]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+ 1 mod k;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0 /\ x[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x[i-1]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 err="1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x[i-1];</a:t>
                </a: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/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  <a:blipFill>
                <a:blip r:embed="rId2"/>
                <a:stretch>
                  <a:fillRect l="-1142" t="-2186" b="-1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i="1" dirty="0" err="1">
                    <a:latin typeface="+mj-lt"/>
                  </a:rPr>
                  <a:t>iff</a:t>
                </a:r>
                <a:endParaRPr lang="en-US" sz="240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[0]+1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i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(b)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≠0∧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>
                    <a:latin typeface="+mj-lt"/>
                  </a:rPr>
                  <a:t>)</a:t>
                </a:r>
              </a:p>
              <a:p>
                <a:pPr marL="342900" indent="-342900">
                  <a:buAutoNum type="alphaLcParenBoth"/>
                </a:pP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  <a:blipFill>
                <a:blip r:embed="rId3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Executions, Reachability, and Invariants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utomaton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executions models a particular behavior of the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execution</a:t>
                </a:r>
                <a:r>
                  <a:rPr lang="en-US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 is an alternating (possibly infinite) sequence of states and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+mj-lt"/>
                  </a:rPr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in the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a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finite</a:t>
                </a:r>
                <a:r>
                  <a:rPr lang="en-US" dirty="0">
                    <a:latin typeface="+mj-lt"/>
                  </a:rPr>
                  <a:t> execution,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the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last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and the length of the execution is 3.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 general, how many executions does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have?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  <a:blipFill>
                <a:blip r:embed="rId2"/>
                <a:stretch>
                  <a:fillRect l="-108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Nondeterminism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, Pre(a) is the formula defining its </a:t>
                </a:r>
                <a:r>
                  <a:rPr lang="en-US" b="1" dirty="0">
                    <a:latin typeface="+mj-lt"/>
                  </a:rPr>
                  <a:t>pre</a:t>
                </a:r>
                <a:r>
                  <a:rPr lang="en-US" dirty="0">
                    <a:latin typeface="+mj-lt"/>
                  </a:rPr>
                  <a:t>condition, and </a:t>
                </a:r>
                <a:r>
                  <a:rPr lang="en-US" dirty="0" err="1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(a) is the relation defining the </a:t>
                </a:r>
                <a:r>
                  <a:rPr lang="en-US" b="1" dirty="0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ect.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States satisfying precondition are said to </a:t>
                </a:r>
                <a:r>
                  <a:rPr lang="en-US" b="1" i="1" dirty="0">
                    <a:solidFill>
                      <a:srgbClr val="0070C0"/>
                    </a:solidFill>
                    <a:latin typeface="+mj-lt"/>
                  </a:rPr>
                  <a:t>enable</a:t>
                </a:r>
                <a:r>
                  <a:rPr lang="en-US" dirty="0">
                    <a:latin typeface="+mj-lt"/>
                  </a:rPr>
                  <a:t> the action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general Eff(a) could be a relation, but for this example it is a function</a:t>
                </a:r>
                <a:endParaRPr lang="en-US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Nondeterminism</a:t>
                </a:r>
              </a:p>
              <a:p>
                <a:r>
                  <a:rPr lang="en-US" dirty="0">
                    <a:latin typeface="+mj-lt"/>
                  </a:rPr>
                  <a:t>Multiple actions enabled from the same state</a:t>
                </a:r>
              </a:p>
              <a:p>
                <a:r>
                  <a:rPr lang="en-US" dirty="0">
                    <a:latin typeface="+mj-lt"/>
                  </a:rPr>
                  <a:t>Multiple post-states from the same action</a:t>
                </a:r>
              </a:p>
              <a:p>
                <a:pPr marL="285750" indent="-285750"/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E26BDA-EFDF-0C4D-AA4E-540BD56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82" y="5181018"/>
            <a:ext cx="2288118" cy="14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and invariants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reachable</a:t>
                </a:r>
                <a:r>
                  <a:rPr lang="en-US" b="1" dirty="0"/>
                  <a:t> </a:t>
                </a:r>
                <a:r>
                  <a:rPr lang="en-US" dirty="0"/>
                  <a:t>if there exists an execution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by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invariant</a:t>
                </a:r>
                <a:r>
                  <a:rPr lang="en-US" b="1" dirty="0"/>
                  <a:t> </a:t>
                </a:r>
                <a:r>
                  <a:rPr lang="en-US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/>
              <p:nvPr/>
            </p:nvSpPr>
            <p:spPr>
              <a:xfrm>
                <a:off x="8054853" y="1661966"/>
                <a:ext cx="3864864" cy="41797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val(X): All states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853" y="1661966"/>
                <a:ext cx="3864864" cy="4179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“Exactly one process has the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dirty="0"/>
                  <a:t>: “At least one process has a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“All processes have values at most  K-1”.</a:t>
                </a:r>
                <a:endParaRPr lang="en-US" sz="2000" dirty="0"/>
              </a:p>
            </p:txBody>
          </p:sp>
        </mc:Choice>
        <mc:Fallback xmlns="">
          <p:sp>
            <p:nvSpPr>
              <p:cNvPr id="1536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4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/>
              <p:nvPr/>
            </p:nvSpPr>
            <p:spPr>
              <a:xfrm>
                <a:off x="8232824" y="2828217"/>
                <a:ext cx="3508922" cy="28067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0" dirty="0"/>
                  <a:t>Invariant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24" y="2828217"/>
                <a:ext cx="3508922" cy="28067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5923C4-F7A6-EF45-B37D-E1317E0477F3}"/>
                  </a:ext>
                </a:extLst>
              </p:cNvPr>
              <p:cNvSpPr/>
              <p:nvPr/>
            </p:nvSpPr>
            <p:spPr>
              <a:xfrm>
                <a:off x="8472092" y="3719461"/>
                <a:ext cx="3030386" cy="14765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𝑅𝑒𝑎𝑐h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5923C4-F7A6-EF45-B37D-E1317E047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092" y="3719461"/>
                <a:ext cx="3030386" cy="1476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/>
              <p:nvPr/>
            </p:nvSpPr>
            <p:spPr>
              <a:xfrm>
                <a:off x="9031194" y="4613651"/>
                <a:ext cx="1082070" cy="41554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194" y="4613651"/>
                <a:ext cx="1082070" cy="41554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Candidate invariants for token 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195EF-E195-CF42-9375-D4CE1207F918}"/>
              </a:ext>
            </a:extLst>
          </p:cNvPr>
          <p:cNvSpPr txBox="1"/>
          <p:nvPr/>
        </p:nvSpPr>
        <p:spPr>
          <a:xfrm>
            <a:off x="8977040" y="794426"/>
            <a:ext cx="202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any automaton </a:t>
            </a:r>
          </a:p>
        </p:txBody>
      </p:sp>
    </p:spTree>
    <p:extLst>
      <p:ext uri="{BB962C8B-B14F-4D97-AF65-F5344CB8AC3E}">
        <p14:creationId xmlns:p14="http://schemas.microsoft.com/office/powerpoint/2010/main" val="407592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reachable? </a:t>
                </a:r>
              </a:p>
              <a:p>
                <a:endParaRPr lang="en-US" dirty="0"/>
              </a:p>
              <a:p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Perform DFS/BFS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invariants by induction </a:t>
            </a:r>
            <a:r>
              <a:rPr lang="en-US"/>
              <a:t>(Chapter 7)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1831974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latin typeface="+mj-lt"/>
                  </a:rPr>
                  <a:t>Theorem 7.1.</a:t>
                </a:r>
                <a:r>
                  <a:rPr lang="en-US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+mj-lt"/>
                      </a:rPr>
                      <m:t>=〈</m:t>
                    </m:r>
                    <m:r>
                      <a:rPr lang="en-US" i="1">
                        <a:latin typeface="+mj-lt"/>
                      </a:rPr>
                      <m:t>𝑋</m:t>
                    </m:r>
                    <m:r>
                      <a:rPr lang="en-US" i="1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+mj-lt"/>
                      </a:rPr>
                      <m:t>Θ</m:t>
                    </m:r>
                    <m:r>
                      <a:rPr lang="en-US" i="1">
                        <a:latin typeface="+mj-lt"/>
                      </a:rPr>
                      <m:t>, </m:t>
                    </m:r>
                    <m:r>
                      <a:rPr lang="en-US" i="1">
                        <a:latin typeface="+mj-lt"/>
                      </a:rPr>
                      <m:t>𝐴</m:t>
                    </m:r>
                    <m:r>
                      <a:rPr lang="en-US" i="1">
                        <a:latin typeface="+mj-lt"/>
                      </a:rPr>
                      <m:t>, 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j-lt"/>
                      </a:rPr>
                      <m:t>𝐼</m:t>
                    </m:r>
                    <m:r>
                      <a:rPr lang="en-US" b="0" i="1" dirty="0" smtClean="0">
                        <a:latin typeface="+mj-lt"/>
                      </a:rPr>
                      <m:t>⊆</m:t>
                    </m:r>
                    <m:r>
                      <m:rPr>
                        <m:sty m:val="p"/>
                      </m:rPr>
                      <a:rPr lang="en-US" i="1" dirty="0" err="1">
                        <a:latin typeface="+mj-lt"/>
                      </a:rPr>
                      <m:t>val</m:t>
                    </m:r>
                    <m:d>
                      <m:dPr>
                        <m:ctrlPr>
                          <a:rPr lang="en-US" b="0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+mj-lt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+mj-lt"/>
                      </a:rPr>
                      <m:t>𝒙</m:t>
                    </m:r>
                    <m:r>
                      <a:rPr lang="en-US" b="0" i="1" dirty="0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+mj-lt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a:rPr lang="en-US" b="0" i="1" smtClean="0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+mj-lt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’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b="1" i="1" smtClean="0">
                        <a:latin typeface="+mj-lt"/>
                      </a:rPr>
                      <m:t>′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𝑅𝑒𝑎𝑐</m:t>
                    </m:r>
                    <m:sSub>
                      <m:sSubPr>
                        <m:ctrlPr>
                          <a:rPr lang="en-US" i="1">
                            <a:latin typeface="+mj-lt"/>
                          </a:rPr>
                        </m:ctrlPr>
                      </m:sSubPr>
                      <m:e>
                        <m:r>
                          <a:rPr lang="en-US" i="1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+mj-lt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i="1">
                        <a:latin typeface="+mj-lt"/>
                      </a:rPr>
                      <m:t>⊆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1831974"/>
              </a:xfrm>
              <a:blipFill>
                <a:blip r:embed="rId2"/>
                <a:stretch>
                  <a:fillRect l="-603" t="-277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5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invariants by induction (Chapter 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8999"/>
                <a:ext cx="10515600" cy="306387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latin typeface="+mj-lt"/>
                  </a:rPr>
                  <a:t>Proof. </a:t>
                </a:r>
                <a:r>
                  <a:rPr lang="en-US" dirty="0">
                    <a:latin typeface="+mj-lt"/>
                  </a:rPr>
                  <a:t>Consider any reachable state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+mj-lt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.  By the definition of a reachable state, there exists an execution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𝛼</m:t>
                    </m:r>
                    <m:r>
                      <a:rPr lang="en-US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j-lt"/>
                      </a:rPr>
                      <m:t>𝛼</m:t>
                    </m:r>
                    <m:r>
                      <a:rPr lang="en-US" b="0" i="1" smtClean="0">
                        <a:latin typeface="+mj-lt"/>
                      </a:rPr>
                      <m:t>.</m:t>
                    </m:r>
                    <m:r>
                      <a:rPr lang="en-US" b="0" i="1" smtClean="0">
                        <a:latin typeface="+mj-lt"/>
                      </a:rPr>
                      <m:t>𝑙𝑠𝑡𝑎𝑡𝑒</m:t>
                    </m:r>
                    <m:r>
                      <a:rPr lang="en-US" b="0" i="1" smtClean="0">
                        <a:latin typeface="+mj-lt"/>
                      </a:rPr>
                      <m:t>= </m:t>
                    </m:r>
                    <m:r>
                      <a:rPr lang="en-US" b="1" i="1" dirty="0">
                        <a:latin typeface="+mj-lt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We proceed by induction on the length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the base case,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𝛼</m:t>
                    </m:r>
                    <m:r>
                      <a:rPr lang="en-US" i="1" dirty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consists of a single starting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𝛼</m:t>
                    </m:r>
                    <m:r>
                      <a:rPr lang="en-US" b="0" i="1" dirty="0" smtClean="0">
                        <a:latin typeface="+mj-lt"/>
                      </a:rPr>
                      <m:t>=</m:t>
                    </m:r>
                    <m:r>
                      <a:rPr lang="en-US" b="1" i="1" dirty="0" smtClean="0">
                        <a:latin typeface="+mj-lt"/>
                      </a:rPr>
                      <m:t>𝒙</m:t>
                    </m:r>
                    <m:r>
                      <a:rPr lang="en-US" b="0" i="1" dirty="0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+mj-lt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, and by the Start condition,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r>
                      <a:rPr lang="en-US" b="0" i="1" smtClean="0">
                        <a:latin typeface="+mj-lt"/>
                      </a:rPr>
                      <m:t>∈</m:t>
                    </m:r>
                    <m:r>
                      <a:rPr lang="en-US" b="0" i="1" smtClean="0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For the inductive step,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+mj-lt"/>
                      </a:rPr>
                      <m:t>𝛼</m:t>
                    </m:r>
                    <m:r>
                      <a:rPr lang="en-US" b="0" i="1" dirty="0" smtClean="0">
                        <a:latin typeface="+mj-lt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+mj-lt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+mj-lt"/>
                      </a:rPr>
                      <m:t>𝑎</m:t>
                    </m:r>
                    <m:r>
                      <a:rPr lang="en-US" b="0" i="1" dirty="0" smtClean="0">
                        <a:latin typeface="+mj-lt"/>
                      </a:rPr>
                      <m:t> </m:t>
                    </m:r>
                    <m:r>
                      <a:rPr lang="en-US" b="1" i="1" dirty="0" smtClean="0">
                        <a:latin typeface="+mj-lt"/>
                      </a:rPr>
                      <m:t>𝒙</m:t>
                    </m:r>
                  </m:oMath>
                </a14:m>
                <a:r>
                  <a:rPr lang="en-US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+mj-lt"/>
                      </a:rPr>
                      <m:t>𝑎</m:t>
                    </m:r>
                    <m:r>
                      <a:rPr lang="en-US" b="0" i="1" dirty="0" smtClean="0">
                        <a:latin typeface="+mj-lt"/>
                      </a:rPr>
                      <m:t>∈</m:t>
                    </m:r>
                    <m:r>
                      <a:rPr lang="en-US" b="0" i="1" dirty="0" smtClean="0"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. By the induction hypothesis,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i="1" dirty="0">
                            <a:latin typeface="+mj-lt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+mj-lt"/>
                      </a:rPr>
                      <m:t>.</m:t>
                    </m:r>
                    <m:r>
                      <a:rPr lang="en-US" b="0" i="1" dirty="0" smtClean="0">
                        <a:latin typeface="+mj-lt"/>
                      </a:rPr>
                      <m:t>𝑙𝑠𝑡𝑎𝑡𝑒</m:t>
                    </m:r>
                    <m:r>
                      <a:rPr lang="en-US" b="0" i="1" dirty="0" smtClean="0">
                        <a:latin typeface="+mj-lt"/>
                      </a:rPr>
                      <m:t>∈</m:t>
                    </m:r>
                    <m:r>
                      <a:rPr lang="en-US" b="0" i="1" dirty="0" smtClean="0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Invoking Transition closure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+mj-lt"/>
                          </a:rPr>
                        </m:ctrlPr>
                      </m:sSupPr>
                      <m:e>
                        <m:r>
                          <a:rPr lang="en-US" i="1" dirty="0">
                            <a:latin typeface="+mj-lt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+mj-lt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+mj-lt"/>
                      </a:rPr>
                      <m:t>.</m:t>
                    </m:r>
                    <m:r>
                      <a:rPr lang="en-US" b="0" i="1" dirty="0" smtClean="0">
                        <a:latin typeface="+mj-lt"/>
                      </a:rPr>
                      <m:t>𝑙𝑠𝑡𝑎𝑡𝑒</m:t>
                    </m:r>
                    <m:sSub>
                      <m:sSubPr>
                        <m:ctrlPr>
                          <a:rPr lang="en-US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b="0" i="1" dirty="0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b="1" i="1" dirty="0" smtClean="0">
                        <a:latin typeface="+mj-lt"/>
                      </a:rPr>
                      <m:t>𝒙</m:t>
                    </m:r>
                    <m:r>
                      <a:rPr lang="en-US" i="1" dirty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we obtain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  <m:r>
                      <a:rPr lang="en-US" b="0" i="1" smtClean="0">
                        <a:latin typeface="+mj-lt"/>
                      </a:rPr>
                      <m:t>.</m:t>
                    </m:r>
                  </m:oMath>
                </a14:m>
                <a:r>
                  <a:rPr lang="en-US" dirty="0">
                    <a:latin typeface="+mj-lt"/>
                  </a:rPr>
                  <a:t>	QED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A6352-FDCE-A345-A6E7-0FD07B8E9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8999"/>
                <a:ext cx="10515600" cy="3063875"/>
              </a:xfrm>
              <a:blipFill>
                <a:blip r:embed="rId2"/>
                <a:stretch>
                  <a:fillRect l="-603"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38FEE1-78F8-C04C-959C-E1282FC47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62371"/>
                <a:ext cx="10515600" cy="18319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b="1" dirty="0">
                    <a:latin typeface="+mj-lt"/>
                  </a:rPr>
                  <a:t>Theorem 7.1.</a:t>
                </a:r>
                <a:r>
                  <a:rPr lang="en-US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+mj-lt"/>
                      </a:rPr>
                      <m:t>=〈</m:t>
                    </m:r>
                    <m:r>
                      <a:rPr lang="en-US" i="1">
                        <a:latin typeface="+mj-lt"/>
                      </a:rPr>
                      <m:t>𝑋</m:t>
                    </m:r>
                    <m:r>
                      <a:rPr lang="en-US" i="1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+mj-lt"/>
                      </a:rPr>
                      <m:t>Θ</m:t>
                    </m:r>
                    <m:r>
                      <a:rPr lang="en-US" i="1">
                        <a:latin typeface="+mj-lt"/>
                      </a:rPr>
                      <m:t>, </m:t>
                    </m:r>
                    <m:r>
                      <a:rPr lang="en-US" i="1">
                        <a:latin typeface="+mj-lt"/>
                      </a:rPr>
                      <m:t>𝐴</m:t>
                    </m:r>
                    <m:r>
                      <a:rPr lang="en-US" i="1">
                        <a:latin typeface="+mj-lt"/>
                      </a:rPr>
                      <m:t>, 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+mj-lt"/>
                      </a:rPr>
                      <m:t>𝐼</m:t>
                    </m:r>
                    <m:r>
                      <a:rPr lang="en-US" i="1" dirty="0" smtClean="0">
                        <a:latin typeface="+mj-lt"/>
                      </a:rPr>
                      <m:t>⊆</m:t>
                    </m:r>
                    <m:r>
                      <m:rPr>
                        <m:sty m:val="p"/>
                      </m:rPr>
                      <a:rPr lang="en-US" i="1" dirty="0" err="1">
                        <a:latin typeface="+mj-lt"/>
                      </a:rPr>
                      <m:t>val</m:t>
                    </m:r>
                    <m:d>
                      <m:dPr>
                        <m:ctrlPr>
                          <a:rPr lang="en-US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+mj-lt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+mj-lt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+mj-lt"/>
                      </a:rPr>
                      <m:t>𝒙</m:t>
                    </m:r>
                    <m:r>
                      <a:rPr lang="en-US" i="1" dirty="0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 smtClean="0">
                        <a:latin typeface="+mj-lt"/>
                      </a:rPr>
                      <m:t>Θ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r>
                      <a:rPr lang="en-US" i="1" smtClean="0">
                        <a:latin typeface="+mj-lt"/>
                      </a:rPr>
                      <m:t>∈</m:t>
                    </m:r>
                    <m:r>
                      <a:rPr lang="en-US" i="1" smtClean="0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j-lt"/>
                      </a:rPr>
                      <m:t>𝒙</m:t>
                    </m:r>
                    <m:sSub>
                      <m:sSubPr>
                        <m:ctrlPr>
                          <a:rPr lang="en-US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i="1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+mj-lt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b="1" i="1">
                        <a:latin typeface="+mj-lt"/>
                      </a:rPr>
                      <m:t>𝒙</m:t>
                    </m:r>
                    <m:r>
                      <a:rPr lang="en-US" b="1" i="1" smtClean="0">
                        <a:latin typeface="+mj-lt"/>
                      </a:rPr>
                      <m:t>′</m:t>
                    </m:r>
                    <m:r>
                      <a:rPr lang="en-US" i="1">
                        <a:latin typeface="+mj-lt"/>
                      </a:rPr>
                      <m:t>∈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𝑅𝑒𝑎𝑐</m:t>
                    </m:r>
                    <m:sSub>
                      <m:sSubPr>
                        <m:ctrlPr>
                          <a:rPr lang="en-US" i="1">
                            <a:latin typeface="+mj-lt"/>
                          </a:rPr>
                        </m:ctrlPr>
                      </m:sSubPr>
                      <m:e>
                        <m:r>
                          <a:rPr lang="en-US" i="1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+mj-lt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i="1">
                        <a:latin typeface="+mj-lt"/>
                      </a:rPr>
                      <m:t>⊆</m:t>
                    </m:r>
                    <m:r>
                      <a:rPr lang="en-US" i="1">
                        <a:latin typeface="+mj-lt"/>
                      </a:rPr>
                      <m:t>𝐼</m:t>
                    </m:r>
                  </m:oMath>
                </a14:m>
                <a:r>
                  <a:rPr lang="en-US" dirty="0">
                    <a:latin typeface="+mj-lt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238FEE1-78F8-C04C-959C-E1282FC47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2371"/>
                <a:ext cx="10515600" cy="1831974"/>
              </a:xfrm>
              <a:prstGeom prst="rect">
                <a:avLst/>
              </a:prstGeom>
              <a:blipFill>
                <a:blip r:embed="rId3"/>
                <a:stretch>
                  <a:fillRect l="-603" t="-2069" b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EA22-7141-D04F-BF3E-5840C64D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44"/>
            <a:ext cx="10515600" cy="868683"/>
          </a:xfrm>
        </p:spPr>
        <p:txBody>
          <a:bodyPr/>
          <a:lstStyle/>
          <a:p>
            <a:r>
              <a:rPr lang="en-US" dirty="0"/>
              <a:t>Proving invariants by induction for Dijkstra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26C4B-D7C6-FD43-A760-6045ED4E2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319" y="2462939"/>
                <a:ext cx="7598043" cy="3847206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“Exactly one process has the token”.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-1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-2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-1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(Start condition): Fix 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(Transition closure): Fix 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Two cases to consider. </a:t>
                </a:r>
              </a:p>
              <a:p>
                <a:pPr marL="0" indent="0">
                  <a:buNone/>
                </a:pPr>
                <a:r>
                  <a:rPr lang="en-US" dirty="0"/>
                  <a:t>1.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then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it follows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it follows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b="1" dirty="0"/>
                  <a:t> 		</a:t>
                </a:r>
                <a:r>
                  <a:rPr lang="en-US" dirty="0"/>
                  <a:t>by applying (a)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en-US" b="1" dirty="0"/>
                  <a:t> 		</a:t>
                </a:r>
                <a:r>
                  <a:rPr lang="en-US" dirty="0"/>
                  <a:t>by applying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	by applying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𝐸𝑓𝑓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then fix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… (do it as an exercise)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26C4B-D7C6-FD43-A760-6045ED4E2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19" y="2462939"/>
                <a:ext cx="7598043" cy="3847206"/>
              </a:xfrm>
              <a:blipFill>
                <a:blip r:embed="rId2"/>
                <a:stretch>
                  <a:fillRect l="-668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763042-1426-EF4A-A930-DB43AD7F99DB}"/>
              </a:ext>
            </a:extLst>
          </p:cNvPr>
          <p:cNvSpPr txBox="1"/>
          <p:nvPr/>
        </p:nvSpPr>
        <p:spPr>
          <a:xfrm>
            <a:off x="7872362" y="753539"/>
            <a:ext cx="4280013" cy="3847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automaton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119FF"/>
                </a:solidFill>
              </a:rPr>
              <a:t>DijkstraTR</a:t>
            </a:r>
            <a:r>
              <a:rPr lang="en-US" sz="1600" dirty="0"/>
              <a:t>(</a:t>
            </a:r>
            <a:r>
              <a:rPr lang="en-US" sz="1600" dirty="0" err="1"/>
              <a:t>N:</a:t>
            </a:r>
            <a:r>
              <a:rPr lang="en-US" sz="1600" dirty="0" err="1">
                <a:solidFill>
                  <a:srgbClr val="00B050"/>
                </a:solidFill>
              </a:rPr>
              <a:t>Nat</a:t>
            </a:r>
            <a:r>
              <a:rPr lang="en-US" sz="1600" dirty="0"/>
              <a:t>, </a:t>
            </a:r>
            <a:r>
              <a:rPr lang="en-US" sz="1600" dirty="0" err="1"/>
              <a:t>K:</a:t>
            </a:r>
            <a:r>
              <a:rPr lang="en-US" sz="1600" dirty="0" err="1">
                <a:solidFill>
                  <a:srgbClr val="00B050"/>
                </a:solidFill>
              </a:rPr>
              <a:t>Nat</a:t>
            </a:r>
            <a:r>
              <a:rPr lang="en-US" sz="1600" dirty="0"/>
              <a:t>), </a:t>
            </a:r>
            <a:r>
              <a:rPr lang="en-US" sz="1600" b="1" dirty="0"/>
              <a:t>where</a:t>
            </a:r>
            <a:r>
              <a:rPr lang="en-US" sz="1600" dirty="0"/>
              <a:t> K &gt; N</a:t>
            </a:r>
          </a:p>
          <a:p>
            <a:r>
              <a:rPr lang="en-US" sz="1600" dirty="0"/>
              <a:t>  </a:t>
            </a:r>
            <a:r>
              <a:rPr lang="en-US" sz="1600" b="1" dirty="0"/>
              <a:t>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119FF"/>
                </a:solidFill>
              </a:rPr>
              <a:t>ID</a:t>
            </a:r>
            <a:r>
              <a:rPr lang="en-US" sz="1600" dirty="0"/>
              <a:t>: </a:t>
            </a:r>
            <a:r>
              <a:rPr lang="en-US" sz="1600" b="1" dirty="0"/>
              <a:t>enumeration</a:t>
            </a:r>
            <a:r>
              <a:rPr lang="en-US" sz="1600" dirty="0"/>
              <a:t> [0,...,N-1]</a:t>
            </a:r>
          </a:p>
          <a:p>
            <a:r>
              <a:rPr lang="en-US" sz="1600" dirty="0"/>
              <a:t>  </a:t>
            </a:r>
            <a:r>
              <a:rPr lang="en-US" sz="1600" b="1" dirty="0"/>
              <a:t>type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119FF"/>
                </a:solidFill>
              </a:rPr>
              <a:t>Val</a:t>
            </a:r>
            <a:r>
              <a:rPr lang="en-US" sz="1600" dirty="0"/>
              <a:t>: </a:t>
            </a:r>
            <a:r>
              <a:rPr lang="en-US" sz="1600" b="1" dirty="0"/>
              <a:t>enumeration</a:t>
            </a:r>
            <a:r>
              <a:rPr lang="en-US" sz="1600" dirty="0"/>
              <a:t> [0,...,K]</a:t>
            </a:r>
          </a:p>
          <a:p>
            <a:r>
              <a:rPr lang="en-US" sz="1600" dirty="0"/>
              <a:t>  </a:t>
            </a:r>
            <a:r>
              <a:rPr lang="en-US" sz="1600" b="1" dirty="0"/>
              <a:t>actions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</a:t>
            </a:r>
          </a:p>
          <a:p>
            <a:r>
              <a:rPr lang="en-US" sz="1600" dirty="0"/>
              <a:t>  </a:t>
            </a:r>
            <a:r>
              <a:rPr lang="en-US" sz="1600" b="1" dirty="0"/>
              <a:t>variables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x</a:t>
            </a:r>
            <a:r>
              <a:rPr lang="en-US" sz="1600" dirty="0"/>
              <a:t>:[ID -&gt; Val] </a:t>
            </a:r>
            <a:r>
              <a:rPr lang="en-US" sz="1600" b="1" dirty="0">
                <a:solidFill>
                  <a:srgbClr val="C00000"/>
                </a:solidFill>
              </a:rPr>
              <a:t>initially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forall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i:ID</a:t>
            </a:r>
            <a:r>
              <a:rPr lang="en-US" sz="1600" dirty="0">
                <a:solidFill>
                  <a:srgbClr val="C00000"/>
                </a:solidFill>
              </a:rPr>
              <a:t> x[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 0</a:t>
            </a:r>
          </a:p>
          <a:p>
            <a:r>
              <a:rPr lang="en-US" sz="1600" dirty="0"/>
              <a:t>   </a:t>
            </a:r>
            <a:r>
              <a:rPr lang="en-US" sz="1600" b="1" dirty="0"/>
              <a:t>transitions</a:t>
            </a:r>
          </a:p>
          <a:p>
            <a:r>
              <a:rPr lang="en-US" sz="1600" dirty="0"/>
              <a:t>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 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pre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 /\ x[</a:t>
            </a:r>
            <a:r>
              <a:rPr lang="en-US" sz="1600" dirty="0" err="1"/>
              <a:t>i</a:t>
            </a:r>
            <a:r>
              <a:rPr lang="en-US" sz="1600" dirty="0"/>
              <a:t>] = x[(N-1)]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eff</a:t>
            </a:r>
            <a:r>
              <a:rPr lang="en-US" sz="1600" dirty="0"/>
              <a:t> x[</a:t>
            </a:r>
            <a:r>
              <a:rPr lang="en-US" sz="1600" dirty="0" err="1"/>
              <a:t>i</a:t>
            </a:r>
            <a:r>
              <a:rPr lang="en-US" sz="1600" dirty="0"/>
              <a:t>] := (x[</a:t>
            </a:r>
            <a:r>
              <a:rPr lang="en-US" sz="1600" dirty="0" err="1"/>
              <a:t>i</a:t>
            </a:r>
            <a:r>
              <a:rPr lang="en-US" sz="1600" dirty="0"/>
              <a:t>] + 1) %  K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   </a:t>
            </a:r>
            <a:r>
              <a:rPr lang="en-US" sz="1600" dirty="0">
                <a:solidFill>
                  <a:srgbClr val="0119FF"/>
                </a:solidFill>
              </a:rPr>
              <a:t>update</a:t>
            </a:r>
            <a:r>
              <a:rPr lang="en-US" sz="1600" dirty="0"/>
              <a:t>(</a:t>
            </a:r>
            <a:r>
              <a:rPr lang="en-US" sz="1600" dirty="0" err="1"/>
              <a:t>i:ID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</a:t>
            </a:r>
            <a:r>
              <a:rPr lang="en-US" sz="1600" b="1" dirty="0"/>
              <a:t>pre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&gt;0  /\ x[</a:t>
            </a:r>
            <a:r>
              <a:rPr lang="en-US" sz="1600" dirty="0" err="1"/>
              <a:t>i</a:t>
            </a:r>
            <a:r>
              <a:rPr lang="en-US" sz="1600" dirty="0"/>
              <a:t>] ~= x[i-1]</a:t>
            </a:r>
          </a:p>
          <a:p>
            <a:r>
              <a:rPr lang="en-US" sz="1600" dirty="0"/>
              <a:t>         </a:t>
            </a:r>
            <a:r>
              <a:rPr lang="en-US" sz="1600" b="1" dirty="0"/>
              <a:t>eff</a:t>
            </a:r>
            <a:r>
              <a:rPr lang="en-US" sz="1600" dirty="0"/>
              <a:t> x[</a:t>
            </a:r>
            <a:r>
              <a:rPr lang="en-US" sz="1600" dirty="0" err="1"/>
              <a:t>i</a:t>
            </a:r>
            <a:r>
              <a:rPr lang="en-US" sz="1600" dirty="0"/>
              <a:t>] := x[i-1]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9E9E936-0227-6742-A0A7-BDDE802C6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18" y="753539"/>
                <a:ext cx="7461504" cy="15185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4900" b="1" dirty="0">
                    <a:latin typeface="+mj-lt"/>
                  </a:rPr>
                  <a:t>Theorem 7.1.</a:t>
                </a:r>
                <a:r>
                  <a:rPr lang="en-US" sz="4900" dirty="0">
                    <a:latin typeface="+mj-lt"/>
                  </a:rPr>
                  <a:t> Given a automaton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4900" i="1">
                        <a:latin typeface="+mj-lt"/>
                      </a:rPr>
                      <m:t>=〈</m:t>
                    </m:r>
                    <m:r>
                      <a:rPr lang="en-US" sz="4900" i="1">
                        <a:latin typeface="+mj-lt"/>
                      </a:rPr>
                      <m:t>𝑋</m:t>
                    </m:r>
                    <m:r>
                      <a:rPr lang="en-US" sz="4900" i="1">
                        <a:latin typeface="+mj-lt"/>
                      </a:rPr>
                      <m:t>,</m:t>
                    </m:r>
                    <m:r>
                      <m:rPr>
                        <m:sty m:val="p"/>
                      </m:rPr>
                      <a:rPr lang="en-US" sz="4900">
                        <a:latin typeface="+mj-lt"/>
                      </a:rPr>
                      <m:t>Θ</m:t>
                    </m:r>
                    <m:r>
                      <a:rPr lang="en-US" sz="4900" i="1">
                        <a:latin typeface="+mj-lt"/>
                      </a:rPr>
                      <m:t>, </m:t>
                    </m:r>
                    <m:r>
                      <a:rPr lang="en-US" sz="4900" i="1">
                        <a:latin typeface="+mj-lt"/>
                      </a:rPr>
                      <m:t>𝐴</m:t>
                    </m:r>
                    <m:r>
                      <a:rPr lang="en-US" sz="4900" i="1">
                        <a:latin typeface="+mj-lt"/>
                      </a:rPr>
                      <m:t>, </m:t>
                    </m:r>
                    <m:r>
                      <a:rPr lang="en-US" sz="4900" i="1">
                        <a:latin typeface="+mj-lt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4900" i="1">
                        <a:latin typeface="+mj-lt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4900" dirty="0">
                    <a:latin typeface="+mj-lt"/>
                  </a:rPr>
                  <a:t> and a set of states </a:t>
                </a:r>
                <a14:m>
                  <m:oMath xmlns:m="http://schemas.openxmlformats.org/officeDocument/2006/math">
                    <m:r>
                      <a:rPr lang="en-US" sz="4900" i="1" dirty="0" smtClean="0">
                        <a:latin typeface="+mj-lt"/>
                      </a:rPr>
                      <m:t>𝐼</m:t>
                    </m:r>
                    <m:r>
                      <a:rPr lang="en-US" sz="4900" i="1" dirty="0" smtClean="0">
                        <a:latin typeface="+mj-lt"/>
                      </a:rPr>
                      <m:t>⊆</m:t>
                    </m:r>
                    <m:r>
                      <m:rPr>
                        <m:sty m:val="p"/>
                      </m:rPr>
                      <a:rPr lang="en-US" sz="4900" i="1" dirty="0" err="1">
                        <a:latin typeface="+mj-lt"/>
                      </a:rPr>
                      <m:t>val</m:t>
                    </m:r>
                    <m:d>
                      <m:dPr>
                        <m:ctrlPr>
                          <a:rPr lang="en-US" sz="4900" i="1" dirty="0" smtClean="0">
                            <a:latin typeface="+mj-lt"/>
                          </a:rPr>
                        </m:ctrlPr>
                      </m:dPr>
                      <m:e>
                        <m:r>
                          <a:rPr lang="en-US" sz="4900" i="1" dirty="0" smtClean="0">
                            <a:latin typeface="+mj-lt"/>
                          </a:rPr>
                          <m:t>𝑋</m:t>
                        </m:r>
                      </m:e>
                    </m:d>
                    <m:r>
                      <a:rPr lang="en-US" sz="4900" i="1" dirty="0" smtClean="0">
                        <a:latin typeface="+mj-lt"/>
                      </a:rPr>
                      <m:t> </m:t>
                    </m:r>
                  </m:oMath>
                </a14:m>
                <a:r>
                  <a:rPr lang="en-US" sz="4900" dirty="0">
                    <a:latin typeface="+mj-lt"/>
                  </a:rPr>
                  <a:t>if: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900" dirty="0">
                    <a:latin typeface="+mj-lt"/>
                  </a:rPr>
                  <a:t>(Start condition) for any </a:t>
                </a:r>
                <a14:m>
                  <m:oMath xmlns:m="http://schemas.openxmlformats.org/officeDocument/2006/math">
                    <m:r>
                      <a:rPr lang="en-US" sz="4900" b="1" i="1" dirty="0" smtClean="0">
                        <a:latin typeface="+mj-lt"/>
                      </a:rPr>
                      <m:t>𝒙</m:t>
                    </m:r>
                    <m:r>
                      <a:rPr lang="en-US" sz="4900" i="1" dirty="0" smtClean="0">
                        <a:latin typeface="+mj-lt"/>
                      </a:rPr>
                      <m:t>∈</m:t>
                    </m:r>
                    <m:r>
                      <m:rPr>
                        <m:sty m:val="p"/>
                      </m:rPr>
                      <a:rPr lang="en-US" sz="4900" dirty="0" smtClean="0">
                        <a:latin typeface="+mj-lt"/>
                      </a:rPr>
                      <m:t>Θ</m:t>
                    </m:r>
                  </m:oMath>
                </a14:m>
                <a:r>
                  <a:rPr lang="en-US" sz="4900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4900" b="1" i="1" smtClean="0">
                        <a:latin typeface="+mj-lt"/>
                      </a:rPr>
                      <m:t>𝒙</m:t>
                    </m:r>
                    <m:r>
                      <a:rPr lang="en-US" sz="4900" i="1" smtClean="0">
                        <a:latin typeface="+mj-lt"/>
                      </a:rPr>
                      <m:t>∈</m:t>
                    </m:r>
                    <m:r>
                      <a:rPr lang="en-US" sz="4900" i="1" smtClean="0">
                        <a:latin typeface="+mj-lt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, and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4900" dirty="0">
                    <a:latin typeface="+mj-lt"/>
                  </a:rPr>
                  <a:t>(Transition closure) for any </a:t>
                </a:r>
                <a14:m>
                  <m:oMath xmlns:m="http://schemas.openxmlformats.org/officeDocument/2006/math">
                    <m:r>
                      <a:rPr lang="en-US" sz="4900" b="1" i="1" smtClean="0">
                        <a:latin typeface="+mj-lt"/>
                      </a:rPr>
                      <m:t>𝒙</m:t>
                    </m:r>
                    <m:sSub>
                      <m:sSubPr>
                        <m:ctrlPr>
                          <a:rPr lang="en-US" sz="49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sz="4900" i="1" smtClean="0">
                            <a:latin typeface="+mj-lt"/>
                          </a:rPr>
                          <m:t>→</m:t>
                        </m:r>
                      </m:e>
                      <m:sub>
                        <m:r>
                          <a:rPr lang="en-US" sz="4900" i="1" smtClean="0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en-US" sz="4900" b="1" i="1" smtClean="0">
                        <a:latin typeface="+mj-lt"/>
                      </a:rPr>
                      <m:t>𝒙</m:t>
                    </m:r>
                  </m:oMath>
                </a14:m>
                <a:r>
                  <a:rPr lang="en-US" sz="4900" dirty="0">
                    <a:latin typeface="+mj-lt"/>
                  </a:rPr>
                  <a:t>’ and </a:t>
                </a:r>
                <a14:m>
                  <m:oMath xmlns:m="http://schemas.openxmlformats.org/officeDocument/2006/math">
                    <m:r>
                      <a:rPr lang="en-US" sz="4900" b="1" i="1">
                        <a:latin typeface="+mj-lt"/>
                      </a:rPr>
                      <m:t>𝒙</m:t>
                    </m:r>
                    <m:r>
                      <a:rPr lang="en-US" sz="4900" i="1">
                        <a:latin typeface="+mj-lt"/>
                      </a:rPr>
                      <m:t>∈</m:t>
                    </m:r>
                    <m:r>
                      <a:rPr lang="en-US" sz="4900" i="1">
                        <a:latin typeface="+mj-lt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sz="4900" b="1" i="1">
                        <a:latin typeface="+mj-lt"/>
                      </a:rPr>
                      <m:t>𝒙</m:t>
                    </m:r>
                    <m:r>
                      <a:rPr lang="en-US" sz="4900" b="1" i="1" smtClean="0">
                        <a:latin typeface="+mj-lt"/>
                      </a:rPr>
                      <m:t>′</m:t>
                    </m:r>
                    <m:r>
                      <a:rPr lang="en-US" sz="4900" i="1">
                        <a:latin typeface="+mj-lt"/>
                      </a:rPr>
                      <m:t>∈</m:t>
                    </m:r>
                    <m:r>
                      <a:rPr lang="en-US" sz="4900" i="1">
                        <a:latin typeface="+mj-lt"/>
                      </a:rPr>
                      <m:t>𝐼</m:t>
                    </m:r>
                  </m:oMath>
                </a14:m>
                <a:endParaRPr lang="en-US" sz="490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49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+mj-lt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 is an (inductive) invariant of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+mj-lt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4900" dirty="0">
                    <a:latin typeface="+mj-lt"/>
                  </a:rPr>
                  <a:t>. That is </a:t>
                </a:r>
                <a14:m>
                  <m:oMath xmlns:m="http://schemas.openxmlformats.org/officeDocument/2006/math">
                    <m:r>
                      <a:rPr lang="en-US" sz="4900" i="1">
                        <a:latin typeface="+mj-lt"/>
                      </a:rPr>
                      <m:t>𝑅𝑒𝑎𝑐</m:t>
                    </m:r>
                    <m:sSub>
                      <m:sSubPr>
                        <m:ctrlPr>
                          <a:rPr lang="en-US" sz="4900" i="1">
                            <a:latin typeface="+mj-lt"/>
                          </a:rPr>
                        </m:ctrlPr>
                      </m:sSubPr>
                      <m:e>
                        <m:r>
                          <a:rPr lang="en-US" sz="4900" i="1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sz="4900" i="1">
                            <a:latin typeface="+mj-lt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sz="490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4900" smtClean="0">
                            <a:latin typeface="+mj-lt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4900" i="1">
                        <a:latin typeface="+mj-lt"/>
                      </a:rPr>
                      <m:t>⊆</m:t>
                    </m:r>
                    <m:r>
                      <a:rPr lang="en-US" sz="4900" i="1">
                        <a:latin typeface="+mj-lt"/>
                      </a:rPr>
                      <m:t>𝐼</m:t>
                    </m:r>
                  </m:oMath>
                </a14:m>
                <a:r>
                  <a:rPr lang="en-US" sz="4900" dirty="0">
                    <a:latin typeface="+mj-lt"/>
                  </a:rPr>
                  <a:t>.</a:t>
                </a: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9E9E936-0227-6742-A0A7-BDDE802C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8" y="753539"/>
                <a:ext cx="7461504" cy="1518573"/>
              </a:xfrm>
              <a:prstGeom prst="rect">
                <a:avLst/>
              </a:prstGeom>
              <a:blipFill>
                <a:blip r:embed="rId3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A6C93-3E53-3E4E-82EC-781A17BEDF1D}"/>
                  </a:ext>
                </a:extLst>
              </p:cNvPr>
              <p:cNvSpPr txBox="1"/>
              <p:nvPr/>
            </p:nvSpPr>
            <p:spPr>
              <a:xfrm>
                <a:off x="274320" y="6310144"/>
                <a:ext cx="11301984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From above  </a:t>
                </a:r>
                <a:r>
                  <a:rPr lang="en-US" sz="2800" b="1" dirty="0"/>
                  <a:t>Theorem</a:t>
                </a:r>
                <a:r>
                  <a:rPr lang="en-US" sz="2800" dirty="0"/>
                  <a:t> 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an invariant of </a:t>
                </a:r>
                <a:r>
                  <a:rPr lang="en-US" sz="2800" dirty="0" err="1"/>
                  <a:t>DijkstraTR</a:t>
                </a:r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A6C93-3E53-3E4E-82EC-781A17BED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6310144"/>
                <a:ext cx="11301984" cy="523220"/>
              </a:xfrm>
              <a:prstGeom prst="rect">
                <a:avLst/>
              </a:prstGeom>
              <a:blipFill>
                <a:blip r:embed="rId4"/>
                <a:stretch>
                  <a:fillRect l="-112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9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5B4-7FF3-7849-913E-9CF6303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BB7F-F822-664E-86EC-A9775DD4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assume in arriving at the above conclusion?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would we need to prove that statement automatically?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D0-E74E-2B45-B640-A1E3517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or discrete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AA83-84E3-0342-8A94-AC07EADC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9322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dirty="0">
                <a:latin typeface="+mj-lt"/>
                <a:ea typeface="Cambria Math" panose="02040503050406030204" pitchFamily="18" charset="0"/>
              </a:rPr>
              <a:t>The “state” of a system captures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all the information needed to predict the system’s future behavior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Behavior of a system is a sequence of states</a:t>
            </a:r>
          </a:p>
          <a:p>
            <a:pPr>
              <a:lnSpc>
                <a:spcPct val="110000"/>
              </a:lnSpc>
            </a:pPr>
            <a:r>
              <a:rPr lang="en-US" i="1" dirty="0">
                <a:latin typeface="+mj-lt"/>
                <a:ea typeface="Cambria Math" panose="02040503050406030204" pitchFamily="18" charset="0"/>
              </a:rPr>
              <a:t>Our ultimate goal: write programs that prove properties about all behaviors of a system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“Transitions” capture how the state can change</a:t>
            </a:r>
          </a:p>
        </p:txBody>
      </p:sp>
    </p:spTree>
    <p:extLst>
      <p:ext uri="{BB962C8B-B14F-4D97-AF65-F5344CB8AC3E}">
        <p14:creationId xmlns:p14="http://schemas.microsoft.com/office/powerpoint/2010/main" val="39789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as fixpoint of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7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929608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Read. Modeling computation: Chapter 2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, first part of Chapter 7, and section on SAT/SMT</a:t>
            </a:r>
          </a:p>
          <a:p>
            <a:r>
              <a:rPr lang="en-US" dirty="0">
                <a:latin typeface="+mj-lt"/>
              </a:rPr>
              <a:t>Specification language: Appendix C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Narrow down project choices to 2 options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Next: Satisfiability</a:t>
            </a:r>
          </a:p>
        </p:txBody>
      </p:sp>
    </p:spTree>
    <p:extLst>
      <p:ext uri="{BB962C8B-B14F-4D97-AF65-F5344CB8AC3E}">
        <p14:creationId xmlns:p14="http://schemas.microsoft.com/office/powerpoint/2010/main" val="276468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D5FD-3A9C-6948-B07B-783BCBF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wrong, some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EB97-7015-BB48-8F93-8F083EE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The complete state of a computing system has a </a:t>
            </a:r>
            <a:r>
              <a:rPr lang="en-US" b="1" dirty="0">
                <a:latin typeface="+mj-lt"/>
                <a:ea typeface="Cambria Math" panose="02040503050406030204" pitchFamily="18" charset="0"/>
              </a:rPr>
              <a:t>lot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of information 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values of program variables, network messages, position of the program counter, bits in the CPU registers, etc.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thus, modeling requires judgment about what is important and what is not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Mathematical formalism used is called </a:t>
            </a:r>
            <a:r>
              <a:rPr lang="en-US" i="1" dirty="0">
                <a:latin typeface="+mj-lt"/>
                <a:ea typeface="Cambria Math" panose="02040503050406030204" pitchFamily="18" charset="0"/>
              </a:rPr>
              <a:t>automaton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a.k.a. discrete transition system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Dijkstra’s mutual exclusion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8960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Informal Description 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token-based</a:t>
            </a:r>
            <a:r>
              <a:rPr lang="en-US" dirty="0">
                <a:latin typeface="+mj-lt"/>
              </a:rPr>
              <a:t> mutual exclusion algorithm on a ring network</a:t>
            </a:r>
          </a:p>
          <a:p>
            <a:r>
              <a:rPr lang="en-US" dirty="0">
                <a:latin typeface="+mj-lt"/>
              </a:rPr>
              <a:t>Collection of processes that send and receive bits over a ring network so that only one of them has a “token” to access a critical resource (e.g., a shared calendar)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Discrete model</a:t>
            </a:r>
          </a:p>
          <a:p>
            <a:r>
              <a:rPr lang="en-US" dirty="0">
                <a:latin typeface="+mj-lt"/>
              </a:rPr>
              <a:t>Each process has variables that take only discrete values </a:t>
            </a:r>
          </a:p>
          <a:p>
            <a:r>
              <a:rPr lang="en-US" dirty="0">
                <a:latin typeface="+mj-lt"/>
              </a:rPr>
              <a:t>Time elapses in </a:t>
            </a:r>
            <a:r>
              <a:rPr lang="en-US" b="1" dirty="0">
                <a:latin typeface="+mj-lt"/>
              </a:rPr>
              <a:t>discrete steps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70A75-A2E9-E143-9393-D7ECB6EC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95" y="1825625"/>
            <a:ext cx="2286000" cy="191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63A2C-7C55-4348-B850-0A3E101526A3}"/>
              </a:ext>
            </a:extLst>
          </p:cNvPr>
          <p:cNvSpPr txBox="1"/>
          <p:nvPr/>
        </p:nvSpPr>
        <p:spPr>
          <a:xfrm>
            <a:off x="9899904" y="4572000"/>
            <a:ext cx="212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﻿Self-stabilizing Systems in Spite of Distributed Control, CACM, 1974.</a:t>
            </a:r>
          </a:p>
        </p:txBody>
      </p:sp>
    </p:spTree>
    <p:extLst>
      <p:ext uri="{BB962C8B-B14F-4D97-AF65-F5344CB8AC3E}">
        <p14:creationId xmlns:p14="http://schemas.microsoft.com/office/powerpoint/2010/main" val="124775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12" y="219263"/>
            <a:ext cx="1091488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/>
              <a:t>Token-based mutual exclusion in unidirectional ring</a:t>
            </a:r>
            <a:endParaRPr lang="en-US" sz="3600" dirty="0"/>
          </a:p>
        </p:txBody>
      </p:sp>
      <p:sp>
        <p:nvSpPr>
          <p:cNvPr id="10261" name="Text Box 31"/>
          <p:cNvSpPr txBox="1">
            <a:spLocks noChangeArrowheads="1"/>
          </p:cNvSpPr>
          <p:nvPr/>
        </p:nvSpPr>
        <p:spPr bwMode="auto">
          <a:xfrm>
            <a:off x="638556" y="3961081"/>
            <a:ext cx="10914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 with ids 0, 1, …, N-1</a:t>
            </a:r>
          </a:p>
          <a:p>
            <a:r>
              <a:rPr lang="en-US" dirty="0">
                <a:latin typeface="+mj-lt"/>
              </a:rPr>
              <a:t>Unidirectional means: each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&gt;0 process P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reads the state of only the predecessor P</a:t>
            </a:r>
            <a:r>
              <a:rPr lang="en-US" baseline="-25000" dirty="0">
                <a:latin typeface="+mj-lt"/>
              </a:rPr>
              <a:t>i-1; </a:t>
            </a:r>
            <a:r>
              <a:rPr lang="en-US" dirty="0">
                <a:latin typeface="+mj-lt"/>
              </a:rPr>
              <a:t>P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reads only P</a:t>
            </a:r>
            <a:r>
              <a:rPr lang="en-US" baseline="-25000" dirty="0">
                <a:latin typeface="+mj-lt"/>
              </a:rPr>
              <a:t>N-1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Legal configuration = exactly one “token”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Single token circulates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Even if multiple tokens arise because of faults, if the algorithm continues to work correctly, then eventually there is a single token; this is the </a:t>
            </a:r>
            <a:r>
              <a:rPr lang="en-US" i="1" dirty="0">
                <a:latin typeface="+mj-lt"/>
              </a:rPr>
              <a:t>self stabilizing </a:t>
            </a:r>
            <a:r>
              <a:rPr lang="en-US" dirty="0">
                <a:latin typeface="+mj-lt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1901954" y="1155718"/>
            <a:ext cx="4296154" cy="261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7412" y="2203092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108" y="1230942"/>
            <a:ext cx="4215178" cy="2542744"/>
            <a:chOff x="4686300" y="1657662"/>
            <a:chExt cx="4215178" cy="2542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300" y="1657662"/>
              <a:ext cx="4215178" cy="25427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00198" y="2706755"/>
              <a:ext cx="9131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Illegal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7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116142"/>
            <a:ext cx="8610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err="1"/>
              <a:t>Dijkstra’s</a:t>
            </a:r>
            <a:r>
              <a:rPr lang="en-US" sz="3600" dirty="0"/>
              <a:t> Algorithm [‘74]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90016" y="3849728"/>
            <a:ext cx="10277855" cy="218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processes: 0, 1, …, N-1</a:t>
            </a:r>
          </a:p>
          <a:p>
            <a:r>
              <a:rPr lang="en-US" dirty="0">
                <a:latin typeface="+mj-lt"/>
              </a:rPr>
              <a:t>state of each process j is a single integer variable x[j] </a:t>
            </a:r>
            <a:r>
              <a:rPr lang="en-US" dirty="0">
                <a:latin typeface="+mj-lt"/>
                <a:sym typeface="Symbol" pitchFamily="18" charset="2"/>
              </a:rPr>
              <a:t></a:t>
            </a:r>
            <a:r>
              <a:rPr lang="en-US" dirty="0">
                <a:latin typeface="+mj-lt"/>
              </a:rPr>
              <a:t> {0, 1, 2, K-1}, where K &gt; N</a:t>
            </a: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x[0] = x[N-1] 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x[0] := x[0] + 1 mod K</a:t>
            </a:r>
          </a:p>
          <a:p>
            <a:pPr algn="l">
              <a:lnSpc>
                <a:spcPct val="125000"/>
              </a:lnSpc>
            </a:pPr>
            <a:r>
              <a:rPr lang="en-US" i="1" dirty="0" err="1">
                <a:latin typeface="+mj-lt"/>
              </a:rPr>
              <a:t>P</a:t>
            </a:r>
            <a:r>
              <a:rPr lang="en-US" i="1" baseline="-25000" dirty="0" err="1">
                <a:latin typeface="+mj-lt"/>
              </a:rPr>
              <a:t>j</a:t>
            </a:r>
            <a:r>
              <a:rPr lang="en-US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j &gt; 0	 	</a:t>
            </a:r>
            <a:r>
              <a:rPr lang="en-US" b="1" dirty="0">
                <a:latin typeface="+mj-lt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x[j] ≠ x[j -1]</a:t>
            </a:r>
            <a:r>
              <a:rPr lang="en-US" dirty="0">
                <a:latin typeface="+mj-lt"/>
              </a:rPr>
              <a:t>	 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x[j] := x[j-1] 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666999" y="6204283"/>
            <a:ext cx="703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B840C0"/>
                </a:solidFill>
              </a:rPr>
              <a:t>(p</a:t>
            </a:r>
            <a:r>
              <a:rPr lang="en-US" sz="2400" baseline="-25000" dirty="0">
                <a:solidFill>
                  <a:srgbClr val="B840C0"/>
                </a:solidFill>
              </a:rPr>
              <a:t>i</a:t>
            </a:r>
            <a:r>
              <a:rPr lang="en-US" sz="2400" dirty="0">
                <a:solidFill>
                  <a:srgbClr val="B840C0"/>
                </a:solidFill>
              </a:rPr>
              <a:t> has TOKEN if and only if the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rgbClr val="B840C0"/>
                </a:solidFill>
              </a:rPr>
              <a:t> conditional is true)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4108704" y="1143000"/>
            <a:ext cx="4425696" cy="26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D9C9-21FD-B546-90A5-D4C2F7A2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executions: from a legal state (single token)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C3183-EE1D-A942-B019-BD9DC7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690689"/>
            <a:ext cx="2535767" cy="160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13FBE-3602-D647-B840-FE1970E4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67" y="1690689"/>
            <a:ext cx="2535767" cy="160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FD092-8921-C741-9613-2D13DAB65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8" y="1690688"/>
            <a:ext cx="2541305" cy="160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595B4-96FE-2B4C-8B81-8E07FFCDF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34" y="1690688"/>
            <a:ext cx="2535767" cy="159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72E4E-7A2D-2E45-8ADA-62B7772C6153}"/>
              </a:ext>
            </a:extLst>
          </p:cNvPr>
          <p:cNvSpPr txBox="1"/>
          <p:nvPr/>
        </p:nvSpPr>
        <p:spPr>
          <a:xfrm>
            <a:off x="8961969" y="2168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ED51F-5934-6841-A750-C8C55173F082}"/>
              </a:ext>
            </a:extLst>
          </p:cNvPr>
          <p:cNvSpPr txBox="1"/>
          <p:nvPr/>
        </p:nvSpPr>
        <p:spPr>
          <a:xfrm>
            <a:off x="408284" y="4634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6B542-55F2-6D4D-ACBC-11C6BD71C229}"/>
              </a:ext>
            </a:extLst>
          </p:cNvPr>
          <p:cNvSpPr txBox="1"/>
          <p:nvPr/>
        </p:nvSpPr>
        <p:spPr>
          <a:xfrm>
            <a:off x="3794022" y="4797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A9DBD-4CF2-E840-A71A-0B2A2B69F0D2}"/>
              </a:ext>
            </a:extLst>
          </p:cNvPr>
          <p:cNvSpPr txBox="1"/>
          <p:nvPr/>
        </p:nvSpPr>
        <p:spPr>
          <a:xfrm>
            <a:off x="7179763" y="4833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185A9-B8D3-AC41-95D2-6571E93D2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9" y="4036117"/>
            <a:ext cx="2544572" cy="1600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AD284-651D-5A49-8AB3-8E3AB8B5D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19" y="4184348"/>
            <a:ext cx="2535767" cy="159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B01A2-4AD9-6941-AB76-E9C170267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683" y="4202534"/>
            <a:ext cx="2544572" cy="160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8EAC00-B23B-5B46-813D-37C4F747E692}"/>
                  </a:ext>
                </a:extLst>
              </p14:cNvPr>
              <p14:cNvContentPartPr/>
              <p14:nvPr/>
            </p14:nvContentPartPr>
            <p14:xfrm>
              <a:off x="539640" y="1441440"/>
              <a:ext cx="2184840" cy="79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8EAC00-B23B-5B46-813D-37C4F747E6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280" y="1432080"/>
                <a:ext cx="220356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0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670-9060-F443-8FD2-1659B23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from an illegal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31629-FBC4-B842-90F1-A8156416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2146278"/>
            <a:ext cx="2863851" cy="1796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66534-7A03-274B-B9A4-2C3C6EE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2" y="2146278"/>
            <a:ext cx="2863851" cy="18071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24E5B-44FB-1040-8D95-A15F6E26D1CD}"/>
              </a:ext>
            </a:extLst>
          </p:cNvPr>
          <p:cNvCxnSpPr>
            <a:cxnSpLocks/>
          </p:cNvCxnSpPr>
          <p:nvPr/>
        </p:nvCxnSpPr>
        <p:spPr>
          <a:xfrm flipH="1">
            <a:off x="2709334" y="1862667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F0D34-C692-0C45-BAD2-4F2BAAB1824A}"/>
              </a:ext>
            </a:extLst>
          </p:cNvPr>
          <p:cNvSpPr txBox="1"/>
          <p:nvPr/>
        </p:nvSpPr>
        <p:spPr>
          <a:xfrm>
            <a:off x="7416800" y="2184400"/>
            <a:ext cx="363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single “step”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70AAD-B780-E549-966F-AF4246B7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81" y="4408970"/>
            <a:ext cx="2863851" cy="1807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DE080-4AA2-FF4E-BE31-BDAF218C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4419146"/>
            <a:ext cx="2863851" cy="17969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3F94-7F34-D64B-A904-00CC9526E368}"/>
              </a:ext>
            </a:extLst>
          </p:cNvPr>
          <p:cNvCxnSpPr>
            <a:cxnSpLocks/>
          </p:cNvCxnSpPr>
          <p:nvPr/>
        </p:nvCxnSpPr>
        <p:spPr>
          <a:xfrm flipH="1">
            <a:off x="1633009" y="4108665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6F5C1-3497-2D4F-82B9-2A11BBE07A38}"/>
              </a:ext>
            </a:extLst>
          </p:cNvPr>
          <p:cNvCxnSpPr>
            <a:cxnSpLocks/>
          </p:cNvCxnSpPr>
          <p:nvPr/>
        </p:nvCxnSpPr>
        <p:spPr>
          <a:xfrm flipH="1">
            <a:off x="5918200" y="4108664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659F-2C89-3545-BF3E-419BBEC1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879" y="4419146"/>
            <a:ext cx="2863851" cy="1807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361BA-5CCC-6A40-9772-D72C47844C6F}"/>
              </a:ext>
            </a:extLst>
          </p:cNvPr>
          <p:cNvSpPr txBox="1"/>
          <p:nvPr/>
        </p:nvSpPr>
        <p:spPr>
          <a:xfrm>
            <a:off x="8385650" y="374710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two steps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76459A-8839-9147-AF01-BE0D02AA0B3D}"/>
                  </a:ext>
                </a:extLst>
              </p14:cNvPr>
              <p14:cNvContentPartPr/>
              <p14:nvPr/>
            </p14:nvContentPartPr>
            <p14:xfrm>
              <a:off x="527040" y="1828800"/>
              <a:ext cx="2934000" cy="99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76459A-8839-9147-AF01-BE0D02AA0B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680" y="1819440"/>
                <a:ext cx="29527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7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3071</Words>
  <Application>Microsoft Macintosh PowerPoint</Application>
  <PresentationFormat>Widescreen</PresentationFormat>
  <Paragraphs>370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Cambria Math</vt:lpstr>
      <vt:lpstr>Office Theme</vt:lpstr>
      <vt:lpstr>Modeling Computation</vt:lpstr>
      <vt:lpstr>Outline</vt:lpstr>
      <vt:lpstr>Automata or discrete transition systems</vt:lpstr>
      <vt:lpstr>All models are wrong, some are useful</vt:lpstr>
      <vt:lpstr>Example: Dijkstra’s mutual exclusion algorithm</vt:lpstr>
      <vt:lpstr>Token-based mutual exclusion in unidirectional ring</vt:lpstr>
      <vt:lpstr>Dijkstra’s Algorithm [‘74]</vt:lpstr>
      <vt:lpstr>Sample executions: from a legal state (single token)</vt:lpstr>
      <vt:lpstr>Execution from an illegal state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The language defines an automaton</vt:lpstr>
      <vt:lpstr>Well formed specifications in IOA Language define automata variables and valuations</vt:lpstr>
      <vt:lpstr>States and predicates</vt:lpstr>
      <vt:lpstr>Actions</vt:lpstr>
      <vt:lpstr>Transitions defined by preconditions and effects</vt:lpstr>
      <vt:lpstr>Executions, Reachability, and Invariants </vt:lpstr>
      <vt:lpstr>Nondeterminism</vt:lpstr>
      <vt:lpstr>Reachable states and invariants</vt:lpstr>
      <vt:lpstr>Candidate invariants for token Ring</vt:lpstr>
      <vt:lpstr>Reachability as graph search</vt:lpstr>
      <vt:lpstr>Proving invariants by induction (Chapter 7)</vt:lpstr>
      <vt:lpstr>Proving invariants by induction (Chapter 7)</vt:lpstr>
      <vt:lpstr>Proving invariants by induction for Dijkstra</vt:lpstr>
      <vt:lpstr>Discussion</vt:lpstr>
      <vt:lpstr>Reach as fixpoint of Post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Computation</dc:title>
  <dc:creator>Mitra, Sayan</dc:creator>
  <cp:lastModifiedBy>Mitra, Sayan</cp:lastModifiedBy>
  <cp:revision>56</cp:revision>
  <cp:lastPrinted>2019-08-29T19:33:46Z</cp:lastPrinted>
  <dcterms:created xsi:type="dcterms:W3CDTF">2019-08-09T19:23:00Z</dcterms:created>
  <dcterms:modified xsi:type="dcterms:W3CDTF">2019-08-30T18:48:31Z</dcterms:modified>
</cp:coreProperties>
</file>