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2" r:id="rId2"/>
    <p:sldId id="307" r:id="rId3"/>
    <p:sldId id="300" r:id="rId4"/>
    <p:sldId id="291" r:id="rId5"/>
    <p:sldId id="295" r:id="rId6"/>
    <p:sldId id="296" r:id="rId7"/>
    <p:sldId id="297" r:id="rId8"/>
    <p:sldId id="298" r:id="rId9"/>
    <p:sldId id="299" r:id="rId10"/>
    <p:sldId id="293" r:id="rId11"/>
    <p:sldId id="301" r:id="rId12"/>
    <p:sldId id="280" r:id="rId13"/>
    <p:sldId id="303" r:id="rId14"/>
    <p:sldId id="304" r:id="rId15"/>
    <p:sldId id="309" r:id="rId16"/>
    <p:sldId id="306" r:id="rId17"/>
    <p:sldId id="305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2"/>
    <p:restoredTop sz="95574"/>
  </p:normalViewPr>
  <p:slideViewPr>
    <p:cSldViewPr snapToGrid="0" snapToObjects="1" showGuides="1">
      <p:cViewPr varScale="1">
        <p:scale>
          <a:sx n="71" d="100"/>
          <a:sy n="71" d="100"/>
        </p:scale>
        <p:origin x="18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A371-B9F7-7D40-8BB2-55426CC7EA7B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E19C5-0CFF-AF43-8D04-C7526CE0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6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rban_legend" TargetMode="External"/><Relationship Id="rId3" Type="http://schemas.openxmlformats.org/officeDocument/2006/relationships/hyperlink" Target="https://en.wikipedia.org/wiki/George_Dantzig#Mathematical_statistics" TargetMode="External"/><Relationship Id="rId7" Type="http://schemas.openxmlformats.org/officeDocument/2006/relationships/hyperlink" Target="https://en.wikipedia.org/wiki/Statistic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orge_Dantzig#cite_note-snopes-6" TargetMode="External"/><Relationship Id="rId5" Type="http://schemas.openxmlformats.org/officeDocument/2006/relationships/hyperlink" Target="https://en.wikipedia.org/wiki/George_Dantzig#cite_note-mmp-4" TargetMode="External"/><Relationship Id="rId4" Type="http://schemas.openxmlformats.org/officeDocument/2006/relationships/hyperlink" Target="https://en.wikipedia.org/wiki/Jerzy_Neyman" TargetMode="External"/><Relationship Id="rId9" Type="http://schemas.openxmlformats.org/officeDocument/2006/relationships/hyperlink" Target="https://en.wikipedia.org/wiki/Good_Will_Hunting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rban_legend" TargetMode="External"/><Relationship Id="rId3" Type="http://schemas.openxmlformats.org/officeDocument/2006/relationships/hyperlink" Target="https://en.wikipedia.org/wiki/George_Dantzig#Mathematical_statistics" TargetMode="External"/><Relationship Id="rId7" Type="http://schemas.openxmlformats.org/officeDocument/2006/relationships/hyperlink" Target="https://en.wikipedia.org/wiki/Statistic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orge_Dantzig#cite_note-snopes-6" TargetMode="External"/><Relationship Id="rId5" Type="http://schemas.openxmlformats.org/officeDocument/2006/relationships/hyperlink" Target="https://en.wikipedia.org/wiki/George_Dantzig#cite_note-mmp-4" TargetMode="External"/><Relationship Id="rId4" Type="http://schemas.openxmlformats.org/officeDocument/2006/relationships/hyperlink" Target="https://en.wikipedia.org/wiki/Jerzy_Neyman" TargetMode="External"/><Relationship Id="rId9" Type="http://schemas.openxmlformats.org/officeDocument/2006/relationships/hyperlink" Target="https://en.wikipedia.org/wiki/Good_Will_Hunt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Dantzig realized that one of the unsolved problems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 Dantzig"/>
              </a:rPr>
              <a:t>he had mistaken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homework in his professor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Jerzy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Neyman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(and actually later solved), was applicable to finding an algorithm for linear programs.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en.wikipedia.org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/wiki/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George_Dantzig#Mathematical_statistics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1939, a misunderstanding brought about surprising results. Near the beginning of a class, Professor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wrote two problems on the blackboard. Dantzig arrived late and assumed that they were a homework assignment. According to Dantzig, they "seemed to be a little harder than usual", but a few days later he handed in completed solutions for both problems, still believing that they were an assignment that was overdue.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[4]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Six weeks later, an excited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eagerly told him that the "homework" problems he had solved were two of the most famous unsolved problems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tatistics"/>
              </a:rPr>
              <a:t>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 persisted in the form 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Urban legend"/>
              </a:rPr>
              <a:t>urban legend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as an introductory scene in the movie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Good Will Hunting"/>
              </a:rPr>
              <a:t>Good Will Hunting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Dantzig realized that one of the unsolved problems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 Dantzig"/>
              </a:rPr>
              <a:t>he had mistaken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homework in his professor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Jerzy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Neyman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(and actually later solved), was applicable to finding an algorithm for linear programs.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en.wikipedia.org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/wiki/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George_Dantzig#Mathematical_statistics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1939, a misunderstanding brought about surprising results. Near the beginning of a class, Professor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wrote two problems on the blackboard. Dantzig arrived late and assumed that they were a homework assignment. According to Dantzig, they "seemed to be a little harder than usual", but a few days later he handed in completed solutions for both problems, still believing that they were an assignment that was overdue.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[4]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Six weeks later, an excited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eagerly told him that the "homework" problems he had solved were two of the most famous unsolved problems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tatistics"/>
              </a:rPr>
              <a:t>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 persisted in the form 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Urban legend"/>
              </a:rPr>
              <a:t>urban legend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as an introductory scene in the movie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Good Will Hunting"/>
              </a:rPr>
              <a:t>Good Will Hunting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FFB6-0116-E241-8B57-86A2E883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56C00-FB63-AF4D-9824-11BA36E11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1A9C-06CC-9C44-B5CB-C12AD05B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288D-F030-184D-9BDA-0FF06B00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3CE8-4F69-FE42-A5A3-5A08DEC6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080B-DEE0-F643-8599-1018938A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8D4A-C75C-534C-91A2-BE8B3639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C71F-2E71-574D-A320-C0B18AC7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C46A-B8A4-8C4E-8205-C9060A8E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2982-E807-1140-B4F0-CA36140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56FBD-6924-A542-A5EA-EF7209054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A953-B370-8343-91ED-50F73885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6B14-D4B5-A04F-A6DB-C94D923D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FBF4-24AD-454A-8907-C6CC6549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29D0-3A9E-E644-A186-D10B1E4E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759-A5C8-6F4C-8935-301BA425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0333-6DCB-B342-BEAC-E02DA282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D06E-69D7-8541-9F92-75AE9AF6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1A5D-9E4C-9745-BACD-634D5AE3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DB7A-D9E8-334D-A58B-ED8C77D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7D91-30B3-B545-822C-66923BD2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ED65-169D-614D-86EC-29C0E948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3206-CDC1-EC4B-B986-DFA567A4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ED2F-1CBE-924D-B95D-2A834028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522A-D870-0A4C-8519-0105482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4DC-5260-4C4B-8AFF-052E4213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EE59-FDEE-594E-8482-47B6B4A85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55C9-4F50-6945-B85E-AB341044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5485E-1007-084E-A763-EF0FD3AE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1E2DB-69EC-9A4D-9F16-199C65C7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8E37-E1EF-2947-8A3C-1768E7BF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E64-E620-9348-923B-AB355F4F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8247-278D-F94B-A3C3-CF7DFEA1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F07-C602-5D4B-BA9F-2CEE8DE8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227FE-D62B-344C-B217-A44B6F82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7CDDB-3783-954A-B1C7-A56B429C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72B4F-9D96-0F4B-86F6-281CA5C5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ACC5D-20BA-1249-A0F9-781D8BA9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6B9BE-FE64-B54C-84DF-9C544168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F51-BC31-D246-921F-80CA77E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96727-82D2-5343-912A-9650E35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C6-C9E6-4A45-BBBE-4FDB2D88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A948-A404-4D47-8644-78282801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9A568-2331-CC47-ADC5-3D1966F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AE618-1270-604D-9BD3-90CEEFCC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7AEE-BF52-7C4D-AD0F-0E0058A2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1555-F21A-7D49-8B8E-4D25607F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A01E-3DCE-0F49-8DE3-423F945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C6CF9-A979-D045-B571-3424EC3E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11BE-5249-2F48-BB58-82CA9DC7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C048-5A80-1E42-9979-73C86542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187F-DC7D-AA4B-960D-22F8697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40C8-C752-7F46-A9C6-09FE296B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4D730-6D4B-CA40-A6D6-EB94D2B16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3598-7CD9-A34C-8295-AA1A693D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5D47B-1CA4-7846-B64E-D31604E3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5DEF-EE61-6846-BF7C-3ACD19C9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BEEE-39E6-EB41-A61C-F9682C05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5EE2-4792-B14D-AEA4-23D14F31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9FB0-269D-204F-BC92-0CA8A517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3B0F-6B57-F543-8898-F5A3E02B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EF72-8FCF-AD49-A29F-EEF80E6CE4D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5037-A4A9-D64B-A9B1-4F43D515D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38B2-01EE-C748-85B2-A8C08151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3732-753D-0646-8EE7-BFF50FC4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index.html" TargetMode="External"/><Relationship Id="rId2" Type="http://schemas.openxmlformats.org/officeDocument/2006/relationships/hyperlink" Target="https://sites.google.com/view/vnn2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Verifying Neural Networks</a:t>
            </a:r>
            <a:br>
              <a:rPr lang="en-US" sz="4400" dirty="0"/>
            </a:br>
            <a:r>
              <a:rPr lang="en-US" sz="4400" dirty="0" err="1"/>
              <a:t>ReluPlex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3A536-8111-4241-BAF0-F9689DC8D374}"/>
              </a:ext>
            </a:extLst>
          </p:cNvPr>
          <p:cNvSpPr txBox="1"/>
          <p:nvPr/>
        </p:nvSpPr>
        <p:spPr>
          <a:xfrm>
            <a:off x="1396980" y="6311890"/>
            <a:ext cx="973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 : Introduction to Neural Network Verification by Aws </a:t>
            </a:r>
            <a:r>
              <a:rPr lang="en-US" sz="2400" dirty="0" err="1"/>
              <a:t>Albarghouthi</a:t>
            </a:r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460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53ED-71B4-214F-A89E-97DBF52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formulation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B5052-C057-0F44-B308-8758AF971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953" y="1379348"/>
                <a:ext cx="10919847" cy="53469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𝑝𝑟𝑒𝑐𝑜𝑛𝑑𝑖𝑡𝑖𝑜𝑛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∧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𝑛𝑒𝑢𝑟𝑎𝑙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𝑛𝑒𝑡𝑤𝑜𝑟𝑘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𝑝𝑜𝑠𝑡𝑐𝑜𝑛𝑑𝑖𝑡𝑖𝑜𝑛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≤0.1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⋀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⋀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⋀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𝑃𝑟𝑒𝑐𝑜𝑛𝑑𝑖𝑡𝑖𝑜𝑛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𝐺𝑙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𝑃𝑜𝑠𝑡𝑐𝑜𝑛𝑑𝑖𝑡𝑖𝑜𝑛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Precondition and Post-condition can be encoded in LRA. Solve using DPLL</a:t>
                </a:r>
                <a:r>
                  <a:rPr lang="en-US" sz="2400" baseline="30000" dirty="0"/>
                  <a:t>LRA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B5052-C057-0F44-B308-8758AF971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953" y="1379348"/>
                <a:ext cx="10919847" cy="5346915"/>
              </a:xfrm>
              <a:blipFill>
                <a:blip r:embed="rId2"/>
                <a:stretch>
                  <a:fillRect l="-6504" t="-8294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6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B4D1-37F5-0A4F-ADCB-0FDC77A4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Sigmoids</a:t>
            </a:r>
            <a:r>
              <a:rPr lang="en-US" dirty="0"/>
              <a:t> and </a:t>
            </a:r>
            <a:r>
              <a:rPr lang="en-US" dirty="0" err="1"/>
              <a:t>ReLUs</a:t>
            </a:r>
            <a:r>
              <a:rPr lang="en-US" dirty="0"/>
              <a:t> and exponential blow-up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A0B8B-4C67-1446-95A8-3DC7EECC3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2" y="1825625"/>
                <a:ext cx="829534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Sigmoids can be approximated by piece-wise relations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Others have considered MILP encodings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Without disjunctions the problem is an LP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Polynomial Time solvable, Simplex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for all the inputs, the </a:t>
                </a:r>
                <a:r>
                  <a:rPr lang="en-US" dirty="0" err="1"/>
                  <a:t>ReLUs</a:t>
                </a:r>
                <a:r>
                  <a:rPr lang="en-US" dirty="0"/>
                  <a:t> are either active (x) or inactive (0)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We can replace each </a:t>
                </a:r>
                <a:r>
                  <a:rPr lang="en-US" dirty="0" err="1"/>
                  <a:t>ReLU</a:t>
                </a:r>
                <a:r>
                  <a:rPr lang="en-US" dirty="0"/>
                  <a:t> with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based on lightweight analysis of which is which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Otherwise, DPLL has to handle the disjunctions and in the worst case will have to consider every possible case (active or inactive) for every possible </a:t>
                </a:r>
                <a:r>
                  <a:rPr lang="en-US" dirty="0" err="1"/>
                  <a:t>ReLU</a:t>
                </a:r>
                <a:r>
                  <a:rPr lang="en-US" dirty="0"/>
                  <a:t> leading to exponential number of calls to Simplex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err="1"/>
                  <a:t>Reluplex</a:t>
                </a:r>
                <a:r>
                  <a:rPr lang="en-US" dirty="0"/>
                  <a:t> [Katz et al. 2017] addresses this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A0B8B-4C67-1446-95A8-3DC7EECC3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2" y="1825625"/>
                <a:ext cx="8295340" cy="4351338"/>
              </a:xfrm>
              <a:blipFill>
                <a:blip r:embed="rId2"/>
                <a:stretch>
                  <a:fillRect l="-916" t="-1744" r="-1985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F929EA7-A5D4-2643-B5B7-24AEF8048E55}"/>
              </a:ext>
            </a:extLst>
          </p:cNvPr>
          <p:cNvGrpSpPr/>
          <p:nvPr/>
        </p:nvGrpSpPr>
        <p:grpSpPr>
          <a:xfrm>
            <a:off x="8914033" y="2215012"/>
            <a:ext cx="3098673" cy="2746078"/>
            <a:chOff x="8734739" y="2066253"/>
            <a:chExt cx="3098673" cy="274607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DCBD1B-DB79-DC4F-ACAD-B55A3E69B26A}"/>
                </a:ext>
              </a:extLst>
            </p:cNvPr>
            <p:cNvSpPr/>
            <p:nvPr/>
          </p:nvSpPr>
          <p:spPr>
            <a:xfrm>
              <a:off x="10560416" y="2926883"/>
              <a:ext cx="100868" cy="466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BB52F8-16CC-6B41-9CEF-6DB4110B478B}"/>
                </a:ext>
              </a:extLst>
            </p:cNvPr>
            <p:cNvSpPr/>
            <p:nvPr/>
          </p:nvSpPr>
          <p:spPr>
            <a:xfrm>
              <a:off x="10661284" y="2438401"/>
              <a:ext cx="311513" cy="466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1A74B0-CB4E-524D-9568-4D2C0D7D1D32}"/>
                </a:ext>
              </a:extLst>
            </p:cNvPr>
            <p:cNvSpPr/>
            <p:nvPr/>
          </p:nvSpPr>
          <p:spPr>
            <a:xfrm>
              <a:off x="10343719" y="3409631"/>
              <a:ext cx="216696" cy="466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65C7F-253E-3B42-8236-6D9440BCDBD7}"/>
                </a:ext>
              </a:extLst>
            </p:cNvPr>
            <p:cNvSpPr/>
            <p:nvPr/>
          </p:nvSpPr>
          <p:spPr>
            <a:xfrm>
              <a:off x="10972800" y="2066253"/>
              <a:ext cx="824751" cy="3721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7605AE-D9D2-D746-8C1A-F9600D589732}"/>
                </a:ext>
              </a:extLst>
            </p:cNvPr>
            <p:cNvSpPr/>
            <p:nvPr/>
          </p:nvSpPr>
          <p:spPr>
            <a:xfrm>
              <a:off x="9395012" y="3872758"/>
              <a:ext cx="948707" cy="466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69F777-9575-A34C-9068-0FC029F7DC9B}"/>
                </a:ext>
              </a:extLst>
            </p:cNvPr>
            <p:cNvCxnSpPr>
              <a:cxnSpLocks/>
            </p:cNvCxnSpPr>
            <p:nvPr/>
          </p:nvCxnSpPr>
          <p:spPr>
            <a:xfrm>
              <a:off x="9395012" y="4338918"/>
              <a:ext cx="243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B439D-BBE8-794E-8E97-332D06AA4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5012" y="2066253"/>
              <a:ext cx="0" cy="22726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CC8ED70B-48FA-2247-AF8E-01598A39DCF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395012" y="2102111"/>
              <a:ext cx="2438400" cy="2232413"/>
            </a:xfrm>
            <a:prstGeom prst="curvedConnector3">
              <a:avLst>
                <a:gd name="adj1" fmla="val 5073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DFF11EC-C224-5A45-97F6-4F79A0EA5C77}"/>
                    </a:ext>
                  </a:extLst>
                </p:cNvPr>
                <p:cNvSpPr/>
                <p:nvPr/>
              </p:nvSpPr>
              <p:spPr>
                <a:xfrm>
                  <a:off x="10127028" y="4442999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DFF11EC-C224-5A45-97F6-4F79A0EA5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28" y="4442999"/>
                  <a:ext cx="4333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D280223-F58B-1C4D-AA32-39CFC7FE6745}"/>
                    </a:ext>
                  </a:extLst>
                </p:cNvPr>
                <p:cNvSpPr/>
                <p:nvPr/>
              </p:nvSpPr>
              <p:spPr>
                <a:xfrm>
                  <a:off x="8734739" y="3300832"/>
                  <a:ext cx="6546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D280223-F58B-1C4D-AA32-39CFC7FE6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739" y="3300832"/>
                  <a:ext cx="65466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7D879E7-A201-D34B-A141-D6CD84C6592B}"/>
                    </a:ext>
                  </a:extLst>
                </p:cNvPr>
                <p:cNvSpPr/>
                <p:nvPr/>
              </p:nvSpPr>
              <p:spPr>
                <a:xfrm>
                  <a:off x="8903999" y="3629513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7D879E7-A201-D34B-A141-D6CD84C65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999" y="3629513"/>
                  <a:ext cx="43505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E91D400-EDDE-9046-9FF2-5F52A047CDB9}"/>
                    </a:ext>
                  </a:extLst>
                </p:cNvPr>
                <p:cNvSpPr/>
                <p:nvPr/>
              </p:nvSpPr>
              <p:spPr>
                <a:xfrm>
                  <a:off x="10452067" y="4442999"/>
                  <a:ext cx="6529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E91D400-EDDE-9046-9FF2-5F52A047CD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2067" y="4442999"/>
                  <a:ext cx="6529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14921-51E2-E041-9D39-28B690D723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7682" y="3876471"/>
              <a:ext cx="0" cy="4587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F1808E-9FFD-EA48-9200-92D8E9FA92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3797" y="3425213"/>
              <a:ext cx="954314" cy="378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EC73-B132-E34E-B2B6-BA6F5D7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Reluplex</a:t>
            </a:r>
            <a:r>
              <a:rPr lang="en-US" dirty="0"/>
              <a:t> Decision Procedure for </a:t>
            </a:r>
            <a:r>
              <a:rPr lang="en-US" dirty="0" err="1"/>
              <a:t>ReLU</a:t>
            </a:r>
            <a:r>
              <a:rPr lang="en-US" dirty="0"/>
              <a:t> 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in </a:t>
                </a:r>
                <a:r>
                  <a:rPr lang="en-US" dirty="0" err="1"/>
                  <a:t>Reluplex</a:t>
                </a:r>
                <a:r>
                  <a:rPr lang="en-US" dirty="0"/>
                  <a:t> form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Delay case splitting on </a:t>
                </a:r>
                <a:r>
                  <a:rPr lang="en-US" dirty="0" err="1"/>
                  <a:t>ReLUs</a:t>
                </a:r>
                <a:endParaRPr lang="en-US" dirty="0"/>
              </a:p>
              <a:p>
                <a:r>
                  <a:rPr lang="en-US" dirty="0"/>
                  <a:t>In the worst case it is still exponential, but has been shown to be empirically better than DPLL</a:t>
                </a:r>
                <a:r>
                  <a:rPr lang="en-US" baseline="30000" dirty="0"/>
                  <a:t>LRA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EC73-B132-E34E-B2B6-BA6F5D7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Reluplex</a:t>
            </a:r>
            <a:r>
              <a:rPr lang="en-US" dirty="0"/>
              <a:t> Decision Procedure for </a:t>
            </a:r>
            <a:r>
              <a:rPr lang="en-US" dirty="0" err="1"/>
              <a:t>ReLU</a:t>
            </a:r>
            <a:r>
              <a:rPr lang="en-US" dirty="0"/>
              <a:t> 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in </a:t>
                </a:r>
                <a:r>
                  <a:rPr lang="en-US" dirty="0" err="1"/>
                  <a:t>Reluplex</a:t>
                </a:r>
                <a:r>
                  <a:rPr lang="en-US" dirty="0"/>
                  <a:t> form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Reluplex</a:t>
                </a:r>
                <a:r>
                  <a:rPr lang="en-US" dirty="0"/>
                  <a:t> form</a:t>
                </a:r>
              </a:p>
              <a:p>
                <a:r>
                  <a:rPr lang="en-US" dirty="0"/>
                  <a:t>Equations (same as Simplex)</a:t>
                </a:r>
              </a:p>
              <a:p>
                <a:r>
                  <a:rPr lang="en-US" dirty="0"/>
                  <a:t>Bounds (same as Simplex)</a:t>
                </a:r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Given conjunction of inequalities and </a:t>
                </a:r>
                <a:r>
                  <a:rPr lang="en-US" dirty="0" err="1"/>
                  <a:t>ReLU</a:t>
                </a:r>
                <a:r>
                  <a:rPr lang="en-US" dirty="0"/>
                  <a:t> constraints we can convert them to </a:t>
                </a:r>
                <a:r>
                  <a:rPr lang="en-US" dirty="0" err="1"/>
                  <a:t>Reluplex</a:t>
                </a:r>
                <a:r>
                  <a:rPr lang="en-US" dirty="0"/>
                  <a:t> form and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837B-F4E0-9F4A-8849-C2C24C5C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2"/>
            <a:ext cx="10515600" cy="704258"/>
          </a:xfrm>
        </p:spPr>
        <p:txBody>
          <a:bodyPr/>
          <a:lstStyle/>
          <a:p>
            <a:r>
              <a:rPr lang="en-US" dirty="0" err="1"/>
              <a:t>Reluplex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2A148B4-9BCF-E24F-891D-B78597F64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635431"/>
                <a:ext cx="8894737" cy="62225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Input</a:t>
                </a:r>
                <a:r>
                  <a:rPr lang="en-US" sz="1800" dirty="0"/>
                  <a:t>: A formula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dirty="0" err="1"/>
                  <a:t>Reluplex</a:t>
                </a:r>
                <a:r>
                  <a:rPr lang="en-US" sz="1800" dirty="0"/>
                  <a:t> form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Output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or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↦0⟩</m:t>
                    </m:r>
                  </m:oMath>
                </a14:m>
                <a:r>
                  <a:rPr lang="en-US" sz="1800" dirty="0"/>
                  <a:t>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:= non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 part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while</a:t>
                </a:r>
                <a:r>
                  <a:rPr lang="en-US" sz="1800" dirty="0"/>
                  <a:t> true </a:t>
                </a:r>
                <a:r>
                  <a:rPr lang="en-US" sz="1800" b="1" dirty="0"/>
                  <a:t>do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𝑆𝑖𝑚𝑝𝑙𝑒𝑥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b="1" dirty="0"/>
                  <a:t> is </a:t>
                </a:r>
                <a:r>
                  <a:rPr lang="en-US" sz="1800" b="1" dirty="0" err="1"/>
                  <a:t>unsat</a:t>
                </a:r>
                <a:r>
                  <a:rPr lang="en-US" sz="1800" b="1" dirty="0"/>
                  <a:t> then return UNSAT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  else 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then 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// Handle violated </a:t>
                </a:r>
                <a:r>
                  <a:rPr lang="en-US" sz="1800" dirty="0" err="1">
                    <a:solidFill>
                      <a:schemeClr val="accent6">
                        <a:lumMod val="75000"/>
                      </a:schemeClr>
                    </a:solidFill>
                  </a:rPr>
                  <a:t>ReLU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constraints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  if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basic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then </a:t>
                </a:r>
                <a:r>
                  <a:rPr lang="en-US" sz="1800" dirty="0">
                    <a:solidFill>
                      <a:schemeClr val="bg1"/>
                    </a:solidFill>
                  </a:rPr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with non-basic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  if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basic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then </a:t>
                </a:r>
                <a:r>
                  <a:rPr lang="en-US" sz="1800" dirty="0">
                    <a:solidFill>
                      <a:schemeClr val="bg1"/>
                    </a:solidFill>
                  </a:rPr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with non-basic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⌈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⌈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// Case split</a:t>
                </a:r>
                <a:endParaRPr lang="en-US" sz="18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considered &gt;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times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𝑅𝑒𝑙𝑢𝑝𝑙𝑒𝑥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≥0∧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𝑅𝑒𝑙𝑢𝑝𝑙𝑒𝑥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0∧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if 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unsat</a:t>
                </a:r>
                <a:r>
                  <a:rPr lang="en-US" sz="1800" dirty="0">
                    <a:solidFill>
                      <a:schemeClr val="bg1"/>
                    </a:solidFill>
                  </a:rPr>
                  <a:t> then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return </a:t>
                </a:r>
                <a:r>
                  <a:rPr lang="en-US" sz="1800" dirty="0">
                    <a:solidFill>
                      <a:schemeClr val="bg1"/>
                    </a:solidFill>
                  </a:rPr>
                  <a:t>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else  </a:t>
                </a:r>
                <a:r>
                  <a:rPr lang="en-US" sz="1800" dirty="0">
                    <a:solidFill>
                      <a:schemeClr val="bg1"/>
                    </a:solidFill>
                  </a:rPr>
                  <a:t> i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𝑢𝑛𝑠𝑎𝑡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then return 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else return 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2A148B4-9BCF-E24F-891D-B78597F64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635431"/>
                <a:ext cx="8894737" cy="6222569"/>
              </a:xfrm>
              <a:blipFill>
                <a:blip r:embed="rId2"/>
                <a:stretch>
                  <a:fillRect l="-570" b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7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837B-F4E0-9F4A-8849-C2C24C5C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2"/>
            <a:ext cx="10515600" cy="704258"/>
          </a:xfrm>
        </p:spPr>
        <p:txBody>
          <a:bodyPr/>
          <a:lstStyle/>
          <a:p>
            <a:r>
              <a:rPr lang="en-US" dirty="0" err="1"/>
              <a:t>Reluplex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2A148B4-9BCF-E24F-891D-B78597F64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635431"/>
                <a:ext cx="8894737" cy="62225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Input</a:t>
                </a:r>
                <a:r>
                  <a:rPr lang="en-US" sz="1800" dirty="0"/>
                  <a:t>: A formula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dirty="0" err="1"/>
                  <a:t>Reluplex</a:t>
                </a:r>
                <a:r>
                  <a:rPr lang="en-US" sz="1800" dirty="0"/>
                  <a:t> form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Output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or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↦0⟩</m:t>
                    </m:r>
                  </m:oMath>
                </a14:m>
                <a:r>
                  <a:rPr lang="en-US" sz="1800" dirty="0"/>
                  <a:t>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:= non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 part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while</a:t>
                </a:r>
                <a:r>
                  <a:rPr lang="en-US" sz="1800" dirty="0"/>
                  <a:t> true </a:t>
                </a:r>
                <a:r>
                  <a:rPr lang="en-US" sz="1800" b="1" dirty="0"/>
                  <a:t>do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𝑆𝑖𝑚𝑝𝑙𝑒𝑥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b="1" dirty="0"/>
                  <a:t> is </a:t>
                </a:r>
                <a:r>
                  <a:rPr lang="en-US" sz="1800" b="1" dirty="0" err="1"/>
                  <a:t>unsat</a:t>
                </a:r>
                <a:r>
                  <a:rPr lang="en-US" sz="1800" b="1" dirty="0"/>
                  <a:t> then return UNSAT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  else 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then return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// Handle violated </a:t>
                </a:r>
                <a:r>
                  <a:rPr lang="en-US" sz="1800" dirty="0" err="1">
                    <a:solidFill>
                      <a:schemeClr val="accent6">
                        <a:lumMod val="75000"/>
                      </a:schemeClr>
                    </a:solidFill>
                  </a:rPr>
                  <a:t>ReLU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constraints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if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is basic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then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with non-basic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if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is basic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then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with non-basic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⌈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⌈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// Case split</a:t>
                </a:r>
                <a:endParaRPr lang="en-US" sz="18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b="1" dirty="0"/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considered &gt;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times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𝑅𝑒𝑙𝑢𝑝𝑙𝑒𝑥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≥0∧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𝑅𝑒𝑙𝑢𝑝𝑙𝑒𝑥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0∧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unsat</a:t>
                </a:r>
                <a:r>
                  <a:rPr lang="en-US" sz="1800" dirty="0">
                    <a:solidFill>
                      <a:srgbClr val="0070C0"/>
                    </a:solidFill>
                  </a:rPr>
                  <a:t> then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return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else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i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𝑢𝑛𝑠𝑎𝑡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then return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else return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2A148B4-9BCF-E24F-891D-B78597F64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635431"/>
                <a:ext cx="8894737" cy="6222569"/>
              </a:xfrm>
              <a:blipFill>
                <a:blip r:embed="rId2"/>
                <a:stretch>
                  <a:fillRect l="-570" b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5D03-E29D-F249-8E7A-B729B8A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E8ED8-2C60-D342-83B3-354C0F1B2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last part of the algorithm ensures termination</a:t>
                </a:r>
              </a:p>
              <a:p>
                <a:r>
                  <a:rPr lang="en-US" dirty="0"/>
                  <a:t>Otherwise, the algorithm could loop forever between fixing </a:t>
                </a:r>
                <a:r>
                  <a:rPr lang="en-US" dirty="0" err="1"/>
                  <a:t>relu</a:t>
                </a:r>
                <a:r>
                  <a:rPr lang="en-US" dirty="0"/>
                  <a:t> constraints and Simplex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split into two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E8ED8-2C60-D342-83B3-354C0F1B2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93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25AC-C303-7A40-8275-EF00794F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dirty="0" err="1"/>
              <a:t>Reluplex</a:t>
            </a:r>
            <a:r>
              <a:rPr lang="en-US" dirty="0"/>
              <a:t> on ACAS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697C9-ED09-0244-BBA6-15E5EBBE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2" y="1942353"/>
            <a:ext cx="7620000" cy="367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D7F0F-9999-D742-9F39-FB7024E4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14" y="1435893"/>
            <a:ext cx="4497111" cy="29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230E-182D-EC4F-89CE-CADFE014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091B-4CBE-F148-86C6-64CECCE0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Input-output and robustness requirements of neural networks can be expressed as satisfiability queries</a:t>
            </a:r>
          </a:p>
          <a:p>
            <a:r>
              <a:rPr lang="en-US" dirty="0"/>
              <a:t>Without </a:t>
            </a:r>
            <a:r>
              <a:rPr lang="en-US" dirty="0" err="1"/>
              <a:t>ReLU</a:t>
            </a:r>
            <a:r>
              <a:rPr lang="en-US" dirty="0"/>
              <a:t> and disjunctions the requirements can be checked efficiently, e.g., Simplex</a:t>
            </a:r>
          </a:p>
          <a:p>
            <a:r>
              <a:rPr lang="en-US" dirty="0" err="1"/>
              <a:t>Reluplex</a:t>
            </a:r>
            <a:r>
              <a:rPr lang="en-US" dirty="0"/>
              <a:t> implements smarter case splitting</a:t>
            </a:r>
          </a:p>
        </p:txBody>
      </p:sp>
    </p:spTree>
    <p:extLst>
      <p:ext uri="{BB962C8B-B14F-4D97-AF65-F5344CB8AC3E}">
        <p14:creationId xmlns:p14="http://schemas.microsoft.com/office/powerpoint/2010/main" val="8353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4224-B5FD-AE46-89FC-30943119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3C97-845C-7142-82BC-11F7A324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 neural networks</a:t>
            </a:r>
          </a:p>
          <a:p>
            <a:pPr marL="0" indent="0">
              <a:buNone/>
            </a:pPr>
            <a:r>
              <a:rPr lang="en-US" dirty="0"/>
              <a:t>Requirements of neural networks</a:t>
            </a:r>
          </a:p>
          <a:p>
            <a:pPr marL="0" indent="0">
              <a:buNone/>
            </a:pPr>
            <a:r>
              <a:rPr lang="en-US" dirty="0" err="1"/>
              <a:t>Reluplex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65745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4B77-C459-7C42-85ED-8BA85B32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5F40-679A-C848-BC6D-8F3A6919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Reluplex</a:t>
            </a:r>
            <a:r>
              <a:rPr lang="en-US" dirty="0"/>
              <a:t>: An Efficient SMT Solver for Verifying Deep Neural Networks by Guy Katz, Clark Barrett, David Dill, Kyle Julian, Mykel </a:t>
            </a:r>
            <a:r>
              <a:rPr lang="en-US" dirty="0" err="1"/>
              <a:t>Kochenderfer</a:t>
            </a:r>
            <a:r>
              <a:rPr lang="en-US" dirty="0"/>
              <a:t>, CAV 2017</a:t>
            </a:r>
          </a:p>
          <a:p>
            <a:r>
              <a:rPr lang="en-US" dirty="0"/>
              <a:t>Book: Introduction to Neural Network Verification by Aws </a:t>
            </a:r>
            <a:r>
              <a:rPr lang="en-US" dirty="0" err="1"/>
              <a:t>Albarghouthi</a:t>
            </a:r>
            <a:r>
              <a:rPr lang="en-US" dirty="0"/>
              <a:t>, 2021</a:t>
            </a:r>
          </a:p>
          <a:p>
            <a:r>
              <a:rPr lang="en-US" dirty="0"/>
              <a:t>Further exploration: Neural Network Verification competition: </a:t>
            </a:r>
            <a:r>
              <a:rPr lang="en-US" dirty="0">
                <a:hlinkClick r:id="rId2"/>
              </a:rPr>
              <a:t>https://sites.google.com/view/vnn20/</a:t>
            </a:r>
            <a:r>
              <a:rPr lang="en-US" dirty="0"/>
              <a:t> </a:t>
            </a:r>
          </a:p>
          <a:p>
            <a:r>
              <a:rPr lang="en-US" b="1" u="sng" dirty="0">
                <a:hlinkClick r:id="rId3"/>
              </a:rPr>
              <a:t>Neural Networks and Deep Learning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B7BE-2D6B-5C48-A768-C1CB8338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as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33C28-39FF-C949-9BA5-EE9BE2BD6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169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Consider a </a:t>
                </a:r>
                <a:r>
                  <a:rPr lang="en-US" i="1" dirty="0"/>
                  <a:t>network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nonempty sets of input, output vertices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en-US" dirty="0"/>
                  <a:t> is associated with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indegree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Typically these functions are differentiable (almost everywhere)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All nodes are reachable from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Every node reach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There is a total ordering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another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33C28-39FF-C949-9BA5-EE9BE2BD6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16900" cy="4351338"/>
              </a:xfrm>
              <a:blipFill>
                <a:blip r:embed="rId2"/>
                <a:stretch>
                  <a:fillRect l="-92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173AE3-94E2-B047-A916-25D356D015C7}"/>
                  </a:ext>
                </a:extLst>
              </p:cNvPr>
              <p:cNvSpPr/>
              <p:nvPr/>
            </p:nvSpPr>
            <p:spPr>
              <a:xfrm>
                <a:off x="11150600" y="5172075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1173AE3-94E2-B047-A916-25D356D0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00" y="5172075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70895B3-449D-B340-9731-FF313B8F8B1F}"/>
                  </a:ext>
                </a:extLst>
              </p:cNvPr>
              <p:cNvSpPr/>
              <p:nvPr/>
            </p:nvSpPr>
            <p:spPr>
              <a:xfrm>
                <a:off x="9728200" y="4411663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70895B3-449D-B340-9731-FF313B8F8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200" y="4411663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15D4F80-4172-C041-A780-2D9D2BF317DC}"/>
                  </a:ext>
                </a:extLst>
              </p:cNvPr>
              <p:cNvSpPr/>
              <p:nvPr/>
            </p:nvSpPr>
            <p:spPr>
              <a:xfrm>
                <a:off x="9728200" y="5870575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15D4F80-4172-C041-A780-2D9D2BF31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200" y="5870575"/>
                <a:ext cx="736600" cy="6223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54EC53-1295-8F4C-8152-E25ED5802365}"/>
              </a:ext>
            </a:extLst>
          </p:cNvPr>
          <p:cNvCxnSpPr>
            <a:stCxn id="5" idx="3"/>
          </p:cNvCxnSpPr>
          <p:nvPr/>
        </p:nvCxnSpPr>
        <p:spPr>
          <a:xfrm>
            <a:off x="10464800" y="4722813"/>
            <a:ext cx="6858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A8DDDC-EDB3-174B-9167-8BCA538AF22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464800" y="5624513"/>
            <a:ext cx="685800" cy="55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CD21D-F79A-AF4A-B2AD-2DE21DDDE89C}"/>
                  </a:ext>
                </a:extLst>
              </p:cNvPr>
              <p:cNvSpPr/>
              <p:nvPr/>
            </p:nvSpPr>
            <p:spPr>
              <a:xfrm>
                <a:off x="11243747" y="4697968"/>
                <a:ext cx="508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6CD21D-F79A-AF4A-B2AD-2DE21DDDE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747" y="4697968"/>
                <a:ext cx="508536" cy="461665"/>
              </a:xfrm>
              <a:prstGeom prst="rect">
                <a:avLst/>
              </a:prstGeom>
              <a:blipFill>
                <a:blip r:embed="rId6"/>
                <a:stretch>
                  <a:fillRect l="-243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80C410-9DFA-B545-BF47-CE9C52267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9598" y="56879"/>
            <a:ext cx="3942402" cy="2975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BCA23-9D4F-EA42-8CE9-A6F1A09649BF}"/>
              </a:ext>
            </a:extLst>
          </p:cNvPr>
          <p:cNvSpPr txBox="1"/>
          <p:nvPr/>
        </p:nvSpPr>
        <p:spPr>
          <a:xfrm>
            <a:off x="8826370" y="2845947"/>
            <a:ext cx="3276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neuralnetworksanddeeplearning.com</a:t>
            </a:r>
            <a:r>
              <a:rPr lang="en-US" sz="1050" dirty="0"/>
              <a:t>/chap1.html</a:t>
            </a:r>
          </a:p>
        </p:txBody>
      </p:sp>
    </p:spTree>
    <p:extLst>
      <p:ext uri="{BB962C8B-B14F-4D97-AF65-F5344CB8AC3E}">
        <p14:creationId xmlns:p14="http://schemas.microsoft.com/office/powerpoint/2010/main" val="22832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06B-EF7E-6243-B576-8D2B1972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performed by a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6A9A-D397-E84E-B959-923473849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102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0" dirty="0"/>
                  <a:t>The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defines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defined as follows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non input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output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recursively defined as follows: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be the ordered set of all input edges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Base case: For input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for any input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06A9A-D397-E84E-B959-923473849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102600" cy="4351338"/>
              </a:xfrm>
              <a:blipFill>
                <a:blip r:embed="rId2"/>
                <a:stretch>
                  <a:fillRect l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181546-DEBA-7546-97F8-300D4A93ACD7}"/>
                  </a:ext>
                </a:extLst>
              </p:cNvPr>
              <p:cNvSpPr/>
              <p:nvPr/>
            </p:nvSpPr>
            <p:spPr>
              <a:xfrm>
                <a:off x="11137900" y="26781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181546-DEBA-7546-97F8-300D4A93A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900" y="2678112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5F6474F-C21E-334B-A62C-EB3D903EF942}"/>
                  </a:ext>
                </a:extLst>
              </p:cNvPr>
              <p:cNvSpPr/>
              <p:nvPr/>
            </p:nvSpPr>
            <p:spPr>
              <a:xfrm>
                <a:off x="9715500" y="1917700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5F6474F-C21E-334B-A62C-EB3D903EF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1917700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527230-4DAE-784F-BE99-6BE5447BE54B}"/>
                  </a:ext>
                </a:extLst>
              </p:cNvPr>
              <p:cNvSpPr/>
              <p:nvPr/>
            </p:nvSpPr>
            <p:spPr>
              <a:xfrm>
                <a:off x="9715500" y="3376612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3527230-4DAE-784F-BE99-6BE5447B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3376612"/>
                <a:ext cx="736600" cy="6223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246B50-6D35-274B-A447-88C0F2E8F2E6}"/>
              </a:ext>
            </a:extLst>
          </p:cNvPr>
          <p:cNvCxnSpPr>
            <a:stCxn id="5" idx="3"/>
          </p:cNvCxnSpPr>
          <p:nvPr/>
        </p:nvCxnSpPr>
        <p:spPr>
          <a:xfrm>
            <a:off x="10452100" y="2228850"/>
            <a:ext cx="6858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95D65D-E4DE-F14C-A0E6-099D8A31397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452100" y="3130550"/>
            <a:ext cx="685800" cy="55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76F3A-C3D0-7542-BBC1-2B39E0A6F722}"/>
                  </a:ext>
                </a:extLst>
              </p:cNvPr>
              <p:cNvSpPr/>
              <p:nvPr/>
            </p:nvSpPr>
            <p:spPr>
              <a:xfrm>
                <a:off x="11251932" y="2165350"/>
                <a:ext cx="508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76F3A-C3D0-7542-BBC1-2B39E0A6F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932" y="2165350"/>
                <a:ext cx="508536" cy="461665"/>
              </a:xfrm>
              <a:prstGeom prst="rect">
                <a:avLst/>
              </a:prstGeom>
              <a:blipFill>
                <a:blip r:embed="rId6"/>
                <a:stretch>
                  <a:fillRect l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2E9F1D-CC01-B942-ABA9-3F8D560D76A0}"/>
                  </a:ext>
                </a:extLst>
              </p:cNvPr>
              <p:cNvSpPr/>
              <p:nvPr/>
            </p:nvSpPr>
            <p:spPr>
              <a:xfrm rot="2659022">
                <a:off x="10405305" y="2063233"/>
                <a:ext cx="1007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2E9F1D-CC01-B942-ABA9-3F8D560D7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9022">
                <a:off x="10405305" y="2063233"/>
                <a:ext cx="10074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73210-36A4-8943-B0E7-CD980843FBA4}"/>
                  </a:ext>
                </a:extLst>
              </p:cNvPr>
              <p:cNvSpPr/>
              <p:nvPr/>
            </p:nvSpPr>
            <p:spPr>
              <a:xfrm rot="19417365">
                <a:off x="10268819" y="2925482"/>
                <a:ext cx="1012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73210-36A4-8943-B0E7-CD980843F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7365">
                <a:off x="10268819" y="2925482"/>
                <a:ext cx="10127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13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B750-0243-8A40-BC97-A920E35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DCD6A-93CE-F74A-8458-901DEF40A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4099" y="1825625"/>
                <a:ext cx="729540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DCD6A-93CE-F74A-8458-901DEF40A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4099" y="1825625"/>
                <a:ext cx="7295407" cy="4351338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DB1EE19-0E53-9941-9CEC-A3BE4AD75BB0}"/>
                  </a:ext>
                </a:extLst>
              </p:cNvPr>
              <p:cNvSpPr/>
              <p:nvPr/>
            </p:nvSpPr>
            <p:spPr>
              <a:xfrm>
                <a:off x="11137900" y="1930400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DB1EE19-0E53-9941-9CEC-A3BE4AD75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900" y="1930400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B44B0A7-87DD-8448-8DD3-93E3B071B626}"/>
                  </a:ext>
                </a:extLst>
              </p:cNvPr>
              <p:cNvSpPr/>
              <p:nvPr/>
            </p:nvSpPr>
            <p:spPr>
              <a:xfrm>
                <a:off x="8298707" y="1927027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B44B0A7-87DD-8448-8DD3-93E3B071B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07" y="1927027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0F4E061-3C9F-CE49-8778-616E2CAF4882}"/>
                  </a:ext>
                </a:extLst>
              </p:cNvPr>
              <p:cNvSpPr/>
              <p:nvPr/>
            </p:nvSpPr>
            <p:spPr>
              <a:xfrm>
                <a:off x="9715500" y="1924082"/>
                <a:ext cx="736600" cy="6223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0F4E061-3C9F-CE49-8778-616E2CAF4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1924082"/>
                <a:ext cx="736600" cy="622300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D92827-A88C-6042-B8DD-4AF1E1911EE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35307" y="2238177"/>
            <a:ext cx="685800" cy="1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915F73-5F7A-824E-8063-FD8BAABA13E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0452100" y="2235232"/>
            <a:ext cx="685800" cy="6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FD6338-0E10-3E43-89C7-8613A16B47F0}"/>
                  </a:ext>
                </a:extLst>
              </p:cNvPr>
              <p:cNvSpPr/>
              <p:nvPr/>
            </p:nvSpPr>
            <p:spPr>
              <a:xfrm>
                <a:off x="9994901" y="1282478"/>
                <a:ext cx="1600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FD6338-0E10-3E43-89C7-8613A16B4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901" y="1282478"/>
                <a:ext cx="1600198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0E4DEB-C4DC-4241-BD71-1919C86F22EB}"/>
                  </a:ext>
                </a:extLst>
              </p:cNvPr>
              <p:cNvSpPr/>
              <p:nvPr/>
            </p:nvSpPr>
            <p:spPr>
              <a:xfrm>
                <a:off x="10452100" y="2546382"/>
                <a:ext cx="1731237" cy="911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Rectified Linear Unit (RELU)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0E4DEB-C4DC-4241-BD71-1919C86F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100" y="2546382"/>
                <a:ext cx="1731237" cy="911981"/>
              </a:xfrm>
              <a:prstGeom prst="rect">
                <a:avLst/>
              </a:prstGeom>
              <a:blipFill>
                <a:blip r:embed="rId7"/>
                <a:stretch>
                  <a:fillRect l="-73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D7990B9-34C0-5440-97F0-37B0F5AAF6A3}"/>
              </a:ext>
            </a:extLst>
          </p:cNvPr>
          <p:cNvGrpSpPr/>
          <p:nvPr/>
        </p:nvGrpSpPr>
        <p:grpSpPr>
          <a:xfrm>
            <a:off x="7886699" y="4101611"/>
            <a:ext cx="3987800" cy="2075352"/>
            <a:chOff x="7886699" y="3614764"/>
            <a:chExt cx="3987800" cy="2075352"/>
          </a:xfrm>
        </p:grpSpPr>
        <p:pic>
          <p:nvPicPr>
            <p:cNvPr id="1026" name="Picture 2" descr="a ReLU activation function (b). Sigmoid function | Download Scientific  Diagram">
              <a:extLst>
                <a:ext uri="{FF2B5EF4-FFF2-40B4-BE49-F238E27FC236}">
                  <a16:creationId xmlns:a16="http://schemas.microsoft.com/office/drawing/2014/main" id="{A5471F2F-CF7C-4348-A3D7-F90281A30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699" y="3614764"/>
              <a:ext cx="3987800" cy="189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718F80-EB61-2E43-BDBD-441E12BDEE20}"/>
                </a:ext>
              </a:extLst>
            </p:cNvPr>
            <p:cNvSpPr txBox="1"/>
            <p:nvPr/>
          </p:nvSpPr>
          <p:spPr>
            <a:xfrm>
              <a:off x="8547068" y="5320784"/>
              <a:ext cx="6622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FE83F1-393C-BF4E-B42B-400611280D3A}"/>
                </a:ext>
              </a:extLst>
            </p:cNvPr>
            <p:cNvSpPr txBox="1"/>
            <p:nvPr/>
          </p:nvSpPr>
          <p:spPr>
            <a:xfrm>
              <a:off x="10572931" y="5320784"/>
              <a:ext cx="9332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Sigmoid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C19B2B-F14D-5343-B027-62C91C2F460D}"/>
                  </a:ext>
                </a:extLst>
              </p:cNvPr>
              <p:cNvSpPr/>
              <p:nvPr/>
            </p:nvSpPr>
            <p:spPr>
              <a:xfrm>
                <a:off x="9406862" y="6179554"/>
                <a:ext cx="2776475" cy="598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C19B2B-F14D-5343-B027-62C91C2F4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62" y="6179554"/>
                <a:ext cx="2776475" cy="598625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19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B750-0243-8A40-BC97-A920E35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DCD6A-93CE-F74A-8458-901DEF40A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51130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j-lt"/>
                  </a:rPr>
                  <a:t>Multi-layered Perceptron</a:t>
                </a:r>
              </a:p>
              <a:p>
                <a:pPr marL="0" indent="0">
                  <a:buNone/>
                </a:pPr>
                <a:r>
                  <a:rPr lang="en-US" dirty="0"/>
                  <a:t>Hidden layer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DCD6A-93CE-F74A-8458-901DEF40A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511307" cy="4351338"/>
              </a:xfrm>
              <a:blipFill>
                <a:blip r:embed="rId2"/>
                <a:stretch>
                  <a:fillRect l="-1518" t="-3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DB1EE19-0E53-9941-9CEC-A3BE4AD75BB0}"/>
                  </a:ext>
                </a:extLst>
              </p:cNvPr>
              <p:cNvSpPr/>
              <p:nvPr/>
            </p:nvSpPr>
            <p:spPr>
              <a:xfrm>
                <a:off x="9740900" y="878403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DB1EE19-0E53-9941-9CEC-A3BE4AD75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900" y="878403"/>
                <a:ext cx="736600" cy="6223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B44B0A7-87DD-8448-8DD3-93E3B071B626}"/>
                  </a:ext>
                </a:extLst>
              </p:cNvPr>
              <p:cNvSpPr/>
              <p:nvPr/>
            </p:nvSpPr>
            <p:spPr>
              <a:xfrm>
                <a:off x="6292107" y="865703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B44B0A7-87DD-8448-8DD3-93E3B071B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07" y="865703"/>
                <a:ext cx="736600" cy="6223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0F4E061-3C9F-CE49-8778-616E2CAF4882}"/>
                  </a:ext>
                </a:extLst>
              </p:cNvPr>
              <p:cNvSpPr/>
              <p:nvPr/>
            </p:nvSpPr>
            <p:spPr>
              <a:xfrm>
                <a:off x="7981207" y="874713"/>
                <a:ext cx="736600" cy="6223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0F4E061-3C9F-CE49-8778-616E2CAF4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7" y="874713"/>
                <a:ext cx="736600" cy="622300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D92827-A88C-6042-B8DD-4AF1E1911E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028707" y="1176853"/>
            <a:ext cx="952500" cy="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915F73-5F7A-824E-8063-FD8BAABA13E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717807" y="1185863"/>
            <a:ext cx="1023093" cy="3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606695B-1980-C644-8288-AE8B8C9C55D3}"/>
                  </a:ext>
                </a:extLst>
              </p:cNvPr>
              <p:cNvSpPr/>
              <p:nvPr/>
            </p:nvSpPr>
            <p:spPr>
              <a:xfrm>
                <a:off x="9740900" y="1715531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606695B-1980-C644-8288-AE8B8C9C5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900" y="1715531"/>
                <a:ext cx="736600" cy="6223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38FB33B-16D2-074D-A668-DFB63275D312}"/>
                  </a:ext>
                </a:extLst>
              </p:cNvPr>
              <p:cNvSpPr/>
              <p:nvPr/>
            </p:nvSpPr>
            <p:spPr>
              <a:xfrm>
                <a:off x="6292107" y="1702831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38FB33B-16D2-074D-A668-DFB63275D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07" y="1702831"/>
                <a:ext cx="736600" cy="6223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5B8763C-CDE9-854B-9AC3-2BA3E5E2161A}"/>
                  </a:ext>
                </a:extLst>
              </p:cNvPr>
              <p:cNvSpPr/>
              <p:nvPr/>
            </p:nvSpPr>
            <p:spPr>
              <a:xfrm>
                <a:off x="7981207" y="1711841"/>
                <a:ext cx="736600" cy="6223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5B8763C-CDE9-854B-9AC3-2BA3E5E21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7" y="1711841"/>
                <a:ext cx="736600" cy="622300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943563-970E-214E-8A7A-0A24DADD5A4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028707" y="2013981"/>
            <a:ext cx="952500" cy="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A90014-2E53-734B-B0CB-D2AFE14F5EEC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8717807" y="2022991"/>
            <a:ext cx="1023093" cy="3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7B1B3B0A-DDA7-1D48-BBE7-6F9CA04935E4}"/>
                  </a:ext>
                </a:extLst>
              </p:cNvPr>
              <p:cNvSpPr/>
              <p:nvPr/>
            </p:nvSpPr>
            <p:spPr>
              <a:xfrm>
                <a:off x="9740900" y="2642183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7B1B3B0A-DDA7-1D48-BBE7-6F9CA0493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900" y="2642183"/>
                <a:ext cx="736600" cy="6223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0422A1B-C73F-7C45-BFD1-DCEA77349243}"/>
                  </a:ext>
                </a:extLst>
              </p:cNvPr>
              <p:cNvSpPr/>
              <p:nvPr/>
            </p:nvSpPr>
            <p:spPr>
              <a:xfrm>
                <a:off x="6292107" y="2629483"/>
                <a:ext cx="736600" cy="6223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0422A1B-C73F-7C45-BFD1-DCEA77349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07" y="2629483"/>
                <a:ext cx="736600" cy="6223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F815C2D-1DAE-034B-B19E-72E261D9F0B4}"/>
                  </a:ext>
                </a:extLst>
              </p:cNvPr>
              <p:cNvSpPr/>
              <p:nvPr/>
            </p:nvSpPr>
            <p:spPr>
              <a:xfrm>
                <a:off x="7981207" y="2638493"/>
                <a:ext cx="736600" cy="6223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F815C2D-1DAE-034B-B19E-72E261D9F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7" y="2638493"/>
                <a:ext cx="736600" cy="622300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934A26-CC95-BE43-AB6C-70026FA28B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028707" y="2940633"/>
            <a:ext cx="952500" cy="9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9EF846-4DA7-174C-9B27-EC781C0A836C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8717807" y="2949643"/>
            <a:ext cx="1023093" cy="3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69A14-2BF1-0D48-B16D-6EE555E7A7E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7028707" y="1176853"/>
            <a:ext cx="952500" cy="846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52967F-10D6-3240-BC20-95C9936375A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028707" y="1176853"/>
            <a:ext cx="952500" cy="177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E0EA3A-6E3D-F64A-AF9F-6A1D90C2ABC9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7028707" y="1185863"/>
            <a:ext cx="952500" cy="175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471E5F-C19D-7A49-A2AA-B5ADE80EF5A6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7028707" y="2022991"/>
            <a:ext cx="952500" cy="917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4EE59-CC7C-1F4A-930C-D6EE80149A82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7028707" y="2013981"/>
            <a:ext cx="952500" cy="93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FE1AA6-85A8-0F41-B2CE-BAFF2430449F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7028707" y="1185863"/>
            <a:ext cx="952500" cy="82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DC1309-40F6-524E-B6E0-A684140FA6A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8717807" y="1185863"/>
            <a:ext cx="1023093" cy="840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64BE8-9076-E54E-8D08-5285F5617606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8717807" y="1185863"/>
            <a:ext cx="1023093" cy="176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BB5642-EEED-074E-879D-499B577EDB85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8717807" y="1189553"/>
            <a:ext cx="1023093" cy="833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2495F8-33CD-C14C-B851-A10C75C6B881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8717807" y="2022991"/>
            <a:ext cx="1023093" cy="930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BE1017-731B-B84E-B7B2-0913C96E473D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8717807" y="2026681"/>
            <a:ext cx="1023093" cy="922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E77514-5116-0C41-8674-DD853768F090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 flipV="1">
            <a:off x="8717807" y="1189553"/>
            <a:ext cx="1023093" cy="1760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E7DE001-5251-0A41-9E71-83015D98A040}"/>
                  </a:ext>
                </a:extLst>
              </p:cNvPr>
              <p:cNvSpPr/>
              <p:nvPr/>
            </p:nvSpPr>
            <p:spPr>
              <a:xfrm>
                <a:off x="7581157" y="3471068"/>
                <a:ext cx="2776475" cy="874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 err="1"/>
                  <a:t>Softmax</a:t>
                </a:r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E7DE001-5251-0A41-9E71-83015D98A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57" y="3471068"/>
                <a:ext cx="2776475" cy="874214"/>
              </a:xfrm>
              <a:prstGeom prst="rect">
                <a:avLst/>
              </a:prstGeom>
              <a:blipFill>
                <a:blip r:embed="rId12"/>
                <a:stretch>
                  <a:fillRect t="-1429" b="-6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5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A4FF-C133-1D48-B677-52EA5FD4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5125"/>
            <a:ext cx="11226800" cy="1325563"/>
          </a:xfrm>
        </p:spPr>
        <p:txBody>
          <a:bodyPr/>
          <a:lstStyle/>
          <a:p>
            <a:r>
              <a:rPr lang="en-US" dirty="0"/>
              <a:t>Typical requirements studied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AB81-3170-8C47-AD75-CA9251FFE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9184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For any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(image, text, program, controller)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meets &lt;some condition&gt;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To check the validity of this statement, we can check the satisfiability of the negation, i.e., does there exist some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does not meet &lt;some condition&gt;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For any inputs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(image, text, program, controller)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meets &lt;some condition&gt;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/>
                  <a:t>Pros. </a:t>
                </a:r>
                <a:r>
                  <a:rPr lang="en-US" dirty="0"/>
                  <a:t>Same form as pre-postconditions of automata transitions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/>
                  <a:t>Cons.</a:t>
                </a:r>
                <a:r>
                  <a:rPr lang="en-US" dirty="0"/>
                  <a:t> with this framing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&lt;some condition&gt; usually requires domain knowledge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can only be specified </a:t>
                </a:r>
                <a:r>
                  <a:rPr lang="en-US" i="1" dirty="0"/>
                  <a:t>locally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Does not cover requirements that use the NN in closed-loop system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AB81-3170-8C47-AD75-CA9251FFE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91842" cy="4351338"/>
              </a:xfrm>
              <a:blipFill>
                <a:blip r:embed="rId2"/>
                <a:stretch>
                  <a:fillRect l="-965" t="-1453" r="-804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97BC54-DCA1-B844-8DCE-53A580812442}"/>
              </a:ext>
            </a:extLst>
          </p:cNvPr>
          <p:cNvGrpSpPr/>
          <p:nvPr/>
        </p:nvGrpSpPr>
        <p:grpSpPr>
          <a:xfrm>
            <a:off x="9302007" y="2873781"/>
            <a:ext cx="1937493" cy="1110438"/>
            <a:chOff x="7536707" y="2351603"/>
            <a:chExt cx="4185393" cy="2398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198578CA-47D4-994F-A774-DA332CCDFE85}"/>
                    </a:ext>
                  </a:extLst>
                </p:cNvPr>
                <p:cNvSpPr/>
                <p:nvPr/>
              </p:nvSpPr>
              <p:spPr>
                <a:xfrm>
                  <a:off x="10985500" y="2364303"/>
                  <a:ext cx="736600" cy="6223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198578CA-47D4-994F-A774-DA332CCDF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00" y="2364303"/>
                  <a:ext cx="736600" cy="6223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1092EB-F2BC-9243-8417-FF25436A3033}"/>
                    </a:ext>
                  </a:extLst>
                </p:cNvPr>
                <p:cNvSpPr/>
                <p:nvPr/>
              </p:nvSpPr>
              <p:spPr>
                <a:xfrm>
                  <a:off x="7536707" y="2351603"/>
                  <a:ext cx="736600" cy="62230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31092EB-F2BC-9243-8417-FF25436A30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707" y="2351603"/>
                  <a:ext cx="736600" cy="6223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073839D-70D8-B241-B2ED-5B1F9E2A748C}"/>
                    </a:ext>
                  </a:extLst>
                </p:cNvPr>
                <p:cNvSpPr/>
                <p:nvPr/>
              </p:nvSpPr>
              <p:spPr>
                <a:xfrm>
                  <a:off x="9225807" y="2360613"/>
                  <a:ext cx="736600" cy="62230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073839D-70D8-B241-B2ED-5B1F9E2A7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807" y="2360613"/>
                  <a:ext cx="736600" cy="622300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85D827-0F5F-B34E-B2B2-3CFAB566BDE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8273307" y="2662753"/>
              <a:ext cx="952500" cy="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BA03AB-8E60-0E41-B178-1CAF2BCAEFF5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9962407" y="2671763"/>
              <a:ext cx="1023093" cy="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2514858-8788-E247-A68E-E714D015000C}"/>
                    </a:ext>
                  </a:extLst>
                </p:cNvPr>
                <p:cNvSpPr/>
                <p:nvPr/>
              </p:nvSpPr>
              <p:spPr>
                <a:xfrm>
                  <a:off x="10985500" y="3201431"/>
                  <a:ext cx="736600" cy="6223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2514858-8788-E247-A68E-E714D015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00" y="3201431"/>
                  <a:ext cx="736600" cy="6223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CF405F4-66CD-DD43-84F8-2DEE9EE136D5}"/>
                    </a:ext>
                  </a:extLst>
                </p:cNvPr>
                <p:cNvSpPr/>
                <p:nvPr/>
              </p:nvSpPr>
              <p:spPr>
                <a:xfrm>
                  <a:off x="7536707" y="3188731"/>
                  <a:ext cx="736600" cy="62230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CF405F4-66CD-DD43-84F8-2DEE9EE13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707" y="3188731"/>
                  <a:ext cx="736600" cy="6223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CB93B3E1-0DF1-5345-BB3C-F1EB305BABBF}"/>
                    </a:ext>
                  </a:extLst>
                </p:cNvPr>
                <p:cNvSpPr/>
                <p:nvPr/>
              </p:nvSpPr>
              <p:spPr>
                <a:xfrm>
                  <a:off x="9225807" y="3197741"/>
                  <a:ext cx="736600" cy="62230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CB93B3E1-0DF1-5345-BB3C-F1EB305BA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807" y="3197741"/>
                  <a:ext cx="736600" cy="622300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9CC7DC-4D90-5A45-B23A-19D7AE477D2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273307" y="3499881"/>
              <a:ext cx="952500" cy="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966D5C-F46C-724C-807F-017044408D8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9962407" y="3508891"/>
              <a:ext cx="1023093" cy="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D0E6C759-C6B3-614A-B762-48E472451026}"/>
                    </a:ext>
                  </a:extLst>
                </p:cNvPr>
                <p:cNvSpPr/>
                <p:nvPr/>
              </p:nvSpPr>
              <p:spPr>
                <a:xfrm>
                  <a:off x="10985500" y="4128083"/>
                  <a:ext cx="736600" cy="6223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D0E6C759-C6B3-614A-B762-48E4724510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00" y="4128083"/>
                  <a:ext cx="736600" cy="6223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1D034C1-C1C7-B749-9D6C-8A0F0356F768}"/>
                    </a:ext>
                  </a:extLst>
                </p:cNvPr>
                <p:cNvSpPr/>
                <p:nvPr/>
              </p:nvSpPr>
              <p:spPr>
                <a:xfrm>
                  <a:off x="7536707" y="4115383"/>
                  <a:ext cx="736600" cy="62230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1D034C1-C1C7-B749-9D6C-8A0F0356F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707" y="4115383"/>
                  <a:ext cx="736600" cy="62230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88AAD6F4-8F17-F74B-8832-7AB90B67CD48}"/>
                    </a:ext>
                  </a:extLst>
                </p:cNvPr>
                <p:cNvSpPr/>
                <p:nvPr/>
              </p:nvSpPr>
              <p:spPr>
                <a:xfrm>
                  <a:off x="9225807" y="4124393"/>
                  <a:ext cx="736600" cy="622300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88AAD6F4-8F17-F74B-8832-7AB90B67C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807" y="4124393"/>
                  <a:ext cx="736600" cy="622300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4884DA-448E-7C49-9082-40260C560775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8273307" y="4426533"/>
              <a:ext cx="952500" cy="9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D3E2F2-AAEA-AC49-A2C4-175F14963422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9962407" y="4435543"/>
              <a:ext cx="1023093" cy="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461572-4708-E840-9F4C-67696B545830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8273307" y="2662753"/>
              <a:ext cx="952500" cy="84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F579E3-873C-3D44-A109-A6D80F905954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>
              <a:off x="8273307" y="2662753"/>
              <a:ext cx="952500" cy="1772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278B00-960B-EF4C-B480-D5B08AF1353D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 flipV="1">
              <a:off x="8273307" y="2671763"/>
              <a:ext cx="952500" cy="17547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1F5FE97-D495-7F4F-9FB8-F747A465AA52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 flipV="1">
              <a:off x="8273307" y="3508891"/>
              <a:ext cx="952500" cy="9176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CE4CC0-054F-0A4F-977B-E6D95D557494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8273307" y="3499881"/>
              <a:ext cx="952500" cy="93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00DDF4-B03F-C54B-9477-E5ED880C66D5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8273307" y="2671763"/>
              <a:ext cx="952500" cy="82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F574E43-35D2-6F46-AC3C-67D5E7E44BF0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9962407" y="2671763"/>
              <a:ext cx="1023093" cy="8408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89BE20-2935-0547-9BEF-A54DB414D9F7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9962407" y="2671763"/>
              <a:ext cx="1023093" cy="17674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C95A8B3-AB12-D148-B2F1-8C3C78D310D1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9962407" y="2675453"/>
              <a:ext cx="1023093" cy="8334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4A5BAE-3843-B545-9812-D47346F727E5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9962407" y="3508891"/>
              <a:ext cx="1023093" cy="9303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39DEEC9-2ABA-3E45-9E88-15394A9BAFA6}"/>
                </a:ext>
              </a:extLst>
            </p:cNvPr>
            <p:cNvCxnSpPr>
              <a:cxnSpLocks/>
              <a:stCxn id="17" idx="3"/>
              <a:endCxn id="10" idx="1"/>
            </p:cNvCxnSpPr>
            <p:nvPr/>
          </p:nvCxnSpPr>
          <p:spPr>
            <a:xfrm flipV="1">
              <a:off x="9962407" y="3512581"/>
              <a:ext cx="1023093" cy="92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4C12B2-9F3F-454A-98F2-FD87C751FFE5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9962407" y="2675453"/>
              <a:ext cx="1023093" cy="176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8FF803A-F8A3-EE45-8D8C-7B09DDC224CF}"/>
              </a:ext>
            </a:extLst>
          </p:cNvPr>
          <p:cNvSpPr/>
          <p:nvPr/>
        </p:nvSpPr>
        <p:spPr>
          <a:xfrm>
            <a:off x="9093200" y="2667000"/>
            <a:ext cx="2362200" cy="1473200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CAC62D4-B430-FF4B-84C9-9541A29660BC}"/>
              </a:ext>
            </a:extLst>
          </p:cNvPr>
          <p:cNvSpPr/>
          <p:nvPr/>
        </p:nvSpPr>
        <p:spPr>
          <a:xfrm>
            <a:off x="9093200" y="4491018"/>
            <a:ext cx="2362200" cy="1473200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2123AC-536E-7D46-A1B0-E2F7C54D3971}"/>
                  </a:ext>
                </a:extLst>
              </p:cNvPr>
              <p:cNvSpPr txBox="1"/>
              <p:nvPr/>
            </p:nvSpPr>
            <p:spPr>
              <a:xfrm>
                <a:off x="10006149" y="4935230"/>
                <a:ext cx="536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2123AC-536E-7D46-A1B0-E2F7C54D3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149" y="4935230"/>
                <a:ext cx="536301" cy="584775"/>
              </a:xfrm>
              <a:prstGeom prst="rect">
                <a:avLst/>
              </a:prstGeom>
              <a:blipFill>
                <a:blip r:embed="rId1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816E581-D59A-E649-887B-D06ED9FC6F2D}"/>
              </a:ext>
            </a:extLst>
          </p:cNvPr>
          <p:cNvCxnSpPr>
            <a:stCxn id="33" idx="3"/>
            <a:endCxn id="34" idx="3"/>
          </p:cNvCxnSpPr>
          <p:nvPr/>
        </p:nvCxnSpPr>
        <p:spPr>
          <a:xfrm>
            <a:off x="11455400" y="3403600"/>
            <a:ext cx="12700" cy="182401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BB0EC608-34BA-0741-9BCA-C6A59177BB3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rot="10800000">
            <a:off x="9093200" y="3403600"/>
            <a:ext cx="12700" cy="182401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028-457B-7943-964D-75565B9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ACAS Xu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E2E08-E2F2-3A40-B658-9D64A4D11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533524"/>
                <a:ext cx="6860614" cy="482917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3MB DNN represents a large (2GB) lookup table for collision avoidance of unmanned aircraft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Input: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l-GR" sz="2000" dirty="0"/>
                  <a:t>ρ: </a:t>
                </a:r>
                <a:r>
                  <a:rPr lang="en-US" sz="2000" dirty="0"/>
                  <a:t>Distance; </a:t>
                </a:r>
                <a:r>
                  <a:rPr lang="el-GR" sz="2000" dirty="0"/>
                  <a:t>θ: </a:t>
                </a:r>
                <a:r>
                  <a:rPr lang="en-US" sz="2000" dirty="0"/>
                  <a:t>relative angle; </a:t>
                </a:r>
                <a:r>
                  <a:rPr lang="el-GR" sz="2000" dirty="0"/>
                  <a:t>ψ: </a:t>
                </a:r>
                <a:r>
                  <a:rPr lang="en-US" sz="2000" dirty="0"/>
                  <a:t>relative heading;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𝑜𝑤𝑛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dirty="0"/>
                  <a:t>:  Speeds,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000" dirty="0"/>
                  <a:t>:</a:t>
                </a:r>
                <a:r>
                  <a:rPr lang="en-US" sz="2000" dirty="0"/>
                  <a:t>Time until loss of vertical separation;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</m:oMath>
                </a14:m>
                <a:r>
                  <a:rPr lang="en-US" sz="2000" dirty="0"/>
                  <a:t>: Previous advisory.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Output: Clear of Conflict (COC) or advisor weak/strong left/right.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Network: 45 networks produced by discretizing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</m:oMath>
                </a14:m>
                <a:r>
                  <a:rPr lang="en-US" sz="2000" dirty="0"/>
                  <a:t>, each with 5 inputs and 5 outputs</a:t>
                </a:r>
              </a:p>
              <a:p>
                <a:r>
                  <a:rPr lang="en-US" sz="2000" dirty="0"/>
                  <a:t>Requirement: E.g. If the intruder is far then the score for COC should be above some threshold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&gt; 55947,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𝑜𝑤𝑛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&gt; 1145,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≥1500</m:t>
                      </m:r>
                    </m:oMath>
                  </m:oMathPara>
                </a14:m>
                <a:endParaRPr lang="en-US" sz="16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E2E08-E2F2-3A40-B658-9D64A4D11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533524"/>
                <a:ext cx="6860614" cy="4829175"/>
              </a:xfrm>
              <a:blipFill>
                <a:blip r:embed="rId2"/>
                <a:stretch>
                  <a:fillRect l="-924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A04BDE-EB4C-EA4D-A150-0B953521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14" y="1435893"/>
            <a:ext cx="4497111" cy="2920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8C1CE2-A685-F847-91A2-0CAEEC4C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512" y="4001294"/>
            <a:ext cx="5116488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1851</Words>
  <Application>Microsoft Macintosh PowerPoint</Application>
  <PresentationFormat>Widescreen</PresentationFormat>
  <Paragraphs>203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Verifying Neural Networks ReluPlex</vt:lpstr>
      <vt:lpstr>Outline</vt:lpstr>
      <vt:lpstr>References</vt:lpstr>
      <vt:lpstr>Neural networks as graphs</vt:lpstr>
      <vt:lpstr>Computation performed by a Network</vt:lpstr>
      <vt:lpstr>Example functions</vt:lpstr>
      <vt:lpstr>Example functions</vt:lpstr>
      <vt:lpstr>Typical requirements studied for neural networks</vt:lpstr>
      <vt:lpstr>Application: ACAS Xu system</vt:lpstr>
      <vt:lpstr>General formulation of correctness</vt:lpstr>
      <vt:lpstr>Sigmoids and ReLUs and exponential blow-up</vt:lpstr>
      <vt:lpstr>Reluplex Decision Procedure for ReLU NNs</vt:lpstr>
      <vt:lpstr>Reluplex Decision Procedure for ReLU NNs</vt:lpstr>
      <vt:lpstr>Reluplex</vt:lpstr>
      <vt:lpstr>Reluplex</vt:lpstr>
      <vt:lpstr>Termination</vt:lpstr>
      <vt:lpstr>Performance of Reluplex on ACAS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Neural Networks ReluPlex</dc:title>
  <dc:creator>Mitra, Sayan</dc:creator>
  <cp:lastModifiedBy>Mitra, Sayan</cp:lastModifiedBy>
  <cp:revision>30</cp:revision>
  <dcterms:created xsi:type="dcterms:W3CDTF">2021-09-09T14:39:01Z</dcterms:created>
  <dcterms:modified xsi:type="dcterms:W3CDTF">2021-09-14T16:29:49Z</dcterms:modified>
</cp:coreProperties>
</file>