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6" r:id="rId4"/>
    <p:sldId id="263" r:id="rId5"/>
    <p:sldId id="258" r:id="rId6"/>
    <p:sldId id="260" r:id="rId7"/>
    <p:sldId id="261" r:id="rId8"/>
    <p:sldId id="262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0"/>
  </p:normalViewPr>
  <p:slideViewPr>
    <p:cSldViewPr snapToGrid="0" snapToObjects="1" showGuides="1">
      <p:cViewPr>
        <p:scale>
          <a:sx n="86" d="100"/>
          <a:sy n="86" d="100"/>
        </p:scale>
        <p:origin x="144" y="6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1CA0-0E27-D949-A6D6-085818F56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0D194-B03B-8F49-8EF5-609E1201A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F6EB9-8A88-A344-A585-43598BFE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A7E88-A15C-064E-AF84-39E88303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0113F-94D5-034D-AD21-5C399E4D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6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9A3C-3B12-0747-A602-0CCEC708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2E825-1167-B24E-BC7E-634FE184C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318B1-77BF-2741-9665-28BCE683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B2C1F-34BC-DA44-99FF-F8AFD348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E838F-EA99-0D49-BFDA-79AF5960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3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CE0860-9162-E945-89F1-BA32001F1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D11EE-E308-DF4A-9C10-9C82AA271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2B323-34B3-FE46-B17F-EBBEB5101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B1A76-23AD-9944-9F23-FD4F43E9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C1329-C54D-D14E-A72E-BA77BD63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7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C197-D4AC-7048-9C25-1DC77843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41DF4-AE0F-CB47-A098-E2557B958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80982-8083-6A4E-856F-08B8B38E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6C60D-697A-E644-A7F0-BD227544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63DCA-111F-3247-A802-54C3A6B9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EB91-EAA6-7B49-A0E2-841A8931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D7638-D715-F84E-A6EA-F801D6A0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E29A7-B78F-B44C-8B30-80B4C62BF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F0BA5-7888-7F4C-B1C3-4E23C37A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F7A5F-3AB7-BB42-B89C-B4CB4AC9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3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0AA1E-9AC3-A247-8DCB-48B9D1D5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7B014-E216-6D4E-9EEF-E75DEB2CD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0C0F8-7AD9-3A4C-B3CC-EF9E6561E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6019F-A00D-3D43-B36C-78C25313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2B668-15FE-E54E-A446-916C8380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46BC8-FAFE-DA4E-B702-1D4931A0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5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9EAD-6FA8-6E4F-871C-FDD96CCAE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BC4EB-50FD-0442-AD1C-CE654D140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0E4D3-8464-4D4F-9274-D188FF59C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481AE-E96F-044D-B2EC-CF250831F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4E06BE-CE23-C443-8A3B-935BBFAE6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04D6C-B9FB-F242-9BE8-B5B8717D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58CE3-A7B9-D541-A56C-D965841D7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1F03DA-979D-6D45-8341-02063D29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0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3010-BC07-D64E-9123-399C53F2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0A660-D244-D646-A2FB-D9F6F88A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B591E-43FB-7543-AB85-1EE95081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6BD15-9D71-1045-977D-7C2B374C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3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5CE5D2-6FBE-4340-8D61-ACEF894C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55F2D-8AF2-D94D-BA84-572FABB8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31131-ED27-C34D-BF0B-0A83E139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7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38B3-9660-1740-91F0-FCB85197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A8298-B007-C84A-A442-992551839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9734A-E988-C549-9BCE-3EC2D6723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FC908-F49C-394E-9DA3-974A3CB3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C4270-0E05-8641-9392-F1D984AF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25FC-5596-EC46-814A-B5695B1B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4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0D9B-ED7C-4645-9213-05CEE81F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54AE0-2AC9-A148-B20F-53B14D361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63D12-3C57-DA42-AC27-4B8ED4AFD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6CD0C-316F-C446-BD61-5808A6BC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79E60-D0A2-0640-B193-A4F5A300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1F64E-580D-1D4D-B5D4-15FA43A7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9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5A577-805D-6A4E-A2FB-EFB3384BD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0C-5205-A845-B319-035D947C5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2EBAC-64A7-EA42-869E-5AE01445B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C08F4-70F0-B94E-AB10-935034FC2DE7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1C861-C645-2540-BDB4-9AB682D99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2A6F6-3265-F041-B112-F60A0E897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1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tras@illinoi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9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ricpony.github.io/z3py-tutorial/guide-examples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78372"/>
            <a:ext cx="10363200" cy="3131591"/>
          </a:xfrm>
        </p:spPr>
        <p:txBody>
          <a:bodyPr>
            <a:normAutofit/>
          </a:bodyPr>
          <a:lstStyle/>
          <a:p>
            <a:r>
              <a:rPr lang="en-US" sz="4400" dirty="0"/>
              <a:t>Satisfiability modulo theories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7590"/>
          </a:xfrm>
        </p:spPr>
        <p:txBody>
          <a:bodyPr>
            <a:normAutofit/>
          </a:bodyPr>
          <a:lstStyle/>
          <a:p>
            <a:r>
              <a:rPr lang="en-US" dirty="0"/>
              <a:t>Verifying cyberphysical systems</a:t>
            </a:r>
          </a:p>
          <a:p>
            <a:endParaRPr lang="en-US" dirty="0"/>
          </a:p>
          <a:p>
            <a:r>
              <a:rPr lang="en-US" dirty="0"/>
              <a:t>Sayan Mitra</a:t>
            </a:r>
          </a:p>
          <a:p>
            <a:r>
              <a:rPr lang="en-US" dirty="0">
                <a:hlinkClick r:id="rId2"/>
              </a:rPr>
              <a:t>mitras@illinois.edu</a:t>
            </a:r>
            <a:endParaRPr lang="en-US" dirty="0"/>
          </a:p>
          <a:p>
            <a:r>
              <a:rPr lang="en-US" dirty="0"/>
              <a:t>Some of the slides for this lecture are adapted from slides by Clark Barrett</a:t>
            </a:r>
          </a:p>
        </p:txBody>
      </p:sp>
    </p:spTree>
    <p:extLst>
      <p:ext uri="{BB962C8B-B14F-4D97-AF65-F5344CB8AC3E}">
        <p14:creationId xmlns:p14="http://schemas.microsoft.com/office/powerpoint/2010/main" val="2594529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E044704-B82B-A247-BA5D-AD13D88ECC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⟨\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E044704-B82B-A247-BA5D-AD13D88ECC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05061-08CB-DB48-842F-4DAB2B199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short overview of theories and models in mathematical logic</a:t>
            </a:r>
          </a:p>
        </p:txBody>
      </p:sp>
    </p:spTree>
    <p:extLst>
      <p:ext uri="{BB962C8B-B14F-4D97-AF65-F5344CB8AC3E}">
        <p14:creationId xmlns:p14="http://schemas.microsoft.com/office/powerpoint/2010/main" val="204719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7823D9-3C1E-544A-A156-2BF05A0B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theories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6F685D3-5E64-5043-A32C-3686EC557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4026"/>
                <a:ext cx="10515600" cy="517160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Uninterpreted functions (UF)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∧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∧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Difference logic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2,..,−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≤, =,&gt;,≥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&lt;,≤, =,&gt;,≥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Linear arithmetic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Real arithmetic (nonlinear)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−9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Bit vectors</a:t>
                </a:r>
              </a:p>
              <a:p>
                <a:r>
                  <a:rPr lang="en-US" dirty="0"/>
                  <a:t>Arrays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6F685D3-5E64-5043-A32C-3686EC557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4026"/>
                <a:ext cx="10515600" cy="5171607"/>
              </a:xfrm>
              <a:blipFill>
                <a:blip r:embed="rId2"/>
                <a:stretch>
                  <a:fillRect l="-96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57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25BB-C8FC-0F40-9CF6-3459AD65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decision procedure 1: Difference logic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B7FB9-BA84-4B46-B4BD-666388D58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626" y="1825625"/>
                <a:ext cx="11137692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=5)∧(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≥2)∧(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&gt;2)∧(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=2)∧ 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&lt;0)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dirty="0"/>
                  <a:t>Decision procedure:</a:t>
                </a:r>
              </a:p>
              <a:p>
                <a:pPr marL="0" indent="0">
                  <a:buNone/>
                </a:pPr>
                <a:r>
                  <a:rPr lang="en-US" dirty="0"/>
                  <a:t>Convert each literal (AF)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form: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≤−5)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≤−3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≤−2)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B7FB9-BA84-4B46-B4BD-666388D58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626" y="1825625"/>
                <a:ext cx="11137692" cy="4351338"/>
              </a:xfrm>
              <a:blipFill>
                <a:blip r:embed="rId2"/>
                <a:stretch>
                  <a:fillRect l="-1025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29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268980-04B8-3149-BE1E-FDC0D5B076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58850"/>
                <a:ext cx="10515600" cy="60899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Construct a graph with edge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each literal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268980-04B8-3149-BE1E-FDC0D5B076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58850"/>
                <a:ext cx="10515600" cy="608995"/>
              </a:xfrm>
              <a:blipFill>
                <a:blip r:embed="rId2"/>
                <a:stretch>
                  <a:fillRect l="-1086" t="-16327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E66E8D-0DD0-EA42-87BA-C9183DA834C2}"/>
                  </a:ext>
                </a:extLst>
              </p:cNvPr>
              <p:cNvSpPr/>
              <p:nvPr/>
            </p:nvSpPr>
            <p:spPr>
              <a:xfrm>
                <a:off x="1768840" y="199740"/>
                <a:ext cx="7989757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≤−5)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≤−3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≤−2)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E66E8D-0DD0-EA42-87BA-C9183DA834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840" y="199740"/>
                <a:ext cx="7989757" cy="1938992"/>
              </a:xfrm>
              <a:prstGeom prst="rect">
                <a:avLst/>
              </a:prstGeom>
              <a:blipFill>
                <a:blip r:embed="rId3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4BDD2ED-0C7F-8243-AF59-41857A4D24FC}"/>
                  </a:ext>
                </a:extLst>
              </p:cNvPr>
              <p:cNvSpPr/>
              <p:nvPr/>
            </p:nvSpPr>
            <p:spPr>
              <a:xfrm>
                <a:off x="1079292" y="4001294"/>
                <a:ext cx="689548" cy="689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4BDD2ED-0C7F-8243-AF59-41857A4D24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92" y="4001294"/>
                <a:ext cx="689548" cy="6895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B3AB70B-AE1D-3A42-A016-452EE62613E9}"/>
                  </a:ext>
                </a:extLst>
              </p:cNvPr>
              <p:cNvSpPr/>
              <p:nvPr/>
            </p:nvSpPr>
            <p:spPr>
              <a:xfrm>
                <a:off x="3195403" y="2678412"/>
                <a:ext cx="689548" cy="689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B3AB70B-AE1D-3A42-A016-452EE6261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403" y="2678412"/>
                <a:ext cx="689548" cy="689548"/>
              </a:xfrm>
              <a:prstGeom prst="ellipse">
                <a:avLst/>
              </a:prstGeom>
              <a:blipFill>
                <a:blip r:embed="rId5"/>
                <a:stretch>
                  <a:fillRect l="-1818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3C86200-50F7-2442-A1B9-2B86B9904E63}"/>
                  </a:ext>
                </a:extLst>
              </p:cNvPr>
              <p:cNvSpPr/>
              <p:nvPr/>
            </p:nvSpPr>
            <p:spPr>
              <a:xfrm>
                <a:off x="5196590" y="4001294"/>
                <a:ext cx="689548" cy="689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3C86200-50F7-2442-A1B9-2B86B9904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590" y="4001294"/>
                <a:ext cx="689548" cy="6895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77D87BF-60BC-5B45-9A8D-EC2F2BA42259}"/>
                  </a:ext>
                </a:extLst>
              </p:cNvPr>
              <p:cNvSpPr/>
              <p:nvPr/>
            </p:nvSpPr>
            <p:spPr>
              <a:xfrm>
                <a:off x="3195403" y="5820155"/>
                <a:ext cx="689548" cy="689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77D87BF-60BC-5B45-9A8D-EC2F2BA42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403" y="5820155"/>
                <a:ext cx="689548" cy="6895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571231FC-F9BD-E148-88A7-2774A8921ED3}"/>
              </a:ext>
            </a:extLst>
          </p:cNvPr>
          <p:cNvCxnSpPr>
            <a:stCxn id="5" idx="0"/>
            <a:endCxn id="6" idx="2"/>
          </p:cNvCxnSpPr>
          <p:nvPr/>
        </p:nvCxnSpPr>
        <p:spPr>
          <a:xfrm rot="5400000" flipH="1" flipV="1">
            <a:off x="1820680" y="2626572"/>
            <a:ext cx="978108" cy="17713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F81D7F9B-348A-E34B-A9BA-B3AF03C2A9EA}"/>
              </a:ext>
            </a:extLst>
          </p:cNvPr>
          <p:cNvCxnSpPr>
            <a:cxnSpLocks/>
            <a:stCxn id="6" idx="3"/>
          </p:cNvCxnSpPr>
          <p:nvPr/>
        </p:nvCxnSpPr>
        <p:spPr>
          <a:xfrm rot="5400000">
            <a:off x="1993067" y="3042752"/>
            <a:ext cx="1079092" cy="152754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8DD7CC99-F4CA-164E-968D-E09038D6042B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884951" y="3023186"/>
            <a:ext cx="1656413" cy="97810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D0333A49-765B-444C-A55D-38FB375F95FC}"/>
              </a:ext>
            </a:extLst>
          </p:cNvPr>
          <p:cNvCxnSpPr>
            <a:cxnSpLocks/>
            <a:stCxn id="7" idx="4"/>
            <a:endCxn id="8" idx="6"/>
          </p:cNvCxnSpPr>
          <p:nvPr/>
        </p:nvCxnSpPr>
        <p:spPr>
          <a:xfrm rot="5400000">
            <a:off x="3976115" y="4599679"/>
            <a:ext cx="1474087" cy="165641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34563C1F-5B3E-4E4E-BB9C-EF3DD956AC73}"/>
              </a:ext>
            </a:extLst>
          </p:cNvPr>
          <p:cNvCxnSpPr>
            <a:cxnSpLocks/>
            <a:stCxn id="8" idx="2"/>
            <a:endCxn id="5" idx="3"/>
          </p:cNvCxnSpPr>
          <p:nvPr/>
        </p:nvCxnSpPr>
        <p:spPr>
          <a:xfrm rot="10800000">
            <a:off x="1180275" y="4589861"/>
            <a:ext cx="2015129" cy="157506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58AEED0-3950-564A-9913-EB4EB360887B}"/>
                  </a:ext>
                </a:extLst>
              </p:cNvPr>
              <p:cNvSpPr/>
              <p:nvPr/>
            </p:nvSpPr>
            <p:spPr>
              <a:xfrm>
                <a:off x="1585937" y="298951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58AEED0-3950-564A-9913-EB4EB3608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937" y="2989519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E618FC-4B2F-CE46-B247-7230AEBD09AD}"/>
                  </a:ext>
                </a:extLst>
              </p:cNvPr>
              <p:cNvSpPr/>
              <p:nvPr/>
            </p:nvSpPr>
            <p:spPr>
              <a:xfrm>
                <a:off x="2720192" y="4060419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E618FC-4B2F-CE46-B247-7230AEBD0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192" y="4060419"/>
                <a:ext cx="5389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4B018C9-1BF1-E74B-B397-E8EFFC363B58}"/>
                  </a:ext>
                </a:extLst>
              </p:cNvPr>
              <p:cNvSpPr/>
              <p:nvPr/>
            </p:nvSpPr>
            <p:spPr>
              <a:xfrm>
                <a:off x="5013687" y="2958242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4B018C9-1BF1-E74B-B397-E8EFFC363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87" y="2958242"/>
                <a:ext cx="5389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44CA8B5-0F63-9944-8D66-38854288241E}"/>
              </a:ext>
            </a:extLst>
          </p:cNvPr>
          <p:cNvCxnSpPr>
            <a:cxnSpLocks/>
            <a:stCxn id="5" idx="5"/>
            <a:endCxn id="7" idx="3"/>
          </p:cNvCxnSpPr>
          <p:nvPr/>
        </p:nvCxnSpPr>
        <p:spPr>
          <a:xfrm rot="16200000" flipH="1">
            <a:off x="3482715" y="2775003"/>
            <a:ext cx="12700" cy="3629714"/>
          </a:xfrm>
          <a:prstGeom prst="curvedConnector3">
            <a:avLst>
              <a:gd name="adj1" fmla="val 25951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70693CB-4166-C444-A671-A10875EE7A31}"/>
                  </a:ext>
                </a:extLst>
              </p:cNvPr>
              <p:cNvSpPr/>
              <p:nvPr/>
            </p:nvSpPr>
            <p:spPr>
              <a:xfrm>
                <a:off x="3202018" y="4506176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70693CB-4166-C444-A671-A10875EE7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018" y="4506176"/>
                <a:ext cx="5389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2FF4700-44CD-7B4A-A55E-7425EB73160C}"/>
                  </a:ext>
                </a:extLst>
              </p:cNvPr>
              <p:cNvSpPr/>
              <p:nvPr/>
            </p:nvSpPr>
            <p:spPr>
              <a:xfrm>
                <a:off x="1316472" y="5795597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2FF4700-44CD-7B4A-A55E-7425EB731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472" y="5795597"/>
                <a:ext cx="36580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0A592D00-A09A-564E-8E48-EC363E6E7E65}"/>
              </a:ext>
            </a:extLst>
          </p:cNvPr>
          <p:cNvCxnSpPr>
            <a:cxnSpLocks/>
            <a:stCxn id="5" idx="4"/>
            <a:endCxn id="8" idx="1"/>
          </p:cNvCxnSpPr>
          <p:nvPr/>
        </p:nvCxnSpPr>
        <p:spPr>
          <a:xfrm rot="16200000" flipH="1">
            <a:off x="1745078" y="4369829"/>
            <a:ext cx="1230295" cy="18723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55ACDFF-A299-9B4A-BDF1-4098D538E2AD}"/>
                  </a:ext>
                </a:extLst>
              </p:cNvPr>
              <p:cNvSpPr/>
              <p:nvPr/>
            </p:nvSpPr>
            <p:spPr>
              <a:xfrm>
                <a:off x="2090760" y="5367139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55ACDFF-A299-9B4A-BDF1-4098D538E2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760" y="5367139"/>
                <a:ext cx="53893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C2D1DA5-B9DE-0144-81B6-01FB996EE993}"/>
                  </a:ext>
                </a:extLst>
              </p:cNvPr>
              <p:cNvSpPr/>
              <p:nvPr/>
            </p:nvSpPr>
            <p:spPr>
              <a:xfrm>
                <a:off x="4927125" y="5778292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C2D1DA5-B9DE-0144-81B6-01FB996EE9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125" y="5778292"/>
                <a:ext cx="53893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277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24" grpId="0"/>
      <p:bldP spid="25" grpId="0"/>
      <p:bldP spid="26" grpId="0"/>
      <p:bldP spid="30" grpId="0"/>
      <p:bldP spid="31" grpId="0"/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268980-04B8-3149-BE1E-FDC0D5B076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58850"/>
                <a:ext cx="10515600" cy="6089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Construct a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dirty="0"/>
                  <a:t> with edge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each literal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268980-04B8-3149-BE1E-FDC0D5B076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58850"/>
                <a:ext cx="10515600" cy="608995"/>
              </a:xfrm>
              <a:blipFill>
                <a:blip r:embed="rId2"/>
                <a:stretch>
                  <a:fillRect l="-1086" t="-14286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E66E8D-0DD0-EA42-87BA-C9183DA834C2}"/>
                  </a:ext>
                </a:extLst>
              </p:cNvPr>
              <p:cNvSpPr/>
              <p:nvPr/>
            </p:nvSpPr>
            <p:spPr>
              <a:xfrm>
                <a:off x="1768840" y="199740"/>
                <a:ext cx="7989757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≤−5)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≤−3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≤−2)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E66E8D-0DD0-EA42-87BA-C9183DA834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840" y="199740"/>
                <a:ext cx="7989757" cy="1938992"/>
              </a:xfrm>
              <a:prstGeom prst="rect">
                <a:avLst/>
              </a:prstGeom>
              <a:blipFill>
                <a:blip r:embed="rId3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4BDD2ED-0C7F-8243-AF59-41857A4D24FC}"/>
                  </a:ext>
                </a:extLst>
              </p:cNvPr>
              <p:cNvSpPr/>
              <p:nvPr/>
            </p:nvSpPr>
            <p:spPr>
              <a:xfrm>
                <a:off x="1079292" y="4001294"/>
                <a:ext cx="689548" cy="689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4BDD2ED-0C7F-8243-AF59-41857A4D24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92" y="4001294"/>
                <a:ext cx="689548" cy="6895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B3AB70B-AE1D-3A42-A016-452EE62613E9}"/>
                  </a:ext>
                </a:extLst>
              </p:cNvPr>
              <p:cNvSpPr/>
              <p:nvPr/>
            </p:nvSpPr>
            <p:spPr>
              <a:xfrm>
                <a:off x="3195403" y="2678412"/>
                <a:ext cx="689548" cy="689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B3AB70B-AE1D-3A42-A016-452EE6261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403" y="2678412"/>
                <a:ext cx="689548" cy="689548"/>
              </a:xfrm>
              <a:prstGeom prst="ellipse">
                <a:avLst/>
              </a:prstGeom>
              <a:blipFill>
                <a:blip r:embed="rId5"/>
                <a:stretch>
                  <a:fillRect l="-1818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3C86200-50F7-2442-A1B9-2B86B9904E63}"/>
                  </a:ext>
                </a:extLst>
              </p:cNvPr>
              <p:cNvSpPr/>
              <p:nvPr/>
            </p:nvSpPr>
            <p:spPr>
              <a:xfrm>
                <a:off x="5196590" y="4001294"/>
                <a:ext cx="689548" cy="689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3C86200-50F7-2442-A1B9-2B86B9904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590" y="4001294"/>
                <a:ext cx="689548" cy="6895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77D87BF-60BC-5B45-9A8D-EC2F2BA42259}"/>
                  </a:ext>
                </a:extLst>
              </p:cNvPr>
              <p:cNvSpPr/>
              <p:nvPr/>
            </p:nvSpPr>
            <p:spPr>
              <a:xfrm>
                <a:off x="3195403" y="5820155"/>
                <a:ext cx="689548" cy="689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77D87BF-60BC-5B45-9A8D-EC2F2BA42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403" y="5820155"/>
                <a:ext cx="689548" cy="6895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571231FC-F9BD-E148-88A7-2774A8921ED3}"/>
              </a:ext>
            </a:extLst>
          </p:cNvPr>
          <p:cNvCxnSpPr>
            <a:stCxn id="5" idx="0"/>
            <a:endCxn id="6" idx="2"/>
          </p:cNvCxnSpPr>
          <p:nvPr/>
        </p:nvCxnSpPr>
        <p:spPr>
          <a:xfrm rot="5400000" flipH="1" flipV="1">
            <a:off x="1820680" y="2626572"/>
            <a:ext cx="978108" cy="17713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F81D7F9B-348A-E34B-A9BA-B3AF03C2A9EA}"/>
              </a:ext>
            </a:extLst>
          </p:cNvPr>
          <p:cNvCxnSpPr>
            <a:cxnSpLocks/>
            <a:stCxn id="6" idx="3"/>
          </p:cNvCxnSpPr>
          <p:nvPr/>
        </p:nvCxnSpPr>
        <p:spPr>
          <a:xfrm rot="5400000">
            <a:off x="1993067" y="3042752"/>
            <a:ext cx="1079092" cy="152754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8DD7CC99-F4CA-164E-968D-E09038D6042B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884951" y="3023186"/>
            <a:ext cx="1656413" cy="97810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D0333A49-765B-444C-A55D-38FB375F95FC}"/>
              </a:ext>
            </a:extLst>
          </p:cNvPr>
          <p:cNvCxnSpPr>
            <a:cxnSpLocks/>
            <a:stCxn id="7" idx="4"/>
            <a:endCxn id="8" idx="6"/>
          </p:cNvCxnSpPr>
          <p:nvPr/>
        </p:nvCxnSpPr>
        <p:spPr>
          <a:xfrm rot="5400000">
            <a:off x="3976115" y="4599679"/>
            <a:ext cx="1474087" cy="1656413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34563C1F-5B3E-4E4E-BB9C-EF3DD956AC73}"/>
              </a:ext>
            </a:extLst>
          </p:cNvPr>
          <p:cNvCxnSpPr>
            <a:cxnSpLocks/>
            <a:stCxn id="8" idx="2"/>
            <a:endCxn id="5" idx="3"/>
          </p:cNvCxnSpPr>
          <p:nvPr/>
        </p:nvCxnSpPr>
        <p:spPr>
          <a:xfrm rot="10800000">
            <a:off x="1180275" y="4589861"/>
            <a:ext cx="2015129" cy="157506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58AEED0-3950-564A-9913-EB4EB360887B}"/>
                  </a:ext>
                </a:extLst>
              </p:cNvPr>
              <p:cNvSpPr/>
              <p:nvPr/>
            </p:nvSpPr>
            <p:spPr>
              <a:xfrm>
                <a:off x="1585937" y="298951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58AEED0-3950-564A-9913-EB4EB3608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937" y="2989519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E618FC-4B2F-CE46-B247-7230AEBD09AD}"/>
                  </a:ext>
                </a:extLst>
              </p:cNvPr>
              <p:cNvSpPr/>
              <p:nvPr/>
            </p:nvSpPr>
            <p:spPr>
              <a:xfrm>
                <a:off x="2720192" y="4060419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E618FC-4B2F-CE46-B247-7230AEBD0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192" y="4060419"/>
                <a:ext cx="5389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4B018C9-1BF1-E74B-B397-E8EFFC363B58}"/>
                  </a:ext>
                </a:extLst>
              </p:cNvPr>
              <p:cNvSpPr/>
              <p:nvPr/>
            </p:nvSpPr>
            <p:spPr>
              <a:xfrm>
                <a:off x="5013687" y="2958242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4B018C9-1BF1-E74B-B397-E8EFFC363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87" y="2958242"/>
                <a:ext cx="5389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44CA8B5-0F63-9944-8D66-38854288241E}"/>
              </a:ext>
            </a:extLst>
          </p:cNvPr>
          <p:cNvCxnSpPr>
            <a:cxnSpLocks/>
            <a:stCxn id="5" idx="5"/>
            <a:endCxn id="7" idx="3"/>
          </p:cNvCxnSpPr>
          <p:nvPr/>
        </p:nvCxnSpPr>
        <p:spPr>
          <a:xfrm rot="16200000" flipH="1">
            <a:off x="3482715" y="2775003"/>
            <a:ext cx="12700" cy="3629714"/>
          </a:xfrm>
          <a:prstGeom prst="curvedConnector3">
            <a:avLst>
              <a:gd name="adj1" fmla="val 259513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70693CB-4166-C444-A671-A10875EE7A31}"/>
                  </a:ext>
                </a:extLst>
              </p:cNvPr>
              <p:cNvSpPr/>
              <p:nvPr/>
            </p:nvSpPr>
            <p:spPr>
              <a:xfrm>
                <a:off x="3202018" y="4506176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70693CB-4166-C444-A671-A10875EE7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018" y="4506176"/>
                <a:ext cx="5389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2FF4700-44CD-7B4A-A55E-7425EB73160C}"/>
                  </a:ext>
                </a:extLst>
              </p:cNvPr>
              <p:cNvSpPr/>
              <p:nvPr/>
            </p:nvSpPr>
            <p:spPr>
              <a:xfrm>
                <a:off x="1316472" y="5795597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2FF4700-44CD-7B4A-A55E-7425EB731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472" y="5795597"/>
                <a:ext cx="36580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0A592D00-A09A-564E-8E48-EC363E6E7E65}"/>
              </a:ext>
            </a:extLst>
          </p:cNvPr>
          <p:cNvCxnSpPr>
            <a:cxnSpLocks/>
            <a:stCxn id="5" idx="4"/>
            <a:endCxn id="8" idx="1"/>
          </p:cNvCxnSpPr>
          <p:nvPr/>
        </p:nvCxnSpPr>
        <p:spPr>
          <a:xfrm rot="16200000" flipH="1">
            <a:off x="1745078" y="4369829"/>
            <a:ext cx="1230295" cy="18723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55ACDFF-A299-9B4A-BDF1-4098D538E2AD}"/>
                  </a:ext>
                </a:extLst>
              </p:cNvPr>
              <p:cNvSpPr/>
              <p:nvPr/>
            </p:nvSpPr>
            <p:spPr>
              <a:xfrm>
                <a:off x="2090760" y="5367139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55ACDFF-A299-9B4A-BDF1-4098D538E2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760" y="5367139"/>
                <a:ext cx="53893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C2D1DA5-B9DE-0144-81B6-01FB996EE993}"/>
                  </a:ext>
                </a:extLst>
              </p:cNvPr>
              <p:cNvSpPr/>
              <p:nvPr/>
            </p:nvSpPr>
            <p:spPr>
              <a:xfrm>
                <a:off x="4927125" y="5778292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C2D1DA5-B9DE-0144-81B6-01FB996EE9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125" y="5778292"/>
                <a:ext cx="53893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CE1B6A04-A5F6-AA48-A160-150D4BF3E5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10465" y="2903245"/>
                <a:ext cx="4895537" cy="14428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Proposition.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is satisfiable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negative cycle free.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Exercise.</a:t>
                </a:r>
              </a:p>
            </p:txBody>
          </p:sp>
        </mc:Choice>
        <mc:Fallback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CE1B6A04-A5F6-AA48-A160-150D4BF3E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465" y="2903245"/>
                <a:ext cx="4895537" cy="1442826"/>
              </a:xfrm>
              <a:prstGeom prst="rect">
                <a:avLst/>
              </a:prstGeom>
              <a:blipFill>
                <a:blip r:embed="rId15"/>
                <a:stretch>
                  <a:fillRect l="-1809" t="-8772" b="-6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394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3DF2-81AC-5045-A51C-4FB485896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decision procedure 2: Uninterpreted functions (UF)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543A4B-1F26-C746-A897-94D77FFB1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627" y="1825625"/>
                <a:ext cx="1104775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∧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Decision procedure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Put all variables and function instances in their own classes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a literal then merge the classes containing them; do this repeatedly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terms in the same class then merge classes containing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 repeat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a literal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and they belong to the same class then return </a:t>
                </a:r>
                <a:r>
                  <a:rPr lang="en-US" dirty="0" err="1"/>
                  <a:t>unsat</a:t>
                </a:r>
                <a:r>
                  <a:rPr lang="en-US" dirty="0"/>
                  <a:t> else return 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543A4B-1F26-C746-A897-94D77FFB1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627" y="1825625"/>
                <a:ext cx="11047750" cy="4351338"/>
              </a:xfrm>
              <a:blipFill>
                <a:blip r:embed="rId2"/>
                <a:stretch>
                  <a:fillRect l="-1033" t="-877" r="-115" b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90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3DF2-81AC-5045-A51C-4FB485896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decision procedure 2: Uninterpreted functions (UF)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543A4B-1F26-C746-A897-94D77FFB1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627" y="1825625"/>
                <a:ext cx="1104775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Initial classes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∧(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∧(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 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Classes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}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}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 err="1">
                    <a:latin typeface="Cambria Math" panose="02040503050406030204" pitchFamily="18" charset="0"/>
                  </a:rPr>
                  <a:t>Unsat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543A4B-1F26-C746-A897-94D77FFB1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627" y="1825625"/>
                <a:ext cx="11047750" cy="4351338"/>
              </a:xfrm>
              <a:blipFill>
                <a:blip r:embed="rId2"/>
                <a:stretch>
                  <a:fillRect l="-918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73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0D1324-5D3D-6D4A-8C62-76A473F3D45F}"/>
              </a:ext>
            </a:extLst>
          </p:cNvPr>
          <p:cNvCxnSpPr>
            <a:cxnSpLocks/>
          </p:cNvCxnSpPr>
          <p:nvPr/>
        </p:nvCxnSpPr>
        <p:spPr>
          <a:xfrm>
            <a:off x="3238079" y="3118776"/>
            <a:ext cx="2587370" cy="7386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16A10B-78BA-8E4E-B958-FAEE057E3058}"/>
              </a:ext>
            </a:extLst>
          </p:cNvPr>
          <p:cNvSpPr txBox="1"/>
          <p:nvPr/>
        </p:nvSpPr>
        <p:spPr>
          <a:xfrm>
            <a:off x="1293586" y="1935326"/>
            <a:ext cx="3398780" cy="3970318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Theory solvers/decision procedures</a:t>
            </a: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18114-0556-934E-86A0-115BDF7D5EE3}"/>
              </a:ext>
            </a:extLst>
          </p:cNvPr>
          <p:cNvSpPr txBox="1"/>
          <p:nvPr/>
        </p:nvSpPr>
        <p:spPr>
          <a:xfrm>
            <a:off x="1693894" y="2951000"/>
            <a:ext cx="1802525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Arithmetic </a:t>
            </a: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6E6814-EF6C-E849-8498-8A5C61C990AA}"/>
              </a:ext>
            </a:extLst>
          </p:cNvPr>
          <p:cNvSpPr txBox="1"/>
          <p:nvPr/>
        </p:nvSpPr>
        <p:spPr>
          <a:xfrm>
            <a:off x="1877824" y="3274165"/>
            <a:ext cx="18025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j-lt"/>
              </a:rPr>
              <a:t>Bitvectors</a:t>
            </a:r>
            <a:r>
              <a:rPr lang="en-US" dirty="0">
                <a:latin typeface="+mj-lt"/>
              </a:rPr>
              <a:t>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50C421-59BD-8940-BAA9-777FC8E2D644}"/>
              </a:ext>
            </a:extLst>
          </p:cNvPr>
          <p:cNvSpPr txBox="1"/>
          <p:nvPr/>
        </p:nvSpPr>
        <p:spPr>
          <a:xfrm>
            <a:off x="8759493" y="3458820"/>
            <a:ext cx="1802525" cy="92333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DPLL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6ED88-5CA9-0349-8E40-6D96563D337C}"/>
              </a:ext>
            </a:extLst>
          </p:cNvPr>
          <p:cNvSpPr txBox="1"/>
          <p:nvPr/>
        </p:nvSpPr>
        <p:spPr>
          <a:xfrm>
            <a:off x="2093278" y="3597325"/>
            <a:ext cx="18025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Difference logic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63652A-F276-824E-AF8D-2523940FEA37}"/>
              </a:ext>
            </a:extLst>
          </p:cNvPr>
          <p:cNvSpPr txBox="1"/>
          <p:nvPr/>
        </p:nvSpPr>
        <p:spPr>
          <a:xfrm>
            <a:off x="2308732" y="3920485"/>
            <a:ext cx="18025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…</a:t>
            </a: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5807D-5ACB-F44E-97FA-27DE06829BD5}"/>
              </a:ext>
            </a:extLst>
          </p:cNvPr>
          <p:cNvSpPr txBox="1"/>
          <p:nvPr/>
        </p:nvSpPr>
        <p:spPr>
          <a:xfrm>
            <a:off x="2524186" y="4243639"/>
            <a:ext cx="18025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Uninterpreted 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8B2187-BA6E-0D4E-85F8-48645470EA19}"/>
              </a:ext>
            </a:extLst>
          </p:cNvPr>
          <p:cNvSpPr txBox="1"/>
          <p:nvPr/>
        </p:nvSpPr>
        <p:spPr>
          <a:xfrm>
            <a:off x="5825449" y="3458820"/>
            <a:ext cx="1802525" cy="92333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Core </a:t>
            </a:r>
          </a:p>
          <a:p>
            <a:endParaRPr lang="en-US" dirty="0">
              <a:latin typeface="+mj-lt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05AAEF-0C35-1643-AA43-EEE9CE3E89F7}"/>
              </a:ext>
            </a:extLst>
          </p:cNvPr>
          <p:cNvCxnSpPr/>
          <p:nvPr/>
        </p:nvCxnSpPr>
        <p:spPr>
          <a:xfrm flipH="1" flipV="1">
            <a:off x="3496419" y="2951000"/>
            <a:ext cx="2329030" cy="6463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BACD5F-12BD-DB4B-BAE2-B97F1204ECB3}"/>
              </a:ext>
            </a:extLst>
          </p:cNvPr>
          <p:cNvCxnSpPr>
            <a:cxnSpLocks/>
          </p:cNvCxnSpPr>
          <p:nvPr/>
        </p:nvCxnSpPr>
        <p:spPr>
          <a:xfrm flipH="1" flipV="1">
            <a:off x="4693931" y="3274160"/>
            <a:ext cx="1131518" cy="32316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B5BD65-2036-1C42-93CC-488D998856DB}"/>
              </a:ext>
            </a:extLst>
          </p:cNvPr>
          <p:cNvCxnSpPr>
            <a:cxnSpLocks/>
          </p:cNvCxnSpPr>
          <p:nvPr/>
        </p:nvCxnSpPr>
        <p:spPr>
          <a:xfrm>
            <a:off x="4693930" y="3525086"/>
            <a:ext cx="1131519" cy="33233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C94757-437B-6642-8CE5-824185DA7AA5}"/>
              </a:ext>
            </a:extLst>
          </p:cNvPr>
          <p:cNvCxnSpPr>
            <a:cxnSpLocks/>
          </p:cNvCxnSpPr>
          <p:nvPr/>
        </p:nvCxnSpPr>
        <p:spPr>
          <a:xfrm flipH="1">
            <a:off x="4693928" y="3983545"/>
            <a:ext cx="1131521" cy="39240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E1992D-A3B5-7E4F-A0C2-E0752F08438D}"/>
              </a:ext>
            </a:extLst>
          </p:cNvPr>
          <p:cNvCxnSpPr>
            <a:cxnSpLocks/>
          </p:cNvCxnSpPr>
          <p:nvPr/>
        </p:nvCxnSpPr>
        <p:spPr>
          <a:xfrm flipH="1">
            <a:off x="4693929" y="4243639"/>
            <a:ext cx="1144802" cy="41549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B440D64-CA0E-A74D-A22A-97AE44FCD7F8}"/>
              </a:ext>
            </a:extLst>
          </p:cNvPr>
          <p:cNvSpPr txBox="1"/>
          <p:nvPr/>
        </p:nvSpPr>
        <p:spPr>
          <a:xfrm>
            <a:off x="4780857" y="2674008"/>
            <a:ext cx="1457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CNF formula in </a:t>
            </a:r>
          </a:p>
          <a:p>
            <a:r>
              <a:rPr lang="en-US" sz="1600" dirty="0">
                <a:latin typeface="+mj-lt"/>
              </a:rPr>
              <a:t>real arithmetic</a:t>
            </a:r>
          </a:p>
          <a:p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7B267D-4BA0-F445-AFC2-ED4B0AE93384}"/>
              </a:ext>
            </a:extLst>
          </p:cNvPr>
          <p:cNvSpPr txBox="1"/>
          <p:nvPr/>
        </p:nvSpPr>
        <p:spPr>
          <a:xfrm>
            <a:off x="4697053" y="4659119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solution or </a:t>
            </a:r>
          </a:p>
          <a:p>
            <a:r>
              <a:rPr lang="en-US" sz="1600" dirty="0">
                <a:latin typeface="+mj-lt"/>
              </a:rPr>
              <a:t>counterexample</a:t>
            </a:r>
            <a:endParaRPr lang="en-US" sz="16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5D153A6-717D-1448-B7FE-CDD7697FBC11}"/>
              </a:ext>
            </a:extLst>
          </p:cNvPr>
          <p:cNvCxnSpPr>
            <a:cxnSpLocks/>
          </p:cNvCxnSpPr>
          <p:nvPr/>
        </p:nvCxnSpPr>
        <p:spPr>
          <a:xfrm flipH="1">
            <a:off x="7627974" y="3658879"/>
            <a:ext cx="1131518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6FEAAD5-B25D-9B40-B748-E84660711D6A}"/>
              </a:ext>
            </a:extLst>
          </p:cNvPr>
          <p:cNvCxnSpPr>
            <a:cxnSpLocks/>
          </p:cNvCxnSpPr>
          <p:nvPr/>
        </p:nvCxnSpPr>
        <p:spPr>
          <a:xfrm>
            <a:off x="7627975" y="4151319"/>
            <a:ext cx="1131517" cy="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3296A7-B8E9-9B4E-A3C1-1975DFE3F634}"/>
              </a:ext>
            </a:extLst>
          </p:cNvPr>
          <p:cNvSpPr txBox="1"/>
          <p:nvPr/>
        </p:nvSpPr>
        <p:spPr>
          <a:xfrm>
            <a:off x="7627974" y="2627823"/>
            <a:ext cx="1131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+mj-lt"/>
              </a:rPr>
              <a:t>boolean</a:t>
            </a:r>
            <a:r>
              <a:rPr lang="en-US" sz="1600" dirty="0">
                <a:latin typeface="+mj-lt"/>
              </a:rPr>
              <a:t> skeleton of problem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BD610B-5A7C-E143-B2C0-88EA4F707EA6}"/>
              </a:ext>
            </a:extLst>
          </p:cNvPr>
          <p:cNvSpPr txBox="1"/>
          <p:nvPr/>
        </p:nvSpPr>
        <p:spPr>
          <a:xfrm>
            <a:off x="7627973" y="4382150"/>
            <a:ext cx="1131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assertions</a:t>
            </a:r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D5B5A-76D4-6140-A724-503C8637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to SMT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997BB6-6DA4-5B40-A695-5887DA07F6E9}"/>
                  </a:ext>
                </a:extLst>
              </p:cNvPr>
              <p:cNvSpPr txBox="1"/>
              <p:nvPr/>
            </p:nvSpPr>
            <p:spPr>
              <a:xfrm>
                <a:off x="4780857" y="440968"/>
                <a:ext cx="7024487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997BB6-6DA4-5B40-A695-5887DA07F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857" y="440968"/>
                <a:ext cx="7024487" cy="509178"/>
              </a:xfrm>
              <a:prstGeom prst="rect">
                <a:avLst/>
              </a:prstGeom>
              <a:blipFill>
                <a:blip r:embed="rId2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596EA2A-EED6-E445-BC12-0670239147C6}"/>
                  </a:ext>
                </a:extLst>
              </p:cNvPr>
              <p:cNvSpPr txBox="1"/>
              <p:nvPr/>
            </p:nvSpPr>
            <p:spPr>
              <a:xfrm>
                <a:off x="4866925" y="1049381"/>
                <a:ext cx="751731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Several approaches, lazy approach: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Abstract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to propositional form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Feed to DPLL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 theory decision procedure to refine propositional formula a guide SAT  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596EA2A-EED6-E445-BC12-067023914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925" y="1049381"/>
                <a:ext cx="7517314" cy="1200329"/>
              </a:xfrm>
              <a:prstGeom prst="rect">
                <a:avLst/>
              </a:prstGeom>
              <a:blipFill>
                <a:blip r:embed="rId3"/>
                <a:stretch>
                  <a:fillRect l="-506" t="-2105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607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91161DF-ECCE-9B40-B55D-462B3567882D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426759"/>
                <a:ext cx="9370102" cy="5515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	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sz="2400" dirty="0"/>
                  <a:t>	        	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	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send {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∨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} to DPLL	</a:t>
                </a:r>
              </a:p>
              <a:p>
                <a:r>
                  <a:rPr lang="en-US" sz="2400" dirty="0"/>
                  <a:t>returns model {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} </a:t>
                </a:r>
              </a:p>
              <a:p>
                <a:r>
                  <a:rPr lang="en-US" sz="2400" dirty="0"/>
                  <a:t>UF solver concretizes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checks this as UNSAT</a:t>
                </a:r>
              </a:p>
              <a:p>
                <a:r>
                  <a:rPr lang="en-US" sz="2400" dirty="0"/>
                  <a:t>send {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 ∨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∨2∨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} to DPLL</a:t>
                </a:r>
              </a:p>
              <a:p>
                <a:r>
                  <a:rPr lang="en-US" sz="2400" dirty="0"/>
                  <a:t>returns model {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} </a:t>
                </a:r>
              </a:p>
              <a:p>
                <a:r>
                  <a:rPr lang="en-US" sz="2400" dirty="0"/>
                  <a:t>UF solver concretizes and finds this to be UNSAT</a:t>
                </a:r>
              </a:p>
              <a:p>
                <a:r>
                  <a:rPr lang="en-US" sz="2400" dirty="0"/>
                  <a:t>send {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 ∨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3, 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∨2∨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400" dirty="0"/>
                  <a:t> } to DPLL</a:t>
                </a:r>
              </a:p>
              <a:p>
                <a:r>
                  <a:rPr lang="en-US" sz="2400" dirty="0"/>
                  <a:t>returns UNSAT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91161DF-ECCE-9B40-B55D-462B3567882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6759"/>
                <a:ext cx="9370102" cy="5515484"/>
              </a:xfrm>
              <a:prstGeom prst="rect">
                <a:avLst/>
              </a:prstGeom>
              <a:blipFill>
                <a:blip r:embed="rId2"/>
                <a:stretch>
                  <a:fillRect l="-812" t="-229" b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4">
            <a:extLst>
              <a:ext uri="{FF2B5EF4-FFF2-40B4-BE49-F238E27FC236}">
                <a16:creationId xmlns:a16="http://schemas.microsoft.com/office/drawing/2014/main" id="{AFDFA509-F629-C64D-A7DE-93CE692C92D2}"/>
              </a:ext>
            </a:extLst>
          </p:cNvPr>
          <p:cNvSpPr/>
          <p:nvPr/>
        </p:nvSpPr>
        <p:spPr>
          <a:xfrm>
            <a:off x="1639550" y="1828800"/>
            <a:ext cx="853295" cy="194872"/>
          </a:xfrm>
          <a:custGeom>
            <a:avLst/>
            <a:gdLst>
              <a:gd name="connsiteX0" fmla="*/ 0 w 853295"/>
              <a:gd name="connsiteY0" fmla="*/ 16239 h 194872"/>
              <a:gd name="connsiteX1" fmla="*/ 48759 w 853295"/>
              <a:gd name="connsiteY1" fmla="*/ 162392 h 194872"/>
              <a:gd name="connsiteX2" fmla="*/ 182848 w 853295"/>
              <a:gd name="connsiteY2" fmla="*/ 113675 h 194872"/>
              <a:gd name="connsiteX3" fmla="*/ 219418 w 853295"/>
              <a:gd name="connsiteY3" fmla="*/ 97436 h 194872"/>
              <a:gd name="connsiteX4" fmla="*/ 268178 w 853295"/>
              <a:gd name="connsiteY4" fmla="*/ 113675 h 194872"/>
              <a:gd name="connsiteX5" fmla="*/ 292557 w 853295"/>
              <a:gd name="connsiteY5" fmla="*/ 162392 h 194872"/>
              <a:gd name="connsiteX6" fmla="*/ 316938 w 853295"/>
              <a:gd name="connsiteY6" fmla="*/ 194872 h 194872"/>
              <a:gd name="connsiteX7" fmla="*/ 377887 w 853295"/>
              <a:gd name="connsiteY7" fmla="*/ 113675 h 194872"/>
              <a:gd name="connsiteX8" fmla="*/ 451027 w 853295"/>
              <a:gd name="connsiteY8" fmla="*/ 81196 h 194872"/>
              <a:gd name="connsiteX9" fmla="*/ 609496 w 853295"/>
              <a:gd name="connsiteY9" fmla="*/ 97436 h 194872"/>
              <a:gd name="connsiteX10" fmla="*/ 646065 w 853295"/>
              <a:gd name="connsiteY10" fmla="*/ 113675 h 194872"/>
              <a:gd name="connsiteX11" fmla="*/ 792345 w 853295"/>
              <a:gd name="connsiteY11" fmla="*/ 97436 h 194872"/>
              <a:gd name="connsiteX12" fmla="*/ 853295 w 853295"/>
              <a:gd name="connsiteY12" fmla="*/ 0 h 19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53295" h="194872" extrusionOk="0">
                <a:moveTo>
                  <a:pt x="0" y="16239"/>
                </a:moveTo>
                <a:cubicBezTo>
                  <a:pt x="858" y="59590"/>
                  <a:pt x="-15199" y="156209"/>
                  <a:pt x="48759" y="162392"/>
                </a:cubicBezTo>
                <a:cubicBezTo>
                  <a:pt x="74307" y="166667"/>
                  <a:pt x="162294" y="121347"/>
                  <a:pt x="182848" y="113675"/>
                </a:cubicBezTo>
                <a:cubicBezTo>
                  <a:pt x="186992" y="110317"/>
                  <a:pt x="215148" y="103229"/>
                  <a:pt x="219418" y="97436"/>
                </a:cubicBezTo>
                <a:cubicBezTo>
                  <a:pt x="234356" y="102130"/>
                  <a:pt x="255360" y="101830"/>
                  <a:pt x="268178" y="113675"/>
                </a:cubicBezTo>
                <a:cubicBezTo>
                  <a:pt x="282515" y="124755"/>
                  <a:pt x="283581" y="146791"/>
                  <a:pt x="292557" y="162392"/>
                </a:cubicBezTo>
                <a:cubicBezTo>
                  <a:pt x="297383" y="173987"/>
                  <a:pt x="306943" y="185803"/>
                  <a:pt x="316938" y="194872"/>
                </a:cubicBezTo>
                <a:cubicBezTo>
                  <a:pt x="339141" y="150067"/>
                  <a:pt x="338747" y="137363"/>
                  <a:pt x="377887" y="113675"/>
                </a:cubicBezTo>
                <a:cubicBezTo>
                  <a:pt x="401371" y="99770"/>
                  <a:pt x="451027" y="81196"/>
                  <a:pt x="451027" y="81196"/>
                </a:cubicBezTo>
                <a:cubicBezTo>
                  <a:pt x="501974" y="86307"/>
                  <a:pt x="563122" y="93748"/>
                  <a:pt x="609496" y="97436"/>
                </a:cubicBezTo>
                <a:cubicBezTo>
                  <a:pt x="623471" y="101382"/>
                  <a:pt x="633452" y="116120"/>
                  <a:pt x="646065" y="113675"/>
                </a:cubicBezTo>
                <a:cubicBezTo>
                  <a:pt x="697657" y="117777"/>
                  <a:pt x="746681" y="106641"/>
                  <a:pt x="792345" y="97436"/>
                </a:cubicBezTo>
                <a:cubicBezTo>
                  <a:pt x="853265" y="18897"/>
                  <a:pt x="832189" y="53450"/>
                  <a:pt x="853295" y="0"/>
                </a:cubicBezTo>
              </a:path>
            </a:pathLst>
          </a:custGeom>
          <a:noFill/>
          <a:ln w="254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9311"/>
                      <a:gd name="connsiteY0" fmla="*/ 14990 h 179882"/>
                      <a:gd name="connsiteX1" fmla="*/ 59960 w 1049311"/>
                      <a:gd name="connsiteY1" fmla="*/ 149901 h 179882"/>
                      <a:gd name="connsiteX2" fmla="*/ 224852 w 1049311"/>
                      <a:gd name="connsiteY2" fmla="*/ 104931 h 179882"/>
                      <a:gd name="connsiteX3" fmla="*/ 269822 w 1049311"/>
                      <a:gd name="connsiteY3" fmla="*/ 89941 h 179882"/>
                      <a:gd name="connsiteX4" fmla="*/ 329783 w 1049311"/>
                      <a:gd name="connsiteY4" fmla="*/ 104931 h 179882"/>
                      <a:gd name="connsiteX5" fmla="*/ 359763 w 1049311"/>
                      <a:gd name="connsiteY5" fmla="*/ 149901 h 179882"/>
                      <a:gd name="connsiteX6" fmla="*/ 389744 w 1049311"/>
                      <a:gd name="connsiteY6" fmla="*/ 179882 h 179882"/>
                      <a:gd name="connsiteX7" fmla="*/ 464695 w 1049311"/>
                      <a:gd name="connsiteY7" fmla="*/ 104931 h 179882"/>
                      <a:gd name="connsiteX8" fmla="*/ 554636 w 1049311"/>
                      <a:gd name="connsiteY8" fmla="*/ 74951 h 179882"/>
                      <a:gd name="connsiteX9" fmla="*/ 749508 w 1049311"/>
                      <a:gd name="connsiteY9" fmla="*/ 89941 h 179882"/>
                      <a:gd name="connsiteX10" fmla="*/ 794478 w 1049311"/>
                      <a:gd name="connsiteY10" fmla="*/ 104931 h 179882"/>
                      <a:gd name="connsiteX11" fmla="*/ 974360 w 1049311"/>
                      <a:gd name="connsiteY11" fmla="*/ 89941 h 179882"/>
                      <a:gd name="connsiteX12" fmla="*/ 1049311 w 1049311"/>
                      <a:gd name="connsiteY12" fmla="*/ 0 h 179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49311" h="179882">
                        <a:moveTo>
                          <a:pt x="0" y="14990"/>
                        </a:moveTo>
                        <a:cubicBezTo>
                          <a:pt x="6047" y="57318"/>
                          <a:pt x="-8549" y="141337"/>
                          <a:pt x="59960" y="149901"/>
                        </a:cubicBezTo>
                        <a:cubicBezTo>
                          <a:pt x="90779" y="153753"/>
                          <a:pt x="203915" y="111910"/>
                          <a:pt x="224852" y="104931"/>
                        </a:cubicBezTo>
                        <a:lnTo>
                          <a:pt x="269822" y="89941"/>
                        </a:lnTo>
                        <a:cubicBezTo>
                          <a:pt x="289809" y="94938"/>
                          <a:pt x="312641" y="93503"/>
                          <a:pt x="329783" y="104931"/>
                        </a:cubicBezTo>
                        <a:cubicBezTo>
                          <a:pt x="344773" y="114924"/>
                          <a:pt x="348509" y="135833"/>
                          <a:pt x="359763" y="149901"/>
                        </a:cubicBezTo>
                        <a:cubicBezTo>
                          <a:pt x="368592" y="160937"/>
                          <a:pt x="379750" y="169888"/>
                          <a:pt x="389744" y="179882"/>
                        </a:cubicBezTo>
                        <a:cubicBezTo>
                          <a:pt x="417095" y="138855"/>
                          <a:pt x="417356" y="125970"/>
                          <a:pt x="464695" y="104931"/>
                        </a:cubicBezTo>
                        <a:cubicBezTo>
                          <a:pt x="493573" y="92096"/>
                          <a:pt x="554636" y="74951"/>
                          <a:pt x="554636" y="74951"/>
                        </a:cubicBezTo>
                        <a:cubicBezTo>
                          <a:pt x="619593" y="79948"/>
                          <a:pt x="684862" y="81860"/>
                          <a:pt x="749508" y="89941"/>
                        </a:cubicBezTo>
                        <a:cubicBezTo>
                          <a:pt x="765187" y="91901"/>
                          <a:pt x="778677" y="104931"/>
                          <a:pt x="794478" y="104931"/>
                        </a:cubicBezTo>
                        <a:cubicBezTo>
                          <a:pt x="854646" y="104931"/>
                          <a:pt x="914399" y="94938"/>
                          <a:pt x="974360" y="89941"/>
                        </a:cubicBezTo>
                        <a:cubicBezTo>
                          <a:pt x="1042221" y="22080"/>
                          <a:pt x="1021680" y="55262"/>
                          <a:pt x="1049311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A07AE91-5EDF-D944-8556-B62FB41F73E9}"/>
              </a:ext>
            </a:extLst>
          </p:cNvPr>
          <p:cNvSpPr/>
          <p:nvPr/>
        </p:nvSpPr>
        <p:spPr>
          <a:xfrm>
            <a:off x="2869992" y="1828800"/>
            <a:ext cx="1620244" cy="194872"/>
          </a:xfrm>
          <a:custGeom>
            <a:avLst/>
            <a:gdLst>
              <a:gd name="connsiteX0" fmla="*/ 0 w 1620244"/>
              <a:gd name="connsiteY0" fmla="*/ 16239 h 194872"/>
              <a:gd name="connsiteX1" fmla="*/ 92584 w 1620244"/>
              <a:gd name="connsiteY1" fmla="*/ 162392 h 194872"/>
              <a:gd name="connsiteX2" fmla="*/ 347194 w 1620244"/>
              <a:gd name="connsiteY2" fmla="*/ 113675 h 194872"/>
              <a:gd name="connsiteX3" fmla="*/ 416632 w 1620244"/>
              <a:gd name="connsiteY3" fmla="*/ 97436 h 194872"/>
              <a:gd name="connsiteX4" fmla="*/ 509218 w 1620244"/>
              <a:gd name="connsiteY4" fmla="*/ 113675 h 194872"/>
              <a:gd name="connsiteX5" fmla="*/ 555511 w 1620244"/>
              <a:gd name="connsiteY5" fmla="*/ 162392 h 194872"/>
              <a:gd name="connsiteX6" fmla="*/ 601804 w 1620244"/>
              <a:gd name="connsiteY6" fmla="*/ 194872 h 194872"/>
              <a:gd name="connsiteX7" fmla="*/ 717536 w 1620244"/>
              <a:gd name="connsiteY7" fmla="*/ 113675 h 194872"/>
              <a:gd name="connsiteX8" fmla="*/ 856414 w 1620244"/>
              <a:gd name="connsiteY8" fmla="*/ 81196 h 194872"/>
              <a:gd name="connsiteX9" fmla="*/ 1157317 w 1620244"/>
              <a:gd name="connsiteY9" fmla="*/ 97436 h 194872"/>
              <a:gd name="connsiteX10" fmla="*/ 1226755 w 1620244"/>
              <a:gd name="connsiteY10" fmla="*/ 113675 h 194872"/>
              <a:gd name="connsiteX11" fmla="*/ 1504511 w 1620244"/>
              <a:gd name="connsiteY11" fmla="*/ 97436 h 194872"/>
              <a:gd name="connsiteX12" fmla="*/ 1620244 w 1620244"/>
              <a:gd name="connsiteY12" fmla="*/ 0 h 19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0244" h="194872" extrusionOk="0">
                <a:moveTo>
                  <a:pt x="0" y="16239"/>
                </a:moveTo>
                <a:cubicBezTo>
                  <a:pt x="7791" y="61140"/>
                  <a:pt x="-16053" y="154184"/>
                  <a:pt x="92584" y="162392"/>
                </a:cubicBezTo>
                <a:cubicBezTo>
                  <a:pt x="144207" y="167415"/>
                  <a:pt x="313944" y="121264"/>
                  <a:pt x="347194" y="113675"/>
                </a:cubicBezTo>
                <a:cubicBezTo>
                  <a:pt x="357866" y="117330"/>
                  <a:pt x="391251" y="97119"/>
                  <a:pt x="416632" y="97436"/>
                </a:cubicBezTo>
                <a:cubicBezTo>
                  <a:pt x="444748" y="101347"/>
                  <a:pt x="485124" y="102429"/>
                  <a:pt x="509218" y="113675"/>
                </a:cubicBezTo>
                <a:cubicBezTo>
                  <a:pt x="534404" y="124742"/>
                  <a:pt x="538625" y="146139"/>
                  <a:pt x="555511" y="162392"/>
                </a:cubicBezTo>
                <a:cubicBezTo>
                  <a:pt x="567864" y="174152"/>
                  <a:pt x="583744" y="186520"/>
                  <a:pt x="601804" y="194872"/>
                </a:cubicBezTo>
                <a:cubicBezTo>
                  <a:pt x="643966" y="149751"/>
                  <a:pt x="643142" y="138270"/>
                  <a:pt x="717536" y="113675"/>
                </a:cubicBezTo>
                <a:cubicBezTo>
                  <a:pt x="762127" y="99770"/>
                  <a:pt x="856414" y="81196"/>
                  <a:pt x="856414" y="81196"/>
                </a:cubicBezTo>
                <a:cubicBezTo>
                  <a:pt x="954081" y="86184"/>
                  <a:pt x="1070609" y="99404"/>
                  <a:pt x="1157317" y="97436"/>
                </a:cubicBezTo>
                <a:cubicBezTo>
                  <a:pt x="1183235" y="102101"/>
                  <a:pt x="1202467" y="114819"/>
                  <a:pt x="1226755" y="113675"/>
                </a:cubicBezTo>
                <a:cubicBezTo>
                  <a:pt x="1324085" y="120490"/>
                  <a:pt x="1418026" y="110321"/>
                  <a:pt x="1504511" y="97436"/>
                </a:cubicBezTo>
                <a:cubicBezTo>
                  <a:pt x="1613416" y="20311"/>
                  <a:pt x="1578368" y="56151"/>
                  <a:pt x="1620244" y="0"/>
                </a:cubicBezTo>
              </a:path>
            </a:pathLst>
          </a:custGeom>
          <a:noFill/>
          <a:ln w="254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9311"/>
                      <a:gd name="connsiteY0" fmla="*/ 14990 h 179882"/>
                      <a:gd name="connsiteX1" fmla="*/ 59960 w 1049311"/>
                      <a:gd name="connsiteY1" fmla="*/ 149901 h 179882"/>
                      <a:gd name="connsiteX2" fmla="*/ 224852 w 1049311"/>
                      <a:gd name="connsiteY2" fmla="*/ 104931 h 179882"/>
                      <a:gd name="connsiteX3" fmla="*/ 269822 w 1049311"/>
                      <a:gd name="connsiteY3" fmla="*/ 89941 h 179882"/>
                      <a:gd name="connsiteX4" fmla="*/ 329783 w 1049311"/>
                      <a:gd name="connsiteY4" fmla="*/ 104931 h 179882"/>
                      <a:gd name="connsiteX5" fmla="*/ 359763 w 1049311"/>
                      <a:gd name="connsiteY5" fmla="*/ 149901 h 179882"/>
                      <a:gd name="connsiteX6" fmla="*/ 389744 w 1049311"/>
                      <a:gd name="connsiteY6" fmla="*/ 179882 h 179882"/>
                      <a:gd name="connsiteX7" fmla="*/ 464695 w 1049311"/>
                      <a:gd name="connsiteY7" fmla="*/ 104931 h 179882"/>
                      <a:gd name="connsiteX8" fmla="*/ 554636 w 1049311"/>
                      <a:gd name="connsiteY8" fmla="*/ 74951 h 179882"/>
                      <a:gd name="connsiteX9" fmla="*/ 749508 w 1049311"/>
                      <a:gd name="connsiteY9" fmla="*/ 89941 h 179882"/>
                      <a:gd name="connsiteX10" fmla="*/ 794478 w 1049311"/>
                      <a:gd name="connsiteY10" fmla="*/ 104931 h 179882"/>
                      <a:gd name="connsiteX11" fmla="*/ 974360 w 1049311"/>
                      <a:gd name="connsiteY11" fmla="*/ 89941 h 179882"/>
                      <a:gd name="connsiteX12" fmla="*/ 1049311 w 1049311"/>
                      <a:gd name="connsiteY12" fmla="*/ 0 h 179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49311" h="179882">
                        <a:moveTo>
                          <a:pt x="0" y="14990"/>
                        </a:moveTo>
                        <a:cubicBezTo>
                          <a:pt x="6047" y="57318"/>
                          <a:pt x="-8549" y="141337"/>
                          <a:pt x="59960" y="149901"/>
                        </a:cubicBezTo>
                        <a:cubicBezTo>
                          <a:pt x="90779" y="153753"/>
                          <a:pt x="203915" y="111910"/>
                          <a:pt x="224852" y="104931"/>
                        </a:cubicBezTo>
                        <a:lnTo>
                          <a:pt x="269822" y="89941"/>
                        </a:lnTo>
                        <a:cubicBezTo>
                          <a:pt x="289809" y="94938"/>
                          <a:pt x="312641" y="93503"/>
                          <a:pt x="329783" y="104931"/>
                        </a:cubicBezTo>
                        <a:cubicBezTo>
                          <a:pt x="344773" y="114924"/>
                          <a:pt x="348509" y="135833"/>
                          <a:pt x="359763" y="149901"/>
                        </a:cubicBezTo>
                        <a:cubicBezTo>
                          <a:pt x="368592" y="160937"/>
                          <a:pt x="379750" y="169888"/>
                          <a:pt x="389744" y="179882"/>
                        </a:cubicBezTo>
                        <a:cubicBezTo>
                          <a:pt x="417095" y="138855"/>
                          <a:pt x="417356" y="125970"/>
                          <a:pt x="464695" y="104931"/>
                        </a:cubicBezTo>
                        <a:cubicBezTo>
                          <a:pt x="493573" y="92096"/>
                          <a:pt x="554636" y="74951"/>
                          <a:pt x="554636" y="74951"/>
                        </a:cubicBezTo>
                        <a:cubicBezTo>
                          <a:pt x="619593" y="79948"/>
                          <a:pt x="684862" y="81860"/>
                          <a:pt x="749508" y="89941"/>
                        </a:cubicBezTo>
                        <a:cubicBezTo>
                          <a:pt x="765187" y="91901"/>
                          <a:pt x="778677" y="104931"/>
                          <a:pt x="794478" y="104931"/>
                        </a:cubicBezTo>
                        <a:cubicBezTo>
                          <a:pt x="854646" y="104931"/>
                          <a:pt x="914399" y="94938"/>
                          <a:pt x="974360" y="89941"/>
                        </a:cubicBezTo>
                        <a:cubicBezTo>
                          <a:pt x="1042221" y="22080"/>
                          <a:pt x="1021680" y="55262"/>
                          <a:pt x="1049311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F122656-CECD-EB47-AA15-CA02BA41F87C}"/>
              </a:ext>
            </a:extLst>
          </p:cNvPr>
          <p:cNvSpPr/>
          <p:nvPr/>
        </p:nvSpPr>
        <p:spPr>
          <a:xfrm>
            <a:off x="4896086" y="1828800"/>
            <a:ext cx="853295" cy="194872"/>
          </a:xfrm>
          <a:custGeom>
            <a:avLst/>
            <a:gdLst>
              <a:gd name="connsiteX0" fmla="*/ 0 w 853295"/>
              <a:gd name="connsiteY0" fmla="*/ 16239 h 194872"/>
              <a:gd name="connsiteX1" fmla="*/ 48759 w 853295"/>
              <a:gd name="connsiteY1" fmla="*/ 162392 h 194872"/>
              <a:gd name="connsiteX2" fmla="*/ 182848 w 853295"/>
              <a:gd name="connsiteY2" fmla="*/ 113675 h 194872"/>
              <a:gd name="connsiteX3" fmla="*/ 219418 w 853295"/>
              <a:gd name="connsiteY3" fmla="*/ 97436 h 194872"/>
              <a:gd name="connsiteX4" fmla="*/ 268178 w 853295"/>
              <a:gd name="connsiteY4" fmla="*/ 113675 h 194872"/>
              <a:gd name="connsiteX5" fmla="*/ 292557 w 853295"/>
              <a:gd name="connsiteY5" fmla="*/ 162392 h 194872"/>
              <a:gd name="connsiteX6" fmla="*/ 316938 w 853295"/>
              <a:gd name="connsiteY6" fmla="*/ 194872 h 194872"/>
              <a:gd name="connsiteX7" fmla="*/ 377887 w 853295"/>
              <a:gd name="connsiteY7" fmla="*/ 113675 h 194872"/>
              <a:gd name="connsiteX8" fmla="*/ 451027 w 853295"/>
              <a:gd name="connsiteY8" fmla="*/ 81196 h 194872"/>
              <a:gd name="connsiteX9" fmla="*/ 609496 w 853295"/>
              <a:gd name="connsiteY9" fmla="*/ 97436 h 194872"/>
              <a:gd name="connsiteX10" fmla="*/ 646065 w 853295"/>
              <a:gd name="connsiteY10" fmla="*/ 113675 h 194872"/>
              <a:gd name="connsiteX11" fmla="*/ 792345 w 853295"/>
              <a:gd name="connsiteY11" fmla="*/ 97436 h 194872"/>
              <a:gd name="connsiteX12" fmla="*/ 853295 w 853295"/>
              <a:gd name="connsiteY12" fmla="*/ 0 h 19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53295" h="194872" extrusionOk="0">
                <a:moveTo>
                  <a:pt x="0" y="16239"/>
                </a:moveTo>
                <a:cubicBezTo>
                  <a:pt x="858" y="59590"/>
                  <a:pt x="-15199" y="156209"/>
                  <a:pt x="48759" y="162392"/>
                </a:cubicBezTo>
                <a:cubicBezTo>
                  <a:pt x="74307" y="166667"/>
                  <a:pt x="162294" y="121347"/>
                  <a:pt x="182848" y="113675"/>
                </a:cubicBezTo>
                <a:cubicBezTo>
                  <a:pt x="186992" y="110317"/>
                  <a:pt x="215148" y="103229"/>
                  <a:pt x="219418" y="97436"/>
                </a:cubicBezTo>
                <a:cubicBezTo>
                  <a:pt x="234356" y="102130"/>
                  <a:pt x="255360" y="101830"/>
                  <a:pt x="268178" y="113675"/>
                </a:cubicBezTo>
                <a:cubicBezTo>
                  <a:pt x="282515" y="124755"/>
                  <a:pt x="283581" y="146791"/>
                  <a:pt x="292557" y="162392"/>
                </a:cubicBezTo>
                <a:cubicBezTo>
                  <a:pt x="297383" y="173987"/>
                  <a:pt x="306943" y="185803"/>
                  <a:pt x="316938" y="194872"/>
                </a:cubicBezTo>
                <a:cubicBezTo>
                  <a:pt x="339141" y="150067"/>
                  <a:pt x="338747" y="137363"/>
                  <a:pt x="377887" y="113675"/>
                </a:cubicBezTo>
                <a:cubicBezTo>
                  <a:pt x="401371" y="99770"/>
                  <a:pt x="451027" y="81196"/>
                  <a:pt x="451027" y="81196"/>
                </a:cubicBezTo>
                <a:cubicBezTo>
                  <a:pt x="501974" y="86307"/>
                  <a:pt x="563122" y="93748"/>
                  <a:pt x="609496" y="97436"/>
                </a:cubicBezTo>
                <a:cubicBezTo>
                  <a:pt x="623471" y="101382"/>
                  <a:pt x="633452" y="116120"/>
                  <a:pt x="646065" y="113675"/>
                </a:cubicBezTo>
                <a:cubicBezTo>
                  <a:pt x="697657" y="117777"/>
                  <a:pt x="746681" y="106641"/>
                  <a:pt x="792345" y="97436"/>
                </a:cubicBezTo>
                <a:cubicBezTo>
                  <a:pt x="853265" y="18897"/>
                  <a:pt x="832189" y="53450"/>
                  <a:pt x="853295" y="0"/>
                </a:cubicBezTo>
              </a:path>
            </a:pathLst>
          </a:custGeom>
          <a:noFill/>
          <a:ln w="254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9311"/>
                      <a:gd name="connsiteY0" fmla="*/ 14990 h 179882"/>
                      <a:gd name="connsiteX1" fmla="*/ 59960 w 1049311"/>
                      <a:gd name="connsiteY1" fmla="*/ 149901 h 179882"/>
                      <a:gd name="connsiteX2" fmla="*/ 224852 w 1049311"/>
                      <a:gd name="connsiteY2" fmla="*/ 104931 h 179882"/>
                      <a:gd name="connsiteX3" fmla="*/ 269822 w 1049311"/>
                      <a:gd name="connsiteY3" fmla="*/ 89941 h 179882"/>
                      <a:gd name="connsiteX4" fmla="*/ 329783 w 1049311"/>
                      <a:gd name="connsiteY4" fmla="*/ 104931 h 179882"/>
                      <a:gd name="connsiteX5" fmla="*/ 359763 w 1049311"/>
                      <a:gd name="connsiteY5" fmla="*/ 149901 h 179882"/>
                      <a:gd name="connsiteX6" fmla="*/ 389744 w 1049311"/>
                      <a:gd name="connsiteY6" fmla="*/ 179882 h 179882"/>
                      <a:gd name="connsiteX7" fmla="*/ 464695 w 1049311"/>
                      <a:gd name="connsiteY7" fmla="*/ 104931 h 179882"/>
                      <a:gd name="connsiteX8" fmla="*/ 554636 w 1049311"/>
                      <a:gd name="connsiteY8" fmla="*/ 74951 h 179882"/>
                      <a:gd name="connsiteX9" fmla="*/ 749508 w 1049311"/>
                      <a:gd name="connsiteY9" fmla="*/ 89941 h 179882"/>
                      <a:gd name="connsiteX10" fmla="*/ 794478 w 1049311"/>
                      <a:gd name="connsiteY10" fmla="*/ 104931 h 179882"/>
                      <a:gd name="connsiteX11" fmla="*/ 974360 w 1049311"/>
                      <a:gd name="connsiteY11" fmla="*/ 89941 h 179882"/>
                      <a:gd name="connsiteX12" fmla="*/ 1049311 w 1049311"/>
                      <a:gd name="connsiteY12" fmla="*/ 0 h 179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49311" h="179882">
                        <a:moveTo>
                          <a:pt x="0" y="14990"/>
                        </a:moveTo>
                        <a:cubicBezTo>
                          <a:pt x="6047" y="57318"/>
                          <a:pt x="-8549" y="141337"/>
                          <a:pt x="59960" y="149901"/>
                        </a:cubicBezTo>
                        <a:cubicBezTo>
                          <a:pt x="90779" y="153753"/>
                          <a:pt x="203915" y="111910"/>
                          <a:pt x="224852" y="104931"/>
                        </a:cubicBezTo>
                        <a:lnTo>
                          <a:pt x="269822" y="89941"/>
                        </a:lnTo>
                        <a:cubicBezTo>
                          <a:pt x="289809" y="94938"/>
                          <a:pt x="312641" y="93503"/>
                          <a:pt x="329783" y="104931"/>
                        </a:cubicBezTo>
                        <a:cubicBezTo>
                          <a:pt x="344773" y="114924"/>
                          <a:pt x="348509" y="135833"/>
                          <a:pt x="359763" y="149901"/>
                        </a:cubicBezTo>
                        <a:cubicBezTo>
                          <a:pt x="368592" y="160937"/>
                          <a:pt x="379750" y="169888"/>
                          <a:pt x="389744" y="179882"/>
                        </a:cubicBezTo>
                        <a:cubicBezTo>
                          <a:pt x="417095" y="138855"/>
                          <a:pt x="417356" y="125970"/>
                          <a:pt x="464695" y="104931"/>
                        </a:cubicBezTo>
                        <a:cubicBezTo>
                          <a:pt x="493573" y="92096"/>
                          <a:pt x="554636" y="74951"/>
                          <a:pt x="554636" y="74951"/>
                        </a:cubicBezTo>
                        <a:cubicBezTo>
                          <a:pt x="619593" y="79948"/>
                          <a:pt x="684862" y="81860"/>
                          <a:pt x="749508" y="89941"/>
                        </a:cubicBezTo>
                        <a:cubicBezTo>
                          <a:pt x="765187" y="91901"/>
                          <a:pt x="778677" y="104931"/>
                          <a:pt x="794478" y="104931"/>
                        </a:cubicBezTo>
                        <a:cubicBezTo>
                          <a:pt x="854646" y="104931"/>
                          <a:pt x="914399" y="94938"/>
                          <a:pt x="974360" y="89941"/>
                        </a:cubicBezTo>
                        <a:cubicBezTo>
                          <a:pt x="1042221" y="22080"/>
                          <a:pt x="1021680" y="55262"/>
                          <a:pt x="1049311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AE152F9-D790-1042-BD9C-813643460115}"/>
              </a:ext>
            </a:extLst>
          </p:cNvPr>
          <p:cNvSpPr/>
          <p:nvPr/>
        </p:nvSpPr>
        <p:spPr>
          <a:xfrm>
            <a:off x="6169363" y="1791325"/>
            <a:ext cx="546516" cy="194872"/>
          </a:xfrm>
          <a:custGeom>
            <a:avLst/>
            <a:gdLst>
              <a:gd name="connsiteX0" fmla="*/ 0 w 546516"/>
              <a:gd name="connsiteY0" fmla="*/ 16239 h 194872"/>
              <a:gd name="connsiteX1" fmla="*/ 31229 w 546516"/>
              <a:gd name="connsiteY1" fmla="*/ 162392 h 194872"/>
              <a:gd name="connsiteX2" fmla="*/ 117110 w 546516"/>
              <a:gd name="connsiteY2" fmla="*/ 113675 h 194872"/>
              <a:gd name="connsiteX3" fmla="*/ 140532 w 546516"/>
              <a:gd name="connsiteY3" fmla="*/ 97436 h 194872"/>
              <a:gd name="connsiteX4" fmla="*/ 171761 w 546516"/>
              <a:gd name="connsiteY4" fmla="*/ 113675 h 194872"/>
              <a:gd name="connsiteX5" fmla="*/ 187376 w 546516"/>
              <a:gd name="connsiteY5" fmla="*/ 162392 h 194872"/>
              <a:gd name="connsiteX6" fmla="*/ 202991 w 546516"/>
              <a:gd name="connsiteY6" fmla="*/ 194872 h 194872"/>
              <a:gd name="connsiteX7" fmla="*/ 242028 w 546516"/>
              <a:gd name="connsiteY7" fmla="*/ 113675 h 194872"/>
              <a:gd name="connsiteX8" fmla="*/ 288872 w 546516"/>
              <a:gd name="connsiteY8" fmla="*/ 81196 h 194872"/>
              <a:gd name="connsiteX9" fmla="*/ 390368 w 546516"/>
              <a:gd name="connsiteY9" fmla="*/ 97436 h 194872"/>
              <a:gd name="connsiteX10" fmla="*/ 413790 w 546516"/>
              <a:gd name="connsiteY10" fmla="*/ 113675 h 194872"/>
              <a:gd name="connsiteX11" fmla="*/ 507479 w 546516"/>
              <a:gd name="connsiteY11" fmla="*/ 97436 h 194872"/>
              <a:gd name="connsiteX12" fmla="*/ 546516 w 546516"/>
              <a:gd name="connsiteY12" fmla="*/ 0 h 19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6516" h="194872" extrusionOk="0">
                <a:moveTo>
                  <a:pt x="0" y="16239"/>
                </a:moveTo>
                <a:cubicBezTo>
                  <a:pt x="-1935" y="58958"/>
                  <a:pt x="-9730" y="155094"/>
                  <a:pt x="31229" y="162392"/>
                </a:cubicBezTo>
                <a:cubicBezTo>
                  <a:pt x="49567" y="167047"/>
                  <a:pt x="105498" y="121257"/>
                  <a:pt x="117110" y="113675"/>
                </a:cubicBezTo>
                <a:cubicBezTo>
                  <a:pt x="121057" y="112595"/>
                  <a:pt x="128696" y="102580"/>
                  <a:pt x="140532" y="97436"/>
                </a:cubicBezTo>
                <a:cubicBezTo>
                  <a:pt x="149784" y="102216"/>
                  <a:pt x="164449" y="102066"/>
                  <a:pt x="171761" y="113675"/>
                </a:cubicBezTo>
                <a:cubicBezTo>
                  <a:pt x="181047" y="124675"/>
                  <a:pt x="182427" y="145275"/>
                  <a:pt x="187376" y="162392"/>
                </a:cubicBezTo>
                <a:cubicBezTo>
                  <a:pt x="190956" y="174192"/>
                  <a:pt x="196622" y="185141"/>
                  <a:pt x="202991" y="194872"/>
                </a:cubicBezTo>
                <a:cubicBezTo>
                  <a:pt x="217087" y="149008"/>
                  <a:pt x="215882" y="138537"/>
                  <a:pt x="242028" y="113675"/>
                </a:cubicBezTo>
                <a:cubicBezTo>
                  <a:pt x="257069" y="99770"/>
                  <a:pt x="288872" y="81196"/>
                  <a:pt x="288872" y="81196"/>
                </a:cubicBezTo>
                <a:cubicBezTo>
                  <a:pt x="321095" y="86350"/>
                  <a:pt x="359797" y="91215"/>
                  <a:pt x="390368" y="97436"/>
                </a:cubicBezTo>
                <a:cubicBezTo>
                  <a:pt x="399001" y="100253"/>
                  <a:pt x="405706" y="115189"/>
                  <a:pt x="413790" y="113675"/>
                </a:cubicBezTo>
                <a:cubicBezTo>
                  <a:pt x="445505" y="114256"/>
                  <a:pt x="478122" y="105143"/>
                  <a:pt x="507479" y="97436"/>
                </a:cubicBezTo>
                <a:cubicBezTo>
                  <a:pt x="543766" y="23093"/>
                  <a:pt x="532579" y="57725"/>
                  <a:pt x="546516" y="0"/>
                </a:cubicBezTo>
              </a:path>
            </a:pathLst>
          </a:custGeom>
          <a:noFill/>
          <a:ln w="254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9311"/>
                      <a:gd name="connsiteY0" fmla="*/ 14990 h 179882"/>
                      <a:gd name="connsiteX1" fmla="*/ 59960 w 1049311"/>
                      <a:gd name="connsiteY1" fmla="*/ 149901 h 179882"/>
                      <a:gd name="connsiteX2" fmla="*/ 224852 w 1049311"/>
                      <a:gd name="connsiteY2" fmla="*/ 104931 h 179882"/>
                      <a:gd name="connsiteX3" fmla="*/ 269822 w 1049311"/>
                      <a:gd name="connsiteY3" fmla="*/ 89941 h 179882"/>
                      <a:gd name="connsiteX4" fmla="*/ 329783 w 1049311"/>
                      <a:gd name="connsiteY4" fmla="*/ 104931 h 179882"/>
                      <a:gd name="connsiteX5" fmla="*/ 359763 w 1049311"/>
                      <a:gd name="connsiteY5" fmla="*/ 149901 h 179882"/>
                      <a:gd name="connsiteX6" fmla="*/ 389744 w 1049311"/>
                      <a:gd name="connsiteY6" fmla="*/ 179882 h 179882"/>
                      <a:gd name="connsiteX7" fmla="*/ 464695 w 1049311"/>
                      <a:gd name="connsiteY7" fmla="*/ 104931 h 179882"/>
                      <a:gd name="connsiteX8" fmla="*/ 554636 w 1049311"/>
                      <a:gd name="connsiteY8" fmla="*/ 74951 h 179882"/>
                      <a:gd name="connsiteX9" fmla="*/ 749508 w 1049311"/>
                      <a:gd name="connsiteY9" fmla="*/ 89941 h 179882"/>
                      <a:gd name="connsiteX10" fmla="*/ 794478 w 1049311"/>
                      <a:gd name="connsiteY10" fmla="*/ 104931 h 179882"/>
                      <a:gd name="connsiteX11" fmla="*/ 974360 w 1049311"/>
                      <a:gd name="connsiteY11" fmla="*/ 89941 h 179882"/>
                      <a:gd name="connsiteX12" fmla="*/ 1049311 w 1049311"/>
                      <a:gd name="connsiteY12" fmla="*/ 0 h 179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49311" h="179882">
                        <a:moveTo>
                          <a:pt x="0" y="14990"/>
                        </a:moveTo>
                        <a:cubicBezTo>
                          <a:pt x="6047" y="57318"/>
                          <a:pt x="-8549" y="141337"/>
                          <a:pt x="59960" y="149901"/>
                        </a:cubicBezTo>
                        <a:cubicBezTo>
                          <a:pt x="90779" y="153753"/>
                          <a:pt x="203915" y="111910"/>
                          <a:pt x="224852" y="104931"/>
                        </a:cubicBezTo>
                        <a:lnTo>
                          <a:pt x="269822" y="89941"/>
                        </a:lnTo>
                        <a:cubicBezTo>
                          <a:pt x="289809" y="94938"/>
                          <a:pt x="312641" y="93503"/>
                          <a:pt x="329783" y="104931"/>
                        </a:cubicBezTo>
                        <a:cubicBezTo>
                          <a:pt x="344773" y="114924"/>
                          <a:pt x="348509" y="135833"/>
                          <a:pt x="359763" y="149901"/>
                        </a:cubicBezTo>
                        <a:cubicBezTo>
                          <a:pt x="368592" y="160937"/>
                          <a:pt x="379750" y="169888"/>
                          <a:pt x="389744" y="179882"/>
                        </a:cubicBezTo>
                        <a:cubicBezTo>
                          <a:pt x="417095" y="138855"/>
                          <a:pt x="417356" y="125970"/>
                          <a:pt x="464695" y="104931"/>
                        </a:cubicBezTo>
                        <a:cubicBezTo>
                          <a:pt x="493573" y="92096"/>
                          <a:pt x="554636" y="74951"/>
                          <a:pt x="554636" y="74951"/>
                        </a:cubicBezTo>
                        <a:cubicBezTo>
                          <a:pt x="619593" y="79948"/>
                          <a:pt x="684862" y="81860"/>
                          <a:pt x="749508" y="89941"/>
                        </a:cubicBezTo>
                        <a:cubicBezTo>
                          <a:pt x="765187" y="91901"/>
                          <a:pt x="778677" y="104931"/>
                          <a:pt x="794478" y="104931"/>
                        </a:cubicBezTo>
                        <a:cubicBezTo>
                          <a:pt x="854646" y="104931"/>
                          <a:pt x="914399" y="94938"/>
                          <a:pt x="974360" y="89941"/>
                        </a:cubicBezTo>
                        <a:cubicBezTo>
                          <a:pt x="1042221" y="22080"/>
                          <a:pt x="1021680" y="55262"/>
                          <a:pt x="1049311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B2B66F5-A14B-B148-A59C-856C61CDED39}"/>
              </a:ext>
            </a:extLst>
          </p:cNvPr>
          <p:cNvGrpSpPr/>
          <p:nvPr/>
        </p:nvGrpSpPr>
        <p:grpSpPr>
          <a:xfrm>
            <a:off x="7179671" y="147459"/>
            <a:ext cx="4867371" cy="2343351"/>
            <a:chOff x="1293586" y="1935326"/>
            <a:chExt cx="9268432" cy="333747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A46287-4808-E948-89F4-DD9510F6BA3B}"/>
                </a:ext>
              </a:extLst>
            </p:cNvPr>
            <p:cNvCxnSpPr>
              <a:cxnSpLocks/>
            </p:cNvCxnSpPr>
            <p:nvPr/>
          </p:nvCxnSpPr>
          <p:spPr>
            <a:xfrm>
              <a:off x="3238079" y="3118776"/>
              <a:ext cx="2587370" cy="73864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148563-BAF3-0347-A753-3A9968E4AB3F}"/>
                </a:ext>
              </a:extLst>
            </p:cNvPr>
            <p:cNvSpPr txBox="1"/>
            <p:nvPr/>
          </p:nvSpPr>
          <p:spPr>
            <a:xfrm>
              <a:off x="1293586" y="1935326"/>
              <a:ext cx="3398781" cy="3265672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1100" dirty="0">
                <a:latin typeface="+mj-lt"/>
              </a:endParaRPr>
            </a:p>
            <a:p>
              <a:pPr algn="ctr"/>
              <a:r>
                <a:rPr lang="en-US" sz="1100" dirty="0">
                  <a:latin typeface="+mj-lt"/>
                </a:rPr>
                <a:t>Theory solvers/decision procedures</a:t>
              </a: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r>
                <a:rPr lang="en-US" sz="1100" dirty="0">
                  <a:latin typeface="+mj-lt"/>
                </a:rPr>
                <a:t> </a:t>
              </a:r>
            </a:p>
            <a:p>
              <a:endParaRPr lang="en-US" sz="1100" dirty="0"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72C977-FAFA-6244-A6AE-4C297E8265B5}"/>
                </a:ext>
              </a:extLst>
            </p:cNvPr>
            <p:cNvSpPr txBox="1"/>
            <p:nvPr/>
          </p:nvSpPr>
          <p:spPr>
            <a:xfrm>
              <a:off x="1693893" y="2951000"/>
              <a:ext cx="1802525" cy="6136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Arithmetic </a:t>
              </a:r>
            </a:p>
            <a:p>
              <a:pPr algn="ctr"/>
              <a:endParaRPr lang="en-US" sz="1100" dirty="0">
                <a:latin typeface="+mj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F8EE8D-FB15-FC4A-B8AC-5713C4075885}"/>
                </a:ext>
              </a:extLst>
            </p:cNvPr>
            <p:cNvSpPr txBox="1"/>
            <p:nvPr/>
          </p:nvSpPr>
          <p:spPr>
            <a:xfrm>
              <a:off x="1877825" y="3274166"/>
              <a:ext cx="1802525" cy="6136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>
                  <a:latin typeface="+mj-lt"/>
                </a:rPr>
                <a:t>Bitvectors</a:t>
              </a:r>
              <a:r>
                <a:rPr lang="en-US" sz="1100" dirty="0">
                  <a:latin typeface="+mj-lt"/>
                </a:rPr>
                <a:t> </a:t>
              </a:r>
            </a:p>
            <a:p>
              <a:endParaRPr lang="en-US" sz="1100" dirty="0"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1CD58F-612B-EE47-9AF2-6F0345F86E73}"/>
                </a:ext>
              </a:extLst>
            </p:cNvPr>
            <p:cNvSpPr txBox="1"/>
            <p:nvPr/>
          </p:nvSpPr>
          <p:spPr>
            <a:xfrm>
              <a:off x="8759493" y="3458820"/>
              <a:ext cx="1802525" cy="85477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100" dirty="0">
                <a:latin typeface="+mj-lt"/>
              </a:endParaRPr>
            </a:p>
            <a:p>
              <a:pPr algn="ctr"/>
              <a:r>
                <a:rPr lang="en-US" sz="1100" dirty="0">
                  <a:latin typeface="+mj-lt"/>
                </a:rPr>
                <a:t>DPLL </a:t>
              </a:r>
            </a:p>
            <a:p>
              <a:endParaRPr lang="en-US" sz="1100" dirty="0">
                <a:latin typeface="+mj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03E7ED-CA18-0F42-BF7E-6A9C4FDFD777}"/>
                </a:ext>
              </a:extLst>
            </p:cNvPr>
            <p:cNvSpPr txBox="1"/>
            <p:nvPr/>
          </p:nvSpPr>
          <p:spPr>
            <a:xfrm>
              <a:off x="2093278" y="3597325"/>
              <a:ext cx="1802525" cy="6136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Difference logic </a:t>
              </a:r>
            </a:p>
            <a:p>
              <a:endParaRPr lang="en-US" sz="1100" dirty="0">
                <a:latin typeface="+mj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318672-0404-9849-84CC-2AE4AD38C35A}"/>
                </a:ext>
              </a:extLst>
            </p:cNvPr>
            <p:cNvSpPr txBox="1"/>
            <p:nvPr/>
          </p:nvSpPr>
          <p:spPr>
            <a:xfrm>
              <a:off x="2308732" y="3920485"/>
              <a:ext cx="1802525" cy="6136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…</a:t>
              </a:r>
            </a:p>
            <a:p>
              <a:pPr algn="ctr"/>
              <a:endParaRPr lang="en-US" sz="1100" dirty="0"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F4033CC-0B03-2348-8BD5-C3F3D4593DA1}"/>
                </a:ext>
              </a:extLst>
            </p:cNvPr>
            <p:cNvSpPr txBox="1"/>
            <p:nvPr/>
          </p:nvSpPr>
          <p:spPr>
            <a:xfrm>
              <a:off x="2524186" y="4243639"/>
              <a:ext cx="1802525" cy="6136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Uninterpreted functions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8E58EC-F4D9-6047-B996-DF1D811856A5}"/>
                </a:ext>
              </a:extLst>
            </p:cNvPr>
            <p:cNvSpPr txBox="1"/>
            <p:nvPr/>
          </p:nvSpPr>
          <p:spPr>
            <a:xfrm>
              <a:off x="5825449" y="3458820"/>
              <a:ext cx="1802525" cy="85477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100" dirty="0">
                <a:latin typeface="+mj-lt"/>
              </a:endParaRPr>
            </a:p>
            <a:p>
              <a:pPr algn="ctr"/>
              <a:r>
                <a:rPr lang="en-US" sz="1100" dirty="0">
                  <a:latin typeface="+mj-lt"/>
                </a:rPr>
                <a:t>Core </a:t>
              </a:r>
            </a:p>
            <a:p>
              <a:endParaRPr lang="en-US" sz="1100" dirty="0">
                <a:latin typeface="+mj-lt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B2570BB-9F16-BB4D-A822-AF6931DFFA10}"/>
                </a:ext>
              </a:extLst>
            </p:cNvPr>
            <p:cNvCxnSpPr/>
            <p:nvPr/>
          </p:nvCxnSpPr>
          <p:spPr>
            <a:xfrm flipH="1" flipV="1">
              <a:off x="3496419" y="2951000"/>
              <a:ext cx="2329030" cy="64632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DC854EB-1CCF-7943-9F55-269ECF69EA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3931" y="3274160"/>
              <a:ext cx="1131518" cy="323165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52CD124-F188-5B45-A38C-25F058EAF86B}"/>
                </a:ext>
              </a:extLst>
            </p:cNvPr>
            <p:cNvCxnSpPr>
              <a:cxnSpLocks/>
            </p:cNvCxnSpPr>
            <p:nvPr/>
          </p:nvCxnSpPr>
          <p:spPr>
            <a:xfrm>
              <a:off x="4693930" y="3525086"/>
              <a:ext cx="1131519" cy="33233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1874304-8E79-A144-85DE-87A8E1F06E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3928" y="3983545"/>
              <a:ext cx="1131521" cy="39240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A52B48-9509-CC44-8B67-1B84CFF496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3929" y="4243639"/>
              <a:ext cx="1144802" cy="415495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945CD6-46EB-D24B-A5F7-2D0DFF1292B8}"/>
                </a:ext>
              </a:extLst>
            </p:cNvPr>
            <p:cNvSpPr txBox="1"/>
            <p:nvPr/>
          </p:nvSpPr>
          <p:spPr>
            <a:xfrm>
              <a:off x="4780857" y="2674008"/>
              <a:ext cx="1441847" cy="8218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+mj-lt"/>
                </a:rPr>
                <a:t>CNF formula in </a:t>
              </a:r>
            </a:p>
            <a:p>
              <a:r>
                <a:rPr lang="en-US" sz="1050" dirty="0">
                  <a:latin typeface="+mj-lt"/>
                </a:rPr>
                <a:t>real arithmetic</a:t>
              </a:r>
            </a:p>
            <a:p>
              <a:endParaRPr lang="en-US" sz="105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8C666C7-105C-074C-AF7B-035EB6A3CE79}"/>
                </a:ext>
              </a:extLst>
            </p:cNvPr>
            <p:cNvSpPr txBox="1"/>
            <p:nvPr/>
          </p:nvSpPr>
          <p:spPr>
            <a:xfrm>
              <a:off x="4697053" y="4659119"/>
              <a:ext cx="1561587" cy="613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+mj-lt"/>
                </a:rPr>
                <a:t>solution or </a:t>
              </a:r>
            </a:p>
            <a:p>
              <a:r>
                <a:rPr lang="en-US" sz="1050" dirty="0">
                  <a:latin typeface="+mj-lt"/>
                </a:rPr>
                <a:t>counterexample</a:t>
              </a:r>
              <a:endParaRPr lang="en-US" sz="105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211E7A2-8997-5749-9086-FA9F8295EE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7974" y="3658879"/>
              <a:ext cx="1131518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6E2BBAC-8D0A-744D-8944-12AB7E6612A4}"/>
                </a:ext>
              </a:extLst>
            </p:cNvPr>
            <p:cNvCxnSpPr>
              <a:cxnSpLocks/>
            </p:cNvCxnSpPr>
            <p:nvPr/>
          </p:nvCxnSpPr>
          <p:spPr>
            <a:xfrm>
              <a:off x="7627975" y="4151319"/>
              <a:ext cx="1131517" cy="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5B03CD-2103-4543-9945-57D3F2E45E6D}"/>
                </a:ext>
              </a:extLst>
            </p:cNvPr>
            <p:cNvSpPr txBox="1"/>
            <p:nvPr/>
          </p:nvSpPr>
          <p:spPr>
            <a:xfrm>
              <a:off x="7627975" y="2627823"/>
              <a:ext cx="1802524" cy="821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latin typeface="+mj-lt"/>
                </a:rPr>
                <a:t>boolean</a:t>
              </a:r>
              <a:r>
                <a:rPr lang="en-US" sz="1050" dirty="0">
                  <a:latin typeface="+mj-lt"/>
                </a:rPr>
                <a:t> skeleton of problem</a:t>
              </a:r>
              <a:endParaRPr lang="en-US" sz="105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FC36D0-B056-644B-AEA7-FF21794AC91B}"/>
                </a:ext>
              </a:extLst>
            </p:cNvPr>
            <p:cNvSpPr txBox="1"/>
            <p:nvPr/>
          </p:nvSpPr>
          <p:spPr>
            <a:xfrm>
              <a:off x="7627973" y="4382150"/>
              <a:ext cx="1131518" cy="372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+mj-lt"/>
                </a:rPr>
                <a:t>assertions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633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E64E-D5FA-E04A-BC91-1788B2B5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856C2-68EC-204C-9723-A8E672B1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HW1</a:t>
            </a:r>
          </a:p>
          <a:p>
            <a:r>
              <a:rPr lang="en-US" dirty="0"/>
              <a:t>Learn z3</a:t>
            </a:r>
          </a:p>
          <a:p>
            <a:pPr lvl="1"/>
            <a:r>
              <a:rPr lang="en-US" dirty="0">
                <a:hlinkClick r:id="rId2"/>
              </a:rPr>
              <a:t>https://ericpony.github.io/z3py-tutorial/guide-examples.htm</a:t>
            </a:r>
            <a:endParaRPr lang="en-US" dirty="0"/>
          </a:p>
          <a:p>
            <a:r>
              <a:rPr lang="en-US"/>
              <a:t>Read chapter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54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B6BF-AF9C-DC4B-91A8-0990C357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Satisfiability modulo theories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35E665-1805-1945-8523-A3E30C8D5F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+mj-lt"/>
                  </a:rPr>
                  <a:t>SAT: Given a </a:t>
                </a:r>
                <a:r>
                  <a:rPr lang="en-US" i="1" dirty="0">
                    <a:latin typeface="+mj-lt"/>
                  </a:rPr>
                  <a:t>well-formed formula </a:t>
                </a:r>
                <a:r>
                  <a:rPr lang="en-US" dirty="0">
                    <a:latin typeface="+mj-lt"/>
                  </a:rPr>
                  <a:t>in propositional logic, determine whether there exists a satisfying solution</a:t>
                </a:r>
              </a:p>
              <a:p>
                <a:r>
                  <a:rPr lang="en-US" dirty="0">
                    <a:latin typeface="+mj-lt"/>
                  </a:rPr>
                  <a:t>A </a:t>
                </a:r>
                <a:r>
                  <a:rPr lang="en-US" i="1" dirty="0">
                    <a:solidFill>
                      <a:srgbClr val="0070C0"/>
                    </a:solidFill>
                    <a:latin typeface="+mj-lt"/>
                  </a:rPr>
                  <a:t>satisfiability modulo theory </a:t>
                </a:r>
                <a:r>
                  <a:rPr lang="en-US" dirty="0">
                    <a:solidFill>
                      <a:srgbClr val="0070C0"/>
                    </a:solidFill>
                    <a:latin typeface="+mj-lt"/>
                  </a:rPr>
                  <a:t>(SMT) </a:t>
                </a:r>
                <a:r>
                  <a:rPr lang="en-US" dirty="0">
                    <a:latin typeface="+mj-lt"/>
                  </a:rPr>
                  <a:t>problem is a generalization of SAT in which some of the binary variables are replaced by predicates over a suitable set of non-binary variables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:= 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 = 5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≥ 2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∧ 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 &gt; 2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∧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2)   	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:= 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≤ 5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∧ (−2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+ 5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≤ 7) 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is a predicate in </a:t>
                </a:r>
                <a:r>
                  <a:rPr lang="en-US" sz="2000" i="1" dirty="0">
                    <a:latin typeface="+mj-lt"/>
                  </a:rPr>
                  <a:t>difference logic</a:t>
                </a:r>
                <a:r>
                  <a:rPr lang="en-US" sz="2000" dirty="0">
                    <a:latin typeface="+mj-lt"/>
                  </a:rPr>
                  <a:t> in which the variables are real-valued, and the clauses are constructed with  standard comparison operations &gt;, &gt;=, =$ and –(minus)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is a predicate in real arithmetic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35E665-1805-1945-8523-A3E30C8D5F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81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0D1324-5D3D-6D4A-8C62-76A473F3D45F}"/>
              </a:ext>
            </a:extLst>
          </p:cNvPr>
          <p:cNvCxnSpPr>
            <a:cxnSpLocks/>
          </p:cNvCxnSpPr>
          <p:nvPr/>
        </p:nvCxnSpPr>
        <p:spPr>
          <a:xfrm>
            <a:off x="3238079" y="3118776"/>
            <a:ext cx="2587370" cy="7386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16A10B-78BA-8E4E-B958-FAEE057E3058}"/>
              </a:ext>
            </a:extLst>
          </p:cNvPr>
          <p:cNvSpPr txBox="1"/>
          <p:nvPr/>
        </p:nvSpPr>
        <p:spPr>
          <a:xfrm>
            <a:off x="1293586" y="1935326"/>
            <a:ext cx="3398780" cy="3970318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Theory solvers/decision procedures</a:t>
            </a: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18114-0556-934E-86A0-115BDF7D5EE3}"/>
              </a:ext>
            </a:extLst>
          </p:cNvPr>
          <p:cNvSpPr txBox="1"/>
          <p:nvPr/>
        </p:nvSpPr>
        <p:spPr>
          <a:xfrm>
            <a:off x="1693894" y="2951000"/>
            <a:ext cx="1802525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Arithmetic </a:t>
            </a: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6E6814-EF6C-E849-8498-8A5C61C990AA}"/>
              </a:ext>
            </a:extLst>
          </p:cNvPr>
          <p:cNvSpPr txBox="1"/>
          <p:nvPr/>
        </p:nvSpPr>
        <p:spPr>
          <a:xfrm>
            <a:off x="1877824" y="3274165"/>
            <a:ext cx="18025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j-lt"/>
              </a:rPr>
              <a:t>Bitvectors</a:t>
            </a:r>
            <a:r>
              <a:rPr lang="en-US" dirty="0">
                <a:latin typeface="+mj-lt"/>
              </a:rPr>
              <a:t>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50C421-59BD-8940-BAA9-777FC8E2D644}"/>
              </a:ext>
            </a:extLst>
          </p:cNvPr>
          <p:cNvSpPr txBox="1"/>
          <p:nvPr/>
        </p:nvSpPr>
        <p:spPr>
          <a:xfrm>
            <a:off x="8759493" y="3458820"/>
            <a:ext cx="1802525" cy="92333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DPLL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6ED88-5CA9-0349-8E40-6D96563D337C}"/>
              </a:ext>
            </a:extLst>
          </p:cNvPr>
          <p:cNvSpPr txBox="1"/>
          <p:nvPr/>
        </p:nvSpPr>
        <p:spPr>
          <a:xfrm>
            <a:off x="2093278" y="3597325"/>
            <a:ext cx="18025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Difference logic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63652A-F276-824E-AF8D-2523940FEA37}"/>
              </a:ext>
            </a:extLst>
          </p:cNvPr>
          <p:cNvSpPr txBox="1"/>
          <p:nvPr/>
        </p:nvSpPr>
        <p:spPr>
          <a:xfrm>
            <a:off x="2308732" y="3920485"/>
            <a:ext cx="18025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…</a:t>
            </a: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5807D-5ACB-F44E-97FA-27DE06829BD5}"/>
              </a:ext>
            </a:extLst>
          </p:cNvPr>
          <p:cNvSpPr txBox="1"/>
          <p:nvPr/>
        </p:nvSpPr>
        <p:spPr>
          <a:xfrm>
            <a:off x="2524186" y="4243639"/>
            <a:ext cx="18025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Uninterpreted 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8B2187-BA6E-0D4E-85F8-48645470EA19}"/>
              </a:ext>
            </a:extLst>
          </p:cNvPr>
          <p:cNvSpPr txBox="1"/>
          <p:nvPr/>
        </p:nvSpPr>
        <p:spPr>
          <a:xfrm>
            <a:off x="5825449" y="3458820"/>
            <a:ext cx="1802525" cy="92333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Core </a:t>
            </a:r>
          </a:p>
          <a:p>
            <a:endParaRPr lang="en-US" dirty="0">
              <a:latin typeface="+mj-lt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05AAEF-0C35-1643-AA43-EEE9CE3E89F7}"/>
              </a:ext>
            </a:extLst>
          </p:cNvPr>
          <p:cNvCxnSpPr/>
          <p:nvPr/>
        </p:nvCxnSpPr>
        <p:spPr>
          <a:xfrm flipH="1" flipV="1">
            <a:off x="3496419" y="2951000"/>
            <a:ext cx="2329030" cy="6463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BACD5F-12BD-DB4B-BAE2-B97F1204ECB3}"/>
              </a:ext>
            </a:extLst>
          </p:cNvPr>
          <p:cNvCxnSpPr>
            <a:cxnSpLocks/>
          </p:cNvCxnSpPr>
          <p:nvPr/>
        </p:nvCxnSpPr>
        <p:spPr>
          <a:xfrm flipH="1" flipV="1">
            <a:off x="4693931" y="3274160"/>
            <a:ext cx="1131518" cy="32316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B5BD65-2036-1C42-93CC-488D998856DB}"/>
              </a:ext>
            </a:extLst>
          </p:cNvPr>
          <p:cNvCxnSpPr>
            <a:cxnSpLocks/>
          </p:cNvCxnSpPr>
          <p:nvPr/>
        </p:nvCxnSpPr>
        <p:spPr>
          <a:xfrm>
            <a:off x="4693930" y="3525086"/>
            <a:ext cx="1131519" cy="33233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C94757-437B-6642-8CE5-824185DA7AA5}"/>
              </a:ext>
            </a:extLst>
          </p:cNvPr>
          <p:cNvCxnSpPr>
            <a:cxnSpLocks/>
          </p:cNvCxnSpPr>
          <p:nvPr/>
        </p:nvCxnSpPr>
        <p:spPr>
          <a:xfrm flipH="1">
            <a:off x="4693928" y="3983545"/>
            <a:ext cx="1131521" cy="39240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E1992D-A3B5-7E4F-A0C2-E0752F08438D}"/>
              </a:ext>
            </a:extLst>
          </p:cNvPr>
          <p:cNvCxnSpPr>
            <a:cxnSpLocks/>
          </p:cNvCxnSpPr>
          <p:nvPr/>
        </p:nvCxnSpPr>
        <p:spPr>
          <a:xfrm flipH="1">
            <a:off x="4693929" y="4243639"/>
            <a:ext cx="1144802" cy="41549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B440D64-CA0E-A74D-A22A-97AE44FCD7F8}"/>
              </a:ext>
            </a:extLst>
          </p:cNvPr>
          <p:cNvSpPr txBox="1"/>
          <p:nvPr/>
        </p:nvSpPr>
        <p:spPr>
          <a:xfrm>
            <a:off x="4780857" y="2674008"/>
            <a:ext cx="1457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CNF formula in </a:t>
            </a:r>
          </a:p>
          <a:p>
            <a:r>
              <a:rPr lang="en-US" sz="1600" dirty="0">
                <a:latin typeface="+mj-lt"/>
              </a:rPr>
              <a:t>real arithmetic</a:t>
            </a:r>
          </a:p>
          <a:p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7B267D-4BA0-F445-AFC2-ED4B0AE93384}"/>
              </a:ext>
            </a:extLst>
          </p:cNvPr>
          <p:cNvSpPr txBox="1"/>
          <p:nvPr/>
        </p:nvSpPr>
        <p:spPr>
          <a:xfrm>
            <a:off x="4697053" y="4659119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solution or </a:t>
            </a:r>
          </a:p>
          <a:p>
            <a:r>
              <a:rPr lang="en-US" sz="1600" dirty="0">
                <a:latin typeface="+mj-lt"/>
              </a:rPr>
              <a:t>counterexample</a:t>
            </a:r>
            <a:endParaRPr lang="en-US" sz="16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5D153A6-717D-1448-B7FE-CDD7697FBC11}"/>
              </a:ext>
            </a:extLst>
          </p:cNvPr>
          <p:cNvCxnSpPr>
            <a:cxnSpLocks/>
          </p:cNvCxnSpPr>
          <p:nvPr/>
        </p:nvCxnSpPr>
        <p:spPr>
          <a:xfrm flipH="1">
            <a:off x="7627974" y="3658879"/>
            <a:ext cx="1131518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6FEAAD5-B25D-9B40-B748-E84660711D6A}"/>
              </a:ext>
            </a:extLst>
          </p:cNvPr>
          <p:cNvCxnSpPr>
            <a:cxnSpLocks/>
          </p:cNvCxnSpPr>
          <p:nvPr/>
        </p:nvCxnSpPr>
        <p:spPr>
          <a:xfrm>
            <a:off x="7627975" y="4151319"/>
            <a:ext cx="1131517" cy="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3296A7-B8E9-9B4E-A3C1-1975DFE3F634}"/>
              </a:ext>
            </a:extLst>
          </p:cNvPr>
          <p:cNvSpPr txBox="1"/>
          <p:nvPr/>
        </p:nvSpPr>
        <p:spPr>
          <a:xfrm>
            <a:off x="7627974" y="2627823"/>
            <a:ext cx="1131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+mj-lt"/>
              </a:rPr>
              <a:t>boolean</a:t>
            </a:r>
            <a:r>
              <a:rPr lang="en-US" sz="1600" dirty="0">
                <a:latin typeface="+mj-lt"/>
              </a:rPr>
              <a:t> skeleton of problem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BD610B-5A7C-E143-B2C0-88EA4F707EA6}"/>
              </a:ext>
            </a:extLst>
          </p:cNvPr>
          <p:cNvSpPr txBox="1"/>
          <p:nvPr/>
        </p:nvSpPr>
        <p:spPr>
          <a:xfrm>
            <a:off x="7627973" y="4382150"/>
            <a:ext cx="1131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assertions</a:t>
            </a:r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D5B5A-76D4-6140-A724-503C8637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an SMT solver</a:t>
            </a:r>
          </a:p>
        </p:txBody>
      </p:sp>
    </p:spTree>
    <p:extLst>
      <p:ext uri="{BB962C8B-B14F-4D97-AF65-F5344CB8AC3E}">
        <p14:creationId xmlns:p14="http://schemas.microsoft.com/office/powerpoint/2010/main" val="289177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5" grpId="0" animBg="1"/>
      <p:bldP spid="7" grpId="0" animBg="1"/>
      <p:bldP spid="9" grpId="0" animBg="1"/>
      <p:bldP spid="8" grpId="0" animBg="1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E044704-B82B-A247-BA5D-AD13D88ECC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E044704-B82B-A247-BA5D-AD13D88ECC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05061-08CB-DB48-842F-4DAB2B199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short overview of theories, models, decision procedures</a:t>
            </a:r>
          </a:p>
        </p:txBody>
      </p:sp>
    </p:spTree>
    <p:extLst>
      <p:ext uri="{BB962C8B-B14F-4D97-AF65-F5344CB8AC3E}">
        <p14:creationId xmlns:p14="http://schemas.microsoft.com/office/powerpoint/2010/main" val="70360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2E06-4195-8B47-9A9A-8A3F58A2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theory in mathematical logic?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6E4DB-099B-B948-95E6-B19E34523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talk about </a:t>
            </a:r>
            <a:r>
              <a:rPr lang="en-US" dirty="0">
                <a:solidFill>
                  <a:srgbClr val="0070C0"/>
                </a:solidFill>
              </a:rPr>
              <a:t>well-formed formulas with non-binary variables</a:t>
            </a:r>
            <a:r>
              <a:rPr lang="en-US" dirty="0"/>
              <a:t>, we have to say exactly what type of formulas are allowed</a:t>
            </a:r>
          </a:p>
          <a:p>
            <a:r>
              <a:rPr lang="en-US" dirty="0"/>
              <a:t>and, what it means for assignments to </a:t>
            </a:r>
            <a:r>
              <a:rPr lang="en-US" i="1" dirty="0"/>
              <a:t>satisfy such formulas </a:t>
            </a:r>
            <a:endParaRPr lang="en-US" dirty="0"/>
          </a:p>
          <a:p>
            <a:r>
              <a:rPr lang="en-US" dirty="0"/>
              <a:t>This brings us to the notions </a:t>
            </a:r>
            <a:r>
              <a:rPr lang="en-US" i="1" dirty="0">
                <a:solidFill>
                  <a:srgbClr val="0070C0"/>
                </a:solidFill>
              </a:rPr>
              <a:t>theory</a:t>
            </a:r>
            <a:r>
              <a:rPr lang="en-US" dirty="0"/>
              <a:t> and </a:t>
            </a:r>
            <a:r>
              <a:rPr lang="en-US" i="1" dirty="0">
                <a:solidFill>
                  <a:srgbClr val="0070C0"/>
                </a:solidFill>
              </a:rPr>
              <a:t>models</a:t>
            </a:r>
            <a:r>
              <a:rPr lang="en-US" dirty="0"/>
              <a:t> in mathematical logic</a:t>
            </a:r>
          </a:p>
        </p:txBody>
      </p:sp>
    </p:spTree>
    <p:extLst>
      <p:ext uri="{BB962C8B-B14F-4D97-AF65-F5344CB8AC3E}">
        <p14:creationId xmlns:p14="http://schemas.microsoft.com/office/powerpoint/2010/main" val="419339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A479C8-9C77-3744-84B5-FB686A8E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Building up a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DDAEE-6CAA-0146-B7C6-7CD12DAB5B1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99872" y="1343818"/>
                <a:ext cx="5519928" cy="5266844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First we define the syntax for writing formulas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A</a:t>
                </a:r>
                <a:r>
                  <a:rPr lang="en-US" i="1" dirty="0"/>
                  <a:t> </a:t>
                </a:r>
                <a:r>
                  <a:rPr lang="en-US" i="1" dirty="0">
                    <a:solidFill>
                      <a:srgbClr val="0070C0"/>
                    </a:solidFill>
                  </a:rPr>
                  <a:t>signature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lvl="1">
                  <a:lnSpc>
                    <a:spcPct val="120000"/>
                  </a:lnSpc>
                </a:pPr>
                <a:r>
                  <a:rPr lang="en-US" b="0" dirty="0"/>
                  <a:t>set of </a:t>
                </a:r>
                <a:r>
                  <a:rPr lang="en-US" b="0" i="1" dirty="0">
                    <a:solidFill>
                      <a:srgbClr val="0070C0"/>
                    </a:solidFill>
                  </a:rPr>
                  <a:t>function symbols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+,−,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>
                  <a:lnSpc>
                    <a:spcPct val="120000"/>
                  </a:lnSpc>
                </a:pPr>
                <a:r>
                  <a:rPr lang="en-US" b="0" dirty="0"/>
                  <a:t>set of </a:t>
                </a:r>
                <a:r>
                  <a:rPr lang="en-US" b="0" i="1" dirty="0">
                    <a:solidFill>
                      <a:srgbClr val="0070C0"/>
                    </a:solidFill>
                  </a:rPr>
                  <a:t>predicate symbols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>
                  <a:lnSpc>
                    <a:spcPct val="120000"/>
                  </a:lnSpc>
                </a:pPr>
                <a:r>
                  <a:rPr lang="en-US" i="1" dirty="0"/>
                  <a:t>arity</a:t>
                </a:r>
                <a:r>
                  <a:rPr lang="en-US" dirty="0"/>
                  <a:t> of each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𝑎𝑟𝑖𝑡𝑦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US" i="1" dirty="0"/>
              </a:p>
              <a:p>
                <a:pPr lvl="1">
                  <a:lnSpc>
                    <a:spcPct val="120000"/>
                  </a:lnSpc>
                </a:pPr>
                <a:r>
                  <a:rPr lang="en-US" i="1" dirty="0"/>
                  <a:t>0 </a:t>
                </a:r>
                <a:r>
                  <a:rPr lang="en-US" i="1" dirty="0">
                    <a:solidFill>
                      <a:srgbClr val="0070C0"/>
                    </a:solidFill>
                  </a:rPr>
                  <a:t>arity</a:t>
                </a:r>
                <a:r>
                  <a:rPr lang="en-US" i="1" dirty="0"/>
                  <a:t> </a:t>
                </a:r>
                <a:r>
                  <a:rPr lang="en-US" dirty="0"/>
                  <a:t>functions are constants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b="0" i="1" dirty="0"/>
                  <a:t>: </a:t>
                </a:r>
                <a:r>
                  <a:rPr lang="en-US" b="0" dirty="0"/>
                  <a:t>set of </a:t>
                </a:r>
                <a:r>
                  <a:rPr lang="en-US" b="0" i="1" dirty="0">
                    <a:solidFill>
                      <a:srgbClr val="0070C0"/>
                    </a:solidFill>
                  </a:rPr>
                  <a:t>variables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𝑇𝑒𝑟𝑚𝑠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b="0" i="1" dirty="0"/>
              </a:p>
              <a:p>
                <a:pPr lvl="1">
                  <a:lnSpc>
                    <a:spcPct val="120000"/>
                  </a:lnSpc>
                </a:pPr>
                <a:r>
                  <a:rPr lang="en-US" b="0" dirty="0"/>
                  <a:t>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b="0" dirty="0"/>
                  <a:t> are terms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𝑇𝑒𝑟𝑚𝑠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b="0" dirty="0"/>
                  <a:t> with arity k,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𝑇𝑒𝑟𝑚𝑠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120000"/>
                  </a:lnSpc>
                </a:pPr>
                <a:r>
                  <a:rPr lang="en-US" i="1" dirty="0">
                    <a:solidFill>
                      <a:srgbClr val="0070C0"/>
                    </a:solidFill>
                  </a:rPr>
                  <a:t>Ground terms </a:t>
                </a:r>
                <a:r>
                  <a:rPr lang="en-US" dirty="0"/>
                  <a:t>are terms without variables</a:t>
                </a:r>
                <a:endParaRPr lang="en-US" b="0" dirty="0"/>
              </a:p>
              <a:p>
                <a:pPr lvl="1">
                  <a:lnSpc>
                    <a:spcPct val="120000"/>
                  </a:lnSpc>
                </a:pP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DDAEE-6CAA-0146-B7C6-7CD12DAB5B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99872" y="1343818"/>
                <a:ext cx="5519928" cy="5266844"/>
              </a:xfrm>
              <a:blipFill>
                <a:blip r:embed="rId2"/>
                <a:stretch>
                  <a:fillRect l="-1147" t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E0CEE4F-48F1-1B47-98B4-428F663E41A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343818"/>
                <a:ext cx="5181600" cy="4833145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0,+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𝑎𝑟𝑖𝑡𝑦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𝑎𝑟𝑖𝑡𝑦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𝑎𝑟𝑖𝑡𝑦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Terms defined by this signature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,0,…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E0CEE4F-48F1-1B47-98B4-428F663E4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343818"/>
                <a:ext cx="5181600" cy="4833145"/>
              </a:xfrm>
              <a:blipFill>
                <a:blip r:embed="rId3"/>
                <a:stretch>
                  <a:fillRect l="-1222" t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65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F053-31BD-1C46-BB5D-4D98103F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9118"/>
          </a:xfrm>
        </p:spPr>
        <p:txBody>
          <a:bodyPr/>
          <a:lstStyle/>
          <a:p>
            <a:r>
              <a:rPr lang="en-US" dirty="0"/>
              <a:t>Terms to Formulas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08092F-39A2-084A-A4EB-9C3A4FF51F5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94675" y="1154244"/>
                <a:ext cx="7570033" cy="5703756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b="0" dirty="0">
                    <a:solidFill>
                      <a:srgbClr val="0070C0"/>
                    </a:solidFill>
                  </a:rPr>
                  <a:t>Atomic formulas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𝐴𝐹</m:t>
                    </m:r>
                  </m:oMath>
                </a14:m>
                <a:endParaRPr lang="en-US" b="0" i="1" dirty="0"/>
              </a:p>
              <a:p>
                <a:pPr lvl="1">
                  <a:lnSpc>
                    <a:spcPct val="120000"/>
                  </a:lnSpc>
                </a:pPr>
                <a:r>
                  <a:rPr lang="en-US" b="0" dirty="0"/>
                  <a:t>True, False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𝑇𝑒𝑟𝑚𝑠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b="0" dirty="0"/>
                  <a:t> with arity k,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A </a:t>
                </a:r>
                <a:r>
                  <a:rPr lang="en-US" i="1" dirty="0"/>
                  <a:t>literal </a:t>
                </a:r>
                <a:r>
                  <a:rPr lang="en-US" dirty="0"/>
                  <a:t>is an AF or its negation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Set of all atomic formulas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b="0" dirty="0">
                    <a:solidFill>
                      <a:srgbClr val="0070C0"/>
                    </a:solidFill>
                  </a:rPr>
                  <a:t>Quantifier free formulas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𝑄𝐹𝐹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𝐴𝐹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120000"/>
                  </a:lnSpc>
                </a:pPr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𝑄𝐹𝐹</m:t>
                    </m:r>
                  </m:oMath>
                </a14:m>
                <a:r>
                  <a:rPr lang="en-US" b="0" dirty="0"/>
                  <a:t> then </a:t>
                </a:r>
              </a:p>
              <a:p>
                <a:pPr lvl="2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𝑄𝐹𝐹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𝑄𝐹𝐹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𝑄𝐹𝐹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𝑄𝐹𝐹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120000"/>
                  </a:lnSpc>
                </a:pPr>
                <a:r>
                  <a:rPr lang="en-US" b="0" dirty="0"/>
                  <a:t>Set of all quantifier free formulas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𝑄𝐹𝐹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b="0" dirty="0"/>
              </a:p>
              <a:p>
                <a:pPr>
                  <a:lnSpc>
                    <a:spcPct val="120000"/>
                  </a:lnSpc>
                </a:pPr>
                <a:r>
                  <a:rPr lang="en-US" dirty="0">
                    <a:solidFill>
                      <a:srgbClr val="0070C0"/>
                    </a:solidFill>
                  </a:rPr>
                  <a:t>First order formulas </a:t>
                </a:r>
                <a:r>
                  <a:rPr lang="en-US" dirty="0"/>
                  <a:t>is the set of quantifier free formulas under universal and existential quantifiers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>
                    <a:solidFill>
                      <a:srgbClr val="0070C0"/>
                    </a:solidFill>
                  </a:rPr>
                  <a:t>Bound variables </a:t>
                </a:r>
                <a:r>
                  <a:rPr lang="en-US" dirty="0"/>
                  <a:t>are those that are attached to quantifiers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>
                    <a:solidFill>
                      <a:srgbClr val="0070C0"/>
                    </a:solidFill>
                  </a:rPr>
                  <a:t>Free variables</a:t>
                </a:r>
                <a:r>
                  <a:rPr lang="en-US" dirty="0"/>
                  <a:t>: variables not bound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i="1" dirty="0">
                    <a:solidFill>
                      <a:srgbClr val="0070C0"/>
                    </a:solidFill>
                  </a:rPr>
                  <a:t>Sentence</a:t>
                </a:r>
                <a:r>
                  <a:rPr lang="en-US" i="1" dirty="0"/>
                  <a:t>: </a:t>
                </a:r>
                <a:r>
                  <a:rPr lang="en-US" dirty="0"/>
                  <a:t>First order formula with no free variables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Theory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/>
                  <a:t> set of all sentences over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08092F-39A2-084A-A4EB-9C3A4FF51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94675" y="1154244"/>
                <a:ext cx="7570033" cy="5703756"/>
              </a:xfrm>
              <a:blipFill>
                <a:blip r:embed="rId2"/>
                <a:stretch>
                  <a:fillRect l="-335" t="-444" r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4D510A9-FA4D-574A-8B22-089C888A5DE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409482" y="1154244"/>
                <a:ext cx="2944317" cy="5022719"/>
              </a:xfrm>
            </p:spPr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=+(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=0∧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:+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:+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b="0" dirty="0"/>
              </a:p>
              <a:p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:+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4D510A9-FA4D-574A-8B22-089C888A5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409482" y="1154244"/>
                <a:ext cx="2944317" cy="5022719"/>
              </a:xfrm>
              <a:blipFill>
                <a:blip r:embed="rId3"/>
                <a:stretch>
                  <a:fillRect l="-1288" t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83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0A0C-1E59-CF48-951A-83BE50E4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theories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0B2B7A-E6F6-9B4F-99CD-C7993A13EF1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59764" y="1499616"/>
                <a:ext cx="5660036" cy="5181599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/>
                  <a:t>This notion of model from mathematical logic is not to be confused with the notion of a model for a computational or physical process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A </a:t>
                </a:r>
                <a:r>
                  <a:rPr lang="en-US" sz="2400" i="1" dirty="0">
                    <a:solidFill>
                      <a:srgbClr val="0070C0"/>
                    </a:solidFill>
                  </a:rPr>
                  <a:t>model</a:t>
                </a:r>
                <a:r>
                  <a:rPr lang="en-US" sz="2400" dirty="0"/>
                  <a:t> gives meanings or </a:t>
                </a:r>
                <a:r>
                  <a:rPr lang="en-US" sz="2400" i="1" dirty="0"/>
                  <a:t>interpretations </a:t>
                </a:r>
                <a:r>
                  <a:rPr lang="en-US" sz="2400" dirty="0"/>
                  <a:t>to formulas in theory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A model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Theory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has to define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800" dirty="0"/>
                  <a:t>A </a:t>
                </a:r>
                <a:r>
                  <a:rPr lang="en-US" sz="1800" dirty="0">
                    <a:solidFill>
                      <a:srgbClr val="0070C0"/>
                    </a:solidFill>
                  </a:rPr>
                  <a:t>domain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800" dirty="0"/>
              </a:p>
              <a:p>
                <a:pPr lvl="1">
                  <a:lnSpc>
                    <a:spcPct val="120000"/>
                  </a:lnSpc>
                </a:pPr>
                <a:r>
                  <a:rPr lang="en-US" sz="1800" dirty="0"/>
                  <a:t>interpretations of all functions and predicate symbols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→|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800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arity</m:t>
                    </m:r>
                    <m:d>
                      <m:dPr>
                        <m:ctrlPr>
                          <a:rPr lang="en-US" sz="18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800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/>
                  <a:t> 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𝑎𝑟𝑖𝑡𝑦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800" dirty="0"/>
              </a:p>
              <a:p>
                <a:pPr lvl="1">
                  <a:lnSpc>
                    <a:spcPct val="120000"/>
                  </a:lnSpc>
                </a:pPr>
                <a:r>
                  <a:rPr lang="en-US" sz="1800" dirty="0"/>
                  <a:t>Assignment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800" dirty="0"/>
                  <a:t> for every variable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dirty="0"/>
                  <a:t>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A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is true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if it evaluates to true under the given interpretations over domain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0B2B7A-E6F6-9B4F-99CD-C7993A13E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59764" y="1499616"/>
                <a:ext cx="5660036" cy="5181599"/>
              </a:xfrm>
              <a:blipFill>
                <a:blip r:embed="rId2"/>
                <a:stretch>
                  <a:fillRect l="-671" t="-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F2DB802-4A12-7743-9B01-810753A01C2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914401"/>
                <a:ext cx="5181600" cy="170688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Example model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={0,+,&lt;}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F2DB802-4A12-7743-9B01-810753A01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914401"/>
                <a:ext cx="5181600" cy="1706880"/>
              </a:xfrm>
              <a:blipFill>
                <a:blip r:embed="rId3"/>
                <a:stretch>
                  <a:fillRect l="-1222" t="-8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5F55291-6A37-EA45-8AA1-418DAFC204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2744518"/>
                  </p:ext>
                </p:extLst>
              </p:nvPr>
            </p:nvGraphicFramePr>
            <p:xfrm>
              <a:off x="6339840" y="2687320"/>
              <a:ext cx="2516632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9158">
                      <a:extLst>
                        <a:ext uri="{9D8B030D-6E8A-4147-A177-3AD203B41FA5}">
                          <a16:colId xmlns:a16="http://schemas.microsoft.com/office/drawing/2014/main" val="3431582808"/>
                        </a:ext>
                      </a:extLst>
                    </a:gridCol>
                    <a:gridCol w="629158">
                      <a:extLst>
                        <a:ext uri="{9D8B030D-6E8A-4147-A177-3AD203B41FA5}">
                          <a16:colId xmlns:a16="http://schemas.microsoft.com/office/drawing/2014/main" val="3506829344"/>
                        </a:ext>
                      </a:extLst>
                    </a:gridCol>
                    <a:gridCol w="629158">
                      <a:extLst>
                        <a:ext uri="{9D8B030D-6E8A-4147-A177-3AD203B41FA5}">
                          <a16:colId xmlns:a16="http://schemas.microsoft.com/office/drawing/2014/main" val="1614161474"/>
                        </a:ext>
                      </a:extLst>
                    </a:gridCol>
                    <a:gridCol w="629158">
                      <a:extLst>
                        <a:ext uri="{9D8B030D-6E8A-4147-A177-3AD203B41FA5}">
                          <a16:colId xmlns:a16="http://schemas.microsoft.com/office/drawing/2014/main" val="39066037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8133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07235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521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0793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5F55291-6A37-EA45-8AA1-418DAFC204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2744518"/>
                  </p:ext>
                </p:extLst>
              </p:nvPr>
            </p:nvGraphicFramePr>
            <p:xfrm>
              <a:off x="6339840" y="2687320"/>
              <a:ext cx="2516632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9158">
                      <a:extLst>
                        <a:ext uri="{9D8B030D-6E8A-4147-A177-3AD203B41FA5}">
                          <a16:colId xmlns:a16="http://schemas.microsoft.com/office/drawing/2014/main" val="3431582808"/>
                        </a:ext>
                      </a:extLst>
                    </a:gridCol>
                    <a:gridCol w="629158">
                      <a:extLst>
                        <a:ext uri="{9D8B030D-6E8A-4147-A177-3AD203B41FA5}">
                          <a16:colId xmlns:a16="http://schemas.microsoft.com/office/drawing/2014/main" val="3506829344"/>
                        </a:ext>
                      </a:extLst>
                    </a:gridCol>
                    <a:gridCol w="629158">
                      <a:extLst>
                        <a:ext uri="{9D8B030D-6E8A-4147-A177-3AD203B41FA5}">
                          <a16:colId xmlns:a16="http://schemas.microsoft.com/office/drawing/2014/main" val="1614161474"/>
                        </a:ext>
                      </a:extLst>
                    </a:gridCol>
                    <a:gridCol w="629158">
                      <a:extLst>
                        <a:ext uri="{9D8B030D-6E8A-4147-A177-3AD203B41FA5}">
                          <a16:colId xmlns:a16="http://schemas.microsoft.com/office/drawing/2014/main" val="39066037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" t="-3333" r="-298000" b="-2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000" t="-3333" r="-198000" b="-2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6122" t="-3333" r="-102041" b="-2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3333" b="-29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8133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" t="-106897" r="-298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000" t="-106897" r="-198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6122" t="-106897" r="-10204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106897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7235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" t="-200000" r="-298000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000" t="-200000" r="-198000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6122" t="-200000" r="-102041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200000" b="-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0521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" t="-310345" r="-29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000" t="-310345" r="-19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6122" t="-310345" r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3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0793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5">
                <a:extLst>
                  <a:ext uri="{FF2B5EF4-FFF2-40B4-BE49-F238E27FC236}">
                    <a16:creationId xmlns:a16="http://schemas.microsoft.com/office/drawing/2014/main" id="{BB6B8B6E-CD75-FA4E-9C94-82DCE73CE4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19800" y="4470082"/>
                <a:ext cx="5334000" cy="22771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⊨∀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We say that the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>
                    <a:solidFill>
                      <a:srgbClr val="0070C0"/>
                    </a:solidFill>
                  </a:rPr>
                  <a:t>T-satisfies</a:t>
                </a:r>
                <a:r>
                  <a:rPr lang="en-US" dirty="0"/>
                  <a:t> the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5">
                <a:extLst>
                  <a:ext uri="{FF2B5EF4-FFF2-40B4-BE49-F238E27FC236}">
                    <a16:creationId xmlns:a16="http://schemas.microsoft.com/office/drawing/2014/main" id="{BB6B8B6E-CD75-FA4E-9C94-82DCE73CE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470082"/>
                <a:ext cx="5334000" cy="2277171"/>
              </a:xfrm>
              <a:prstGeom prst="rect">
                <a:avLst/>
              </a:prstGeom>
              <a:blipFill>
                <a:blip r:embed="rId5"/>
                <a:stretch>
                  <a:fillRect l="-950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25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80E5-CAB5-1D4F-BEC2-BB06A103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procedures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2EC3F36-BB7C-7E4E-8EFA-162BE7C9E3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a theory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 </a:t>
                </a:r>
                <a:r>
                  <a:rPr lang="en-US" dirty="0">
                    <a:solidFill>
                      <a:srgbClr val="0070C0"/>
                    </a:solidFill>
                  </a:rPr>
                  <a:t>theory solver or a decision procedure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takes as input a </a:t>
                </a:r>
                <a:r>
                  <a:rPr lang="en-US" dirty="0">
                    <a:solidFill>
                      <a:schemeClr val="tx1"/>
                    </a:solidFill>
                  </a:rPr>
                  <a:t>set of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literals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(atomic propositions in CNF) </a:t>
                </a:r>
                <a:r>
                  <a:rPr lang="en-US" dirty="0"/>
                  <a:t>and determines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-satisfiable</a:t>
                </a:r>
                <a:r>
                  <a:rPr lang="en-US" dirty="0"/>
                  <a:t>, that is,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a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2EC3F36-BB7C-7E4E-8EFA-162BE7C9E3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726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1453</Words>
  <Application>Microsoft Macintosh PowerPoint</Application>
  <PresentationFormat>Widescreen</PresentationFormat>
  <Paragraphs>288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Satisfiability modulo theories</vt:lpstr>
      <vt:lpstr>Satisfiability modulo theories</vt:lpstr>
      <vt:lpstr>Architecture of an SMT solver</vt:lpstr>
      <vt:lpstr>⟨logic⟩</vt:lpstr>
      <vt:lpstr>What is a theory in mathematical logic? </vt:lpstr>
      <vt:lpstr>Building up a theory</vt:lpstr>
      <vt:lpstr>Terms to Formulas</vt:lpstr>
      <vt:lpstr>Models for theories</vt:lpstr>
      <vt:lpstr>Decision procedures</vt:lpstr>
      <vt:lpstr>⟨\logic⟩</vt:lpstr>
      <vt:lpstr>Example theories</vt:lpstr>
      <vt:lpstr>Example decision procedure 1: Difference logic</vt:lpstr>
      <vt:lpstr>PowerPoint Presentation</vt:lpstr>
      <vt:lpstr>PowerPoint Presentation</vt:lpstr>
      <vt:lpstr>Example decision procedure 2: Uninterpreted functions (UF)</vt:lpstr>
      <vt:lpstr>Example decision procedure 2: Uninterpreted functions (UF)</vt:lpstr>
      <vt:lpstr>Return to SMT</vt:lpstr>
      <vt:lpstr>PowerPoint Presentation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Satisfiability modulo theories</dc:title>
  <dc:creator>Mitra, Sayan</dc:creator>
  <cp:lastModifiedBy>Mitra, Sayan</cp:lastModifiedBy>
  <cp:revision>26</cp:revision>
  <cp:lastPrinted>2019-09-05T16:29:56Z</cp:lastPrinted>
  <dcterms:created xsi:type="dcterms:W3CDTF">2019-09-03T14:47:01Z</dcterms:created>
  <dcterms:modified xsi:type="dcterms:W3CDTF">2019-09-05T16:30:57Z</dcterms:modified>
</cp:coreProperties>
</file>