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94" r:id="rId3"/>
    <p:sldId id="275" r:id="rId4"/>
    <p:sldId id="272" r:id="rId5"/>
    <p:sldId id="276" r:id="rId6"/>
    <p:sldId id="277" r:id="rId7"/>
    <p:sldId id="278" r:id="rId8"/>
    <p:sldId id="27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/>
  </p:normalViewPr>
  <p:slideViewPr>
    <p:cSldViewPr snapToGrid="0" snapToObjects="1" showGuides="1">
      <p:cViewPr>
        <p:scale>
          <a:sx n="95" d="100"/>
          <a:sy n="95" d="100"/>
        </p:scale>
        <p:origin x="72" y="-6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7A7C-B6CB-3445-AF52-6B26A5392F00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A5A3-AF3C-6B41-961F-AF8DD9BB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rban_legend" TargetMode="External"/><Relationship Id="rId3" Type="http://schemas.openxmlformats.org/officeDocument/2006/relationships/hyperlink" Target="https://en.wikipedia.org/wiki/George_Dantzig#Mathematical_statistics" TargetMode="External"/><Relationship Id="rId7" Type="http://schemas.openxmlformats.org/officeDocument/2006/relationships/hyperlink" Target="https://en.wikipedia.org/wiki/Statistic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orge_Dantzig#cite_note-snopes-6" TargetMode="External"/><Relationship Id="rId5" Type="http://schemas.openxmlformats.org/officeDocument/2006/relationships/hyperlink" Target="https://en.wikipedia.org/wiki/George_Dantzig#cite_note-mmp-4" TargetMode="External"/><Relationship Id="rId4" Type="http://schemas.openxmlformats.org/officeDocument/2006/relationships/hyperlink" Target="https://en.wikipedia.org/wiki/Jerzy_Neyman" TargetMode="External"/><Relationship Id="rId9" Type="http://schemas.openxmlformats.org/officeDocument/2006/relationships/hyperlink" Target="https://en.wikipedia.org/wiki/Good_Will_Hunt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 solver takes care of conjunctions and DPLL takes care of disjunctions</a:t>
            </a:r>
          </a:p>
          <a:p>
            <a:r>
              <a:rPr lang="en-US" dirty="0"/>
              <a:t>DPLL Lazily learns more facts about the theory, refining the abstraction until it can decide STA or UNSAT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Dantzig realized that one of the unsolved problems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 Dantzig"/>
              </a:rPr>
              <a:t>he had mistaken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homework in his professor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Jerzy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Neyman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(and actually later solved), was applicable to finding an algorithm for linear programs.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en.wikipedia.org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George_Dantzig#Mathematical_statistics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1939, a misunderstanding brought about surprising results. Near the beginning of a class, Professor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wrote two problems on the blackboard. Dantzig arrived late and assumed that they were a homework assignment. According to Dantzig, they "seemed to be a little harder than usual", but a few days later he handed in completed solutions for both problems, still believing that they were an assignment that was overdue.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[4]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Six weeks later, an excited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eagerly told him that the "homework" problems he had solved were two of the most famous unsolved problems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tatistics"/>
              </a:rPr>
              <a:t>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 persisted in the form 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Urban legend"/>
              </a:rPr>
              <a:t>urban legend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as an introductory scene in the movie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Good Will Hunting"/>
              </a:rPr>
              <a:t>Good Will Hunting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287B-F2DE-9541-AD69-F8410635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8D175-2C02-3849-B372-B57941A4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4A19-C72C-324D-9C4B-D8DD1DFA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C8F5-2869-A844-8F5B-1A486A19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0DBD-B939-FE4B-9FF0-78F2EAB3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4570-88AA-EE4A-9A41-FE87112E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B7B9-7D88-504A-A929-869EFCED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4B2A-FC46-AC4A-9980-A6C644F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9B65-C9B9-D04C-9D14-82985D08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D397-B2DC-D242-89B7-4EBD0A83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0DC8E-9B1F-3649-B096-E35840E1D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F8171-7525-674B-9EEC-0994082F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637C-AA2C-5344-8971-EB838D0C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5EBF-146E-854F-B1B4-1391C22A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3F67-F903-C341-B48C-B8C115C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E66-0E5A-6248-A4D4-4A1302B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9F26-30EE-D94B-959C-7796073B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A873-D2CB-6442-9DB7-87D21195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3EEC-8A4F-7F41-A0CC-59C1523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2A9A-355E-A24B-A658-A97F2F7B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201-9216-7D4D-848A-86851443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BE8-D030-244C-8A88-9F15DE83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1049-B4A4-BC4F-ABB7-9AE5651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33CE-5840-114F-8AAD-D5D79F0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46F5-0C67-1C42-8418-3C993B05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FDCB-CC20-1F4C-8BF9-11F2409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7F00-4BCD-144F-8BA8-C4894F9B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317C5-151E-AC4C-AFFE-8E4D236DB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4C1D8-B856-3646-B33E-8F7B5FEE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3781-13CF-6D41-9F12-06D7CD54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0978-A03A-2141-B7D5-5900A9A8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AA0B-C0B1-6D45-86E0-F218B56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5EA7-4B9A-0C4C-8029-E1028E60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BDBB6-8525-FB47-BC00-02357C2E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D4365-11D5-3549-BC6B-179C86F6A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F95D9-03BA-9B43-A43B-1F7C08165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800F9-4324-A949-9DE3-7FDB0EEA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D3F15-0753-FF4E-B131-0D203889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2B6B7-7B29-C94F-866E-077F5BD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C7CE-98EA-AE4F-B75C-CBA17EEF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D67A-525D-944E-86A0-144A57E0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76204-2F0C-EA4D-B891-CDF1D8C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79FD-9402-A64D-B938-C682207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B7ED5-0C54-6E45-8BA9-13F26C59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FFA8-AC12-0C4B-8107-B9BFCDE2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6B57-7B27-704F-A699-8FD825A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E5D0-C1D3-BF42-8A59-B12D8478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02B2-0C0F-3F4D-BB5C-49A4455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71E0-7633-2149-9050-553C2D37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C471-4ACD-7C44-84DB-9DFECDB1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6D8D-564F-014C-AC9B-47A17B6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B211E-AA63-0849-A93E-88028815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FD83-7351-D540-B178-F19B333E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95E54-98F9-6E4E-B766-862CB69CB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CFFE-2DA8-9245-A85B-82C88A8D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B6F3-3AD9-7640-A20D-EBC5F3CC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521A-4C98-4243-9F52-AB9919A1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2F34-AE3F-304B-9E0D-BFE4A730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E44D5-F68C-6F4F-ACEB-29D5340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0E5B-30F3-A645-9EC7-4F8F9716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C487-5B0B-5442-942D-5A6C4B325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8443-0E46-C64D-A6DC-F33A3FC0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450B-80FD-7D4E-AA4D-7E4984A22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 Part 2</a:t>
            </a:r>
            <a:br>
              <a:rPr lang="en-US" sz="4400" dirty="0"/>
            </a:br>
            <a:r>
              <a:rPr lang="en-US" sz="4400" dirty="0"/>
              <a:t>Neural Theory Solvers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C73-B132-E34E-B2B6-BA6F5D7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 for Linear Real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 based on Simplex Algorithm [Dantzig 1947]  </a:t>
                </a:r>
              </a:p>
              <a:p>
                <a:pPr marL="0" indent="0">
                  <a:buNone/>
                </a:pPr>
                <a:r>
                  <a:rPr lang="en-US" dirty="0"/>
                  <a:t>Simplex solves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Our focus will be on finding any solution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9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C73-B132-E34E-B2B6-BA6F5D7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 for Linear Real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model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Simplex expects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be expressed in the Simplex form, which is a conjunction of</a:t>
                </a:r>
              </a:p>
              <a:p>
                <a:pPr>
                  <a:buFontTx/>
                  <a:buChar char="-"/>
                </a:pPr>
                <a:r>
                  <a:rPr lang="en-US" b="0" dirty="0"/>
                  <a:t>Linear equalities: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Bounds: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900D-438A-454C-8650-8FF80527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to Simplex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0B0D-490B-1E44-956D-8DF437214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Consider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inequality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Rewrite this as: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slack variable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Putting together all the rewritten conjuncts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/>
                  <a:t>Proposition.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1.</a:t>
                </a:r>
                <a:r>
                  <a:rPr lang="en-US" b="1" dirty="0"/>
                  <a:t> </a:t>
                </a:r>
                <a:r>
                  <a:rPr lang="en-US" dirty="0"/>
                  <a:t>Any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disregarding the assignments to the slack variables.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UNSAT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UNSAT.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0B0D-490B-1E44-956D-8DF437214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8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278C-FBD7-EB43-8EFA-F697033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(Informal)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239C9-E5FD-9B4C-B9ED-6F5A12D0C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Idea. Simultaneously try to find a model or a proof of UNSAT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Start with some </a:t>
                </a:r>
                <a:r>
                  <a:rPr lang="en-US" i="1" dirty="0"/>
                  <a:t>model (or valuation)</a:t>
                </a:r>
                <a:r>
                  <a:rPr lang="en-US" dirty="0"/>
                  <a:t> that satisfies all linear equalities (say,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In each iteration, pick a bound that is not satisfied and modify the model to satisfy the bound OR discover that the formula is UNSAT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239C9-E5FD-9B4C-B9ED-6F5A12D0C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928" t="-1744" r="-2892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E845523-EB55-4B49-BE27-A77CE9AB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409" y="0"/>
            <a:ext cx="3884352" cy="30928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37C6C-65ED-674E-9194-011928861930}"/>
              </a:ext>
            </a:extLst>
          </p:cNvPr>
          <p:cNvSpPr txBox="1">
            <a:spLocks/>
          </p:cNvSpPr>
          <p:nvPr/>
        </p:nvSpPr>
        <p:spPr>
          <a:xfrm>
            <a:off x="6409764" y="311971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F5B9AB-DA41-9C4C-A924-C1D36A4C05BE}"/>
                  </a:ext>
                </a:extLst>
              </p:cNvPr>
              <p:cNvSpPr/>
              <p:nvPr/>
            </p:nvSpPr>
            <p:spPr>
              <a:xfrm>
                <a:off x="6690387" y="3428999"/>
                <a:ext cx="4833741" cy="2948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unsat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↦−1,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unsat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F5B9AB-DA41-9C4C-A924-C1D36A4C0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87" y="3428999"/>
                <a:ext cx="4833741" cy="2948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2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2AB1-B61F-F74E-8928-40E3EA74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and ordering for Simplex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8E27C-0BE0-7A4E-8255-558DB2990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input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(after rewriting) has two types of variables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Basic variables </a:t>
                </a:r>
                <a:r>
                  <a:rPr lang="en-US" dirty="0"/>
                  <a:t>appear on the LHS of an equality; initially these are the </a:t>
                </a:r>
                <a:r>
                  <a:rPr lang="en-US" i="1" dirty="0"/>
                  <a:t>slack variables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Non-basic variables</a:t>
                </a:r>
                <a:r>
                  <a:rPr lang="en-US" dirty="0"/>
                  <a:t> all others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In each iteration, some basic variable becomes non-basic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 fix an </a:t>
                </a:r>
                <a:r>
                  <a:rPr lang="en-US" i="1" dirty="0"/>
                  <a:t>arbitrary total ordering </a:t>
                </a:r>
                <a:r>
                  <a:rPr lang="en-US" dirty="0"/>
                  <a:t>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a 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we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the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i.e.,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upper and lower bounds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(possibly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∞, −∞)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i="1" dirty="0"/>
                  <a:t> 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8E27C-0BE0-7A4E-8255-558DB2990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24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5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5FF4-882F-1E4E-BFB5-322B43F5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(Formal)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6C77-8EFE-BB40-B629-08A682E02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algorithm maintains two invariants</a:t>
                </a:r>
              </a:p>
              <a:p>
                <a:pPr marL="0" indent="0">
                  <a:buNone/>
                </a:pPr>
                <a:r>
                  <a:rPr lang="en-US" dirty="0"/>
                  <a:t>1. The model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always satisfies the equalities; bounds may be violated. </a:t>
                </a:r>
              </a:p>
              <a:p>
                <a:pPr marL="0" indent="0">
                  <a:buNone/>
                </a:pPr>
                <a:r>
                  <a:rPr lang="en-US" dirty="0"/>
                  <a:t>	Why is this invariant satisfied by our initialization of all 0s?</a:t>
                </a:r>
              </a:p>
              <a:p>
                <a:pPr marL="0" indent="0">
                  <a:buNone/>
                </a:pPr>
                <a:r>
                  <a:rPr lang="en-US" dirty="0"/>
                  <a:t>2. The bounds of all non-basic variables are all satisfied.</a:t>
                </a:r>
              </a:p>
              <a:p>
                <a:pPr marL="0" indent="0">
                  <a:buNone/>
                </a:pPr>
                <a:r>
                  <a:rPr lang="en-US" dirty="0"/>
                  <a:t>	Why is this invariant satisfied by our initialization?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6C77-8EFE-BB40-B629-08A682E02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024-1E07-F845-8C87-89CB1E50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Simplex Algorithm: DP for LRA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65BE-1E6F-0E47-ABA8-70180ECE2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8188"/>
                <a:ext cx="6396318" cy="5889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in Simplex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or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true </a:t>
                </a:r>
                <a:r>
                  <a:rPr lang="en-US" b="1" dirty="0"/>
                  <a:t>do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 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first basic variable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first non-basic variable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⌈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&gt; 0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&lt; 0)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b="1" dirty="0"/>
                  <a:t>If</a:t>
                </a:r>
                <a:r>
                  <a:rPr lang="en-US" dirty="0"/>
                  <a:t>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exists </a:t>
                </a:r>
                <a:r>
                  <a:rPr lang="en-US" b="1" dirty="0"/>
                  <a:t>then</a:t>
                </a:r>
                <a:r>
                  <a:rPr lang="en-US" dirty="0"/>
                  <a:t> </a:t>
                </a:r>
                <a:r>
                  <a:rPr lang="en-US" b="1" dirty="0"/>
                  <a:t>return</a:t>
                </a:r>
                <a:r>
                  <a:rPr lang="en-US" dirty="0"/>
                  <a:t>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else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first non-basic variable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⌈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&gt; 0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&lt; 0)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b="1" dirty="0"/>
                  <a:t>If</a:t>
                </a:r>
                <a:r>
                  <a:rPr lang="en-US" dirty="0"/>
                  <a:t>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exists </a:t>
                </a:r>
                <a:r>
                  <a:rPr lang="en-US" b="1" dirty="0"/>
                  <a:t>then return </a:t>
                </a:r>
                <a:r>
                  <a:rPr lang="en-US" dirty="0"/>
                  <a:t>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Pivot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65BE-1E6F-0E47-ABA8-70180ECE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8188"/>
                <a:ext cx="6396318" cy="5889812"/>
              </a:xfrm>
              <a:blipFill>
                <a:blip r:embed="rId2"/>
                <a:stretch>
                  <a:fillRect l="-1190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8E2A1-BFFB-8043-9A2B-70F8988C50E5}"/>
                  </a:ext>
                </a:extLst>
              </p:cNvPr>
              <p:cNvSpPr txBox="1"/>
              <p:nvPr/>
            </p:nvSpPr>
            <p:spPr>
              <a:xfrm>
                <a:off x="7503460" y="509962"/>
                <a:ext cx="4316505" cy="24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Pivoting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basic variable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8E2A1-BFFB-8043-9A2B-70F8988C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60" y="509962"/>
                <a:ext cx="4316505" cy="2417393"/>
              </a:xfrm>
              <a:prstGeom prst="rect">
                <a:avLst/>
              </a:prstGeom>
              <a:blipFill>
                <a:blip r:embed="rId3"/>
                <a:stretch>
                  <a:fillRect l="-2053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49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77D8-B29F-474E-A308-40B0A67B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741C8-B6FF-1341-855A-554E1EAAB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Rewritten in Simplex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741C8-B6FF-1341-855A-554E1EAAB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50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CFDE-D151-4840-AD83-7E9787BC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490"/>
          </a:xfrm>
        </p:spPr>
        <p:txBody>
          <a:bodyPr/>
          <a:lstStyle/>
          <a:p>
            <a:r>
              <a:rPr lang="en-US" dirty="0"/>
              <a:t>Example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47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Variable ordering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↦0⟩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satisfies equalities, bounds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are satisfied</a:t>
                </a:r>
              </a:p>
              <a:p>
                <a:pPr marL="0" indent="0">
                  <a:buNone/>
                </a:pPr>
                <a:r>
                  <a:rPr lang="en-US" dirty="0"/>
                  <a:t>Pick the first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fix the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upper and lower bounds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it easily satisfies the blue condition </a:t>
                </a:r>
              </a:p>
              <a:p>
                <a:pPr marL="0" indent="0">
                  <a:buNone/>
                </a:pPr>
                <a:r>
                  <a:rPr lang="en-US" dirty="0"/>
                  <a:t>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2 and satisfy its </a:t>
                </a:r>
                <a:r>
                  <a:rPr lang="en-US" dirty="0" err="1"/>
                  <a:t>lowerbound</a:t>
                </a:r>
                <a:r>
                  <a:rPr lang="en-US" dirty="0"/>
                  <a:t> we decrease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-1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47"/>
                <a:ext cx="10515600" cy="4351338"/>
              </a:xfrm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2674EB-2706-E04D-B1CE-DE5DC855CA26}"/>
                  </a:ext>
                </a:extLst>
              </p:cNvPr>
              <p:cNvSpPr/>
              <p:nvPr/>
            </p:nvSpPr>
            <p:spPr>
              <a:xfrm>
                <a:off x="10089777" y="150743"/>
                <a:ext cx="210222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2674EB-2706-E04D-B1CE-DE5DC855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777" y="150743"/>
                <a:ext cx="2102223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/>
              <p:nvPr/>
            </p:nvSpPr>
            <p:spPr>
              <a:xfrm>
                <a:off x="10089776" y="4738549"/>
                <a:ext cx="210222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776" y="4738549"/>
                <a:ext cx="2102223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3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CFDE-D151-4840-AD83-7E9787BC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490"/>
          </a:xfrm>
        </p:spPr>
        <p:txBody>
          <a:bodyPr/>
          <a:lstStyle/>
          <a:p>
            <a:r>
              <a:rPr lang="en-US" dirty="0"/>
              <a:t>Example continued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32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All equalities are still satisfied (invariant)</a:t>
                </a:r>
              </a:p>
              <a:p>
                <a:pPr marL="0" indent="0">
                  <a:buNone/>
                </a:pPr>
                <a:r>
                  <a:rPr lang="en-US" dirty="0"/>
                  <a:t>The only basic variable not satisfying its bounds is now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first non-basic variable we can tweak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Setting y=1 to satisfy the </a:t>
                </a:r>
                <a:r>
                  <a:rPr lang="en-US" dirty="0" err="1"/>
                  <a:t>lowerbound</a:t>
                </a:r>
                <a:r>
                  <a:rPr lang="en-US" dirty="0"/>
                  <a:t> of s1 we get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↦1,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↦2,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326"/>
                <a:ext cx="10515600" cy="4351338"/>
              </a:xfrm>
              <a:blipFill>
                <a:blip r:embed="rId2"/>
                <a:stretch>
                  <a:fillRect l="-1206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/>
              <p:nvPr/>
            </p:nvSpPr>
            <p:spPr>
              <a:xfrm>
                <a:off x="9834283" y="188258"/>
                <a:ext cx="210222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283" y="188258"/>
                <a:ext cx="2102223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D6278B-53A4-F041-87C8-76813360A274}"/>
                  </a:ext>
                </a:extLst>
              </p:cNvPr>
              <p:cNvSpPr/>
              <p:nvPr/>
            </p:nvSpPr>
            <p:spPr>
              <a:xfrm>
                <a:off x="9439835" y="3929995"/>
                <a:ext cx="2496671" cy="2241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D6278B-53A4-F041-87C8-76813360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5" y="3929995"/>
                <a:ext cx="2496671" cy="2241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AE51-0BC5-8C4D-91A7-0E5FCFE0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8834-2BD2-6E4F-8320-34A68D2E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  <a:p>
            <a:r>
              <a:rPr lang="en-US" dirty="0"/>
              <a:t>Decision procedure for Linear Real Arithmetic</a:t>
            </a:r>
          </a:p>
          <a:p>
            <a:pPr marL="457200" lvl="1" indent="0">
              <a:buNone/>
            </a:pPr>
            <a:r>
              <a:rPr lang="en-US" dirty="0"/>
              <a:t>Simplex Algorithm [Dantzig 1947]</a:t>
            </a:r>
          </a:p>
          <a:p>
            <a:r>
              <a:rPr lang="en-US" dirty="0"/>
              <a:t>Next week: Verification of Neural Networks</a:t>
            </a:r>
          </a:p>
          <a:p>
            <a:pPr marL="457200" lvl="1" indent="0">
              <a:buNone/>
            </a:pPr>
            <a:r>
              <a:rPr lang="en-US" dirty="0" err="1"/>
              <a:t>Reluplex</a:t>
            </a:r>
            <a:r>
              <a:rPr lang="en-US" dirty="0"/>
              <a:t> [Katz et al 2017]</a:t>
            </a:r>
          </a:p>
        </p:txBody>
      </p:sp>
    </p:spTree>
    <p:extLst>
      <p:ext uri="{BB962C8B-B14F-4D97-AF65-F5344CB8AC3E}">
        <p14:creationId xmlns:p14="http://schemas.microsoft.com/office/powerpoint/2010/main" val="212075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00D-6FAE-2345-8B84-2D9E602B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simplex correct?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AEF5A-91D1-1C4C-B76E-A2E29F1AA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does it terminate?</a:t>
                </a:r>
              </a:p>
              <a:p>
                <a:pPr marL="457200" lvl="1" indent="0">
                  <a:buNone/>
                </a:pPr>
                <a:r>
                  <a:rPr lang="en-US" dirty="0"/>
                  <a:t>Because we always looks for the first variable violating the bounds. There is a property (Bland’s rule) that ensures that we never revisit the same set of basic and non-basic variables.</a:t>
                </a:r>
              </a:p>
              <a:p>
                <a:r>
                  <a:rPr lang="en-US" dirty="0"/>
                  <a:t>Why does it give the right answer (sound)?</a:t>
                </a:r>
              </a:p>
              <a:p>
                <a:pPr lvl="1"/>
                <a:r>
                  <a:rPr lang="en-US" dirty="0"/>
                  <a:t>If it returns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does it satisfy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? 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This follows from the condition before </a:t>
                </a:r>
                <a:r>
                  <a:rPr lang="en-US" b="1" dirty="0"/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it returns UNSAT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really unsatisfiable?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AEF5A-91D1-1C4C-B76E-A2E29F1AA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52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A9B5-D392-3F4F-8D18-618EAA30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Unsatisfiable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7FB7-0B91-B64F-8D1D-7499B1D6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002"/>
                <a:ext cx="451372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Consider a Simplex execution in which there are two pivots: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Pivot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Pivot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7FB7-0B91-B64F-8D1D-7499B1D6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002"/>
                <a:ext cx="4513729" cy="4351338"/>
              </a:xfrm>
              <a:blipFill>
                <a:blip r:embed="rId2"/>
                <a:stretch>
                  <a:fillRect l="-1404" b="-23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35ADFB-E031-4D44-8CBF-E7305240CD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9118" y="1476002"/>
                <a:ext cx="451372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Non-basic variables satisfy their bounds (invariant)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violates the bound then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We can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bigger by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/>
                  <a:t>but the at most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.2=−4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which is still less than 1 and Simplex concludes that the formula is UNSAT.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The blue conditions for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encodes this condition.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35ADFB-E031-4D44-8CBF-E7305240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18" y="1476002"/>
                <a:ext cx="4513729" cy="4351338"/>
              </a:xfrm>
              <a:prstGeom prst="rect">
                <a:avLst/>
              </a:prstGeom>
              <a:blipFill>
                <a:blip r:embed="rId3"/>
                <a:stretch>
                  <a:fillRect l="-112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1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z3</a:t>
            </a:r>
          </a:p>
          <a:p>
            <a:pPr lvl="1"/>
            <a:r>
              <a:rPr lang="en-US" dirty="0">
                <a:hlinkClick r:id="rId2"/>
              </a:rPr>
              <a:t>https://ericpony.github.io/z3py-tutorial/guide-examples.htm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Readings </a:t>
            </a:r>
          </a:p>
          <a:p>
            <a:r>
              <a:rPr lang="en-US" dirty="0"/>
              <a:t>Read chapter 4 for next week</a:t>
            </a:r>
          </a:p>
          <a:p>
            <a:r>
              <a:rPr lang="en-US" dirty="0"/>
              <a:t>Reading more about decision procedures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DFD6-7E46-584F-9745-059E7F12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033" y="2722344"/>
            <a:ext cx="2529943" cy="4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31AE-5FA0-BA4C-877B-311B21D2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7948-AD35-FD4D-ADEB-BD61A558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on SMT from Clark Barrett</a:t>
            </a:r>
          </a:p>
          <a:p>
            <a:r>
              <a:rPr lang="en-US" dirty="0"/>
              <a:t>Book: Introduction to Neural Network Verification by Aws </a:t>
            </a:r>
            <a:r>
              <a:rPr lang="en-US" dirty="0" err="1"/>
              <a:t>Albarghouthi</a:t>
            </a:r>
            <a:endParaRPr lang="en-US" dirty="0"/>
          </a:p>
          <a:p>
            <a:r>
              <a:rPr lang="en-US" dirty="0"/>
              <a:t>Book: Decision Procedures by Daniel </a:t>
            </a:r>
            <a:r>
              <a:rPr lang="en-US" dirty="0" err="1"/>
              <a:t>Kroening</a:t>
            </a:r>
            <a:r>
              <a:rPr lang="en-US" dirty="0"/>
              <a:t>  and </a:t>
            </a:r>
            <a:r>
              <a:rPr lang="en-US" dirty="0" err="1"/>
              <a:t>Ofer</a:t>
            </a:r>
            <a:r>
              <a:rPr lang="en-US" dirty="0"/>
              <a:t> </a:t>
            </a:r>
            <a:r>
              <a:rPr lang="en-US" dirty="0" err="1"/>
              <a:t>Strichman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5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C40620-5010-3243-AE5B-36E850B7602D}"/>
              </a:ext>
            </a:extLst>
          </p:cNvPr>
          <p:cNvGrpSpPr/>
          <p:nvPr/>
        </p:nvGrpSpPr>
        <p:grpSpPr>
          <a:xfrm>
            <a:off x="1293586" y="1935326"/>
            <a:ext cx="9268432" cy="3970318"/>
            <a:chOff x="1293586" y="1935326"/>
            <a:chExt cx="9268432" cy="397031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0D1324-5D3D-6D4A-8C62-76A473F3D45F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16A10B-78BA-8E4E-B958-FAEE057E3058}"/>
                </a:ext>
              </a:extLst>
            </p:cNvPr>
            <p:cNvSpPr txBox="1"/>
            <p:nvPr/>
          </p:nvSpPr>
          <p:spPr>
            <a:xfrm>
              <a:off x="1293586" y="1935326"/>
              <a:ext cx="3398780" cy="397031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618114-0556-934E-86A0-115BDF7D5EE3}"/>
                </a:ext>
              </a:extLst>
            </p:cNvPr>
            <p:cNvSpPr txBox="1"/>
            <p:nvPr/>
          </p:nvSpPr>
          <p:spPr>
            <a:xfrm>
              <a:off x="1693894" y="2951000"/>
              <a:ext cx="1802525" cy="646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Arithmetic 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6E6814-EF6C-E849-8498-8A5C61C990AA}"/>
                </a:ext>
              </a:extLst>
            </p:cNvPr>
            <p:cNvSpPr txBox="1"/>
            <p:nvPr/>
          </p:nvSpPr>
          <p:spPr>
            <a:xfrm>
              <a:off x="1877824" y="3274165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Bitvectors</a:t>
              </a:r>
              <a:r>
                <a:rPr lang="en-US" dirty="0">
                  <a:latin typeface="+mj-lt"/>
                </a:rPr>
                <a:t>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50C421-59BD-8940-BAA9-777FC8E2D644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9233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DPLL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6ED88-5CA9-0349-8E40-6D96563D337C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Difference logic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63652A-F276-824E-AF8D-2523940FEA37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…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A5807D-5ACB-F44E-97FA-27DE06829BD5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Uninterpreted functions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2187-BA6E-0D4E-85F8-48645470EA19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9233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Core </a:t>
              </a:r>
            </a:p>
            <a:p>
              <a:endParaRPr lang="en-US" dirty="0">
                <a:latin typeface="+mj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05AAEF-0C35-1643-AA43-EEE9CE3E89F7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BACD5F-12BD-DB4B-BAE2-B97F1204E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B5BD65-2036-1C42-93CC-488D998856D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C94757-437B-6642-8CE5-824185DA7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E1992D-A3B5-7E4F-A0C2-E0752F084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440D64-CA0E-A74D-A22A-97AE44FCD7F8}"/>
                </a:ext>
              </a:extLst>
            </p:cNvPr>
            <p:cNvSpPr txBox="1"/>
            <p:nvPr/>
          </p:nvSpPr>
          <p:spPr>
            <a:xfrm>
              <a:off x="4780857" y="2674008"/>
              <a:ext cx="17381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literals/formula in </a:t>
              </a:r>
            </a:p>
            <a:p>
              <a:r>
                <a:rPr lang="en-US" sz="1600" dirty="0">
                  <a:latin typeface="+mj-lt"/>
                </a:rPr>
                <a:t>real arithmetic</a:t>
              </a:r>
            </a:p>
            <a:p>
              <a:endParaRPr lang="en-US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B267D-4BA0-F445-AFC2-ED4B0AE93384}"/>
                </a:ext>
              </a:extLst>
            </p:cNvPr>
            <p:cNvSpPr txBox="1"/>
            <p:nvPr/>
          </p:nvSpPr>
          <p:spPr>
            <a:xfrm>
              <a:off x="4697053" y="4659119"/>
              <a:ext cx="15151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solution or </a:t>
              </a:r>
            </a:p>
            <a:p>
              <a:r>
                <a:rPr lang="en-US" sz="1600" dirty="0">
                  <a:latin typeface="+mj-lt"/>
                </a:rPr>
                <a:t>counterexample</a:t>
              </a:r>
              <a:endParaRPr lang="en-US" sz="16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D153A6-717D-1448-B7FE-CDD7697FB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FEAAD5-B25D-9B40-B748-E84660711D6A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3296A7-B8E9-9B4E-A3C1-1975DFE3F634}"/>
                </a:ext>
              </a:extLst>
            </p:cNvPr>
            <p:cNvSpPr txBox="1"/>
            <p:nvPr/>
          </p:nvSpPr>
          <p:spPr>
            <a:xfrm>
              <a:off x="7627974" y="2627823"/>
              <a:ext cx="11315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boolean</a:t>
              </a:r>
              <a:r>
                <a:rPr lang="en-US" sz="1600" dirty="0">
                  <a:latin typeface="+mj-lt"/>
                </a:rPr>
                <a:t> skeleton of problem</a:t>
              </a:r>
              <a:endParaRPr 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BD610B-5A7C-E143-B2C0-88EA4F707EA6}"/>
                </a:ext>
              </a:extLst>
            </p:cNvPr>
            <p:cNvSpPr txBox="1"/>
            <p:nvPr/>
          </p:nvSpPr>
          <p:spPr>
            <a:xfrm>
              <a:off x="7627973" y="4382150"/>
              <a:ext cx="11315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assertions</a:t>
              </a:r>
              <a:endParaRPr lang="en-US" sz="16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6A45-9476-F042-9D4E-C546B423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</a:t>
            </a:r>
            <a:r>
              <a:rPr lang="en-US" baseline="30000" dirty="0"/>
              <a:t>T: </a:t>
            </a:r>
            <a:r>
              <a:rPr lang="en-US" dirty="0"/>
              <a:t>DPLL modulo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2D98-69F9-7E4E-B647-CC5691E8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extend DPLL to handle formulas over other theories like </a:t>
            </a:r>
          </a:p>
          <a:p>
            <a:r>
              <a:rPr lang="en-US" dirty="0"/>
              <a:t>Difference Logic (DL)</a:t>
            </a:r>
          </a:p>
          <a:p>
            <a:r>
              <a:rPr lang="en-US" dirty="0"/>
              <a:t>Linear Real Arithmetic (LRA)</a:t>
            </a:r>
          </a:p>
          <a:p>
            <a:r>
              <a:rPr lang="en-US" dirty="0"/>
              <a:t>Uninterpreted functions (UF)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 Start with a </a:t>
            </a:r>
            <a:r>
              <a:rPr lang="en-US" i="1" dirty="0"/>
              <a:t>Boolean abstraction </a:t>
            </a:r>
            <a:r>
              <a:rPr lang="en-US" dirty="0"/>
              <a:t>(or skeleton) and </a:t>
            </a:r>
          </a:p>
          <a:p>
            <a:pPr marL="0" indent="0">
              <a:buNone/>
            </a:pPr>
            <a:r>
              <a:rPr lang="en-US" dirty="0"/>
              <a:t>incrementally add more </a:t>
            </a:r>
            <a:r>
              <a:rPr lang="en-US" i="1" dirty="0"/>
              <a:t>theory </a:t>
            </a:r>
            <a:r>
              <a:rPr lang="en-US" dirty="0"/>
              <a:t>information </a:t>
            </a:r>
          </a:p>
          <a:p>
            <a:pPr marL="0" indent="0">
              <a:buNone/>
            </a:pPr>
            <a:r>
              <a:rPr lang="en-US" dirty="0"/>
              <a:t>until we can conclusively say SAT or UNSAT </a:t>
            </a:r>
          </a:p>
        </p:txBody>
      </p:sp>
    </p:spTree>
    <p:extLst>
      <p:ext uri="{BB962C8B-B14F-4D97-AF65-F5344CB8AC3E}">
        <p14:creationId xmlns:p14="http://schemas.microsoft.com/office/powerpoint/2010/main" val="11865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677C-6E46-4441-8CB8-0AFA85F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DPLL</a:t>
            </a:r>
            <a:r>
              <a:rPr lang="en-US" baseline="30000" dirty="0"/>
              <a:t>LRA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9A498-1BA1-2C4C-93E2-44D934D85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Boolean abstraction: replace every unique linear inequality with a Boolean variable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abstracts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abstracts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i="1" dirty="0"/>
                  <a:t>Abstraction</a:t>
                </a:r>
                <a:r>
                  <a:rPr lang="en-US" dirty="0"/>
                  <a:t> because information is lost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relationship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lost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Notation.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back to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Proposition.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UNSAT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UNSAT, but the converse does not hold,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 does not mean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Example.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clearly UNSAT, however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SAT.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9A498-1BA1-2C4C-93E2-44D934D85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46F3AB-1179-AF47-98AB-754AB7904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1329" y="365125"/>
                <a:ext cx="11147612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/>
                  <a:t>Lazy </a:t>
                </a:r>
                <a:r>
                  <a:rPr lang="en-US" sz="4000" dirty="0"/>
                  <a:t>DPLL</a:t>
                </a:r>
                <a:r>
                  <a:rPr lang="en-US" sz="4000" baseline="30000" dirty="0"/>
                  <a:t>T </a:t>
                </a:r>
                <a:r>
                  <a:rPr lang="en-US" sz="4000" dirty="0"/>
                  <a:t>Algorithm using a Decision Procedure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46F3AB-1179-AF47-98AB-754AB7904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1329" y="365125"/>
                <a:ext cx="11147612" cy="1325563"/>
              </a:xfrm>
              <a:blipFill>
                <a:blip r:embed="rId3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D7BC2-8CDC-C941-92A1-9943C1BB2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5542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Input:</a:t>
                </a:r>
                <a:r>
                  <a:rPr lang="en-US" dirty="0"/>
                  <a:t> A formula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 CNF form over theory T</a:t>
                </a:r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UNSAT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be the abstraction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true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DPLL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unsat</a:t>
                </a:r>
                <a:r>
                  <a:rPr lang="en-US" dirty="0"/>
                  <a:t> then </a:t>
                </a:r>
                <a:r>
                  <a:rPr lang="en-US" b="1" dirty="0"/>
                  <a:t>return</a:t>
                </a:r>
                <a:r>
                  <a:rPr lang="en-US" dirty="0"/>
                  <a:t> UNSAT</a:t>
                </a:r>
              </a:p>
              <a:p>
                <a:pPr marL="0" indent="0">
                  <a:buNone/>
                </a:pPr>
                <a:r>
                  <a:rPr lang="en-US" b="1" dirty="0"/>
                  <a:t>else</a:t>
                </a:r>
              </a:p>
              <a:p>
                <a:pPr marL="0" indent="0">
                  <a:buNone/>
                </a:pPr>
                <a:r>
                  <a:rPr lang="en-US" dirty="0"/>
                  <a:t> 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model 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𝐷𝑃𝐿𝐿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represented as a formula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sat </a:t>
                </a:r>
                <a:r>
                  <a:rPr lang="en-US" b="1" dirty="0"/>
                  <a:t>then return</a:t>
                </a:r>
                <a:r>
                  <a:rPr lang="en-US" dirty="0"/>
                  <a:t> SAT and the model 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  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D7BC2-8CDC-C941-92A1-9943C1BB2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55424" cy="4351338"/>
              </a:xfrm>
              <a:blipFill>
                <a:blip r:embed="rId4"/>
                <a:stretch>
                  <a:fillRect l="-1320" t="-3488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D0818BD-9320-A94E-81B5-5694BD7F2AC1}"/>
              </a:ext>
            </a:extLst>
          </p:cNvPr>
          <p:cNvGrpSpPr/>
          <p:nvPr/>
        </p:nvGrpSpPr>
        <p:grpSpPr>
          <a:xfrm>
            <a:off x="7315200" y="2017059"/>
            <a:ext cx="4844876" cy="2462213"/>
            <a:chOff x="1293586" y="1935326"/>
            <a:chExt cx="9268432" cy="376328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38CC22-9FF7-0842-91DC-E48567E291F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2D6F454-D478-FD4D-96ED-711F8BD9568D}"/>
                    </a:ext>
                  </a:extLst>
                </p:cNvPr>
                <p:cNvSpPr txBox="1"/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Theory solvers/decision procedures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 </a:t>
                  </a:r>
                </a:p>
                <a:p>
                  <a:endParaRPr lang="en-US" sz="11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2D6F454-D478-FD4D-96ED-711F8BD95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ABD857-4ABD-CB42-898C-DB1CCF8EAF41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58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E531D-7744-FB4C-8EB5-9588B4E54F90}"/>
                </a:ext>
              </a:extLst>
            </p:cNvPr>
            <p:cNvSpPr txBox="1"/>
            <p:nvPr/>
          </p:nvSpPr>
          <p:spPr>
            <a:xfrm>
              <a:off x="1877825" y="327416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1AA91-5F22-7C49-AD3A-1F3281BE6BF4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167E2-34C4-BD4C-8E6A-5E6D7DA85790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CF3B0-812D-AF44-ADEE-8A3EF4D37D68}"/>
                </a:ext>
              </a:extLst>
            </p:cNvPr>
            <p:cNvSpPr txBox="1"/>
            <p:nvPr/>
          </p:nvSpPr>
          <p:spPr>
            <a:xfrm>
              <a:off x="2308733" y="392048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FEFAC-9082-2347-BFB4-CE50A422BA1A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0A581-D573-8C4C-A574-E747906AA578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AA99EE-DB7D-F04F-88A6-A3F3A2BB3EAA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4EA36-E05F-094B-A99C-7C19371E4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0398B5-07C8-B344-A75B-4ACEFA4D5F7D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5A7BAC-5904-A34B-BB64-EE53F58A9FE4}"/>
                    </a:ext>
                  </a:extLst>
                </p:cNvPr>
                <p:cNvSpPr txBox="1"/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5A7BAC-5904-A34B-BB64-EE53F58A9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617B83-B2E0-C94D-9BE1-EB4C4E5A4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A88E21-A3AA-B14B-9F49-97902517C1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67DDA5-394C-5D47-8376-FF0CCF3106AF}"/>
                    </a:ext>
                  </a:extLst>
                </p:cNvPr>
                <p:cNvSpPr txBox="1"/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67DDA5-394C-5D47-8376-FF0CCF310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4F11EA-5ADB-C945-AF1C-F748957D38E0}"/>
                    </a:ext>
                  </a:extLst>
                </p:cNvPr>
                <p:cNvSpPr txBox="1"/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+mj-lt"/>
                    </a:rPr>
                    <a:t>UNSAT</a:t>
                  </a:r>
                </a:p>
                <a:p>
                  <a:pPr algn="ctr"/>
                  <a:r>
                    <a:rPr lang="en-US" sz="1050" dirty="0">
                      <a:latin typeface="+mj-lt"/>
                    </a:rPr>
                    <a:t>SAT,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4F11EA-5ADB-C945-AF1C-F748957D3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blipFill>
                  <a:blip r:embed="rId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D0C107-5A11-F040-8AE6-8F677A266386}"/>
                  </a:ext>
                </a:extLst>
              </p:cNvPr>
              <p:cNvSpPr txBox="1"/>
              <p:nvPr/>
            </p:nvSpPr>
            <p:spPr>
              <a:xfrm>
                <a:off x="9060638" y="3248165"/>
                <a:ext cx="5914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j-lt"/>
                  </a:rPr>
                  <a:t>UNSAT</a:t>
                </a:r>
              </a:p>
              <a:p>
                <a:pPr algn="ctr"/>
                <a:r>
                  <a:rPr lang="en-US" sz="1050" dirty="0">
                    <a:latin typeface="+mj-lt"/>
                  </a:rPr>
                  <a:t>SAT,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D0C107-5A11-F040-8AE6-8F677A26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38" y="3248165"/>
                <a:ext cx="591476" cy="415498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7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64897" y="633684"/>
                <a:ext cx="11208842" cy="5054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DPLL returns SAT with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b="0" dirty="0"/>
                  <a:t>UF checks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UNSAT</a:t>
                </a:r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DPLL; this is a new fact learned by DPLL</a:t>
                </a:r>
              </a:p>
              <a:p>
                <a:r>
                  <a:rPr lang="en-US" sz="2400" dirty="0"/>
                  <a:t>DPLL returns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′:</m:t>
                    </m:r>
                  </m:oMath>
                </a14:m>
                <a:r>
                  <a:rPr lang="en-US" sz="2400" dirty="0"/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2,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finds this to be UNSAT</a:t>
                </a:r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′:</m:t>
                    </m:r>
                  </m:oMath>
                </a14:m>
                <a:r>
                  <a:rPr lang="en-US" sz="2400" dirty="0"/>
                  <a:t> {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} to DPLL; another fact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897" y="633684"/>
                <a:ext cx="11208842" cy="5054845"/>
              </a:xfrm>
              <a:prstGeom prst="rect">
                <a:avLst/>
              </a:prstGeom>
              <a:blipFill>
                <a:blip r:embed="rId2"/>
                <a:stretch>
                  <a:fillRect l="-679" t="-501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316821" y="978604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476933" y="944512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441355" y="954652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5638020" y="936469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112A54-A56F-9F4F-A2E7-AC1D21F8CD5A}"/>
              </a:ext>
            </a:extLst>
          </p:cNvPr>
          <p:cNvGrpSpPr/>
          <p:nvPr/>
        </p:nvGrpSpPr>
        <p:grpSpPr>
          <a:xfrm>
            <a:off x="7347124" y="0"/>
            <a:ext cx="4844876" cy="2462213"/>
            <a:chOff x="1293586" y="1935326"/>
            <a:chExt cx="9268432" cy="376328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A679B0-0D98-1549-9934-0D1D6405754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E11B7B-6B73-4546-8A05-DA36AE866EDD}"/>
                    </a:ext>
                  </a:extLst>
                </p:cNvPr>
                <p:cNvSpPr txBox="1"/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Theory solvers/decision procedures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 </a:t>
                  </a:r>
                </a:p>
                <a:p>
                  <a:endParaRPr lang="en-US" sz="11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E11B7B-6B73-4546-8A05-DA36AE866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44070E-289B-2644-8F31-2561F1CF7D4C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58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815563-A093-6848-A9A1-154D6621B3B6}"/>
                </a:ext>
              </a:extLst>
            </p:cNvPr>
            <p:cNvSpPr txBox="1"/>
            <p:nvPr/>
          </p:nvSpPr>
          <p:spPr>
            <a:xfrm>
              <a:off x="1877825" y="327416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02F52C-B6C2-464E-941F-A74A99F8DCED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6E8A43-51C2-B645-8C9F-E91CFF40C5A4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BE65FA-97CD-2646-89B3-2A4FF2F9CF5D}"/>
                </a:ext>
              </a:extLst>
            </p:cNvPr>
            <p:cNvSpPr txBox="1"/>
            <p:nvPr/>
          </p:nvSpPr>
          <p:spPr>
            <a:xfrm>
              <a:off x="2308733" y="392048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3809BB-AB95-1041-B932-F065177A9D53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8C36AB-589D-5246-AD14-E881CCD92FD3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8A2F9C6-236B-8748-A28F-9A83CA037B2D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9FBC158-7F3F-6A48-9CF2-E05CFD5825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77A87A-C70B-E04C-9A70-C12B00B19AEF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5423B6C-65DD-3340-BF25-B3AB87FAF653}"/>
                    </a:ext>
                  </a:extLst>
                </p:cNvPr>
                <p:cNvSpPr txBox="1"/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5423B6C-65DD-3340-BF25-B3AB87FA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9DB7B03-8BE9-4944-B4A8-0C2181567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860818B-B3BB-2341-AAC2-993270F9C8C0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E086B3F-A45D-BB4D-8427-7C97335536BF}"/>
                    </a:ext>
                  </a:extLst>
                </p:cNvPr>
                <p:cNvSpPr txBox="1"/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E086B3F-A45D-BB4D-8427-7C9733553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EC87135-A77C-0648-BFE0-54DBF9EEFE7D}"/>
                    </a:ext>
                  </a:extLst>
                </p:cNvPr>
                <p:cNvSpPr txBox="1"/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+mj-lt"/>
                    </a:rPr>
                    <a:t>UNSAT</a:t>
                  </a:r>
                </a:p>
                <a:p>
                  <a:pPr algn="ctr"/>
                  <a:r>
                    <a:rPr lang="en-US" sz="1050" dirty="0">
                      <a:latin typeface="+mj-lt"/>
                    </a:rPr>
                    <a:t>SAT,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EC87135-A77C-0648-BFE0-54DBF9EEF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Neural Theory Solvers</a:t>
            </a:r>
            <a:br>
              <a:rPr lang="en-US" sz="4400" dirty="0"/>
            </a:br>
            <a:r>
              <a:rPr lang="en-US" sz="4400" dirty="0"/>
              <a:t>Simplex and </a:t>
            </a:r>
            <a:r>
              <a:rPr lang="en-US" sz="4400" dirty="0" err="1"/>
              <a:t>ReluPlex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3A536-8111-4241-BAF0-F9689DC8D374}"/>
              </a:ext>
            </a:extLst>
          </p:cNvPr>
          <p:cNvSpPr txBox="1"/>
          <p:nvPr/>
        </p:nvSpPr>
        <p:spPr>
          <a:xfrm>
            <a:off x="1396980" y="6311890"/>
            <a:ext cx="973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Introduction to Neural Network Verification by Aws </a:t>
            </a:r>
            <a:r>
              <a:rPr lang="en-US" sz="2400" dirty="0" err="1"/>
              <a:t>Albarghouthi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1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2269</Words>
  <Application>Microsoft Macintosh PowerPoint</Application>
  <PresentationFormat>Widescreen</PresentationFormat>
  <Paragraphs>327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Satisfiability modulo theories Part 2 Neural Theory Solvers</vt:lpstr>
      <vt:lpstr>Today</vt:lpstr>
      <vt:lpstr>References</vt:lpstr>
      <vt:lpstr>SMT</vt:lpstr>
      <vt:lpstr>DPLLT: DPLL modulo theories</vt:lpstr>
      <vt:lpstr>Example: DPLLLRA</vt:lpstr>
      <vt:lpstr>Lazy DPLLT Algorithm using a Decision Procedure T()</vt:lpstr>
      <vt:lpstr>PowerPoint Presentation</vt:lpstr>
      <vt:lpstr>Neural Theory Solvers Simplex and ReluPlex</vt:lpstr>
      <vt:lpstr>Decision Procedure for Linear Real Arithmetic</vt:lpstr>
      <vt:lpstr>Decision Procedure for Linear Real Arithmetic</vt:lpstr>
      <vt:lpstr>Transforming to Simplex Form</vt:lpstr>
      <vt:lpstr>Simplex (Informal)</vt:lpstr>
      <vt:lpstr>Variable naming and ordering for Simplex</vt:lpstr>
      <vt:lpstr>Simplex (Formal) 1</vt:lpstr>
      <vt:lpstr>Simplex Algorithm: DP for LRA</vt:lpstr>
      <vt:lpstr>Example</vt:lpstr>
      <vt:lpstr>Example continued</vt:lpstr>
      <vt:lpstr>Example continued 2</vt:lpstr>
      <vt:lpstr>Why is simplex correct?</vt:lpstr>
      <vt:lpstr>Unsatisfiable example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 Part 2 Neural Theory Solvers</dc:title>
  <dc:creator>Mitra, Sayan</dc:creator>
  <cp:lastModifiedBy>Mitra, Sayan</cp:lastModifiedBy>
  <cp:revision>33</cp:revision>
  <dcterms:created xsi:type="dcterms:W3CDTF">2021-09-07T20:18:28Z</dcterms:created>
  <dcterms:modified xsi:type="dcterms:W3CDTF">2021-09-09T16:56:05Z</dcterms:modified>
</cp:coreProperties>
</file>