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65" r:id="rId14"/>
    <p:sldId id="267" r:id="rId15"/>
    <p:sldId id="268" r:id="rId16"/>
    <p:sldId id="269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6527-14CD-4906-9DC2-7F97B7374D8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ah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lur_dill94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ECE/CS 584: Verification of Embedded Computing Systems</a:t>
            </a:r>
            <a:br>
              <a:rPr lang="en-US" dirty="0"/>
            </a:br>
            <a:r>
              <a:rPr lang="en-US" dirty="0"/>
              <a:t>Model Checking Timed Automata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Sayan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Lecture 09</a:t>
            </a:r>
          </a:p>
        </p:txBody>
      </p:sp>
    </p:spTree>
    <p:extLst>
      <p:ext uri="{BB962C8B-B14F-4D97-AF65-F5344CB8AC3E}">
        <p14:creationId xmlns:p14="http://schemas.microsoft.com/office/powerpoint/2010/main" val="220207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equivalence relation with a finite quotient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Under what conditions do two states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of the automaton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 behave identically with respect to control state reachability (CSR)?</a:t>
                </a:r>
              </a:p>
              <a:p>
                <a:pPr lvl="1"/>
                <a:r>
                  <a:rPr lang="en-US" dirty="0"/>
                  <a:t>When do they satisfy the same set of clock constraints? </a:t>
                </a:r>
              </a:p>
              <a:p>
                <a:pPr lvl="1"/>
                <a:r>
                  <a:rPr lang="en-US" dirty="0"/>
                  <a:t>When would they continue to satisfy the same set of clock constraints? 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.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𝑙𝑜𝑐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b="1" i="1" baseline="-25000" dirty="0" smtClean="0"/>
                      <m:t>2</m:t>
                    </m:r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𝑜𝑐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</a:p>
              <a:p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satisfy the same set of clock constraints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int(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or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maxium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clock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guard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any two clocks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Lemma.</a:t>
                </a:r>
                <a:r>
                  <a:rPr lang="en-US" dirty="0"/>
                  <a:t> This is a </a:t>
                </a:r>
                <a:r>
                  <a:rPr lang="en-US" b="1" dirty="0"/>
                  <a:t>equivalence relation</a:t>
                </a:r>
                <a:r>
                  <a:rPr lang="en-US" dirty="0"/>
                  <a:t> on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the states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partition of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induced by this relation is are called </a:t>
                </a:r>
                <a:r>
                  <a:rPr lang="en-US" b="1" dirty="0"/>
                  <a:t>clock regions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961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6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the clock regions look like?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524000"/>
            <a:ext cx="6324600" cy="468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 of Two Clocks </a:t>
                </a:r>
              </a:p>
              <a:p>
                <a:endParaRPr lang="en-US" dirty="0"/>
              </a:p>
              <a:p>
                <a:r>
                  <a:rPr lang="en-US" dirty="0"/>
                  <a:t>X = {</a:t>
                </a:r>
                <a:r>
                  <a:rPr lang="en-US" dirty="0" err="1"/>
                  <a:t>y,z</a:t>
                </a:r>
                <a:r>
                  <a:rPr lang="en-US" dirty="0"/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blipFill rotWithShape="1">
                <a:blip r:embed="rId3"/>
                <a:stretch>
                  <a:fillRect l="-3756" t="-1484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2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Lemma</a:t>
                </a:r>
                <a:r>
                  <a:rPr lang="en-US" dirty="0"/>
                  <a:t>. The number of clock regions is bounded by 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97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ITA (clock constants) defines the clock regions</a:t>
                </a:r>
              </a:p>
              <a:p>
                <a:r>
                  <a:rPr lang="en-US" dirty="0"/>
                  <a:t>Now we add the “appropriate transitions” between the regions to create a finite automaton which gives a </a:t>
                </a:r>
                <a:r>
                  <a:rPr lang="en-US" b="1" dirty="0">
                    <a:solidFill>
                      <a:srgbClr val="00B050"/>
                    </a:solidFill>
                  </a:rPr>
                  <a:t>visits the same set of states (but timing information is lost) </a:t>
                </a:r>
                <a:r>
                  <a:rPr lang="en-US" dirty="0"/>
                  <a:t>ITA with respect to control state reachability</a:t>
                </a:r>
              </a:p>
              <a:p>
                <a:pPr lvl="1"/>
                <a:r>
                  <a:rPr lang="en-US" b="1" dirty="0"/>
                  <a:t>Time successors</a:t>
                </a:r>
                <a:r>
                  <a:rPr lang="en-US" dirty="0"/>
                  <a:t>: Consider two clock regions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time successor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/>
                  <a:t> if there exits a trajectory of ITA starting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/>
                  <a:t> that ends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/>
                  <a:t>’</a:t>
                </a:r>
              </a:p>
              <a:p>
                <a:pPr lvl="1"/>
                <a:r>
                  <a:rPr lang="en-US" b="1" dirty="0"/>
                  <a:t>Discrete transitions</a:t>
                </a:r>
                <a:r>
                  <a:rPr lang="en-US" dirty="0"/>
                  <a:t>: Same as the </a:t>
                </a:r>
                <a:r>
                  <a:rPr lang="en-US" dirty="0" err="1"/>
                  <a:t>ITA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4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Successors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46291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9750" y="1905000"/>
            <a:ext cx="32004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clock regions in blue are time successors of the clock region in red. </a:t>
            </a:r>
          </a:p>
        </p:txBody>
      </p:sp>
    </p:spTree>
    <p:extLst>
      <p:ext uri="{BB962C8B-B14F-4D97-AF65-F5344CB8AC3E}">
        <p14:creationId xmlns:p14="http://schemas.microsoft.com/office/powerpoint/2010/main" val="340015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Region Automata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524000"/>
            <a:ext cx="5080862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219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2483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8575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</p:spTree>
    <p:extLst>
      <p:ext uri="{BB962C8B-B14F-4D97-AF65-F5344CB8AC3E}">
        <p14:creationId xmlns:p14="http://schemas.microsoft.com/office/powerpoint/2010/main" val="376627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r="3399"/>
          <a:stretch/>
        </p:blipFill>
        <p:spPr bwMode="auto">
          <a:xfrm>
            <a:off x="2209800" y="1828800"/>
            <a:ext cx="5355771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14800"/>
            <a:ext cx="26289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310228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1371" y="4800600"/>
            <a:ext cx="1905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Clock Regions</a:t>
            </a:r>
          </a:p>
        </p:txBody>
      </p:sp>
    </p:spTree>
    <p:extLst>
      <p:ext uri="{BB962C8B-B14F-4D97-AF65-F5344CB8AC3E}">
        <p14:creationId xmlns:p14="http://schemas.microsoft.com/office/powerpoint/2010/main" val="63346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599"/>
            <a:ext cx="4852988" cy="610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0" t="-119672" r="-238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23455" y="4008521"/>
            <a:ext cx="1066800" cy="838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1" y="3048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3454" y="5029200"/>
            <a:ext cx="2653145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Drastically increasing with the number of clocks</a:t>
            </a:r>
          </a:p>
        </p:txBody>
      </p:sp>
    </p:spTree>
    <p:extLst>
      <p:ext uri="{BB962C8B-B14F-4D97-AF65-F5344CB8AC3E}">
        <p14:creationId xmlns:p14="http://schemas.microsoft.com/office/powerpoint/2010/main" val="167865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ITA: (very) Restricted class of hybrid automata</a:t>
            </a:r>
          </a:p>
          <a:p>
            <a:pPr lvl="1"/>
            <a:r>
              <a:rPr lang="en-US" dirty="0"/>
              <a:t>Clocks, integer constraints</a:t>
            </a:r>
          </a:p>
          <a:p>
            <a:pPr lvl="1"/>
            <a:r>
              <a:rPr lang="en-US" dirty="0"/>
              <a:t>No clock comparison, linear</a:t>
            </a:r>
          </a:p>
          <a:p>
            <a:r>
              <a:rPr lang="en-US" dirty="0"/>
              <a:t>Control state reachability</a:t>
            </a:r>
          </a:p>
          <a:p>
            <a:r>
              <a:rPr lang="en-US" dirty="0" err="1"/>
              <a:t>Alur</a:t>
            </a:r>
            <a:r>
              <a:rPr lang="en-US" dirty="0"/>
              <a:t>-Dill’s algorithm </a:t>
            </a:r>
          </a:p>
          <a:p>
            <a:pPr lvl="1"/>
            <a:r>
              <a:rPr lang="en-US" dirty="0"/>
              <a:t>Construct finite </a:t>
            </a:r>
            <a:r>
              <a:rPr lang="en-US" dirty="0" err="1"/>
              <a:t>bisimulation</a:t>
            </a:r>
            <a:r>
              <a:rPr lang="en-US" dirty="0"/>
              <a:t> (region automaton)</a:t>
            </a:r>
          </a:p>
          <a:p>
            <a:pPr lvl="1"/>
            <a:r>
              <a:rPr lang="en-US" dirty="0"/>
              <a:t>Idea is to lump together states that behave similarly and reduce the size of the model</a:t>
            </a:r>
          </a:p>
          <a:p>
            <a:r>
              <a:rPr lang="en-US" dirty="0"/>
              <a:t>UPPAAL model checker based on similar model of timed automata</a:t>
            </a:r>
          </a:p>
        </p:txBody>
      </p:sp>
    </p:spTree>
    <p:extLst>
      <p:ext uri="{BB962C8B-B14F-4D97-AF65-F5344CB8AC3E}">
        <p14:creationId xmlns:p14="http://schemas.microsoft.com/office/powerpoint/2010/main" val="32523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745728"/>
          </a:xfrm>
        </p:spPr>
        <p:txBody>
          <a:bodyPr>
            <a:normAutofit/>
          </a:bodyPr>
          <a:lstStyle/>
          <a:p>
            <a:r>
              <a:rPr lang="en-US" sz="2700" dirty="0"/>
              <a:t>Reachability analysis: Integer </a:t>
            </a:r>
            <a:r>
              <a:rPr lang="en-US" sz="2700"/>
              <a:t>Timed Automaton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so far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81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modeling framework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Discrete and continuous dynamics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Compositional (modular) modeling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General proof techniques for proving invariants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Focus on specific classes of Hybrid Automata for which safety properties (invariants) can be verified completely automatically</a:t>
            </a:r>
          </a:p>
          <a:p>
            <a:pPr lvl="1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Alur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-Dill’s Timed Automata[1] (Today)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Rectangular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initializaed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hybrid automata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hybrid automata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Later we will look at other types of properties like stability,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liveness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etc.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introduce notions of abstractions and invariance are still going to be important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67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et al. </a:t>
            </a:r>
            <a:r>
              <a:rPr lang="en-US" dirty="0">
                <a:hlinkClick r:id="rId2"/>
              </a:rPr>
              <a:t>The Algorithmic Analysis </a:t>
            </a:r>
            <a:r>
              <a:rPr lang="en-US" dirty="0" err="1">
                <a:hlinkClick r:id="rId2"/>
              </a:rPr>
              <a:t>ofHybrid</a:t>
            </a:r>
            <a:r>
              <a:rPr lang="en-US" dirty="0">
                <a:hlinkClick r:id="rId2"/>
              </a:rPr>
              <a:t> Systems</a:t>
            </a:r>
            <a:r>
              <a:rPr lang="en-US" dirty="0"/>
              <a:t>. Theoretical Computer Science, </a:t>
            </a:r>
            <a:r>
              <a:rPr lang="en-US" dirty="0" err="1"/>
              <a:t>colume</a:t>
            </a:r>
            <a:r>
              <a:rPr lang="en-US" dirty="0"/>
              <a:t> 138, pages 3-34, 1995. </a:t>
            </a:r>
          </a:p>
        </p:txBody>
      </p:sp>
    </p:spTree>
    <p:extLst>
      <p:ext uri="{BB962C8B-B14F-4D97-AF65-F5344CB8AC3E}">
        <p14:creationId xmlns:p14="http://schemas.microsoft.com/office/powerpoint/2010/main" val="255889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199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Algorithmic analysis of (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Alur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-Dill’s) Timed Automata[1]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restricted class of what we call hybrid automata in this course with only clock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6388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and David L. Dill. </a:t>
            </a:r>
            <a:r>
              <a:rPr lang="en-US" dirty="0">
                <a:hlinkClick r:id="rId2"/>
              </a:rPr>
              <a:t>A theory of timed automata</a:t>
            </a:r>
            <a:r>
              <a:rPr lang="en-US" dirty="0"/>
              <a:t>. Theoretical Computer Science, 126:183-235, 1994.</a:t>
            </a:r>
          </a:p>
        </p:txBody>
      </p:sp>
    </p:spTree>
    <p:extLst>
      <p:ext uri="{BB962C8B-B14F-4D97-AF65-F5344CB8AC3E}">
        <p14:creationId xmlns:p14="http://schemas.microsoft.com/office/powerpoint/2010/main" val="3548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Clock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00B0F0"/>
                    </a:solidFill>
                  </a:rPr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dirty="0">
                    <a:solidFill>
                      <a:srgbClr val="00B0F0"/>
                    </a:solidFill>
                  </a:rPr>
                  <a:t>integral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 ::=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¬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endParaRPr lang="en-US" dirty="0"/>
              </a:p>
              <a:p>
                <a:r>
                  <a:rPr lang="en-US" dirty="0"/>
                  <a:t>Examples: x = 10;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[2, 5); true are valid clock constraints</a:t>
                </a:r>
              </a:p>
              <a:p>
                <a:r>
                  <a:rPr lang="en-US" dirty="0"/>
                  <a:t>What do clock constraints look like? </a:t>
                </a:r>
              </a:p>
              <a:p>
                <a:endParaRPr lang="en-US" dirty="0"/>
              </a:p>
              <a:p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Timed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/>
                  <a:t>Definition. </a:t>
                </a:r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integral timed automaton </a:t>
                </a:r>
                <a:r>
                  <a:rPr lang="en-US" sz="2800" dirty="0"/>
                  <a:t>is a HIOA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sz="2800" dirty="0"/>
                  <a:t> where </a:t>
                </a:r>
              </a:p>
              <a:p>
                <a:pPr lvl="1"/>
                <a:r>
                  <a:rPr lang="en-US" sz="2400" dirty="0"/>
                  <a:t>V = 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400" dirty="0"/>
                  <a:t> is a discrete state variable of finite type Ł</a:t>
                </a:r>
                <a:endParaRPr lang="en-US" sz="2400" baseline="-25000" dirty="0"/>
              </a:p>
              <a:p>
                <a:pPr lvl="1"/>
                <a:r>
                  <a:rPr lang="en-US" sz="2400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The guards are described by 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Φ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sz="2400" dirty="0"/>
                  <a:t> set of clock trajectories for the clock variables in X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7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Light switch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3400" b="1" dirty="0"/>
                  <a:t>Math Formulation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automaton </a:t>
                </a:r>
                <a:r>
                  <a:rPr lang="en-US" sz="3400" dirty="0"/>
                  <a:t>Switch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variables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x, y:Real := 0,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: {on,off} := off</a:t>
                </a:r>
              </a:p>
              <a:p>
                <a:pPr marL="400050" lvl="1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transitions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push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x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3400" dirty="0"/>
                  <a:t> 2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eff if </a:t>
                </a:r>
                <a:r>
                  <a:rPr lang="en-US" sz="3400" dirty="0"/>
                  <a:t>loc = on </a:t>
                </a:r>
                <a:r>
                  <a:rPr lang="en-US" sz="3400" b="1" dirty="0"/>
                  <a:t>then </a:t>
                </a:r>
                <a:r>
                  <a:rPr lang="en-US" sz="3400" dirty="0"/>
                  <a:t>x := 0 </a:t>
                </a:r>
                <a:r>
                  <a:rPr lang="en-US" sz="3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3400" dirty="0"/>
                  <a:t>	    </a:t>
                </a:r>
                <a:r>
                  <a:rPr lang="en-US" sz="3400" b="1" dirty="0"/>
                  <a:t>else</a:t>
                </a:r>
                <a:r>
                  <a:rPr lang="en-US" sz="3400" dirty="0"/>
                  <a:t> </a:t>
                </a:r>
                <a:r>
                  <a:rPr lang="en-US" sz="3400" dirty="0" err="1"/>
                  <a:t>x,y</a:t>
                </a:r>
                <a:r>
                  <a:rPr lang="en-US" sz="3400" dirty="0"/>
                  <a:t> := 0; loc := off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pop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y = 15 /\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 = off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</a:t>
                </a:r>
                <a:r>
                  <a:rPr lang="en-US" sz="3400" b="1" dirty="0" err="1"/>
                  <a:t>eff</a:t>
                </a:r>
                <a:r>
                  <a:rPr lang="en-US" sz="3400" b="1" dirty="0"/>
                  <a:t> </a:t>
                </a:r>
                <a:r>
                  <a:rPr lang="en-US" sz="3400" dirty="0"/>
                  <a:t>x := 0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invariant </a:t>
                </a:r>
                <a:r>
                  <a:rPr lang="en-US" sz="3400" dirty="0"/>
                  <a:t>loc = off =&gt; y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400" dirty="0"/>
                  <a:t> 15 </a:t>
                </a:r>
              </a:p>
              <a:p>
                <a:pPr marL="0" indent="0">
                  <a:buNone/>
                </a:pPr>
                <a:r>
                  <a:rPr lang="es-ES" sz="3400" b="1" dirty="0"/>
                  <a:t>	</a:t>
                </a:r>
                <a:r>
                  <a:rPr lang="es-ES" sz="3400" b="1" dirty="0" err="1"/>
                  <a:t>evolve</a:t>
                </a:r>
                <a:r>
                  <a:rPr lang="es-ES" sz="3400" b="1" dirty="0"/>
                  <a:t> </a:t>
                </a:r>
                <a:r>
                  <a:rPr lang="es-ES" sz="3400" dirty="0"/>
                  <a:t>d(x) = 1; d(y) = 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  <a:blipFill>
                <a:blip r:embed="rId2"/>
                <a:stretch>
                  <a:fillRect l="-806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895725" cy="187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50229" y="1524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Description</a:t>
            </a:r>
          </a:p>
          <a:p>
            <a:r>
              <a:rPr lang="en-US" sz="1600" dirty="0"/>
              <a:t>Switch can be turned on whenever at least 2 time units have elapsed since the last turn on. Switches off automatically 15 time units after the last on.</a:t>
            </a:r>
          </a:p>
        </p:txBody>
      </p:sp>
    </p:spTree>
    <p:extLst>
      <p:ext uri="{BB962C8B-B14F-4D97-AF65-F5344CB8AC3E}">
        <p14:creationId xmlns:p14="http://schemas.microsoft.com/office/powerpoint/2010/main" val="293793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an ITA, check if a particular (discrete) control state is reachable from the initial states</a:t>
            </a:r>
          </a:p>
          <a:p>
            <a:r>
              <a:rPr lang="en-US" dirty="0"/>
              <a:t>Why is control state reachability (CSR) good enough? </a:t>
            </a:r>
          </a:p>
          <a:p>
            <a:endParaRPr lang="en-US" dirty="0"/>
          </a:p>
          <a:p>
            <a:r>
              <a:rPr lang="en-US" dirty="0"/>
              <a:t>This problem is decidable [Alur Dill]</a:t>
            </a:r>
          </a:p>
          <a:p>
            <a:endParaRPr lang="en-US" dirty="0"/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finite automaton that is a time-abstract </a:t>
            </a:r>
            <a:r>
              <a:rPr lang="en-US" b="1" i="1" dirty="0" err="1"/>
              <a:t>bisimilar</a:t>
            </a:r>
            <a:r>
              <a:rPr lang="en-US" dirty="0"/>
              <a:t> to the ITA (behaves identically with respect to control state reachability)</a:t>
            </a:r>
          </a:p>
          <a:p>
            <a:pPr lvl="1"/>
            <a:r>
              <a:rPr lang="en-US" dirty="0"/>
              <a:t>Check reachability of FSM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986</Words>
  <Application>Microsoft Macintosh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ECE/CS 584: Verification of Embedded Computing Systems Model Checking Timed Automata  </vt:lpstr>
      <vt:lpstr>Reachability analysis: Integer Timed Automaton</vt:lpstr>
      <vt:lpstr>This course so far </vt:lpstr>
      <vt:lpstr>Next</vt:lpstr>
      <vt:lpstr>Today</vt:lpstr>
      <vt:lpstr>Clocks and Clock Constraints</vt:lpstr>
      <vt:lpstr>Integral Timed Automata</vt:lpstr>
      <vt:lpstr>Example: Light switch</vt:lpstr>
      <vt:lpstr>Control State (Location) Reachability Problem</vt:lpstr>
      <vt:lpstr>An equivalence relation with a finite quotient</vt:lpstr>
      <vt:lpstr>What do the clock regions look like?</vt:lpstr>
      <vt:lpstr>Complexity</vt:lpstr>
      <vt:lpstr>Region Automaton</vt:lpstr>
      <vt:lpstr>Time Successors</vt:lpstr>
      <vt:lpstr>Example 1: Region Automata</vt:lpstr>
      <vt:lpstr>Example 2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Mitra, Sayan</cp:lastModifiedBy>
  <cp:revision>37</cp:revision>
  <cp:lastPrinted>2019-10-15T13:56:44Z</cp:lastPrinted>
  <dcterms:created xsi:type="dcterms:W3CDTF">2012-10-01T19:13:24Z</dcterms:created>
  <dcterms:modified xsi:type="dcterms:W3CDTF">2019-10-15T13:57:19Z</dcterms:modified>
</cp:coreProperties>
</file>