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24" r:id="rId2"/>
    <p:sldId id="325" r:id="rId3"/>
    <p:sldId id="334" r:id="rId4"/>
    <p:sldId id="311" r:id="rId5"/>
    <p:sldId id="302" r:id="rId6"/>
    <p:sldId id="303" r:id="rId7"/>
    <p:sldId id="327" r:id="rId8"/>
    <p:sldId id="328" r:id="rId9"/>
    <p:sldId id="312" r:id="rId10"/>
    <p:sldId id="329" r:id="rId11"/>
    <p:sldId id="330" r:id="rId12"/>
    <p:sldId id="331" r:id="rId13"/>
    <p:sldId id="332" r:id="rId14"/>
    <p:sldId id="333" r:id="rId15"/>
    <p:sldId id="313" r:id="rId16"/>
    <p:sldId id="314" r:id="rId17"/>
    <p:sldId id="318" r:id="rId18"/>
    <p:sldId id="315" r:id="rId19"/>
    <p:sldId id="319" r:id="rId20"/>
    <p:sldId id="320" r:id="rId21"/>
    <p:sldId id="321" r:id="rId22"/>
    <p:sldId id="335" r:id="rId23"/>
    <p:sldId id="307" r:id="rId24"/>
    <p:sldId id="322" r:id="rId25"/>
    <p:sldId id="323" r:id="rId26"/>
    <p:sldId id="317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1"/>
    <p:restoredTop sz="94690"/>
  </p:normalViewPr>
  <p:slideViewPr>
    <p:cSldViewPr snapToGrid="0" snapToObjects="1">
      <p:cViewPr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Verifying cyber-physical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+mj-lt"/>
                      </a:rPr>
                      <m:t>=〈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</a:rPr>
                      <m:t>𝐴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𝑥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𝑡𝑦𝑝𝑒</m:t>
                    </m:r>
                    <m:r>
                      <a:rPr lang="en-US" b="0" i="1" smtClean="0">
                        <a:latin typeface="+mj-lt"/>
                      </a:rPr>
                      <m:t>(</m:t>
                    </m:r>
                    <m:r>
                      <a:rPr lang="en-US" b="0" i="1" smtClean="0">
                        <a:latin typeface="+mj-lt"/>
                      </a:rPr>
                      <m:t>𝑥</m:t>
                    </m:r>
                    <m:r>
                      <a:rPr lang="en-US" b="0" i="1" smtClean="0">
                        <a:latin typeface="+mj-lt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maps each variable in X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  <m:r>
                      <a:rPr lang="en-US" b="0" i="1" smtClean="0">
                        <a:latin typeface="+mj-lt"/>
                      </a:rPr>
                      <m:t>⊆</m:t>
                    </m:r>
                    <m:r>
                      <a:rPr lang="en-US" b="0" i="1" smtClean="0">
                        <a:latin typeface="+mj-lt"/>
                      </a:rPr>
                      <m:t>𝑣𝑎𝑙</m:t>
                    </m:r>
                    <m:r>
                      <a:rPr lang="en-US" b="0" i="1" smtClean="0">
                        <a:latin typeface="+mj-lt"/>
                      </a:rPr>
                      <m:t>(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j-lt"/>
                      </a:rPr>
                      <m:t>(</m:t>
                    </m:r>
                    <m:r>
                      <a:rPr lang="en-US" i="1" dirty="0" err="1" smtClean="0">
                        <a:latin typeface="+mj-lt"/>
                      </a:rPr>
                      <m:t>𝑢</m:t>
                    </m:r>
                    <m:r>
                      <a:rPr lang="en-US" i="1" dirty="0" err="1" smtClean="0">
                        <a:latin typeface="+mj-lt"/>
                      </a:rPr>
                      <m:t>,</m:t>
                    </m:r>
                    <m:r>
                      <a:rPr lang="en-US" i="1" dirty="0" err="1" smtClean="0">
                        <a:latin typeface="+mj-lt"/>
                      </a:rPr>
                      <m:t>𝑎</m:t>
                    </m:r>
                    <m:r>
                      <a:rPr lang="en-US" i="1" dirty="0" err="1" smtClean="0">
                        <a:latin typeface="+mj-lt"/>
                      </a:rPr>
                      <m:t>,</m:t>
                    </m:r>
                    <m:r>
                      <a:rPr lang="en-US" i="1" dirty="0" err="1" smtClean="0">
                        <a:latin typeface="+mj-lt"/>
                      </a:rPr>
                      <m:t>𝑢</m:t>
                    </m:r>
                    <m:r>
                      <a:rPr lang="en-US" i="1" dirty="0" smtClean="0">
                        <a:latin typeface="+mj-lt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𝑢</m:t>
                    </m:r>
                    <m:r>
                      <a:rPr lang="en-US" b="0" i="1" smtClean="0">
                        <a:latin typeface="+mj-lt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086" t="-2350" r="-724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+mj-lt"/>
                          </a:rPr>
                          <m:t>𝑠</m:t>
                        </m:r>
                        <m:r>
                          <a:rPr lang="en-US" sz="2400" b="0" i="1" smtClean="0">
                            <a:latin typeface="+mj-lt"/>
                          </a:rPr>
                          <m:t>↦0, </m:t>
                        </m:r>
                        <m:r>
                          <a:rPr lang="en-US" sz="2400" b="0" i="1" smtClean="0">
                            <a:latin typeface="+mj-lt"/>
                          </a:rPr>
                          <m:t>𝑣</m:t>
                        </m:r>
                        <m:r>
                          <a:rPr lang="en-US" sz="2400" b="0" i="1" smtClean="0">
                            <a:latin typeface="+mj-lt"/>
                          </a:rPr>
                          <m:t>↦5.5, </m:t>
                        </m:r>
                        <m:r>
                          <a:rPr lang="en-US" sz="2400" b="0" i="1" smtClean="0">
                            <a:latin typeface="+mj-lt"/>
                          </a:rPr>
                          <m:t>𝑎</m:t>
                        </m:r>
                        <m:r>
                          <a:rPr lang="en-US" sz="2400" b="0" i="1" smtClean="0">
                            <a:latin typeface="+mj-lt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>
                            <a:latin typeface="+mj-lt"/>
                          </a:rPr>
                          <m:t>𝑠</m:t>
                        </m:r>
                        <m:r>
                          <a:rPr lang="en-US" sz="2400" i="1">
                            <a:latin typeface="+mj-lt"/>
                          </a:rPr>
                          <m:t>↦10, </m:t>
                        </m:r>
                        <m:r>
                          <a:rPr lang="en-US" sz="2400" i="1">
                            <a:latin typeface="+mj-lt"/>
                          </a:rPr>
                          <m:t>𝑣</m:t>
                        </m:r>
                        <m:r>
                          <a:rPr lang="en-US" sz="2400" i="1">
                            <a:latin typeface="+mj-lt"/>
                          </a:rPr>
                          <m:t>↦−2.5, </m:t>
                        </m:r>
                        <m:r>
                          <a:rPr lang="en-US" sz="2400" i="1">
                            <a:latin typeface="+mj-lt"/>
                          </a:rPr>
                          <m:t>𝑎</m:t>
                        </m:r>
                        <m:r>
                          <a:rPr lang="en-US" sz="2400" i="1">
                            <a:latin typeface="+mj-lt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+mj-lt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+mj-lt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+mj-lt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+mj-lt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+mj-lt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+mj-lt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+mj-lt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+mj-lt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+mj-lt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+mj-lt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+mj-lt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+mj-lt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+mj-lt"/>
                      </a:rPr>
                      <m:t>∈</m:t>
                    </m:r>
                    <m:r>
                      <a:rPr lang="en-US" sz="2400" b="0" i="1" dirty="0" smtClean="0">
                        <a:latin typeface="+mj-lt"/>
                      </a:rPr>
                      <m:t>𝑅</m:t>
                    </m:r>
                    <m:r>
                      <a:rPr lang="en-US" sz="2400" b="0" i="1" dirty="0" smtClean="0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+mj-lt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+mj-lt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+mj-lt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+mj-lt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+mj-lt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+mj-lt"/>
                        </a:rPr>
                        <m:t>〈</m:t>
                      </m:r>
                      <m:r>
                        <a:rPr lang="en-US" sz="2000" i="1">
                          <a:latin typeface="+mj-lt"/>
                        </a:rPr>
                        <m:t>𝑥</m:t>
                      </m:r>
                      <m:r>
                        <a:rPr lang="en-US" sz="2000" i="1">
                          <a:latin typeface="+mj-lt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+mj-lt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+mj-lt"/>
                            </a:rPr>
                            <m:t>7</m:t>
                          </m:r>
                          <m:r>
                            <a:rPr lang="en-US" sz="2000" i="1">
                              <a:latin typeface="+mj-lt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+mj-lt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+mj-lt"/>
                        </a:rPr>
                        <m:t>𝒖</m:t>
                      </m:r>
                      <m:r>
                        <a:rPr lang="en-US" sz="2000" b="0" i="1" smtClean="0">
                          <a:latin typeface="+mj-lt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+mj-lt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+mj-lt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+mj-lt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+mj-lt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𝑖𝑛𝑑𝑖𝑐𝑒𝑠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+mj-lt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+mj-lt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+mj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+mj-lt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+mj-lt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+mj-lt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+mj-lt"/>
                      </a:rPr>
                      <m:t>={</m:t>
                    </m:r>
                    <m:r>
                      <a:rPr lang="en-US" sz="3200" b="0" i="1" smtClean="0">
                        <a:latin typeface="+mj-lt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+mj-lt"/>
                      </a:rPr>
                      <m:t>,…,</m:t>
                    </m:r>
                    <m:r>
                      <a:rPr lang="en-US" sz="3200" b="0" i="1" smtClean="0">
                        <a:latin typeface="+mj-lt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+mj-lt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+mj-lt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𝐴</m:t>
                    </m:r>
                    <m:r>
                      <a:rPr lang="en-US" sz="2800" b="0" i="1" smtClean="0">
                        <a:latin typeface="+mj-lt"/>
                      </a:rPr>
                      <m:t>={</m:t>
                    </m:r>
                    <m:r>
                      <a:rPr lang="en-US" sz="2800" b="0" i="1" smtClean="0">
                        <a:latin typeface="+mj-lt"/>
                      </a:rPr>
                      <m:t>𝑏𝑟𝑎𝑘𝑒𝑂𝑛</m:t>
                    </m:r>
                    <m:r>
                      <a:rPr lang="en-US" sz="2800" b="0" i="1" smtClean="0">
                        <a:latin typeface="+mj-lt"/>
                      </a:rPr>
                      <m:t>,</m:t>
                    </m:r>
                    <m:r>
                      <a:rPr lang="en-US" sz="2800" b="0" i="1" smtClean="0">
                        <a:latin typeface="+mj-lt"/>
                      </a:rPr>
                      <m:t>𝑏𝑟𝑎𝑘𝑒𝑂𝑓𝑓</m:t>
                    </m:r>
                    <m:r>
                      <a:rPr lang="en-US" sz="2800" b="0" i="1" smtClean="0">
                        <a:latin typeface="+mj-lt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+mj-lt"/>
                          </a:rPr>
                          <m:t>𝒖</m:t>
                        </m:r>
                        <m:r>
                          <a:rPr lang="en-US" sz="2400" i="1" dirty="0" err="1">
                            <a:latin typeface="+mj-lt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+mj-lt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+mj-lt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+mj-lt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+mj-lt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+mj-lt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(</m:t>
                    </m:r>
                    <m:r>
                      <a:rPr lang="en-US" sz="2400" i="1" dirty="0">
                        <a:latin typeface="+mj-lt"/>
                      </a:rPr>
                      <m:t>𝑖</m:t>
                    </m:r>
                    <m:r>
                      <a:rPr lang="en-US" sz="2400" i="1" dirty="0">
                        <a:latin typeface="+mj-lt"/>
                      </a:rPr>
                      <m:t>=0∧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=</m:t>
                    </m:r>
                    <m:r>
                      <a:rPr lang="en-US" sz="2400" i="1" dirty="0">
                        <a:latin typeface="+mj-lt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+mj-lt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+mj-lt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=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r>
                      <a:rPr lang="en-US" sz="2400" i="1" dirty="0">
                        <a:latin typeface="+mj-lt"/>
                      </a:rPr>
                      <m:t>[0]+1 </m:t>
                    </m:r>
                    <m:r>
                      <a:rPr lang="en-US" sz="2400" i="1" dirty="0">
                        <a:latin typeface="+mj-lt"/>
                      </a:rPr>
                      <m:t>𝑚𝑜𝑑</m:t>
                    </m:r>
                    <m:r>
                      <a:rPr lang="en-US" sz="2400" i="1" dirty="0">
                        <a:latin typeface="+mj-lt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𝑖</m:t>
                    </m:r>
                    <m:r>
                      <a:rPr lang="en-US" sz="2400" i="1" dirty="0">
                        <a:latin typeface="+mj-lt"/>
                      </a:rPr>
                      <m:t>≠0∧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+mj-lt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≠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𝑖</m:t>
                        </m:r>
                        <m:r>
                          <a:rPr lang="en-US" sz="2400" i="1" dirty="0">
                            <a:latin typeface="+mj-lt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+mj-lt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+mj-lt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+mj-lt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=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r>
                      <a:rPr lang="en-US" sz="2400" i="1" dirty="0">
                        <a:latin typeface="+mj-lt"/>
                      </a:rPr>
                      <m:t>[</m:t>
                    </m:r>
                    <m:r>
                      <a:rPr lang="en-US" sz="2400" i="1" dirty="0">
                        <a:latin typeface="+mj-lt"/>
                      </a:rPr>
                      <m:t>𝑖</m:t>
                    </m:r>
                    <m:r>
                      <a:rPr lang="en-US" sz="2400" i="1" dirty="0">
                        <a:latin typeface="+mj-lt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+mj-lt"/>
                      </a:rPr>
                      <m:t>=〈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</a:rPr>
                      <m:t>𝐴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dirty="0"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𝛼</m:t>
                    </m:r>
                    <m:r>
                      <a:rPr lang="en-US" b="0" i="1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∀ </m:t>
                    </m:r>
                    <m:r>
                      <a:rPr lang="en-US" b="0" i="1" smtClean="0">
                        <a:latin typeface="+mj-lt"/>
                      </a:rPr>
                      <m:t>𝑖</m:t>
                    </m:r>
                    <m:r>
                      <a:rPr lang="en-US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𝑖</m:t>
                        </m:r>
                        <m:r>
                          <a:rPr lang="en-US" b="0" i="1" smtClean="0">
                            <a:latin typeface="+mj-lt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𝑎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dirty="0"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reachable </a:t>
                </a:r>
                <a:r>
                  <a:rPr lang="en-US" dirty="0"/>
                  <a:t>if there exists an execution that ends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invariant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 as </a:t>
            </a:r>
            <a:r>
              <a:rPr lang="en-US" dirty="0" err="1"/>
              <a:t>fixpoint</a:t>
            </a:r>
            <a:r>
              <a:rPr lang="en-US" dirty="0"/>
              <a:t> of Post?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Invariants</a:t>
            </a:r>
          </a:p>
        </p:txBody>
      </p:sp>
    </p:spTree>
    <p:extLst>
      <p:ext uri="{BB962C8B-B14F-4D97-AF65-F5344CB8AC3E}">
        <p14:creationId xmlns:p14="http://schemas.microsoft.com/office/powerpoint/2010/main" val="19539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the Theory of Compu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343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Modeling computation: Chapter 2 of </a:t>
            </a:r>
            <a:r>
              <a:rPr lang="en-US" dirty="0" err="1">
                <a:latin typeface="+mj-lt"/>
              </a:rPr>
              <a:t>CPSBook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Next: Overview of complexity classes  for understanding hardness of different verification problems</a:t>
            </a:r>
          </a:p>
          <a:p>
            <a:r>
              <a:rPr lang="en-US" dirty="0">
                <a:latin typeface="+mj-lt"/>
              </a:rPr>
              <a:t>Reading assignment: Appendix B of </a:t>
            </a:r>
            <a:r>
              <a:rPr lang="en-US">
                <a:latin typeface="+mj-lt"/>
              </a:rPr>
              <a:t>CPSBook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Turing Machines</a:t>
            </a:r>
          </a:p>
          <a:p>
            <a:pPr lvl="1"/>
            <a:r>
              <a:rPr lang="en-US" dirty="0">
                <a:latin typeface="+mj-lt"/>
              </a:rPr>
              <a:t>Decidability</a:t>
            </a:r>
          </a:p>
          <a:p>
            <a:pPr lvl="1"/>
            <a:r>
              <a:rPr lang="en-US" dirty="0">
                <a:latin typeface="+mj-lt"/>
              </a:rPr>
              <a:t>Complexity classes P, NP, PSPACE, NL</a:t>
            </a:r>
          </a:p>
          <a:p>
            <a:pPr lvl="1"/>
            <a:r>
              <a:rPr lang="en-US" dirty="0">
                <a:latin typeface="+mj-lt"/>
              </a:rPr>
              <a:t>Reductions</a:t>
            </a:r>
          </a:p>
          <a:p>
            <a:r>
              <a:rPr lang="en-US" dirty="0">
                <a:latin typeface="+mj-lt"/>
              </a:rPr>
              <a:t>Reference: Any standard textbook on theory of computation, e.g., Introduction to Theory of Computation by Michael </a:t>
            </a:r>
            <a:r>
              <a:rPr lang="en-US" dirty="0" err="1">
                <a:latin typeface="+mj-lt"/>
              </a:rPr>
              <a:t>Sipser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5FD-3A9C-6948-B07B-783BCBF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wrong, some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B97-7015-BB48-8F93-8F083EE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The complete state of a computing system has a </a:t>
            </a:r>
            <a:r>
              <a:rPr lang="en-US" b="1" dirty="0">
                <a:latin typeface="+mj-lt"/>
                <a:ea typeface="Cambria Math" panose="02040503050406030204" pitchFamily="18" charset="0"/>
              </a:rPr>
              <a:t>lot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of information 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values of program variables, network messages, position of the program counter, bits in the CPU registers, etc.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thus, modeling requires judgment about what is important and what is not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Mathematical formalism used is called </a:t>
            </a:r>
            <a:r>
              <a:rPr lang="en-US" i="1" dirty="0">
                <a:latin typeface="+mj-lt"/>
                <a:ea typeface="Cambria Math" panose="02040503050406030204" pitchFamily="18" charset="0"/>
              </a:rPr>
              <a:t>automaton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a.k.a. discrete transition system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77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89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70A75-A2E9-E143-9393-D7ECB6E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5" y="1825625"/>
            <a:ext cx="22860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2366</Words>
  <Application>Microsoft Macintosh PowerPoint</Application>
  <PresentationFormat>Widescreen</PresentationFormat>
  <Paragraphs>293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Automata or discrete transition systems</vt:lpstr>
      <vt:lpstr>All models are wrong, some are useful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Reach as fixpoint of Post?</vt:lpstr>
      <vt:lpstr>Importance of Invariants</vt:lpstr>
      <vt:lpstr>Reading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33</cp:revision>
  <dcterms:created xsi:type="dcterms:W3CDTF">2019-08-09T19:23:00Z</dcterms:created>
  <dcterms:modified xsi:type="dcterms:W3CDTF">2019-08-11T03:59:27Z</dcterms:modified>
</cp:coreProperties>
</file>