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94" r:id="rId3"/>
    <p:sldId id="275" r:id="rId4"/>
    <p:sldId id="272" r:id="rId5"/>
    <p:sldId id="276" r:id="rId6"/>
    <p:sldId id="277" r:id="rId7"/>
    <p:sldId id="278" r:id="rId8"/>
    <p:sldId id="273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95" r:id="rId17"/>
    <p:sldId id="286" r:id="rId18"/>
    <p:sldId id="287" r:id="rId19"/>
    <p:sldId id="288" r:id="rId20"/>
    <p:sldId id="289" r:id="rId21"/>
    <p:sldId id="290" r:id="rId22"/>
    <p:sldId id="29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7"/>
  </p:normalViewPr>
  <p:slideViewPr>
    <p:cSldViewPr snapToGrid="0" snapToObjects="1" showGuides="1">
      <p:cViewPr>
        <p:scale>
          <a:sx n="79" d="100"/>
          <a:sy n="79" d="100"/>
        </p:scale>
        <p:origin x="1224" y="224"/>
      </p:cViewPr>
      <p:guideLst>
        <p:guide orient="horz" pos="2136"/>
        <p:guide pos="384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B7A7C-B6CB-3445-AF52-6B26A5392F00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1A5A3-AF3C-6B41-961F-AF8DD9BBE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rban_legend" TargetMode="External"/><Relationship Id="rId3" Type="http://schemas.openxmlformats.org/officeDocument/2006/relationships/hyperlink" Target="https://en.wikipedia.org/wiki/George_Dantzig#Mathematical_statistics" TargetMode="External"/><Relationship Id="rId7" Type="http://schemas.openxmlformats.org/officeDocument/2006/relationships/hyperlink" Target="https://en.wikipedia.org/wiki/Statistic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eorge_Dantzig#cite_note-snopes-6" TargetMode="External"/><Relationship Id="rId5" Type="http://schemas.openxmlformats.org/officeDocument/2006/relationships/hyperlink" Target="https://en.wikipedia.org/wiki/George_Dantzig#cite_note-mmp-4" TargetMode="External"/><Relationship Id="rId4" Type="http://schemas.openxmlformats.org/officeDocument/2006/relationships/hyperlink" Target="https://en.wikipedia.org/wiki/Jerzy_Neyman" TargetMode="External"/><Relationship Id="rId9" Type="http://schemas.openxmlformats.org/officeDocument/2006/relationships/hyperlink" Target="https://en.wikipedia.org/wiki/Good_Will_Huntin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Theory solver takes care of conjunctions and DPLL takes care of disjunctions</a:t>
            </a:r>
          </a:p>
          <a:p>
            <a:r>
              <a:rPr lang="en-US" dirty="0"/>
              <a:t>DPLL Lazily learns more facts about the theory, refining the abstraction until it can decide STA or UNSAT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1A5A3-AF3C-6B41-961F-AF8DD9BBE8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Dantzig realized that one of the unsolved problems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eorge Dantzig"/>
              </a:rPr>
              <a:t>he had mistaken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homework in his professor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erzy Neyman"/>
              </a:rPr>
              <a:t>Jerzy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Jerzy Neyman"/>
              </a:rPr>
              <a:t>Neyman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(and actually later solved), was applicable to finding an algorithm for linear programs.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From: 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en.wikipedia.org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/wiki/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George_Dantzig#Mathematical_statistics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1939, a misunderstanding brought about surprising results. Near the beginning of a class, Professor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Neyman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wrote two problems on the blackboard. Dantzig arrived late and assumed that they were a homework assignment. According to Dantzig, they "seemed to be a little harder than usual", but a few days later he handed in completed solutions for both problems, still believing that they were an assignment that was overdue.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[4]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[6]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Six weeks later, an excited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Neyman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eagerly told him that the "homework" problems he had solved were two of the most famous unsolved problems in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Statistics"/>
              </a:rPr>
              <a:t>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story persisted in the form of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Urban legend"/>
              </a:rPr>
              <a:t>urban legend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as an introductory scene in the movie 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Good Will Hunting"/>
              </a:rPr>
              <a:t>Good Will Hunting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[6]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1A5A3-AF3C-6B41-961F-AF8DD9BBE8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6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1A5A3-AF3C-6B41-961F-AF8DD9BBE8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73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1A5A3-AF3C-6B41-961F-AF8DD9BBE8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287B-F2DE-9541-AD69-F8410635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8D175-2C02-3849-B372-B57941A4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74A19-C72C-324D-9C4B-D8DD1DFA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C8F5-2869-A844-8F5B-1A486A19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0DBD-B939-FE4B-9FF0-78F2EAB3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4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4570-88AA-EE4A-9A41-FE87112E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6B7B9-7D88-504A-A929-869EFCED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4B2A-FC46-AC4A-9980-A6C644F9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9B65-C9B9-D04C-9D14-82985D08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D397-B2DC-D242-89B7-4EBD0A83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0DC8E-9B1F-3649-B096-E35840E1D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F8171-7525-674B-9EEC-0994082F9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637C-AA2C-5344-8971-EB838D0C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05EBF-146E-854F-B1B4-1391C22A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3F67-F903-C341-B48C-B8C115CD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2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BE66-0E5A-6248-A4D4-4A1302B8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9F26-30EE-D94B-959C-7796073B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EA873-D2CB-6442-9DB7-87D211954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3EEC-8A4F-7F41-A0CC-59C1523D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02A9A-355E-A24B-A658-A97F2F7B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F201-9216-7D4D-848A-86851443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0BE8-D030-244C-8A88-9F15DE83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1049-B4A4-BC4F-ABB7-9AE56510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33CE-5840-114F-8AAD-D5D79F05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46F5-0C67-1C42-8418-3C993B05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FDCB-CC20-1F4C-8BF9-11F24096A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7F00-4BCD-144F-8BA8-C4894F9B1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317C5-151E-AC4C-AFFE-8E4D236DB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4C1D8-B856-3646-B33E-8F7B5FEE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B3781-13CF-6D41-9F12-06D7CD54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30978-A03A-2141-B7D5-5900A9A8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AA0B-C0B1-6D45-86E0-F218B563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C5EA7-4B9A-0C4C-8029-E1028E60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BDBB6-8525-FB47-BC00-02357C2E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D4365-11D5-3549-BC6B-179C86F6A7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F95D9-03BA-9B43-A43B-1F7C08165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800F9-4324-A949-9DE3-7FDB0EEA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D3F15-0753-FF4E-B131-0D203889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2B6B7-7B29-C94F-866E-077F5BD8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C7CE-98EA-AE4F-B75C-CBA17EEF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D67A-525D-944E-86A0-144A57E0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76204-2F0C-EA4D-B891-CDF1D8C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079FD-9402-A64D-B938-C6822079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B7ED5-0C54-6E45-8BA9-13F26C59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0FFA8-AC12-0C4B-8107-B9BFCDE2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96B57-7B27-704F-A699-8FD825A5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E5D0-C1D3-BF42-8A59-B12D8478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02B2-0C0F-3F4D-BB5C-49A44555B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F71E0-7633-2149-9050-553C2D37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4C471-4ACD-7C44-84DB-9DFECDB1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06D8D-564F-014C-AC9B-47A17B6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B211E-AA63-0849-A93E-88028815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FD83-7351-D540-B178-F19B333E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95E54-98F9-6E4E-B766-862CB69CB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CFFE-2DA8-9245-A85B-82C88A8D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8B6F3-3AD9-7640-A20D-EBC5F3CC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521A-4C98-4243-9F52-AB9919A1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2F34-AE3F-304B-9E0D-BFE4A730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E44D5-F68C-6F4F-ACEB-29D5340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90E5B-30F3-A645-9EC7-4F8F9716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AC487-5B0B-5442-942D-5A6C4B325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8679-41F0-674C-A0AA-902561FABFB0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8443-0E46-C64D-A6DC-F33A3FC06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450B-80FD-7D4E-AA4D-7E4984A22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4C32-2D2F-C74D-871A-5E0557184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Satisfiability modulo theories Part 2</a:t>
            </a:r>
            <a:br>
              <a:rPr lang="en-US" sz="4400" dirty="0"/>
            </a:br>
            <a:r>
              <a:rPr lang="en-US" sz="4400" dirty="0"/>
              <a:t>Neural Theory Solvers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r>
              <a:rPr lang="en-US" dirty="0"/>
              <a:t>Verifying cyberphysical systems</a:t>
            </a:r>
          </a:p>
          <a:p>
            <a:endParaRPr lang="en-US" dirty="0"/>
          </a:p>
          <a:p>
            <a:r>
              <a:rPr lang="en-US" dirty="0"/>
              <a:t>Sayan Mitra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EC73-B132-E34E-B2B6-BA6F5D7A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 for Linear Real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 based on Simplex Algorithm [Dantzig 1947]  </a:t>
                </a:r>
              </a:p>
              <a:p>
                <a:pPr marL="0" indent="0">
                  <a:buNone/>
                </a:pPr>
                <a:r>
                  <a:rPr lang="en-US" dirty="0"/>
                  <a:t>Simplex solves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subject to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Our focus will be on finding any solution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3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EC73-B132-E34E-B2B6-BA6F5D7A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 for Linear Real Arithmetic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Input: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Output: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/>
                      <m:t>a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m:rPr>
                        <m:nor/>
                      </m:rPr>
                      <a:rPr lang="en-US" dirty="0" smtClean="0"/>
                      <m:t>model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Simplex expects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to be expressed in the Simplex form, which is a conjunction of</a:t>
                </a:r>
              </a:p>
              <a:p>
                <a:pPr>
                  <a:buFontTx/>
                  <a:buChar char="-"/>
                </a:pPr>
                <a:r>
                  <a:rPr lang="en-US" b="0" dirty="0"/>
                  <a:t>Linear equalities: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r>
                  <a:rPr lang="en-US" dirty="0"/>
                  <a:t>Bounds: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Tx/>
                  <a:buChar char="-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BB822-42EA-3245-A606-90775824CD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58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900D-438A-454C-8650-8FF80527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to Simplex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E0B0D-490B-1E44-956D-8DF437214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Consider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inequality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Rewrite this as: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slack variable</a:t>
                </a: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Putting together all the rewritten conjuncts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b="1" dirty="0"/>
                  <a:t>Proposition.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1.</a:t>
                </a:r>
                <a:r>
                  <a:rPr lang="en-US" b="1" dirty="0"/>
                  <a:t> </a:t>
                </a:r>
                <a:r>
                  <a:rPr lang="en-US" dirty="0"/>
                  <a:t>Any model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disregarding the assignments to the slack variables.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2.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UNSAT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UNSAT.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E0B0D-490B-1E44-956D-8DF437214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87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278C-FBD7-EB43-8EFA-F697033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(Informal)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239C9-E5FD-9B4C-B9ED-6F5A12D0C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Idea. Simultaneously try to find a model or a proof of UNSAT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Start with some </a:t>
                </a:r>
                <a:r>
                  <a:rPr lang="en-US" i="1" dirty="0"/>
                  <a:t>model (or valuation)</a:t>
                </a:r>
                <a:r>
                  <a:rPr lang="en-US" dirty="0"/>
                  <a:t> that satisfies all linear equalities (say,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In each iteration, pick a bound that is not satisfied and modify the model to satisfy the bound OR discover that the formula is UNSAT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239C9-E5FD-9B4C-B9ED-6F5A12D0C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446" t="-872" r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E845523-EB55-4B49-BE27-A77CE9AB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409" y="0"/>
            <a:ext cx="3884352" cy="30928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37C6C-65ED-674E-9194-011928861930}"/>
              </a:ext>
            </a:extLst>
          </p:cNvPr>
          <p:cNvSpPr txBox="1">
            <a:spLocks/>
          </p:cNvSpPr>
          <p:nvPr/>
        </p:nvSpPr>
        <p:spPr>
          <a:xfrm>
            <a:off x="6409764" y="3119719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F5B9AB-DA41-9C4C-A924-C1D36A4C05BE}"/>
                  </a:ext>
                </a:extLst>
              </p:cNvPr>
              <p:cNvSpPr/>
              <p:nvPr/>
            </p:nvSpPr>
            <p:spPr>
              <a:xfrm>
                <a:off x="6690387" y="3428999"/>
                <a:ext cx="4833741" cy="2948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↦0⟩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unsat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≥2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↦−1,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↦0⟩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unsat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↦1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/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F5B9AB-DA41-9C4C-A924-C1D36A4C0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387" y="3428999"/>
                <a:ext cx="4833741" cy="2948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2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62AB1-B61F-F74E-8928-40E3EA74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 and ordering for Simplex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8E27C-0BE0-7A4E-8255-558DB2990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 input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(after rewriting) has two types of variables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Basic variables </a:t>
                </a:r>
                <a:r>
                  <a:rPr lang="en-US" dirty="0"/>
                  <a:t>appear on the LHS of an equality; initially these are the </a:t>
                </a:r>
                <a:r>
                  <a:rPr lang="en-US" i="1" dirty="0"/>
                  <a:t>slack variables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Non-basic variables</a:t>
                </a:r>
                <a:r>
                  <a:rPr lang="en-US" dirty="0"/>
                  <a:t> all others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In each iteration, some basic variable becomes non-basic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We fix an </a:t>
                </a:r>
                <a:r>
                  <a:rPr lang="en-US" i="1" dirty="0"/>
                  <a:t>arbitrary total ordering </a:t>
                </a:r>
                <a:r>
                  <a:rPr lang="en-US" dirty="0"/>
                  <a:t>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For a basic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non-basic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we denote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the coefficient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i.e.,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 upper and lower bounds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(possibly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∞, −∞)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i="1" dirty="0"/>
                  <a:t> 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8E27C-0BE0-7A4E-8255-558DB2990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724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5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5FF4-882F-1E4E-BFB5-322B43F5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 (Formal)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6C77-8EFE-BB40-B629-08A682E026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algorithm maintains two invariants</a:t>
                </a:r>
              </a:p>
              <a:p>
                <a:pPr marL="0" indent="0">
                  <a:buNone/>
                </a:pPr>
                <a:r>
                  <a:rPr lang="en-US" dirty="0"/>
                  <a:t>1. The model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always satisfies the equalities; bounds may be violated. </a:t>
                </a:r>
              </a:p>
              <a:p>
                <a:pPr marL="0" indent="0">
                  <a:buNone/>
                </a:pPr>
                <a:r>
                  <a:rPr lang="en-US" dirty="0"/>
                  <a:t>	Why is this invariant satisfied by our initialization of all 0s?</a:t>
                </a:r>
              </a:p>
              <a:p>
                <a:pPr marL="0" indent="0">
                  <a:buNone/>
                </a:pPr>
                <a:r>
                  <a:rPr lang="en-US" dirty="0"/>
                  <a:t>2. The bounds of all non-basic variables are all satisfied.</a:t>
                </a:r>
              </a:p>
              <a:p>
                <a:pPr marL="0" indent="0">
                  <a:buNone/>
                </a:pPr>
                <a:r>
                  <a:rPr lang="en-US" dirty="0"/>
                  <a:t>	Why is this invariant satisfied by our initialization?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6C77-8EFE-BB40-B629-08A682E02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C024-1E07-F845-8C87-89CB1E50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Simplex Algorithm: DP for LRA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165BE-1E6F-0E47-ABA8-70180ECE2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8188"/>
                <a:ext cx="6396318" cy="58898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 A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in Simplex form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or 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while</a:t>
                </a:r>
                <a:r>
                  <a:rPr lang="en-US" dirty="0"/>
                  <a:t> true </a:t>
                </a:r>
                <a:r>
                  <a:rPr lang="en-US" b="1" dirty="0"/>
                  <a:t>do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then 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first basic variable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then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the first non-basic variable </a:t>
                </a:r>
                <a:r>
                  <a:rPr lang="en-US" dirty="0" err="1">
                    <a:solidFill>
                      <a:schemeClr val="bg1"/>
                    </a:solidFill>
                  </a:rPr>
                  <a:t>s.t.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⌈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&lt;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&gt; 0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&lt; 0)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dirty="0">
                    <a:solidFill>
                      <a:schemeClr val="bg1"/>
                    </a:solidFill>
                  </a:rPr>
                  <a:t>If</a:t>
                </a:r>
                <a:r>
                  <a:rPr lang="en-US" dirty="0">
                    <a:solidFill>
                      <a:schemeClr val="bg1"/>
                    </a:solidFill>
                  </a:rPr>
                  <a:t>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exists </a:t>
                </a:r>
                <a:r>
                  <a:rPr lang="en-US" b="1" dirty="0">
                    <a:solidFill>
                      <a:schemeClr val="bg1"/>
                    </a:solidFill>
                  </a:rPr>
                  <a:t>then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else </a:t>
                </a: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the first non-basic variable </a:t>
                </a:r>
                <a:r>
                  <a:rPr lang="en-US" dirty="0" err="1">
                    <a:solidFill>
                      <a:schemeClr val="bg1"/>
                    </a:solidFill>
                  </a:rPr>
                  <a:t>s.t.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⌈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&gt; 0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&lt; 0)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dirty="0">
                    <a:solidFill>
                      <a:schemeClr val="bg1"/>
                    </a:solidFill>
                  </a:rPr>
                  <a:t>If</a:t>
                </a:r>
                <a:r>
                  <a:rPr lang="en-US" dirty="0">
                    <a:solidFill>
                      <a:schemeClr val="bg1"/>
                    </a:solidFill>
                  </a:rPr>
                  <a:t>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exists </a:t>
                </a:r>
                <a:r>
                  <a:rPr lang="en-US" b="1" dirty="0">
                    <a:solidFill>
                      <a:schemeClr val="bg1"/>
                    </a:solidFill>
                  </a:rPr>
                  <a:t>then return </a:t>
                </a:r>
                <a:r>
                  <a:rPr lang="en-US" dirty="0">
                    <a:solidFill>
                      <a:schemeClr val="bg1"/>
                    </a:solidFill>
                  </a:rPr>
                  <a:t>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Pivot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165BE-1E6F-0E47-ABA8-70180ECE2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8188"/>
                <a:ext cx="6396318" cy="5889812"/>
              </a:xfrm>
              <a:blipFill>
                <a:blip r:embed="rId2"/>
                <a:stretch>
                  <a:fillRect l="-1190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08E2A1-BFFB-8043-9A2B-70F8988C50E5}"/>
                  </a:ext>
                </a:extLst>
              </p:cNvPr>
              <p:cNvSpPr txBox="1"/>
              <p:nvPr/>
            </p:nvSpPr>
            <p:spPr>
              <a:xfrm>
                <a:off x="7503460" y="509962"/>
                <a:ext cx="4316505" cy="241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Pivoting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rewrites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basic variable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08E2A1-BFFB-8043-9A2B-70F8988C5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60" y="509962"/>
                <a:ext cx="4316505" cy="2417393"/>
              </a:xfrm>
              <a:prstGeom prst="rect">
                <a:avLst/>
              </a:prstGeom>
              <a:blipFill>
                <a:blip r:embed="rId3"/>
                <a:stretch>
                  <a:fillRect l="-2053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C024-1E07-F845-8C87-89CB1E50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562722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Simplex Algorithm: DP for LRA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165BE-1E6F-0E47-ABA8-70180ECE2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8188"/>
                <a:ext cx="6396318" cy="588981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Input</a:t>
                </a:r>
                <a:r>
                  <a:rPr lang="en-US" dirty="0"/>
                  <a:t>: A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in Simplex form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or 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while</a:t>
                </a:r>
                <a:r>
                  <a:rPr lang="en-US" dirty="0"/>
                  <a:t> true </a:t>
                </a:r>
                <a:r>
                  <a:rPr lang="en-US" b="1" dirty="0"/>
                  <a:t>do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then 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first basic variable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then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first non-basic variable </a:t>
                </a:r>
                <a:r>
                  <a:rPr lang="en-US" dirty="0" err="1">
                    <a:solidFill>
                      <a:schemeClr val="tx1"/>
                    </a:solidFill>
                  </a:rPr>
                  <a:t>s.t.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⌈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&lt;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&gt; 0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&lt; 0)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:r>
                  <a:rPr lang="en-US" b="1" dirty="0"/>
                  <a:t>If</a:t>
                </a:r>
                <a:r>
                  <a:rPr lang="en-US" dirty="0"/>
                  <a:t>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exists </a:t>
                </a:r>
                <a:r>
                  <a:rPr lang="en-US" b="1" dirty="0"/>
                  <a:t>then</a:t>
                </a:r>
                <a:r>
                  <a:rPr lang="en-US" dirty="0"/>
                  <a:t> </a:t>
                </a:r>
                <a:r>
                  <a:rPr lang="en-US" b="1" dirty="0"/>
                  <a:t>return</a:t>
                </a:r>
                <a:r>
                  <a:rPr lang="en-US" dirty="0"/>
                  <a:t> 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b="1" dirty="0"/>
                  <a:t>else </a:t>
                </a: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first non-basic variable </a:t>
                </a:r>
                <a:r>
                  <a:rPr lang="en-US" dirty="0" err="1">
                    <a:solidFill>
                      <a:schemeClr val="tx1"/>
                    </a:solidFill>
                  </a:rPr>
                  <a:t>s.t.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⌈"/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&gt; 0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⌈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err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&lt; 0)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:r>
                  <a:rPr lang="en-US" b="1" dirty="0"/>
                  <a:t>If</a:t>
                </a:r>
                <a:r>
                  <a:rPr lang="en-US" dirty="0"/>
                  <a:t>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exists </a:t>
                </a:r>
                <a:r>
                  <a:rPr lang="en-US" b="1" dirty="0"/>
                  <a:t>then return </a:t>
                </a:r>
                <a:r>
                  <a:rPr lang="en-US" dirty="0"/>
                  <a:t>UNSAT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Pivot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3165BE-1E6F-0E47-ABA8-70180ECE2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8188"/>
                <a:ext cx="6396318" cy="5889812"/>
              </a:xfrm>
              <a:blipFill>
                <a:blip r:embed="rId2"/>
                <a:stretch>
                  <a:fillRect l="-1190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08E2A1-BFFB-8043-9A2B-70F8988C50E5}"/>
                  </a:ext>
                </a:extLst>
              </p:cNvPr>
              <p:cNvSpPr txBox="1"/>
              <p:nvPr/>
            </p:nvSpPr>
            <p:spPr>
              <a:xfrm>
                <a:off x="7503460" y="509962"/>
                <a:ext cx="4316505" cy="241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Pivoting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rewrites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basic variable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08E2A1-BFFB-8043-9A2B-70F8988C5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60" y="509962"/>
                <a:ext cx="4316505" cy="2417393"/>
              </a:xfrm>
              <a:prstGeom prst="rect">
                <a:avLst/>
              </a:prstGeom>
              <a:blipFill>
                <a:blip r:embed="rId3"/>
                <a:stretch>
                  <a:fillRect l="-2053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49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77D8-B29F-474E-A308-40B0A67B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741C8-B6FF-1341-855A-554E1EAAB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Rewritten in Simplex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2741C8-B6FF-1341-855A-554E1EAAB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5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CFDE-D151-4840-AD83-7E9787BC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490"/>
          </a:xfrm>
        </p:spPr>
        <p:txBody>
          <a:bodyPr/>
          <a:lstStyle/>
          <a:p>
            <a:r>
              <a:rPr lang="en-US" dirty="0"/>
              <a:t>Example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03558-4635-F44E-9557-937906B26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047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Variable ordering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↦0⟩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satisfies equalities, bounds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are satisfied</a:t>
                </a:r>
              </a:p>
              <a:p>
                <a:pPr marL="0" indent="0">
                  <a:buNone/>
                </a:pPr>
                <a:r>
                  <a:rPr lang="en-US" dirty="0"/>
                  <a:t>Pick the first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fix the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upper and lower bounds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dirty="0"/>
                  <a:t> it easily satisfies the blue condition </a:t>
                </a:r>
              </a:p>
              <a:p>
                <a:pPr marL="0" indent="0">
                  <a:buNone/>
                </a:pPr>
                <a:r>
                  <a:rPr lang="en-US" dirty="0"/>
                  <a:t>To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2 and satisfy its </a:t>
                </a:r>
                <a:r>
                  <a:rPr lang="en-US" dirty="0" err="1"/>
                  <a:t>lowerbound</a:t>
                </a:r>
                <a:r>
                  <a:rPr lang="en-US" dirty="0"/>
                  <a:t> we decrease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-1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03558-4635-F44E-9557-937906B26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047"/>
                <a:ext cx="10515600" cy="4351338"/>
              </a:xfrm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2674EB-2706-E04D-B1CE-DE5DC855CA26}"/>
                  </a:ext>
                </a:extLst>
              </p:cNvPr>
              <p:cNvSpPr/>
              <p:nvPr/>
            </p:nvSpPr>
            <p:spPr>
              <a:xfrm>
                <a:off x="10089777" y="150743"/>
                <a:ext cx="210222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−10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2674EB-2706-E04D-B1CE-DE5DC855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777" y="150743"/>
                <a:ext cx="2102223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44C179-4A83-D547-A9D7-A9416A3C0B36}"/>
                  </a:ext>
                </a:extLst>
              </p:cNvPr>
              <p:cNvSpPr/>
              <p:nvPr/>
            </p:nvSpPr>
            <p:spPr>
              <a:xfrm>
                <a:off x="10089776" y="4738549"/>
                <a:ext cx="210222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44C179-4A83-D547-A9D7-A9416A3C0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776" y="4738549"/>
                <a:ext cx="2102223" cy="17543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6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AE51-0BC5-8C4D-91A7-0E5FCFE0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8834-2BD2-6E4F-8320-34A68D2E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SMT</a:t>
            </a:r>
          </a:p>
          <a:p>
            <a:r>
              <a:rPr lang="en-US" dirty="0"/>
              <a:t>Decision procedure for Linear Real Arithmetic</a:t>
            </a:r>
          </a:p>
          <a:p>
            <a:pPr marL="457200" lvl="1" indent="0">
              <a:buNone/>
            </a:pPr>
            <a:r>
              <a:rPr lang="en-US" dirty="0"/>
              <a:t>Simplex Algorithm [Dantzig 1947]</a:t>
            </a:r>
          </a:p>
          <a:p>
            <a:r>
              <a:rPr lang="en-US" dirty="0"/>
              <a:t>Next week: Verification of Neural Networks</a:t>
            </a:r>
          </a:p>
          <a:p>
            <a:pPr marL="457200" lvl="1" indent="0">
              <a:buNone/>
            </a:pPr>
            <a:r>
              <a:rPr lang="en-US" dirty="0" err="1"/>
              <a:t>Reluplex</a:t>
            </a:r>
            <a:r>
              <a:rPr lang="en-US" dirty="0"/>
              <a:t> [Katz et al 2017]</a:t>
            </a:r>
          </a:p>
        </p:txBody>
      </p:sp>
    </p:spTree>
    <p:extLst>
      <p:ext uri="{BB962C8B-B14F-4D97-AF65-F5344CB8AC3E}">
        <p14:creationId xmlns:p14="http://schemas.microsoft.com/office/powerpoint/2010/main" val="212075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CFDE-D151-4840-AD83-7E9787BC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490"/>
          </a:xfrm>
        </p:spPr>
        <p:txBody>
          <a:bodyPr/>
          <a:lstStyle/>
          <a:p>
            <a:r>
              <a:rPr lang="en-US" dirty="0"/>
              <a:t>Example continued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03558-4635-F44E-9557-937906B26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432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All equalities are still satisfied (invariant)</a:t>
                </a:r>
              </a:p>
              <a:p>
                <a:pPr marL="0" indent="0">
                  <a:buNone/>
                </a:pPr>
                <a:r>
                  <a:rPr lang="en-US" dirty="0"/>
                  <a:t>The only basic variable not satisfying its bounds is now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first non-basic variable we can tweak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Setting y=1 to satisfy the </a:t>
                </a:r>
                <a:r>
                  <a:rPr lang="en-US" dirty="0" err="1"/>
                  <a:t>lowerbound</a:t>
                </a:r>
                <a:r>
                  <a:rPr lang="en-US" dirty="0"/>
                  <a:t> of s1 we get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↦1,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↦2,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Pivot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⊨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03558-4635-F44E-9557-937906B26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4326"/>
                <a:ext cx="10515600" cy="4351338"/>
              </a:xfrm>
              <a:blipFill>
                <a:blip r:embed="rId2"/>
                <a:stretch>
                  <a:fillRect l="-1206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44C179-4A83-D547-A9D7-A9416A3C0B36}"/>
                  </a:ext>
                </a:extLst>
              </p:cNvPr>
              <p:cNvSpPr/>
              <p:nvPr/>
            </p:nvSpPr>
            <p:spPr>
              <a:xfrm>
                <a:off x="9834283" y="188258"/>
                <a:ext cx="2102223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44C179-4A83-D547-A9D7-A9416A3C0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283" y="188258"/>
                <a:ext cx="2102223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D6278B-53A4-F041-87C8-76813360A274}"/>
                  </a:ext>
                </a:extLst>
              </p:cNvPr>
              <p:cNvSpPr/>
              <p:nvPr/>
            </p:nvSpPr>
            <p:spPr>
              <a:xfrm>
                <a:off x="9439835" y="3929995"/>
                <a:ext cx="2496671" cy="2241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≥−5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D6278B-53A4-F041-87C8-76813360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835" y="3929995"/>
                <a:ext cx="2496671" cy="2241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17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00D-6FAE-2345-8B84-2D9E602B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simplex correct?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AEF5A-91D1-1C4C-B76E-A2E29F1AA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does it terminate?</a:t>
                </a:r>
              </a:p>
              <a:p>
                <a:pPr marL="457200" lvl="1" indent="0">
                  <a:buNone/>
                </a:pPr>
                <a:r>
                  <a:rPr lang="en-US" dirty="0"/>
                  <a:t>Because we always looks for the first variable violating the bounds. There is a property (Bland’s rule) that ensures that we never revisit the same set of basic and non-basic variables.</a:t>
                </a:r>
              </a:p>
              <a:p>
                <a:r>
                  <a:rPr lang="en-US" dirty="0"/>
                  <a:t>Why does it give the right answer (sound)?</a:t>
                </a:r>
              </a:p>
              <a:p>
                <a:pPr lvl="1"/>
                <a:r>
                  <a:rPr lang="en-US" dirty="0"/>
                  <a:t>If it returns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does it satisfy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? </a:t>
                </a:r>
              </a:p>
              <a:p>
                <a:pPr marL="914400" lvl="2" indent="0">
                  <a:buNone/>
                </a:pPr>
                <a:r>
                  <a:rPr lang="en-US" dirty="0"/>
                  <a:t>This follows from the condition before </a:t>
                </a:r>
                <a:r>
                  <a:rPr lang="en-US" b="1" dirty="0"/>
                  <a:t>return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it returns UNSAT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really unsatisfiable?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AEF5A-91D1-1C4C-B76E-A2E29F1AA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05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A9B5-D392-3F4F-8D18-618EAA30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Unsatisfiable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7FB7-0B91-B64F-8D1D-7499B1D6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6002"/>
                <a:ext cx="4513729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Consider a Simplex execution in which there are two pivots: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Pivot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Pivot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7D7FB7-0B91-B64F-8D1D-7499B1D6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6002"/>
                <a:ext cx="4513729" cy="4351338"/>
              </a:xfrm>
              <a:blipFill>
                <a:blip r:embed="rId2"/>
                <a:stretch>
                  <a:fillRect l="-1404" b="-23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135ADFB-E031-4D44-8CBF-E7305240CD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9118" y="1476002"/>
                <a:ext cx="451372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Non-basic variables satisfy their bounds (invariant)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violates the bound then</a:t>
                </a: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We can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bigger by 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dirty="0"/>
                  <a:t>but the at most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.2=−4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which is still less than 1 and Simplex concludes that the formula is UNSAT.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/>
                  <a:t>The blue conditions for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encodes this condition.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135ADFB-E031-4D44-8CBF-E7305240C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18" y="1476002"/>
                <a:ext cx="4513729" cy="4351338"/>
              </a:xfrm>
              <a:prstGeom prst="rect">
                <a:avLst/>
              </a:prstGeom>
              <a:blipFill>
                <a:blip r:embed="rId3"/>
                <a:stretch>
                  <a:fillRect l="-1120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3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64E-D5FA-E04A-BC91-1788B2B5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56C2-68EC-204C-9723-A8E672B1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5271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Satisfiability modulo theory solvers use theory solvers and DPLL to check satisfiability of formulas in other theories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DPLL takes care of disjunctions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Theory solvers take care of conjunctions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Simplex or more generally Linear programming (LP) solvers is a theory solver for linear real arithmetic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Simplex algorithm solves LP by incrementally fixing the bounds of basic variables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Next time </a:t>
            </a:r>
            <a:r>
              <a:rPr lang="en-US" dirty="0" err="1"/>
              <a:t>Reluplex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4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31AE-5FA0-BA4C-877B-311B21D2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7948-AD35-FD4D-ADEB-BD61A558D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on SMT from Clark Barrett</a:t>
            </a:r>
          </a:p>
          <a:p>
            <a:r>
              <a:rPr lang="en-US" dirty="0"/>
              <a:t>Book: Introduction to Neural Network Verification by Aws </a:t>
            </a:r>
            <a:r>
              <a:rPr lang="en-US" dirty="0" err="1"/>
              <a:t>Albarghouthi</a:t>
            </a:r>
            <a:endParaRPr lang="en-US" dirty="0"/>
          </a:p>
          <a:p>
            <a:r>
              <a:rPr lang="en-US" dirty="0"/>
              <a:t>Book: Decision Procedures by Daniel </a:t>
            </a:r>
            <a:r>
              <a:rPr lang="en-US" dirty="0" err="1"/>
              <a:t>Kroening</a:t>
            </a:r>
            <a:r>
              <a:rPr lang="en-US" dirty="0"/>
              <a:t>  and </a:t>
            </a:r>
            <a:r>
              <a:rPr lang="en-US" dirty="0" err="1"/>
              <a:t>Ofer</a:t>
            </a:r>
            <a:r>
              <a:rPr lang="en-US" dirty="0"/>
              <a:t> </a:t>
            </a:r>
            <a:r>
              <a:rPr lang="en-US" dirty="0" err="1"/>
              <a:t>Strichman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50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C40620-5010-3243-AE5B-36E850B7602D}"/>
              </a:ext>
            </a:extLst>
          </p:cNvPr>
          <p:cNvGrpSpPr/>
          <p:nvPr/>
        </p:nvGrpSpPr>
        <p:grpSpPr>
          <a:xfrm>
            <a:off x="1293586" y="1935326"/>
            <a:ext cx="9268432" cy="3970318"/>
            <a:chOff x="1293586" y="1935326"/>
            <a:chExt cx="9268432" cy="397031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0D1324-5D3D-6D4A-8C62-76A473F3D45F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16A10B-78BA-8E4E-B958-FAEE057E3058}"/>
                </a:ext>
              </a:extLst>
            </p:cNvPr>
            <p:cNvSpPr txBox="1"/>
            <p:nvPr/>
          </p:nvSpPr>
          <p:spPr>
            <a:xfrm>
              <a:off x="1293586" y="1935326"/>
              <a:ext cx="3398780" cy="3970318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Theory solvers/decision procedures</a:t>
              </a: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 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618114-0556-934E-86A0-115BDF7D5EE3}"/>
                </a:ext>
              </a:extLst>
            </p:cNvPr>
            <p:cNvSpPr txBox="1"/>
            <p:nvPr/>
          </p:nvSpPr>
          <p:spPr>
            <a:xfrm>
              <a:off x="1693894" y="2951000"/>
              <a:ext cx="1802525" cy="646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Arithmetic 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6E6814-EF6C-E849-8498-8A5C61C990AA}"/>
                </a:ext>
              </a:extLst>
            </p:cNvPr>
            <p:cNvSpPr txBox="1"/>
            <p:nvPr/>
          </p:nvSpPr>
          <p:spPr>
            <a:xfrm>
              <a:off x="1877824" y="3274165"/>
              <a:ext cx="1802525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+mj-lt"/>
                </a:rPr>
                <a:t>Bitvectors</a:t>
              </a:r>
              <a:r>
                <a:rPr lang="en-US" dirty="0">
                  <a:latin typeface="+mj-lt"/>
                </a:rPr>
                <a:t> 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50C421-59BD-8940-BAA9-777FC8E2D644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9233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DPLL 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6ED88-5CA9-0349-8E40-6D96563D337C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Difference logic </a:t>
              </a:r>
            </a:p>
            <a:p>
              <a:endParaRPr lang="en-US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63652A-F276-824E-AF8D-2523940FEA37}"/>
                </a:ext>
              </a:extLst>
            </p:cNvPr>
            <p:cNvSpPr txBox="1"/>
            <p:nvPr/>
          </p:nvSpPr>
          <p:spPr>
            <a:xfrm>
              <a:off x="2308732" y="3920485"/>
              <a:ext cx="1802525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…</a:t>
              </a:r>
            </a:p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A5807D-5ACB-F44E-97FA-27DE06829BD5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Uninterpreted functions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B2187-BA6E-0D4E-85F8-48645470EA19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9233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dirty="0">
                <a:latin typeface="+mj-lt"/>
              </a:endParaRPr>
            </a:p>
            <a:p>
              <a:pPr algn="ctr"/>
              <a:r>
                <a:rPr lang="en-US" dirty="0">
                  <a:latin typeface="+mj-lt"/>
                </a:rPr>
                <a:t>Core </a:t>
              </a:r>
            </a:p>
            <a:p>
              <a:endParaRPr lang="en-US" dirty="0">
                <a:latin typeface="+mj-l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05AAEF-0C35-1643-AA43-EEE9CE3E89F7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BACD5F-12BD-DB4B-BAE2-B97F1204E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B5BD65-2036-1C42-93CC-488D998856DB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7C94757-437B-6642-8CE5-824185DA7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8" y="3983545"/>
              <a:ext cx="1131521" cy="3924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BE1992D-A3B5-7E4F-A0C2-E0752F084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929" y="4243639"/>
              <a:ext cx="1144802" cy="41549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440D64-CA0E-A74D-A22A-97AE44FCD7F8}"/>
                </a:ext>
              </a:extLst>
            </p:cNvPr>
            <p:cNvSpPr txBox="1"/>
            <p:nvPr/>
          </p:nvSpPr>
          <p:spPr>
            <a:xfrm>
              <a:off x="4780857" y="2674008"/>
              <a:ext cx="17381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literals/formula in </a:t>
              </a:r>
            </a:p>
            <a:p>
              <a:r>
                <a:rPr lang="en-US" sz="1600" dirty="0">
                  <a:latin typeface="+mj-lt"/>
                </a:rPr>
                <a:t>real arithmetic</a:t>
              </a:r>
            </a:p>
            <a:p>
              <a:endParaRPr lang="en-US" sz="16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7B267D-4BA0-F445-AFC2-ED4B0AE93384}"/>
                </a:ext>
              </a:extLst>
            </p:cNvPr>
            <p:cNvSpPr txBox="1"/>
            <p:nvPr/>
          </p:nvSpPr>
          <p:spPr>
            <a:xfrm>
              <a:off x="4697053" y="4659119"/>
              <a:ext cx="15151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solution or </a:t>
              </a:r>
            </a:p>
            <a:p>
              <a:r>
                <a:rPr lang="en-US" sz="1600" dirty="0">
                  <a:latin typeface="+mj-lt"/>
                </a:rPr>
                <a:t>counterexample</a:t>
              </a:r>
              <a:endParaRPr lang="en-US" sz="16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D153A6-717D-1448-B7FE-CDD7697FB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FEAAD5-B25D-9B40-B748-E84660711D6A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3296A7-B8E9-9B4E-A3C1-1975DFE3F634}"/>
                </a:ext>
              </a:extLst>
            </p:cNvPr>
            <p:cNvSpPr txBox="1"/>
            <p:nvPr/>
          </p:nvSpPr>
          <p:spPr>
            <a:xfrm>
              <a:off x="7627974" y="2627823"/>
              <a:ext cx="11315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+mj-lt"/>
                </a:rPr>
                <a:t>boolean</a:t>
              </a:r>
              <a:r>
                <a:rPr lang="en-US" sz="1600" dirty="0">
                  <a:latin typeface="+mj-lt"/>
                </a:rPr>
                <a:t> skeleton of problem</a:t>
              </a:r>
              <a:endParaRPr lang="en-US" sz="16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BD610B-5A7C-E143-B2C0-88EA4F707EA6}"/>
                </a:ext>
              </a:extLst>
            </p:cNvPr>
            <p:cNvSpPr txBox="1"/>
            <p:nvPr/>
          </p:nvSpPr>
          <p:spPr>
            <a:xfrm>
              <a:off x="7627973" y="4382150"/>
              <a:ext cx="11315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assertions</a:t>
              </a:r>
              <a:endParaRPr lang="en-US" sz="16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D5B5A-76D4-6140-A724-503C8637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/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997BB6-6DA4-5B40-A695-5887DA07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57" y="440968"/>
                <a:ext cx="7024487" cy="509178"/>
              </a:xfrm>
              <a:prstGeom prst="rect">
                <a:avLst/>
              </a:prstGeom>
              <a:blipFill>
                <a:blip r:embed="rId2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/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Several approaches, lazy approach: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Abstract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to propositional form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Feed to DPLL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theory decision procedure to refine propositional formula a guide SAT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6EA2A-EED6-E445-BC12-06702391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25" y="1049381"/>
                <a:ext cx="7517314" cy="1200329"/>
              </a:xfrm>
              <a:prstGeom prst="rect">
                <a:avLst/>
              </a:prstGeom>
              <a:blipFill>
                <a:blip r:embed="rId3"/>
                <a:stretch>
                  <a:fillRect l="-506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6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6A45-9476-F042-9D4E-C546B423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DPLL</a:t>
            </a:r>
            <a:r>
              <a:rPr lang="en-US" baseline="30000" dirty="0"/>
              <a:t>T: </a:t>
            </a:r>
            <a:r>
              <a:rPr lang="en-US" dirty="0"/>
              <a:t>DPLL modulo theories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2D98-69F9-7E4E-B647-CC5691E83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we extend DPLL to handle formulas over other theories like </a:t>
            </a:r>
          </a:p>
          <a:p>
            <a:r>
              <a:rPr lang="en-US" dirty="0"/>
              <a:t>Difference Logic (DL)</a:t>
            </a:r>
          </a:p>
          <a:p>
            <a:r>
              <a:rPr lang="en-US" dirty="0"/>
              <a:t>Linear Real Arithmetic (LRA)</a:t>
            </a:r>
          </a:p>
          <a:p>
            <a:r>
              <a:rPr lang="en-US" dirty="0"/>
              <a:t>Uninterpreted functions (UF)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Idea: Start with a </a:t>
            </a:r>
            <a:r>
              <a:rPr lang="en-US" i="1" dirty="0"/>
              <a:t>Boolean abstraction </a:t>
            </a:r>
            <a:r>
              <a:rPr lang="en-US" dirty="0"/>
              <a:t>(or skeleton) and </a:t>
            </a:r>
          </a:p>
          <a:p>
            <a:pPr marL="0" indent="0">
              <a:buNone/>
            </a:pPr>
            <a:r>
              <a:rPr lang="en-US" dirty="0"/>
              <a:t>incrementally add more </a:t>
            </a:r>
            <a:r>
              <a:rPr lang="en-US" i="1" dirty="0"/>
              <a:t>theory </a:t>
            </a:r>
            <a:r>
              <a:rPr lang="en-US" dirty="0"/>
              <a:t>information </a:t>
            </a:r>
          </a:p>
          <a:p>
            <a:pPr marL="0" indent="0">
              <a:buNone/>
            </a:pPr>
            <a:r>
              <a:rPr lang="en-US" dirty="0"/>
              <a:t>until we can conclusively say SAT or UNSAT </a:t>
            </a:r>
          </a:p>
        </p:txBody>
      </p:sp>
    </p:spTree>
    <p:extLst>
      <p:ext uri="{BB962C8B-B14F-4D97-AF65-F5344CB8AC3E}">
        <p14:creationId xmlns:p14="http://schemas.microsoft.com/office/powerpoint/2010/main" val="118658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677C-6E46-4441-8CB8-0AFA85FC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DPLL</a:t>
            </a:r>
            <a:r>
              <a:rPr lang="en-US" baseline="30000" dirty="0"/>
              <a:t>LRA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9A498-1BA1-2C4C-93E2-44D934D85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≤0∨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Boolean abstraction: replace every unique linear inequality with a Boolean variable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∧(¬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abstracts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abstracts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i="1" dirty="0"/>
                  <a:t>Abstraction</a:t>
                </a:r>
                <a:r>
                  <a:rPr lang="en-US" dirty="0"/>
                  <a:t> because information is lost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The relationship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lost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Notation.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maps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/>
                  <a:t> back to theory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Proposition.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UNSAT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UNSAT, but the converse does not hold,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SAT does not mean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SAT.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Example.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clearly UNSAT, however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SAT.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9A498-1BA1-2C4C-93E2-44D934D85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46F3AB-1179-AF47-98AB-754AB7904F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1329" y="365125"/>
                <a:ext cx="11147612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i="1" dirty="0"/>
                  <a:t>Lazy </a:t>
                </a:r>
                <a:r>
                  <a:rPr lang="en-US" sz="4000" dirty="0"/>
                  <a:t>DPLL</a:t>
                </a:r>
                <a:r>
                  <a:rPr lang="en-US" sz="4000" baseline="30000" dirty="0"/>
                  <a:t>T </a:t>
                </a:r>
                <a:r>
                  <a:rPr lang="en-US" sz="4000" dirty="0"/>
                  <a:t>Algorithm using a Decision Procedure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46F3AB-1179-AF47-98AB-754AB7904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1329" y="365125"/>
                <a:ext cx="11147612" cy="1325563"/>
              </a:xfrm>
              <a:blipFill>
                <a:blip r:embed="rId3"/>
                <a:stretch>
                  <a:fillRect l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D7BC2-8CDC-C941-92A1-9943C1BB2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55424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Input:</a:t>
                </a:r>
                <a:r>
                  <a:rPr lang="en-US" dirty="0"/>
                  <a:t> A formula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 CNF form over theory T</a:t>
                </a:r>
              </a:p>
              <a:p>
                <a:pPr marL="0" indent="0">
                  <a:buNone/>
                </a:pPr>
                <a:r>
                  <a:rPr lang="en-US" b="1" dirty="0"/>
                  <a:t>Output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UNSAT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/>
                  <a:t> be the abstraction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:r>
                  <a:rPr lang="en-US" dirty="0"/>
                  <a:t> true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DPLL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unsat</a:t>
                </a:r>
                <a:r>
                  <a:rPr lang="en-US" dirty="0"/>
                  <a:t> then </a:t>
                </a:r>
                <a:r>
                  <a:rPr lang="en-US" b="1" dirty="0"/>
                  <a:t>return</a:t>
                </a:r>
                <a:r>
                  <a:rPr lang="en-US" dirty="0"/>
                  <a:t> UNSAT</a:t>
                </a:r>
              </a:p>
              <a:p>
                <a:pPr marL="0" indent="0">
                  <a:buNone/>
                </a:pPr>
                <a:r>
                  <a:rPr lang="en-US" b="1" dirty="0"/>
                  <a:t>else</a:t>
                </a:r>
              </a:p>
              <a:p>
                <a:pPr marL="0" indent="0">
                  <a:buNone/>
                </a:pPr>
                <a:r>
                  <a:rPr lang="en-US" dirty="0"/>
                  <a:t>  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model returned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𝐷𝑃𝐿𝐿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represented as a formula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sat </a:t>
                </a:r>
                <a:r>
                  <a:rPr lang="en-US" b="1" dirty="0"/>
                  <a:t>then return</a:t>
                </a:r>
                <a:r>
                  <a:rPr lang="en-US" dirty="0"/>
                  <a:t> SAT and the model returned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   else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BD7BC2-8CDC-C941-92A1-9943C1BB2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55424" cy="4351338"/>
              </a:xfrm>
              <a:blipFill>
                <a:blip r:embed="rId4"/>
                <a:stretch>
                  <a:fillRect l="-1320" t="-3488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D0818BD-9320-A94E-81B5-5694BD7F2AC1}"/>
              </a:ext>
            </a:extLst>
          </p:cNvPr>
          <p:cNvGrpSpPr/>
          <p:nvPr/>
        </p:nvGrpSpPr>
        <p:grpSpPr>
          <a:xfrm>
            <a:off x="7315200" y="2017059"/>
            <a:ext cx="4844876" cy="2462213"/>
            <a:chOff x="1293586" y="1935326"/>
            <a:chExt cx="9268432" cy="376328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A38CC22-9FF7-0842-91DC-E48567E291F7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2D6F454-D478-FD4D-96ED-711F8BD9568D}"/>
                    </a:ext>
                  </a:extLst>
                </p:cNvPr>
                <p:cNvSpPr txBox="1"/>
                <p:nvPr/>
              </p:nvSpPr>
              <p:spPr>
                <a:xfrm>
                  <a:off x="1293586" y="1935326"/>
                  <a:ext cx="3398780" cy="3763287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r>
                    <a:rPr lang="en-US" sz="1100" dirty="0">
                      <a:latin typeface="+mj-lt"/>
                    </a:rPr>
                    <a:t>Theory solvers/decision procedures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a14:m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r>
                    <a:rPr lang="en-US" sz="1100" dirty="0">
                      <a:latin typeface="+mj-lt"/>
                    </a:rPr>
                    <a:t> </a:t>
                  </a:r>
                </a:p>
                <a:p>
                  <a:endParaRPr lang="en-US" sz="11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2D6F454-D478-FD4D-96ED-711F8BD95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586" y="1935326"/>
                  <a:ext cx="3398780" cy="37632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ABD857-4ABD-CB42-898C-DB1CCF8EAF41}"/>
                </a:ext>
              </a:extLst>
            </p:cNvPr>
            <p:cNvSpPr txBox="1"/>
            <p:nvPr/>
          </p:nvSpPr>
          <p:spPr>
            <a:xfrm>
              <a:off x="1693893" y="2951000"/>
              <a:ext cx="1802525" cy="658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Arithmetic 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CE531D-7744-FB4C-8EB5-9588B4E54F90}"/>
                </a:ext>
              </a:extLst>
            </p:cNvPr>
            <p:cNvSpPr txBox="1"/>
            <p:nvPr/>
          </p:nvSpPr>
          <p:spPr>
            <a:xfrm>
              <a:off x="1877825" y="327416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+mj-lt"/>
                </a:rPr>
                <a:t>Bitvectors</a:t>
              </a:r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91AA91-5F22-7C49-AD3A-1F3281BE6BF4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9173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DPLL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B167E2-34C4-BD4C-8E6A-5E6D7DA85790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Difference logic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5CF3B0-812D-AF44-ADEE-8A3EF4D37D68}"/>
                </a:ext>
              </a:extLst>
            </p:cNvPr>
            <p:cNvSpPr txBox="1"/>
            <p:nvPr/>
          </p:nvSpPr>
          <p:spPr>
            <a:xfrm>
              <a:off x="2308733" y="392048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…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9FEFAC-9082-2347-BFB4-CE50A422BA1A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Uninterpreted functions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90A581-D573-8C4C-A574-E747906AA578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9173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Core </a:t>
              </a:r>
            </a:p>
            <a:p>
              <a:endParaRPr lang="en-US" sz="1100" dirty="0">
                <a:latin typeface="+mj-l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AA99EE-DB7D-F04F-88A6-A3F3A2BB3EAA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84EA36-E05F-094B-A99C-7C19371E44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0398B5-07C8-B344-A75B-4ACEFA4D5F7D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5A7BAC-5904-A34B-BB64-EE53F58A9FE4}"/>
                    </a:ext>
                  </a:extLst>
                </p:cNvPr>
                <p:cNvSpPr txBox="1"/>
                <p:nvPr/>
              </p:nvSpPr>
              <p:spPr>
                <a:xfrm>
                  <a:off x="4780857" y="2674008"/>
                  <a:ext cx="650735" cy="38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5A7BAC-5904-A34B-BB64-EE53F58A9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857" y="2674008"/>
                  <a:ext cx="650735" cy="3880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1617B83-B2E0-C94D-9BE1-EB4C4E5A4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0A88E21-A3AA-B14B-9F49-97902517C144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67DDA5-394C-5D47-8376-FF0CCF3106AF}"/>
                    </a:ext>
                  </a:extLst>
                </p:cNvPr>
                <p:cNvSpPr txBox="1"/>
                <p:nvPr/>
              </p:nvSpPr>
              <p:spPr>
                <a:xfrm>
                  <a:off x="7627972" y="3261761"/>
                  <a:ext cx="1131516" cy="388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67DDA5-394C-5D47-8376-FF0CCF310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972" y="3261761"/>
                  <a:ext cx="1131516" cy="3880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74F11EA-5ADB-C945-AF1C-F748957D38E0}"/>
                    </a:ext>
                  </a:extLst>
                </p:cNvPr>
                <p:cNvSpPr txBox="1"/>
                <p:nvPr/>
              </p:nvSpPr>
              <p:spPr>
                <a:xfrm>
                  <a:off x="7627972" y="4382150"/>
                  <a:ext cx="1131516" cy="635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+mj-lt"/>
                    </a:rPr>
                    <a:t>UNSAT</a:t>
                  </a:r>
                </a:p>
                <a:p>
                  <a:pPr algn="ctr"/>
                  <a:r>
                    <a:rPr lang="en-US" sz="1050" dirty="0">
                      <a:latin typeface="+mj-lt"/>
                    </a:rPr>
                    <a:t>SAT,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74F11EA-5ADB-C945-AF1C-F748957D3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972" y="4382150"/>
                  <a:ext cx="1131516" cy="635054"/>
                </a:xfrm>
                <a:prstGeom prst="rect">
                  <a:avLst/>
                </a:prstGeom>
                <a:blipFill>
                  <a:blip r:embed="rId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D0C107-5A11-F040-8AE6-8F677A266386}"/>
                  </a:ext>
                </a:extLst>
              </p:cNvPr>
              <p:cNvSpPr txBox="1"/>
              <p:nvPr/>
            </p:nvSpPr>
            <p:spPr>
              <a:xfrm>
                <a:off x="9060638" y="3248165"/>
                <a:ext cx="59147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j-lt"/>
                  </a:rPr>
                  <a:t>UNSAT</a:t>
                </a:r>
              </a:p>
              <a:p>
                <a:pPr algn="ctr"/>
                <a:r>
                  <a:rPr lang="en-US" sz="1050" dirty="0">
                    <a:latin typeface="+mj-lt"/>
                  </a:rPr>
                  <a:t>SAT,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05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D0C107-5A11-F040-8AE6-8F677A266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638" y="3248165"/>
                <a:ext cx="591476" cy="415498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73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64897" y="633684"/>
                <a:ext cx="11208842" cy="5054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	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</m:oMath>
                </a14:m>
                <a:r>
                  <a:rPr lang="en-US" sz="2400" dirty="0"/>
                  <a:t>	        	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sz="2400" dirty="0"/>
                  <a:t>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	</a:t>
                </a:r>
              </a:p>
              <a:p>
                <a:r>
                  <a:rPr lang="en-US" sz="2400" dirty="0"/>
                  <a:t>DPLL returns SAT with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400" dirty="0"/>
              </a:p>
              <a:p>
                <a:r>
                  <a:rPr lang="en-US" sz="2400" b="0" dirty="0"/>
                  <a:t>UF checks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as UNSAT</a:t>
                </a:r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∨2∨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to DPLL; this is a new fact learned by DPLL</a:t>
                </a:r>
              </a:p>
              <a:p>
                <a:r>
                  <a:rPr lang="en-US" sz="2400" dirty="0"/>
                  <a:t>DPLL returns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′:</m:t>
                    </m:r>
                  </m:oMath>
                </a14:m>
                <a:r>
                  <a:rPr lang="en-US" sz="2400" dirty="0"/>
                  <a:t> {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2,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} </a:t>
                </a:r>
              </a:p>
              <a:p>
                <a:r>
                  <a:rPr lang="en-US" sz="2400" dirty="0"/>
                  <a:t>UF solver concretizes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𝑈𝐹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finds this to be UNSAT</a:t>
                </a:r>
              </a:p>
              <a:p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′:</m:t>
                    </m:r>
                  </m:oMath>
                </a14:m>
                <a:r>
                  <a:rPr lang="en-US" sz="2400" dirty="0"/>
                  <a:t> {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acc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} to DPLL; another fact</a:t>
                </a:r>
              </a:p>
              <a:p>
                <a:r>
                  <a:rPr lang="en-US" sz="2400" dirty="0"/>
                  <a:t>returns UNSAT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91161DF-ECCE-9B40-B55D-462B3567882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897" y="633684"/>
                <a:ext cx="11208842" cy="5054845"/>
              </a:xfrm>
              <a:prstGeom prst="rect">
                <a:avLst/>
              </a:prstGeom>
              <a:blipFill>
                <a:blip r:embed="rId2"/>
                <a:stretch>
                  <a:fillRect l="-679" t="-501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>
            <a:extLst>
              <a:ext uri="{FF2B5EF4-FFF2-40B4-BE49-F238E27FC236}">
                <a16:creationId xmlns:a16="http://schemas.microsoft.com/office/drawing/2014/main" id="{AFDFA509-F629-C64D-A7DE-93CE692C92D2}"/>
              </a:ext>
            </a:extLst>
          </p:cNvPr>
          <p:cNvSpPr/>
          <p:nvPr/>
        </p:nvSpPr>
        <p:spPr>
          <a:xfrm>
            <a:off x="1316821" y="978604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A07AE91-5EDF-D944-8556-B62FB41F73E9}"/>
              </a:ext>
            </a:extLst>
          </p:cNvPr>
          <p:cNvSpPr/>
          <p:nvPr/>
        </p:nvSpPr>
        <p:spPr>
          <a:xfrm>
            <a:off x="2476933" y="944512"/>
            <a:ext cx="1620244" cy="194872"/>
          </a:xfrm>
          <a:custGeom>
            <a:avLst/>
            <a:gdLst>
              <a:gd name="connsiteX0" fmla="*/ 0 w 1620244"/>
              <a:gd name="connsiteY0" fmla="*/ 16239 h 194872"/>
              <a:gd name="connsiteX1" fmla="*/ 92584 w 1620244"/>
              <a:gd name="connsiteY1" fmla="*/ 162392 h 194872"/>
              <a:gd name="connsiteX2" fmla="*/ 347194 w 1620244"/>
              <a:gd name="connsiteY2" fmla="*/ 113675 h 194872"/>
              <a:gd name="connsiteX3" fmla="*/ 416632 w 1620244"/>
              <a:gd name="connsiteY3" fmla="*/ 97436 h 194872"/>
              <a:gd name="connsiteX4" fmla="*/ 509218 w 1620244"/>
              <a:gd name="connsiteY4" fmla="*/ 113675 h 194872"/>
              <a:gd name="connsiteX5" fmla="*/ 555511 w 1620244"/>
              <a:gd name="connsiteY5" fmla="*/ 162392 h 194872"/>
              <a:gd name="connsiteX6" fmla="*/ 601804 w 1620244"/>
              <a:gd name="connsiteY6" fmla="*/ 194872 h 194872"/>
              <a:gd name="connsiteX7" fmla="*/ 717536 w 1620244"/>
              <a:gd name="connsiteY7" fmla="*/ 113675 h 194872"/>
              <a:gd name="connsiteX8" fmla="*/ 856414 w 1620244"/>
              <a:gd name="connsiteY8" fmla="*/ 81196 h 194872"/>
              <a:gd name="connsiteX9" fmla="*/ 1157317 w 1620244"/>
              <a:gd name="connsiteY9" fmla="*/ 97436 h 194872"/>
              <a:gd name="connsiteX10" fmla="*/ 1226755 w 1620244"/>
              <a:gd name="connsiteY10" fmla="*/ 113675 h 194872"/>
              <a:gd name="connsiteX11" fmla="*/ 1504511 w 1620244"/>
              <a:gd name="connsiteY11" fmla="*/ 97436 h 194872"/>
              <a:gd name="connsiteX12" fmla="*/ 1620244 w 1620244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20244" h="194872" extrusionOk="0">
                <a:moveTo>
                  <a:pt x="0" y="16239"/>
                </a:moveTo>
                <a:cubicBezTo>
                  <a:pt x="7791" y="61140"/>
                  <a:pt x="-16053" y="154184"/>
                  <a:pt x="92584" y="162392"/>
                </a:cubicBezTo>
                <a:cubicBezTo>
                  <a:pt x="144207" y="167415"/>
                  <a:pt x="313944" y="121264"/>
                  <a:pt x="347194" y="113675"/>
                </a:cubicBezTo>
                <a:cubicBezTo>
                  <a:pt x="357866" y="117330"/>
                  <a:pt x="391251" y="97119"/>
                  <a:pt x="416632" y="97436"/>
                </a:cubicBezTo>
                <a:cubicBezTo>
                  <a:pt x="444748" y="101347"/>
                  <a:pt x="485124" y="102429"/>
                  <a:pt x="509218" y="113675"/>
                </a:cubicBezTo>
                <a:cubicBezTo>
                  <a:pt x="534404" y="124742"/>
                  <a:pt x="538625" y="146139"/>
                  <a:pt x="555511" y="162392"/>
                </a:cubicBezTo>
                <a:cubicBezTo>
                  <a:pt x="567864" y="174152"/>
                  <a:pt x="583744" y="186520"/>
                  <a:pt x="601804" y="194872"/>
                </a:cubicBezTo>
                <a:cubicBezTo>
                  <a:pt x="643966" y="149751"/>
                  <a:pt x="643142" y="138270"/>
                  <a:pt x="717536" y="113675"/>
                </a:cubicBezTo>
                <a:cubicBezTo>
                  <a:pt x="762127" y="99770"/>
                  <a:pt x="856414" y="81196"/>
                  <a:pt x="856414" y="81196"/>
                </a:cubicBezTo>
                <a:cubicBezTo>
                  <a:pt x="954081" y="86184"/>
                  <a:pt x="1070609" y="99404"/>
                  <a:pt x="1157317" y="97436"/>
                </a:cubicBezTo>
                <a:cubicBezTo>
                  <a:pt x="1183235" y="102101"/>
                  <a:pt x="1202467" y="114819"/>
                  <a:pt x="1226755" y="113675"/>
                </a:cubicBezTo>
                <a:cubicBezTo>
                  <a:pt x="1324085" y="120490"/>
                  <a:pt x="1418026" y="110321"/>
                  <a:pt x="1504511" y="97436"/>
                </a:cubicBezTo>
                <a:cubicBezTo>
                  <a:pt x="1613416" y="20311"/>
                  <a:pt x="1578368" y="56151"/>
                  <a:pt x="1620244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F122656-CECD-EB47-AA15-CA02BA41F87C}"/>
              </a:ext>
            </a:extLst>
          </p:cNvPr>
          <p:cNvSpPr/>
          <p:nvPr/>
        </p:nvSpPr>
        <p:spPr>
          <a:xfrm>
            <a:off x="4441355" y="954652"/>
            <a:ext cx="853295" cy="194872"/>
          </a:xfrm>
          <a:custGeom>
            <a:avLst/>
            <a:gdLst>
              <a:gd name="connsiteX0" fmla="*/ 0 w 853295"/>
              <a:gd name="connsiteY0" fmla="*/ 16239 h 194872"/>
              <a:gd name="connsiteX1" fmla="*/ 48759 w 853295"/>
              <a:gd name="connsiteY1" fmla="*/ 162392 h 194872"/>
              <a:gd name="connsiteX2" fmla="*/ 182848 w 853295"/>
              <a:gd name="connsiteY2" fmla="*/ 113675 h 194872"/>
              <a:gd name="connsiteX3" fmla="*/ 219418 w 853295"/>
              <a:gd name="connsiteY3" fmla="*/ 97436 h 194872"/>
              <a:gd name="connsiteX4" fmla="*/ 268178 w 853295"/>
              <a:gd name="connsiteY4" fmla="*/ 113675 h 194872"/>
              <a:gd name="connsiteX5" fmla="*/ 292557 w 853295"/>
              <a:gd name="connsiteY5" fmla="*/ 162392 h 194872"/>
              <a:gd name="connsiteX6" fmla="*/ 316938 w 853295"/>
              <a:gd name="connsiteY6" fmla="*/ 194872 h 194872"/>
              <a:gd name="connsiteX7" fmla="*/ 377887 w 853295"/>
              <a:gd name="connsiteY7" fmla="*/ 113675 h 194872"/>
              <a:gd name="connsiteX8" fmla="*/ 451027 w 853295"/>
              <a:gd name="connsiteY8" fmla="*/ 81196 h 194872"/>
              <a:gd name="connsiteX9" fmla="*/ 609496 w 853295"/>
              <a:gd name="connsiteY9" fmla="*/ 97436 h 194872"/>
              <a:gd name="connsiteX10" fmla="*/ 646065 w 853295"/>
              <a:gd name="connsiteY10" fmla="*/ 113675 h 194872"/>
              <a:gd name="connsiteX11" fmla="*/ 792345 w 853295"/>
              <a:gd name="connsiteY11" fmla="*/ 97436 h 194872"/>
              <a:gd name="connsiteX12" fmla="*/ 853295 w 853295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53295" h="194872" extrusionOk="0">
                <a:moveTo>
                  <a:pt x="0" y="16239"/>
                </a:moveTo>
                <a:cubicBezTo>
                  <a:pt x="858" y="59590"/>
                  <a:pt x="-15199" y="156209"/>
                  <a:pt x="48759" y="162392"/>
                </a:cubicBezTo>
                <a:cubicBezTo>
                  <a:pt x="74307" y="166667"/>
                  <a:pt x="162294" y="121347"/>
                  <a:pt x="182848" y="113675"/>
                </a:cubicBezTo>
                <a:cubicBezTo>
                  <a:pt x="186992" y="110317"/>
                  <a:pt x="215148" y="103229"/>
                  <a:pt x="219418" y="97436"/>
                </a:cubicBezTo>
                <a:cubicBezTo>
                  <a:pt x="234356" y="102130"/>
                  <a:pt x="255360" y="101830"/>
                  <a:pt x="268178" y="113675"/>
                </a:cubicBezTo>
                <a:cubicBezTo>
                  <a:pt x="282515" y="124755"/>
                  <a:pt x="283581" y="146791"/>
                  <a:pt x="292557" y="162392"/>
                </a:cubicBezTo>
                <a:cubicBezTo>
                  <a:pt x="297383" y="173987"/>
                  <a:pt x="306943" y="185803"/>
                  <a:pt x="316938" y="194872"/>
                </a:cubicBezTo>
                <a:cubicBezTo>
                  <a:pt x="339141" y="150067"/>
                  <a:pt x="338747" y="137363"/>
                  <a:pt x="377887" y="113675"/>
                </a:cubicBezTo>
                <a:cubicBezTo>
                  <a:pt x="401371" y="99770"/>
                  <a:pt x="451027" y="81196"/>
                  <a:pt x="451027" y="81196"/>
                </a:cubicBezTo>
                <a:cubicBezTo>
                  <a:pt x="501974" y="86307"/>
                  <a:pt x="563122" y="93748"/>
                  <a:pt x="609496" y="97436"/>
                </a:cubicBezTo>
                <a:cubicBezTo>
                  <a:pt x="623471" y="101382"/>
                  <a:pt x="633452" y="116120"/>
                  <a:pt x="646065" y="113675"/>
                </a:cubicBezTo>
                <a:cubicBezTo>
                  <a:pt x="697657" y="117777"/>
                  <a:pt x="746681" y="106641"/>
                  <a:pt x="792345" y="97436"/>
                </a:cubicBezTo>
                <a:cubicBezTo>
                  <a:pt x="853265" y="18897"/>
                  <a:pt x="832189" y="53450"/>
                  <a:pt x="853295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E152F9-D790-1042-BD9C-813643460115}"/>
              </a:ext>
            </a:extLst>
          </p:cNvPr>
          <p:cNvSpPr/>
          <p:nvPr/>
        </p:nvSpPr>
        <p:spPr>
          <a:xfrm>
            <a:off x="5638020" y="936469"/>
            <a:ext cx="546516" cy="194872"/>
          </a:xfrm>
          <a:custGeom>
            <a:avLst/>
            <a:gdLst>
              <a:gd name="connsiteX0" fmla="*/ 0 w 546516"/>
              <a:gd name="connsiteY0" fmla="*/ 16239 h 194872"/>
              <a:gd name="connsiteX1" fmla="*/ 31229 w 546516"/>
              <a:gd name="connsiteY1" fmla="*/ 162392 h 194872"/>
              <a:gd name="connsiteX2" fmla="*/ 117110 w 546516"/>
              <a:gd name="connsiteY2" fmla="*/ 113675 h 194872"/>
              <a:gd name="connsiteX3" fmla="*/ 140532 w 546516"/>
              <a:gd name="connsiteY3" fmla="*/ 97436 h 194872"/>
              <a:gd name="connsiteX4" fmla="*/ 171761 w 546516"/>
              <a:gd name="connsiteY4" fmla="*/ 113675 h 194872"/>
              <a:gd name="connsiteX5" fmla="*/ 187376 w 546516"/>
              <a:gd name="connsiteY5" fmla="*/ 162392 h 194872"/>
              <a:gd name="connsiteX6" fmla="*/ 202991 w 546516"/>
              <a:gd name="connsiteY6" fmla="*/ 194872 h 194872"/>
              <a:gd name="connsiteX7" fmla="*/ 242028 w 546516"/>
              <a:gd name="connsiteY7" fmla="*/ 113675 h 194872"/>
              <a:gd name="connsiteX8" fmla="*/ 288872 w 546516"/>
              <a:gd name="connsiteY8" fmla="*/ 81196 h 194872"/>
              <a:gd name="connsiteX9" fmla="*/ 390368 w 546516"/>
              <a:gd name="connsiteY9" fmla="*/ 97436 h 194872"/>
              <a:gd name="connsiteX10" fmla="*/ 413790 w 546516"/>
              <a:gd name="connsiteY10" fmla="*/ 113675 h 194872"/>
              <a:gd name="connsiteX11" fmla="*/ 507479 w 546516"/>
              <a:gd name="connsiteY11" fmla="*/ 97436 h 194872"/>
              <a:gd name="connsiteX12" fmla="*/ 546516 w 546516"/>
              <a:gd name="connsiteY1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516" h="194872" extrusionOk="0">
                <a:moveTo>
                  <a:pt x="0" y="16239"/>
                </a:moveTo>
                <a:cubicBezTo>
                  <a:pt x="-1935" y="58958"/>
                  <a:pt x="-9730" y="155094"/>
                  <a:pt x="31229" y="162392"/>
                </a:cubicBezTo>
                <a:cubicBezTo>
                  <a:pt x="49567" y="167047"/>
                  <a:pt x="105498" y="121257"/>
                  <a:pt x="117110" y="113675"/>
                </a:cubicBezTo>
                <a:cubicBezTo>
                  <a:pt x="121057" y="112595"/>
                  <a:pt x="128696" y="102580"/>
                  <a:pt x="140532" y="97436"/>
                </a:cubicBezTo>
                <a:cubicBezTo>
                  <a:pt x="149784" y="102216"/>
                  <a:pt x="164449" y="102066"/>
                  <a:pt x="171761" y="113675"/>
                </a:cubicBezTo>
                <a:cubicBezTo>
                  <a:pt x="181047" y="124675"/>
                  <a:pt x="182427" y="145275"/>
                  <a:pt x="187376" y="162392"/>
                </a:cubicBezTo>
                <a:cubicBezTo>
                  <a:pt x="190956" y="174192"/>
                  <a:pt x="196622" y="185141"/>
                  <a:pt x="202991" y="194872"/>
                </a:cubicBezTo>
                <a:cubicBezTo>
                  <a:pt x="217087" y="149008"/>
                  <a:pt x="215882" y="138537"/>
                  <a:pt x="242028" y="113675"/>
                </a:cubicBezTo>
                <a:cubicBezTo>
                  <a:pt x="257069" y="99770"/>
                  <a:pt x="288872" y="81196"/>
                  <a:pt x="288872" y="81196"/>
                </a:cubicBezTo>
                <a:cubicBezTo>
                  <a:pt x="321095" y="86350"/>
                  <a:pt x="359797" y="91215"/>
                  <a:pt x="390368" y="97436"/>
                </a:cubicBezTo>
                <a:cubicBezTo>
                  <a:pt x="399001" y="100253"/>
                  <a:pt x="405706" y="115189"/>
                  <a:pt x="413790" y="113675"/>
                </a:cubicBezTo>
                <a:cubicBezTo>
                  <a:pt x="445505" y="114256"/>
                  <a:pt x="478122" y="105143"/>
                  <a:pt x="507479" y="97436"/>
                </a:cubicBezTo>
                <a:cubicBezTo>
                  <a:pt x="543766" y="23093"/>
                  <a:pt x="532579" y="57725"/>
                  <a:pt x="546516" y="0"/>
                </a:cubicBezTo>
              </a:path>
            </a:pathLst>
          </a:custGeom>
          <a:noFill/>
          <a:ln w="254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9311"/>
                      <a:gd name="connsiteY0" fmla="*/ 14990 h 179882"/>
                      <a:gd name="connsiteX1" fmla="*/ 59960 w 1049311"/>
                      <a:gd name="connsiteY1" fmla="*/ 149901 h 179882"/>
                      <a:gd name="connsiteX2" fmla="*/ 224852 w 1049311"/>
                      <a:gd name="connsiteY2" fmla="*/ 104931 h 179882"/>
                      <a:gd name="connsiteX3" fmla="*/ 269822 w 1049311"/>
                      <a:gd name="connsiteY3" fmla="*/ 89941 h 179882"/>
                      <a:gd name="connsiteX4" fmla="*/ 329783 w 1049311"/>
                      <a:gd name="connsiteY4" fmla="*/ 104931 h 179882"/>
                      <a:gd name="connsiteX5" fmla="*/ 359763 w 1049311"/>
                      <a:gd name="connsiteY5" fmla="*/ 149901 h 179882"/>
                      <a:gd name="connsiteX6" fmla="*/ 389744 w 1049311"/>
                      <a:gd name="connsiteY6" fmla="*/ 179882 h 179882"/>
                      <a:gd name="connsiteX7" fmla="*/ 464695 w 1049311"/>
                      <a:gd name="connsiteY7" fmla="*/ 104931 h 179882"/>
                      <a:gd name="connsiteX8" fmla="*/ 554636 w 1049311"/>
                      <a:gd name="connsiteY8" fmla="*/ 74951 h 179882"/>
                      <a:gd name="connsiteX9" fmla="*/ 749508 w 1049311"/>
                      <a:gd name="connsiteY9" fmla="*/ 89941 h 179882"/>
                      <a:gd name="connsiteX10" fmla="*/ 794478 w 1049311"/>
                      <a:gd name="connsiteY10" fmla="*/ 104931 h 179882"/>
                      <a:gd name="connsiteX11" fmla="*/ 974360 w 1049311"/>
                      <a:gd name="connsiteY11" fmla="*/ 89941 h 179882"/>
                      <a:gd name="connsiteX12" fmla="*/ 1049311 w 1049311"/>
                      <a:gd name="connsiteY12" fmla="*/ 0 h 179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49311" h="179882">
                        <a:moveTo>
                          <a:pt x="0" y="14990"/>
                        </a:moveTo>
                        <a:cubicBezTo>
                          <a:pt x="6047" y="57318"/>
                          <a:pt x="-8549" y="141337"/>
                          <a:pt x="59960" y="149901"/>
                        </a:cubicBezTo>
                        <a:cubicBezTo>
                          <a:pt x="90779" y="153753"/>
                          <a:pt x="203915" y="111910"/>
                          <a:pt x="224852" y="104931"/>
                        </a:cubicBezTo>
                        <a:lnTo>
                          <a:pt x="269822" y="89941"/>
                        </a:lnTo>
                        <a:cubicBezTo>
                          <a:pt x="289809" y="94938"/>
                          <a:pt x="312641" y="93503"/>
                          <a:pt x="329783" y="104931"/>
                        </a:cubicBezTo>
                        <a:cubicBezTo>
                          <a:pt x="344773" y="114924"/>
                          <a:pt x="348509" y="135833"/>
                          <a:pt x="359763" y="149901"/>
                        </a:cubicBezTo>
                        <a:cubicBezTo>
                          <a:pt x="368592" y="160937"/>
                          <a:pt x="379750" y="169888"/>
                          <a:pt x="389744" y="179882"/>
                        </a:cubicBezTo>
                        <a:cubicBezTo>
                          <a:pt x="417095" y="138855"/>
                          <a:pt x="417356" y="125970"/>
                          <a:pt x="464695" y="104931"/>
                        </a:cubicBezTo>
                        <a:cubicBezTo>
                          <a:pt x="493573" y="92096"/>
                          <a:pt x="554636" y="74951"/>
                          <a:pt x="554636" y="74951"/>
                        </a:cubicBezTo>
                        <a:cubicBezTo>
                          <a:pt x="619593" y="79948"/>
                          <a:pt x="684862" y="81860"/>
                          <a:pt x="749508" y="89941"/>
                        </a:cubicBezTo>
                        <a:cubicBezTo>
                          <a:pt x="765187" y="91901"/>
                          <a:pt x="778677" y="104931"/>
                          <a:pt x="794478" y="104931"/>
                        </a:cubicBezTo>
                        <a:cubicBezTo>
                          <a:pt x="854646" y="104931"/>
                          <a:pt x="914399" y="94938"/>
                          <a:pt x="974360" y="89941"/>
                        </a:cubicBezTo>
                        <a:cubicBezTo>
                          <a:pt x="1042221" y="22080"/>
                          <a:pt x="1021680" y="55262"/>
                          <a:pt x="1049311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112A54-A56F-9F4F-A2E7-AC1D21F8CD5A}"/>
              </a:ext>
            </a:extLst>
          </p:cNvPr>
          <p:cNvGrpSpPr/>
          <p:nvPr/>
        </p:nvGrpSpPr>
        <p:grpSpPr>
          <a:xfrm>
            <a:off x="7347124" y="0"/>
            <a:ext cx="4844876" cy="2462213"/>
            <a:chOff x="1293586" y="1935326"/>
            <a:chExt cx="9268432" cy="376328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3A679B0-0D98-1549-9934-0D1D64057540}"/>
                </a:ext>
              </a:extLst>
            </p:cNvPr>
            <p:cNvCxnSpPr>
              <a:cxnSpLocks/>
            </p:cNvCxnSpPr>
            <p:nvPr/>
          </p:nvCxnSpPr>
          <p:spPr>
            <a:xfrm>
              <a:off x="3238079" y="3118776"/>
              <a:ext cx="2587370" cy="73864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7E11B7B-6B73-4546-8A05-DA36AE866EDD}"/>
                    </a:ext>
                  </a:extLst>
                </p:cNvPr>
                <p:cNvSpPr txBox="1"/>
                <p:nvPr/>
              </p:nvSpPr>
              <p:spPr>
                <a:xfrm>
                  <a:off x="1293586" y="1935326"/>
                  <a:ext cx="3398780" cy="3763287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r>
                    <a:rPr lang="en-US" sz="1100" dirty="0">
                      <a:latin typeface="+mj-lt"/>
                    </a:rPr>
                    <a:t>Theory solvers/decision procedures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a14:m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endParaRPr lang="en-US" sz="1100" dirty="0">
                    <a:latin typeface="+mj-lt"/>
                  </a:endParaRPr>
                </a:p>
                <a:p>
                  <a:pPr algn="ctr"/>
                  <a:r>
                    <a:rPr lang="en-US" sz="1100" dirty="0">
                      <a:latin typeface="+mj-lt"/>
                    </a:rPr>
                    <a:t> </a:t>
                  </a:r>
                </a:p>
                <a:p>
                  <a:endParaRPr lang="en-US" sz="1100" dirty="0">
                    <a:latin typeface="+mj-lt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7E11B7B-6B73-4546-8A05-DA36AE866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586" y="1935326"/>
                  <a:ext cx="3398780" cy="37632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44070E-289B-2644-8F31-2561F1CF7D4C}"/>
                </a:ext>
              </a:extLst>
            </p:cNvPr>
            <p:cNvSpPr txBox="1"/>
            <p:nvPr/>
          </p:nvSpPr>
          <p:spPr>
            <a:xfrm>
              <a:off x="1693893" y="2951000"/>
              <a:ext cx="1802525" cy="658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Arithmetic 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3815563-A093-6848-A9A1-154D6621B3B6}"/>
                </a:ext>
              </a:extLst>
            </p:cNvPr>
            <p:cNvSpPr txBox="1"/>
            <p:nvPr/>
          </p:nvSpPr>
          <p:spPr>
            <a:xfrm>
              <a:off x="1877825" y="327416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>
                  <a:latin typeface="+mj-lt"/>
                </a:rPr>
                <a:t>Bitvectors</a:t>
              </a:r>
              <a:r>
                <a:rPr lang="en-US" sz="1100" dirty="0">
                  <a:latin typeface="+mj-lt"/>
                </a:rPr>
                <a:t>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02F52C-B6C2-464E-941F-A74A99F8DCED}"/>
                </a:ext>
              </a:extLst>
            </p:cNvPr>
            <p:cNvSpPr txBox="1"/>
            <p:nvPr/>
          </p:nvSpPr>
          <p:spPr>
            <a:xfrm>
              <a:off x="8759493" y="3458820"/>
              <a:ext cx="1802525" cy="9173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DPLL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6E8A43-51C2-B645-8C9F-E91CFF40C5A4}"/>
                </a:ext>
              </a:extLst>
            </p:cNvPr>
            <p:cNvSpPr txBox="1"/>
            <p:nvPr/>
          </p:nvSpPr>
          <p:spPr>
            <a:xfrm>
              <a:off x="2093278" y="359732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Difference logic </a:t>
              </a:r>
            </a:p>
            <a:p>
              <a:endParaRPr lang="en-US" sz="1100" dirty="0">
                <a:latin typeface="+mj-lt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BE65FA-97CD-2646-89B3-2A4FF2F9CF5D}"/>
                </a:ext>
              </a:extLst>
            </p:cNvPr>
            <p:cNvSpPr txBox="1"/>
            <p:nvPr/>
          </p:nvSpPr>
          <p:spPr>
            <a:xfrm>
              <a:off x="2308733" y="3920485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…</a:t>
              </a:r>
            </a:p>
            <a:p>
              <a:pPr algn="ctr"/>
              <a:endParaRPr lang="en-US" sz="1100" dirty="0">
                <a:latin typeface="+mj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3809BB-AB95-1041-B932-F065177A9D53}"/>
                </a:ext>
              </a:extLst>
            </p:cNvPr>
            <p:cNvSpPr txBox="1"/>
            <p:nvPr/>
          </p:nvSpPr>
          <p:spPr>
            <a:xfrm>
              <a:off x="2524186" y="4243639"/>
              <a:ext cx="1802525" cy="6585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Uninterpreted functions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8C36AB-589D-5246-AD14-E881CCD92FD3}"/>
                </a:ext>
              </a:extLst>
            </p:cNvPr>
            <p:cNvSpPr txBox="1"/>
            <p:nvPr/>
          </p:nvSpPr>
          <p:spPr>
            <a:xfrm>
              <a:off x="5825449" y="3458820"/>
              <a:ext cx="1802525" cy="91730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100" dirty="0">
                <a:latin typeface="+mj-lt"/>
              </a:endParaRPr>
            </a:p>
            <a:p>
              <a:pPr algn="ctr"/>
              <a:r>
                <a:rPr lang="en-US" sz="1100" dirty="0">
                  <a:latin typeface="+mj-lt"/>
                </a:rPr>
                <a:t>Core </a:t>
              </a:r>
            </a:p>
            <a:p>
              <a:endParaRPr lang="en-US" sz="1100" dirty="0">
                <a:latin typeface="+mj-lt"/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8A2F9C6-236B-8748-A28F-9A83CA037B2D}"/>
                </a:ext>
              </a:extLst>
            </p:cNvPr>
            <p:cNvCxnSpPr/>
            <p:nvPr/>
          </p:nvCxnSpPr>
          <p:spPr>
            <a:xfrm flipH="1" flipV="1">
              <a:off x="3496419" y="2951000"/>
              <a:ext cx="2329030" cy="646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9FBC158-7F3F-6A48-9CF2-E05CFD5825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3931" y="3274160"/>
              <a:ext cx="1131518" cy="32316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77A87A-C70B-E04C-9A70-C12B00B19AEF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30" y="3525086"/>
              <a:ext cx="1131519" cy="33233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5423B6C-65DD-3340-BF25-B3AB87FAF653}"/>
                    </a:ext>
                  </a:extLst>
                </p:cNvPr>
                <p:cNvSpPr txBox="1"/>
                <p:nvPr/>
              </p:nvSpPr>
              <p:spPr>
                <a:xfrm>
                  <a:off x="4780857" y="2674008"/>
                  <a:ext cx="650735" cy="388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5423B6C-65DD-3340-BF25-B3AB87FA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857" y="2674008"/>
                  <a:ext cx="650735" cy="3880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9DB7B03-8BE9-4944-B4A8-0C2181567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7974" y="3658879"/>
              <a:ext cx="11315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860818B-B3BB-2341-AAC2-993270F9C8C0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75" y="4151319"/>
              <a:ext cx="1131517" cy="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E086B3F-A45D-BB4D-8427-7C97335536BF}"/>
                    </a:ext>
                  </a:extLst>
                </p:cNvPr>
                <p:cNvSpPr txBox="1"/>
                <p:nvPr/>
              </p:nvSpPr>
              <p:spPr>
                <a:xfrm>
                  <a:off x="7627972" y="3261761"/>
                  <a:ext cx="1131516" cy="388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E086B3F-A45D-BB4D-8427-7C9733553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972" y="3261761"/>
                  <a:ext cx="1131516" cy="3880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EC87135-A77C-0648-BFE0-54DBF9EEFE7D}"/>
                    </a:ext>
                  </a:extLst>
                </p:cNvPr>
                <p:cNvSpPr txBox="1"/>
                <p:nvPr/>
              </p:nvSpPr>
              <p:spPr>
                <a:xfrm>
                  <a:off x="7627972" y="4382150"/>
                  <a:ext cx="1131516" cy="635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+mj-lt"/>
                    </a:rPr>
                    <a:t>UNSAT</a:t>
                  </a:r>
                </a:p>
                <a:p>
                  <a:pPr algn="ctr"/>
                  <a:r>
                    <a:rPr lang="en-US" sz="1050" dirty="0">
                      <a:latin typeface="+mj-lt"/>
                    </a:rPr>
                    <a:t>SAT,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EC87135-A77C-0648-BFE0-54DBF9EEFE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972" y="4382150"/>
                  <a:ext cx="1131516" cy="635054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633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78372"/>
            <a:ext cx="10363200" cy="3131591"/>
          </a:xfrm>
        </p:spPr>
        <p:txBody>
          <a:bodyPr>
            <a:normAutofit/>
          </a:bodyPr>
          <a:lstStyle/>
          <a:p>
            <a:r>
              <a:rPr lang="en-US" sz="4400" dirty="0"/>
              <a:t>Linear Real Arithmetic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7759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3A536-8111-4241-BAF0-F9689DC8D374}"/>
              </a:ext>
            </a:extLst>
          </p:cNvPr>
          <p:cNvSpPr txBox="1"/>
          <p:nvPr/>
        </p:nvSpPr>
        <p:spPr>
          <a:xfrm>
            <a:off x="1396980" y="6311890"/>
            <a:ext cx="9736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Reference : Introduction to Neural Network Verification by Aws </a:t>
            </a:r>
            <a:r>
              <a:rPr lang="en-US" sz="2400" dirty="0" err="1"/>
              <a:t>Albarghouthi</a:t>
            </a:r>
            <a:endParaRPr lang="en-US" sz="2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916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</TotalTime>
  <Words>2475</Words>
  <Application>Microsoft Macintosh PowerPoint</Application>
  <PresentationFormat>Widescreen</PresentationFormat>
  <Paragraphs>348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Satisfiability modulo theories Part 2 Neural Theory Solvers</vt:lpstr>
      <vt:lpstr>Today</vt:lpstr>
      <vt:lpstr>References</vt:lpstr>
      <vt:lpstr>SMT</vt:lpstr>
      <vt:lpstr>DPLLT: DPLL modulo theories</vt:lpstr>
      <vt:lpstr>Example: DPLLLRA</vt:lpstr>
      <vt:lpstr>Lazy DPLLT Algorithm using a Decision Procedure T()</vt:lpstr>
      <vt:lpstr>PowerPoint Presentation</vt:lpstr>
      <vt:lpstr>Linear Real Arithmetic</vt:lpstr>
      <vt:lpstr>Decision Procedure for Linear Real Arithmetic</vt:lpstr>
      <vt:lpstr>Decision Procedure for Linear Real Arithmetic</vt:lpstr>
      <vt:lpstr>Transforming to Simplex Form</vt:lpstr>
      <vt:lpstr>Simplex (Informal)</vt:lpstr>
      <vt:lpstr>Variable naming and ordering for Simplex</vt:lpstr>
      <vt:lpstr>Simplex (Formal) 1</vt:lpstr>
      <vt:lpstr>Simplex Algorithm: DP for LRA</vt:lpstr>
      <vt:lpstr>Simplex Algorithm: DP for LRA</vt:lpstr>
      <vt:lpstr>Example</vt:lpstr>
      <vt:lpstr>Example continued</vt:lpstr>
      <vt:lpstr>Example continued 2</vt:lpstr>
      <vt:lpstr>Why is simplex correct?</vt:lpstr>
      <vt:lpstr>Unsatisfiable example</vt:lpstr>
      <vt:lpstr>Summary and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Satisfiability modulo theories Part 2 Neural Theory Solvers</dc:title>
  <dc:creator>Mitra, Sayan</dc:creator>
  <cp:lastModifiedBy>Mitra, Sayan</cp:lastModifiedBy>
  <cp:revision>34</cp:revision>
  <dcterms:created xsi:type="dcterms:W3CDTF">2021-09-07T20:18:28Z</dcterms:created>
  <dcterms:modified xsi:type="dcterms:W3CDTF">2021-09-09T19:57:31Z</dcterms:modified>
</cp:coreProperties>
</file>