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5" r:id="rId3"/>
    <p:sldId id="259" r:id="rId4"/>
    <p:sldId id="256" r:id="rId5"/>
    <p:sldId id="263" r:id="rId6"/>
    <p:sldId id="258" r:id="rId7"/>
    <p:sldId id="260" r:id="rId8"/>
    <p:sldId id="261" r:id="rId9"/>
    <p:sldId id="262" r:id="rId10"/>
    <p:sldId id="276" r:id="rId11"/>
    <p:sldId id="265" r:id="rId12"/>
    <p:sldId id="264" r:id="rId13"/>
    <p:sldId id="266" r:id="rId14"/>
    <p:sldId id="281" r:id="rId15"/>
    <p:sldId id="270" r:id="rId16"/>
    <p:sldId id="271" r:id="rId17"/>
    <p:sldId id="277" r:id="rId18"/>
    <p:sldId id="280" r:id="rId19"/>
    <p:sldId id="267" r:id="rId20"/>
    <p:sldId id="268" r:id="rId21"/>
    <p:sldId id="269" r:id="rId22"/>
    <p:sldId id="278" r:id="rId23"/>
    <p:sldId id="279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 showGuides="1">
      <p:cViewPr varScale="1">
        <p:scale>
          <a:sx n="101" d="100"/>
          <a:sy n="101" d="100"/>
        </p:scale>
        <p:origin x="368" y="18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7:50:33.98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22150 3445 24575,'0'25'0,"0"-1"0,0 4 0,0 22 0,0-26 0,0 23 0,0-7 0,0-11 0,0 11 0,0-5 0,-6-17 0,4 20 0,-4-23 0,6 7 0,0-7 0,-5-10 0,-11-9 0,1-8 0,-7-4 0,0-5 0,7 11 0,-7-11 0,12 14 0,4-1 0,6 7 0,21 16 0,-1 4 0,9 8 0,-13-11 0,5-1 0,-9-5 0,7 0 0,-11-4 0,-2-6 0,12-18 0,-6 7 0,10-18 0,3 1 0,3-7 0,-1 3 0,9-4 0,-23 24 0,5-4 0,-15 14 0</inkml:trace>
  <inkml:trace contextRef="#ctx0" brushRef="#br0" timeOffset="5659">23107 3264 24575,'0'31'0,"0"5"0,0-1 0,3-2 0,4 3 0,-2-11 0,5 6 0,-6-3 0,0-8 0,-1 3 0,-3 6 0,0-12 0,0 16 0,0-15 0,0 14 0,0-11 0,0 9 0,0-2 0,0 3 0,0-2 0,-3-9 0,3-4 0,-3-9 0,3 5 0,-2-8 0,-5-7 0,0-10 0,-12-8 0,-2-6 0,-1 6 0,-1 1 0,1-5 0,12 12 0,-7-5 0,16 12 0,-2 11 0,3-1 0,9 15 0,-4-4 0,8 4 0,-3-5 0,-3-1 0,8 9 0,-4-7 0,4 6 0,-5-11 0,-2-4 0,-4-1 0,1-4 0,-5 4 0,6-5 0,-3 5 0,3-2 0,2 1 0,-1-2 0,1-2 0,-2 0 0,3-3 0,11-14 0,-4 1 0,13-14 0,-4-11 0,-7 17 0,7-19 0,-19 32 0,2-4 0,-6 12 0,-1 0 0,1 3 0</inkml:trace>
  <inkml:trace contextRef="#ctx0" brushRef="#br0" timeOffset="10632">26612 3017 24575,'0'28'0,"0"23"0,0 4 0,0-17 0,0 0 0,0 7 0,0-4 0,0 3 0,0 21 0,0-27 0,0-1 0,0 14 0,3 1 0,-2-24 0,2 17 0,-3-34 0,0 5 0,0-6 0,0 2 0,0-7 0,-2-6 0,1-5 0,-4 0 0,4 1 0,-4 1 0,1-1 0,-2-1 0,-5-6 0,1 5 0,-2-5 0,3 6 0,1-2 0,1 4 0,1-5 0,0 6 0,3 0 0,0 3 0,8 8 0,6 9 0,3 0 0,1 2 0,-1 0 0,-1-4 0,3 3 0,-7-8 0,0-2 0,-6-2 0,3-2 0,-3-2 0,3-7 0,-3 1 0,8-19 0,-2 4 0,4-11 0,-4 13 0,-3 5 0,-3 7 0,2 1 0,-4 2 0,2 2 0</inkml:trace>
  <inkml:trace contextRef="#ctx0" brushRef="#br0" timeOffset="48969">19682 14508 24575,'42'19'0,"-13"-12"0,21 19 0,-22-21 0,0 1 0,12-16 0,-13-3 0,11-6 0,-2-20 0,-10 20 0,5-15 0,-2 14 0,-15 8 0,7-1 0,-12 11 0,-3 2 0,9 0 0,-7 0 0,7 0 0,1 0 0,-1 0 0,16 9 0,-14-1 0,8 8 0,-8 4 0,-3-8 0,5 15 0,-5-12 0,2 5 0,-6-8 0,5-5 0,-8-4 0,9 0 0,4-3 0,28-11 0,2-4 0,-1-4 0,1-3 0,8-4 0,-1 3 0,2 2 0,-25 10 0,-1 3 0,10-2 0,-1 2 0,11 1 0,3 7 0,-23 0 0,15 0 0,-23 0 0,0 0 0,-4 3 0,3 4 0,-9 3 0,5 4 0,9 5 0,-11-7 0,11 4 0,-16-9 0,4 0 0,3-4 0,-3 0 0,3-3 0,-3 0 0,3 0 0,-1-3 0,3-3 0,-2-7 0,-6 2 0,1 1 0,-6 5 0,-5 4 0,2-1 0</inkml:trace>
  <inkml:trace contextRef="#ctx0" brushRef="#br0" timeOffset="51449">22167 14439 24575,'14'24'0,"-9"-12"0,20 20 0,-9-7 0,5-9 0,-3 6 0,9-12 0,-11-7 0,7 0 0,0-9 0,5-8 0,-1-2 0,5-9 0,-3 7 0,-3-4 0,-5 10 0,-2 0 0,-6 12 0,1-3 0,-1 3 0,5 0 0,-9 0 0,15 0 0,-9 5 0,5 3 0,-4 2 0,3 3 0,6-3 0,1 1 0,2-1 0,4-2 0,-8-4 0,12-1 0,16-3 0,-18 0 0,26 0 0,-31 0 0,31-13 0,-26 6 0,16-11 0,-27 14 0,23-3 0,-18 3 0,38 0 0,-33 1 0,10 3 0,-19 0 0,7 0 0,0 0 0,4 0 0,-2 0 0,7 0 0,-4 0 0,-3 0 0,1 0 0,8 0 0,23 0 0,-19-4 0,-2 0 0,-11-3 0,-7 0 0,-14 3 0,6 1 0,-12 0 0,-2 3 0,-2-3 0</inkml:trace>
  <inkml:trace contextRef="#ctx0" brushRef="#br0" timeOffset="55998">24753 14324 24575,'13'42'0,"-6"-12"0,13 8 0,-9-19 0,7-5 0,16 6 0,16-11 0,-2 5 0,-13-16 0,-3-4 0,0-4 0,11-14 0,-19 3 0,-7 2 0,1 2 0,-8 5 0,0 8 0,-1-2 0,-4 6 0,1 0 0,3 6 0,0 0 0,3 7 0,1 0 0,4 3 0,-3-4 0,5 5 0,-9-9 0,-1 1 0,-6-6 0</inkml:trace>
  <inkml:trace contextRef="#ctx0" brushRef="#br0" timeOffset="57634">25832 14248 24575,'-4'3'0,"21"26"0,-3-16 0,17 20 0,11-16 0,-15-7 0,34 4 0,-25-11 0,17-3 0,5-11 0,-6-4 0,7-11 0,-27 11 0,-1 0 0,6-7 0,5 3 0,-16 12 0,-14 4 0,10 3 0,-15 0 0,22 13 0,-4 11 0,17 5 0,-11 1 0,11-3 0,-11-15 0,2-3 0,22 7 0,-7-9 0,1-3 0,0-4 0,-15 0 0,1 0 0,27 0 0,-4-7 0,2 5 0,-18-8 0,-10 6 0,-12 0 0,17-2 0,-20 5 0,24-5 0,-18 2 0,2 0 0,-10 1 0,-5 3 0,-1 0 0,-2 0 0,-1 0 0</inkml:trace>
  <inkml:trace contextRef="#ctx0" brushRef="#br0" timeOffset="58759">28303 14357 24575,'-13'3'0,"-4"0"0,9-3 0,-3 0 0,5 0 0,0 0 0,-6 0 0,13 0 0,35 0 0,-1 0 0,-2 0 0,2 0 0,28 0 0,-24 0 0,8 0 0,-27 0 0,-6 0 0,-2 0 0,-6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7:56:46.27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24220 7126 24575,'-3'3'0,"8"9"0,1-1 0,6 8 0,1 10 0,-5-12 0,14 24 0,-13-24 0,6 8 0,-8-12 0,-1-2 0,4 4 0,-3-7 0,2 4 0,-1-6 0,-1 0 0,2-3 0,-4-1 0,12-2 0,-5 0 0,12 0 0,-10 0 0,2 0 0,3 0 0,6-3 0,-3-1 0,1-3 0,-3-2 0,-5 1 0,1-1 0,2 2 0,-3-2 0,5 2 0,-8-3 0,17-3 0,3-1 0,7-4 0,-9 8 0,-3 4 0,-9 6 0,3 0 0,-3 0 0,-5 0 0,4 0 0,-1 0 0,-3 3 0,-1 3 0,-2 7 0,0 0 0,-1 0 0,-3 2 0,4-1 0,-6-1 0,4-1 0,-2 0 0,1-5 0,2 2 0,5-6 0,-6-3 0,6 0 0,-8 0 0,2 0 0,5 0 0,1 0 0,14-3 0,4-10 0,1 3 0,1-9 0,8 1 0,-15 5 0,15-5 0,-6 8 0,-10 5 0,24-6 0,-24 7 0,10 0 0,1 1 0,-7 3 0,23 0 0,-13 0 0,1 0 0,-9 0 0,-4 0 0,11 0 0,-11 0 0,15 0 0,-27 0 0,11 0 0,-7 0 0,-1 0 0,1 0 0,-7 0 0,6 0 0,-7 0 0,12-3 0,-13 0 0,4-3 0,-6 0 0,3-3 0,-2-1 0,3 1 0,-4 0 0,0 3 0,-3-3 0,0 3 0,-3-3 0,-3 6 0,0 1 0</inkml:trace>
  <inkml:trace contextRef="#ctx0" brushRef="#br0" timeOffset="2139">27266 7246 24575,'0'12'0,"0"-5"0,0 14 0,0-12 0,0 18 0,5-15 0,-1 6 0,5-9 0,-3-6 0,0 0 0,8 0 0,-6-2 0,6 1 0,-4-2 0,-1 0 0,4 0 0,0 0 0,-4 0 0,3 0 0,-5 0 0,2-3 0,3-9 0,-2 2 0,2-9 0,3 4 0,-5 2 0,2 0 0,0 5 0,-6 2 0,3 2 0,-1 1 0,2 3 0,5 0 0,-1 0 0,2 0 0,3 0 0,-4 0 0,5 0 0,-4 3 0,-2 1 0,1 2 0,-5-2 0,4-2 0,-6-2 0,3 0 0,-5 0 0,0 0 0,2-2 0,-1-2 0,2-2 0,-3 0 0,0 0 0,-3 0 0,0 1 0,-3-4 0,0 3 0,0-2 0,0 2 0,0 1 0,0-1 0,0 3 0,0 1 0</inkml:trace>
  <inkml:trace contextRef="#ctx0" brushRef="#br0" timeOffset="5388">23967 6531 24575,'0'58'0,"0"-21"0,1 0 0,1 2 0,3 20 0,1-17 0,1 3 0,-1 2 0,0 0-1303,1 3 0,-1 0 1303,-3-6 0,0 0 0,5 6 0,0-2 0,-7-10 0,1-1 0,6 12 0,0-4 0,-3-2 414,0-10 1,2 1-415,5 20 0,1 10 430,-2-30-430,-4 1 0,3-8 0,-2 2 1347,-1-9-1347,2-4 0,-8-9 0,8 5 0,-6-6 0,8-2 0,-1-2 0,11 1 0,2-2 0,2 2 0,26 1 0,-14 1 0,17-3 0,6 0 0,-12 3 0,1-1 0,10-3 0,4-1 0,-13 2 0,3 0 0,-2-1 0,11-1 0,-1 0-789,-1 0 1,-2 0 788,-7 0 0,-3 0-456,-9 0 1,-2 0 455,26 0 0,-20 0 0,1 0 0,-4 0 0,0 0 0,1 0 0,-1 0 0,3 0 0,0 0 0,-9 0 0,1 0 0,15 0 0,0 0 0,-13 0 0,1 0 491,11 0 0,1 0-491,-15 0 0,-3 0 0,18 0 0,14 0 0,3 0 0,-30 0 0,1 0 480,27 0 0,1 0-480,-29 0 0,0 0 0,21 0 0,3 0 0,-6 0 0,-1 0-416,4 0 0,-3 0 416,-20 0 0,-2 0-136,29 0 136,-14-4 0,10 3 519,-2-6-519,5 2 0,-4-3 0,4 0 0,-8-1 0,-11 1 0,-9 2 0,0 1 0,2-4 849,7-3-849,19-2 146,-25 2-146,22 0 0,-34 3 0,-1 2 0,-2-3 0,0-1 0,10-2 0,-2 0 0,-1 2 0,3-7 0,-16 7 0,6-7 0,-11 4 0,-1 2 0,-6 3 0,-3-5 0,0 6 0,0-6 0,0 5 0,0-17 0,0-10 0,0-1 0,0-4 0,0-1 0,0 6 0,0 0 0,0-3 0,0-24 0,0 29 0,0 1 0,0-28 0,0 8 0,0-8 0,-4 4 0,0 6 0,-4 19 0,-7-29 0,6 21 0,-5-17 0,6 24 0,1 0 0,0 6 0,3-10 0,-2 10 0,6-12 0,-3 14 0,3 4 0,0 15 0,0-3 0,0 2 0,0-1 0,-3 4 0,2-1 0,-4 5 0,2-3 0,-2 3 0,-4 0 0,6 0 0,-3 0 0</inkml:trace>
  <inkml:trace contextRef="#ctx0" brushRef="#br0" timeOffset="13657">28611 7304 24575,'0'13'0,"0"8"0,3-3 0,1 3 0,3-2 0,-1 1 0,1-6 0,-4 2 0,0-7 0,0 0 0,0-5 0,8 1 0,0-5 0,4 0 0,-2 0 0,11 0 0,0 0 0,2 0 0,-1 0 0,-12-3 0,3 0 0,-6-3 0,2-7 0,-5 6 0,2-5 0,0 6 0,-3 2 0,3 1 0,-3 3 0,0 0 0,2 0 0,2 0 0,3 0 0,22 0 0,-16 0 0,16 0 0,-15 6 0,-2-1 0,15 8 0,-3-2 0,2 0 0,-8-4 0,3-4 0,2-3 0,6 0 0,-2 0 0,4-6 0,-13-3 0,8-5 0,-13 0 0,2 2 0,-7-1 0,18-3 0,-12 1 0,9 2 0,-13 7 0,4 3 0,4 2 0,-2-2 0,25 3 0,-24 0 0,19 0 0,-6 0 0,-6 0 0,8 0 0,-2 0 0,-5 0 0,-2 0 0,-2 0 0,-12 0 0,8 0 0,-8 0 0,16-12 0,-12 1 0,7-9 0,-7 1 0,-9 9 0,2 1 0,-6 6 0,-3 1 0,2 1 0,-1-2 0,4 3 0,-1 0 0,-1-3 0,2 3 0,-4-3 0,2 1 0,-4 1 0,-2-1 0</inkml:trace>
  <inkml:trace contextRef="#ctx0" brushRef="#br0" timeOffset="48905">26592 9162 24575,'0'9'0,"0"5"0,0-3 0,3-1 0,0 5 0,3-10 0,4 10 0,9-2 0,-1 1 0,9-1 0,2-3 0,1-6 0,2-1 0,-8-3 0,-3 0 0,-7 0 0,17 0 0,-4 0 0,3 0 0,-3 0 0,-3-7 0,-4 3 0,7-6 0,9 0 0,-13 5 0,8-1 0,-12 6 0,-7 0 0,13 0 0,-10 0 0,20 0 0,-14 0 0,13 3 0,-2 5 0,17 7 0,-7-6 0,20 4 0,-28-8 0,8-1 0,0 3 0,2-7 0,-4 4 0,16-4 0,-29 0 0,15 0 0,-10 3 0,-11-2 0,10 2 0,3-3 0,-8 0 0,40 4 0,-18 0 0,12 1 0,-14 2 0,0-3 0,0 1 0,3 2 0,17-6 0,-32 2 0,16 0 0,-13-2 0,3 6 0,9-6 0,-10 6 0,-2-6 0,10 2 0,-15 0 0,19-2 0,-15 4 0,-2 0 0,9-3 0,-5 4 0,-1-1 0,-5-4 0,34 6 0,-6-6 0,-22 3 0,-1-1 0,16-2 0,8 3 0,-18-4 0,15 0 0,-22 0 0,-2 0 0,7 0 0,-3 0 0,-1 0 0,-2 0 0,7 0 0,0 0 0,-12 0 0,11 0 0,-14 0 0,1 0 0,3 0 0,6 0 0,-2 0 0,7 0 0,0 0 0,-12 0 0,11 0 0,-8 0 0,6-3 0,-5 2 0,10-9 0,-23 6 0,8-6 0,-7-2 0,-6 3 0,3-3 0,-9 3 0,-2-4 0,-3 3 0,0-2 0,-5 6 0,0-6 0,0 5 0,0-20 0,0 8 0,0-8 0,0 7 0,0-3 0,0 1 0,-3-3 0,2 6 0,-5-4 0,6 7 0,-3-7 0,0 4 0,2 7 0,-1-2 0,-1 11 0,3 5 0,-3 0 0,3 3 0</inkml:trace>
  <inkml:trace contextRef="#ctx0" brushRef="#br0" timeOffset="54853">24270 9400 24575,'66'0'0,"-1"0"0,-30 0 0,0 0 0,31 0 0,-31 0 0,1 0 0,10 1 0,0-2 0,-8-4 0,0 1 0,6 2 0,1 1 0,13-6 0,-2 1 0,5 5-352,-11-1 0,-1-1 352,-4 0 0,4 2 0,-8-1 0,-1 0 0,3 2 0,5-2 0,2 0 0,12 1 0,2-2 0,-26 2 0,-1 2 0,13-1 704,1-4-704,-5 3 0,0-2 0,-11 3 0,11 0 0,1 0 0,2 0 0,1 0 0,-4 0 0,20 0 0,-11 0 0,-21 0 0,1 0 0,11 0 0,0 3 0,-11-2 0,27 6 0,-29-3 0,6 0 0,-20-1 0,-6-3 0,-3 0 0,-1 0 0,-3 0 0,0 0 0,-3 2 0,0-1 0,-3 1 0</inkml:trace>
  <inkml:trace contextRef="#ctx0" brushRef="#br0" timeOffset="101932">30679 8532 24575,'25'0'0,"-6"0"0,17 0 0,6 0 0,-7 0 0,16 0 0,7 0 0,0 0 0,-5 0 0,7 0 0,-5 0 0,-32 3 0,-3 0 0,-8 15 0,-8 4 0,-2 7 0,-2-2 0,0 24 0,0 1 0,0 9 0,0-27 0,0 2 0,0 1 0,0 0 0,0 29 0,0-28 0,0 0 0,0-4 0,0 0 0,0 18 0,0 1 0,0-10 0,0 2 0,2 2 0,0 8 0,0-1 0,1-8 0,0-5 0,0-2 0,0 21 0,1 8 0,-1-11-856,1 7 856,-4-21 0,0 2-18,0 11 1,0 0 17,0-11 0,0-1 0,-1 11 0,2 1 0,2-3 0,2-4 0,0 12 0,-1-21 0,1 0 0,2 12 0,2 11 0,0-15 0,4 15 427,-7-29 0,1 0-427,0 0 0,-1 1 0,-1 2 0,0-1 0,7 22 0,-8 8 0,4-27 0,-3 18 37,-1-31-37,-4 12 0,0-16 0,0 11 0,0-19 0,0 5 0,-6-8 0,-4 1 0,0-9 0,-5 0 0,-5-2 0,-15 2 0,-13-3 0,6 0 0,8 0 0,7 0 0,1 0 0,-13 0 0,-1 3 0,5-2 0,-1 6 0,-16 0 0,0 6 0,1-2 0,0 1 0,-7 2 0,20-6 0,2-1 0,-2 0 0,9-3 0,-3 0 0,3 2 0,12-5 0,-4 1 0,18-2 0,0 0 0</inkml:trace>
  <inkml:trace contextRef="#ctx0" brushRef="#br0" timeOffset="110616">29669 13091 24575,'13'0'0,"29"0"0,21 0 0,-1 0 0,3 0 0,3 0-1490,-16 0 1,6 0-1,0 0 1,-5 0 1489,-5 0 0,-3 0 0,-1 0 0,18 0 0,1 0-403,-13 0 0,2 0 0,-2 0 403,-4 0 0,-1 0 0,0 0 18,7 0 1,2 0 0,-7 0-19,-10 1 0,-3-2 0,7 0 0,-3-1 0,6 1 2508,-10-3-2508,-9 4 2590,-9 0-2590,-9 0 2013,1 0-2013,-4-3 0,-2-3 0,-2 3 0,0-3 0</inkml:trace>
  <inkml:trace contextRef="#ctx0" brushRef="#br0" timeOffset="111966">30040 12829 24575,'-9'2'0,"-23"30"0,-2 1 0,11-8 0,-3 2 0,1-3 0,-2 0 0,-7 4 0,-2 0 0,-5 3 0,-2-1 0,3-3 0,2-1 0,-17 8 0,28-23 0,26-8 0,16 3 0,10-1 0,12 6 0,9 1 0,-5 5 0,7 0 0,-2 16 0,-2 3 0,-2-4 0,-2 1 0,-4-1 0,-18-14 0,-8-8 0,3 6 0,-6-9 0,-1 5 0,-3-9 0,-3 0 0</inkml:trace>
  <inkml:trace contextRef="#ctx0" brushRef="#br0" timeOffset="114857">26900 12183 24575,'0'25'0,"0"11"0,0 0 0,0 5 0,0-9 0,0 10 0,0-7 0,0 7 0,0-8 0,0 2 0,0-2 0,0 0 0,0 0 0,0 0 0,0 15 0,0-43 0,-9-16 0,-2-13 0,-5-4 0,2 0 0,-8 1 0,7 4 0,-5 2 0,12 9 0,3 10 0,4 4 0,20 29 0,-7-9 0,8 6 0,-1 1 0,-5-4 0,6 8 0,-8-11 0,-4-12 0,1 4 0,-4-12 0,1 0 0,34-53 0,-1-4 0,-12 17 0,0-1 0,-7 5 0,-1 2 0,9-13 0,-4 7 0,-6 7 0,-8 15 0,-7 9 0,-3 2 0,0 2 0</inkml:trace>
  <inkml:trace contextRef="#ctx0" brushRef="#br0" timeOffset="162132">4596 16521 24575,'0'33'0,"0"-18"0,0 18 0,0-18 0,0 3 0,0-2 0,0-4 0,0 0 0,0-5 0,0 4 0,0-5 0,0 0 0,0 14 0,0-7 0,0 9 0,0-7 0,0-7 0,0 4 0,0-6 0,0 0 0,-2-3 0,-1-1 0,-3-2 0,0 0 0,1-2 0,-4-4 0,6-1 0,-12-4 0,7 3 0,-13-7 0,6 7 0,-1-1 0,7 4 0,3 1 0,5 4 0,7 6 0,4 3 0,5 4 0,-5-4 0,-1-3 0,3 6 0,-4-4 0,10 10 0,-11-14 0,5 7 0,-7-10 0,1 1 0,11-5 0,-5-3 0,9-2 0,-2-7 0,-1 4 0,-1-2 0,-3 4 0,-7 3 0,2 2 0,-3-1 0,0 4 0,-3-1 0,0 2 0</inkml:trace>
  <inkml:trace contextRef="#ctx0" brushRef="#br0" timeOffset="164267">5246 16510 24575,'0'28'0,"0"-10"0,0 15 0,0-1 0,0-12 0,0 9 0,0-12 0,0 15 0,0-14 0,0 16 0,0-20 0,0-2 0,0-3 0,-3-6 0,-9-6 0,-1-4 0,-7-6 0,-5 0 0,13 3 0,-6 1 0,12 3 0,5 2 0,4 5 0,4 5 0,4 3 0,-4 4 0,5 2 0,-5-5 0,2 7 0,-1-9 0,-1 0 0,7-5 0,-7-3 0,5 0 0,-6 0 0,0 0 0,6-9 0,21-18 0,-11 9 0,14-15 0,-14 17 0,-2 2 0,0-2 0,-8 10 0,-9 3 0</inkml:trace>
  <inkml:trace contextRef="#ctx0" brushRef="#br0" timeOffset="5114.27">5463 15376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8:04:50.5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4664 9175 24575,'60'0'0,"-29"0"0,9 0 0,5 0 0,-8-2 0,-1-1 0,4 1 0,2-1 0,-1-2 0,0 0 0,-5 3 0,-4-1 0,5-4 0,0 6 0,-15-2 0,-1 3 0,-11 0 0,-4 0 0,-4 0 0</inkml:trace>
  <inkml:trace contextRef="#ctx0" brushRef="#br0" timeOffset="28648">4301 12834 24575,'0'9'0,"0"29"0,0-9 0,0 23 0,0-15 0,0 10 0,0-6 0,0 6 0,0-23 0,2 1 0,-1-14 0,2 1 0,-3-11 0,0-8 0,0-19 0,0-3 0,0-6 0,0-10 0,0 18 0,0-29 0,0 34 0,0-7 0,0 20 0,0 3 0,-3 2 0,0 2 0,-3 2 0,1 0 0,-1 0 0,0 0 0,1 0 0,-4 5 0,-6 11 0,-8 7 0,8-2 0,-5-1 0,19-13 0,-7-1 0,7-5 0,-1-7 0,2-1 0,0-5 0,0 3 0,0-1 0,0-2 0,0 6 0,0-6 0,2 9 0,2-5 0,4 7 0,-1-4 0,1 4 0,-5-4 0,5 2 0,-7-6 0,10-7 0,-4-3 0,3 5 0,-2 3 0,-2 11 0,0 0 0,-1 8 0,4 2 0,-2 3 0,5 2 0,12-1 0,-3-2 0,10 5 0,-4-8 0,-4 1 0,12 4 0,-16-9 0,3 4 0,-13-9 0,-5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8:07:45.66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12199 5425 24575,'0'31'0,"0"8"0,0 4 0,0-4 0,0 2 0,0 15 0,0-19 0,0-1 0,0 0 0,0-13 0,0-1 0,0-16 0,0-5 0,-17-11 0,6-1 0,-13-5 0,8 4 0,3 5 0,3-2 0,2 6 0,10 3 0,7 21 0,0-4 0,10 12 0,-8 2 0,6-4 0,-5 3 0,1-10 0,-4-8 0,-2-8 0,4 1 0,29-29 0,-15 7 0,29-22 0,-22 5 0,-2 11 0,1-15 0,-15 25 0,-4-3 0,-9 14 0</inkml:trace>
  <inkml:trace contextRef="#ctx0" brushRef="#br0" timeOffset="1504">13129 5501 24575,'0'28'0,"0"1"0,0 31 0,0-22 0,0 28 0,0-23 0,0 7 0,0 1 0,0-26 0,0 4 0,0-17 0,0-6 0,0-5 0,-9-27 0,0 7 0,-5-21 0,1 22 0,-1-2 0,0 6 0,1 1 0,4 6 0,6 22 0,4 16 0,2 5 0,4 6 0,-4-5 0,2-6 0,6-18 0,-4-10 0,8-9 0,-1-6 0,6-6 0,6-9 0,-6 10 0,3-7 0,-6 11 0,-4 3 0,-3 4 0,-4 3 0</inkml:trace>
  <inkml:trace contextRef="#ctx0" brushRef="#br0" timeOffset="3015">11327 5478 24575,'0'49'0,"0"-19"0,0 24 0,0-19 0,0-18 0,0 6 0,0-8 0,-3-13 0,-6-3 0,-11-16 0,-3-1 0,-17-12 0,16 11 0,-2-2 0,13 12 0,8 6 0,1 6 0,8 12 0,10 7 0,7 12 0,-2-8 0,0-3 0,3 5 0,-12-15 0,10 8 0,-17-18 0,8-12 0,3-5 0,3-7 0,-7 6 0,-3 5 0</inkml:trace>
  <inkml:trace contextRef="#ctx0" brushRef="#br0" timeOffset="27760">5289 8089 24575,'13'-3'0,"32"0"0,2 3 0,-14 0 0,1 0 0,29 0 0,-8 0 0,1 0 0,-11 0 0,1 0 0,2 0 0,4 0 0,-7 0-1099,19 0 1099,-12 0 0,2 0 0,-6 0 0,-1 0 0,6 0 0,-1 0 0,-4 0 0,-1 0 0,2 0 0,-1 0 0,16 0 0,-29 0 0,1 0 0,6 0 0,1 0 0,-8 0 0,-1 0 0,1 0 0,2 0 549,7 0 1,-3 0-550,2 0 0,15 0 0,-5 0 0,-22 0 0,11 0 0,6 0 0,-24 0 0,19 0 0,-20 0 0,-7 0 0,16 0 0,-17 0 0,7 0 0,-13 0 0,-3 0 0,-4 0 0</inkml:trace>
  <inkml:trace contextRef="#ctx0" brushRef="#br0" timeOffset="60065">6346 10224 24575,'0'-3'0,"0"0"0</inkml:trace>
  <inkml:trace contextRef="#ctx0" brushRef="#br0" timeOffset="61487">6346 10218 24575,'31'0'0,"3"0"0,11 0 0,6 0 0,1 0 0,1 0-1647,4 0 0,1 0 1647,-5 0 0,-1 0 0,-10 3 0,-1-1 517,-7-2 1,4 1-518,12 3 0,7 2 0,-5-2 0,-3-2 0,0-2 52,5 3 1,5 1-1,-3-1-52,4-3 0,-3 0-763,-7 0 0,0 0 763,9 0 0,4 0 0,-9 0 0,2 0 0,-3 0 0,2 0 0,1 0 0,8 0 0,7 0 0,-8 0 0,-14 0 0,-3 0 0,11 0 0,2 0 694,-10 0 0,-1 0-694,6 0 0,1 0 0,-5 0 0,-1 0 0,-1 0 0,1 0 0,7 0 0,-4 0 0,4 0 190,2 3 0,8 2-190,-17 1 0,2 1 0,-4-1 0,2 2 0,1 1 0,-1-1 0,6 0 0,-1 1 0,-11-3 0,14 1 0,-10-1 0,7 2 0,-6-1 0,-12-5 0,-2 1 619,15 4 1,-1-1-620,9-1 169,-18-1-169,3-1 0,10 2 0,-5 0 0,11 2 0,-18-6 0,1-1 0,1 4 0,-1 0 0,4-3 0,-1-1 0,-5 2 0,1 0 0,5-2 0,-2 0 0,11 0 226,-10 0 0,3 0-226,-1 0 0,-2 0 0,17 0-354,-14 0 0,-1 0 354,3 0 0,-8 0 0,2 0 0,-10 0 0,1 0 0,16 0 0,-1 0 0,16 0 0,-5 0 0,-7 0 0,0 0 0,3 0 0,-9-1 0,-2-1 0,-3 1 0,10-7 0,9 4 0,-5-5 0,-4 4 708,4-5-708,-8 5 0,12-9 0,-22 9 0,-14-5 0,-4 10 0,-9-6 0,7 5 0,-11-2 0,2 3 0,-7 0 0</inkml:trace>
  <inkml:trace contextRef="#ctx0" brushRef="#br0" timeOffset="95842">10661 11921 24575,'3'0'0,"-1"-6"0,14 1 0,6-11 0,11 0 0,-2-2 0,-3 0 0,-5 4 0,-11 7 0,3-2 0,-9 8 0,-8-1 0,-11 11 0,-2-1 0,-7 8 0,4 2 0,-27 27 0,10-9 0,4-4 0,-5 8 0,4-5 0,8-8 0,1-2 0,-16 17 0,0 0 0,-3 7 0,9-22 0,5 4 0,13-19 0,9-6 0,3-2 0,0-2 0</inkml:trace>
  <inkml:trace contextRef="#ctx0" brushRef="#br0" timeOffset="97945">11261 11824 24575,'-9'0'0,"-9"0"0,6 0 0,-5 0 0,5 0 0,-1 5 0,0 3 0,-3 7 0,6 3 0,-3-1 0,-1 20 0,3-15 0,-3 16 0,10-20 0,-3 3 0,6 3 0,-5 0 0,5 0 0,-2 3 0,3-5 0,0 3 0,0-6 0,0-6 0,0-3 0,3-1 0,3-6 0,4 0 0,17-3 0,-6 0 0,11 0 0,6 0 0,-16 0 0,14 0 0,-25-3 0,4 2 0,-8-1 0,3-1 0,-7 0 0,0-1 0,-3 2 0</inkml:trace>
  <inkml:trace contextRef="#ctx0" brushRef="#br0" timeOffset="151181">17968 11666 24575,'43'0'0,"-8"0"0,2 0 0,-1 0 0,0 0 0,4 0 0,2 0 0,11 1 0,0-2 0,-15-1 0,0 0 0,15 1 0,4 0 0,-6-1 0,2-2 0,-6 1 0,-9 2 0,0 1 0,10-2 0,6 1 0,-5-1 0,-6 0 0,-1 0 0,17 1 0,1 0-448,-16-1 1,-1 0 447,7 0 0,-1 0 0,-6 2 0,-1-1 0,0-4 0,0 1 0,5 3 0,2 1 0,12-3 0,-2 1 0,-22 1 0,0 2 0,18-1 0,4 0 0,-7 0 0,-2 0 0,-5 0 0,0 0 0,6 0 0,1 0 0,6-2 0,4-1 0,-5 1 0,5 0 0,-3 0 0,-8-2 0,-1 0 0,1 1-888,14-1 0,2 0 0,-6 0 888,-6 1 0,1 0 0,-6-1 0,7 0 0,1-1 0,-5 2 0,-4 2 0,-3 0 0,3 0 0,1-2 0,4-2 0,1 1 0,-4 1 0,3 2 0,-2 1 0,-3-1 0,4-1 0,-1-1-144,-5 3 1,3 0 0,-2 0 143,18 0 0,0 0 0,-15 0 0,2 0 0,-1 0-703,-1 0 1,-1 0 0,0 0 702,-1 0 0,0 0 0,0 0 0,0 2 0,1 0 0,-2-1 0,7 0 0,2 0 0,-8 1 0,4 2 0,-1 0 0,-2-2 0,-1 0 0,0 0 0,15 2 0,1-1 0,-17-1 0,2 0 0,0-1-307,3-1 0,0 0 1,-4 0 306,-5 0 0,-1 0 1059,18 0 1,4 0-1060,-3 0 0,-4 0 0,-18 0 0,-1 0-123,22 0 1,-3 0 122,-3 0 0,-14 0 0,1 0 0,17 0 0,4 0 0,0 0 0,-9 0 0,-3 0 0,5 0 0,-1 0 0,-1 0 0,-10 0 0,0 0 554,17 0 0,-2 0-554,-24 0 0,-1 0 963,9-3 1,3-2-964,0-2 0,1-1 0,-3 1 0,-1-1 0,-2-3 0,-1 0 0,-2 2 0,-1 0 0,0-1 0,0 1 0,3 0 0,-2 0 781,26-3-781,-16 3 0,1 0 0,6-5 0,-8 8 663,0-6 0,3 0-663,8 1 0,-13-4 0,-3 0 0,-7-1 0,-15-10 0,-14 17 0,0-3 0,2 12 0,1 2 0,0-1 0,0 4 0,-1-4 0,-1 4 0,2-4 0,-4 7 0,-1-4 0,-2 4 0,1 1 0,0-2 0,7 2 0,0 0 0,0-2 0,-1 3 0,3-1 0,-4-3 0,13 12 0,-10-9 0,17 11 0,-16-14 0,46 2 0,-14-7 0,2-2 0,6 1 0,2 0-283,11 0 1,3 0 282,-22 0 0,2-1 0,-1 2 0,3 2 0,-1 1 0,0-1-649,-2-2 1,-1-1-1,-1 1 649,15 4 0,0-1 0,1-3 0,0-2 0,-9 1 0,1 0 0,12 0 0,-3 0 0,-23 0 0,-2 0 0,9 0 0,-2 0 0,9 0 0,-7 0 0,2 0 0,-7 0 0,-1 0 0,-5 0 0,-1 0 254,5 0 1,2 0-255,10 0 0,-2 0 0,13 0 1001,-16 0 0,1 0-1001,11 0 0,-17 0 0,11 0 0,-10 0 0,2 0 0,1 4 0,-3-3 0,8 2 0,-13-3 0,18 0 0,3 4 0,-25-3 0,1-1 0,28 4 0,-5-4 0,-16 3 0,-11-2 0,7 3 0,-15-4 0,-1 0 0,-3 0 0,-3 0 0,-4 2 0,-5 1 0,-4 1 0,-2-2 0</inkml:trace>
  <inkml:trace contextRef="#ctx0" brushRef="#br0" timeOffset="160641">18750 10596 24575,'0'-36'0,"3"6"0,1-22 0,21-6 0,-13 29 0,12-13 0,-14 28 0,-3 4 0,4 3 0,-4 5 0,1 2 0,-2 0 0,3 2 0,4 5 0,-3-1 0,5 7 0,1 0 0,-1 1 0,11 6 0,10 6 0,3-2 0,3 0 0,-10-10 0,5-3 0,-2-3 0,4 0 0,13-5 0,-21-3 0,32-7 0,-32-1 0,11-3 0,-4-9 0,-10 4 0,13-5 0,-18 8 0,-7 4 0,-4 5 0,-6 2 0,-3-1 0,7-8 0,1-5 0,1 0 0,-3 1 0,-3 12 0,-3 0 0,3 3 0,-1 0 0,4 0 0,11 0 0,-1 0 0,9 0 0,4 0 0,-2 0 0,3 0 0,-9 0 0,-1 0 0,-5 0 0,2 3 0,-4 1 0,6 5 0,-6-1 0,16 4 0,-6-1 0,-1 0 0,-2-1 0,-5-7 0,6 3 0,6-5 0,5 2 0,-5-3 0,-2 0 0,4 0 0,2 0 0,0-3 0,-2-1 0,2-13 0,-9 11 0,17-12 0,-25 13 0,4-1 0,-9 3 0,-5 3 0,9 0 0,2 0 0,4 0 0,1 0 0,13 10 0,-19-5 0,12 8 0,-13-4 0,1 1 0,-3 0 0,1-3 0,-8-2 0,11 4 0,-10-4 0,7 6 0,-4-5 0,-3 1 0,1 1 0,-4-1 0,-2-1 0,3 0 0,-2 0 0,-2 0 0,1 0 0,-2 0 0,2-1 0,-3-2 0,0 0 0</inkml:trace>
  <inkml:trace contextRef="#ctx0" brushRef="#br0" timeOffset="164491">22515 11600 24575,'20'9'0,"-5"-5"0,3 4 0,-6-8 0,21 3 0,0-3 0,14 0 0,-4-4 0,14-4 0,-9-2 0,-7 4 0,0-1 0,22-5 0,3 3 0,-29 2 0,-3 1 0,8 2 0,9-4 0,-5 7 0,-10-2 0,10 3 0,-9 0 0,1 0 0,19 0 0,-15 0 0,0 0 0,5 0 0,-14 0 0,12 0 0,-8 0 0,16 0 0,-19 0 0,18 0 0,-25 0 0,15 0 0,-2 0 0,-17 0 0,12 0 0,-20 0 0,-4 0 0,0 0 0,-7 0 0,-2 0 0</inkml:trace>
  <inkml:trace contextRef="#ctx0" brushRef="#br0" timeOffset="169497">15629 12808 24575,'27'42'0,"-10"-12"0,14-2 0,-11-5 0,9-11 0,-7 5 0,5-10 0,-3-4 0,0-3 0,13-7 0,-12-1 0,22-18 0,-20 4 0,10-5 0,-6-1 0,-4 15 0,-1-6 0,-6 16 0,-1 0 0,-4 3 0,4 0 0,6 0 0,-6 12 0,7-3 0,-13 7 0,9 9 0,-9-11 0,6 12 0,-6-16 0,-2 3 0,18 1 0,-12-6 0,16 1 0,14-9 0,-13 0 0,6-4 0,4-3 0,-10 0 0,0-2 0,-1-1 0,1 2 0,3-1 0,-4 3 0,-3 2 0,11 4 0,-8 0 0,-4 0 0,7 0 0,2 0 0,1 0 0,4 0 0,-8 0 0,0 0 0,11 0 0,-10 0 0,-1 0 0,9 0 0,-6 0 0,24-8 0,-15-7 0,-12 6 0,-1 0 0,1-9 0,-3 7 0,-16 4 0,-5 1 0,1 2 0,-6-1 0,-3 2 0,0-3 0,-3 3 0,0 0 0</inkml:trace>
  <inkml:trace contextRef="#ctx0" brushRef="#br0" timeOffset="176146">18285 12706 24575,'24'0'0,"-2"0"0,9 0 0,12 0 0,-8 0 0,8 0 0,21 0 0,-36 0 0,24 0 0,-42 0 0,1 0 0,-6 0 0,3 0 0</inkml:trace>
  <inkml:trace contextRef="#ctx0" brushRef="#br0" timeOffset="176744">19018 12734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8:14:25.8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11929 10067 24575,'45'0'0,"1"0"0,-1 0 0,7 0 0,4 0 0,-4 0 0,7 0 0,4 0 0,2 0-1355,-9 0 1,3 0-1,2 0 1,1 0 0,0 0-1,-1 0 1355,0-1 0,-2 0 0,1-1 0,1 1 0,-1 0 0,1 0-603,4 1 0,1 0 0,0 0 0,0 0 0,-1-1 0,-3 0 603,2-1 0,-1 0 0,-2-2 0,-2 2 0,-4 0 0,12 1 0,-5 1 0,-2-1 230,-4-1 0,-2 0 0,-2 0-230,15 2 0,-2 0 0,-7 0 0,-6 0 0,-6 0 677,9 0 1,-40 0 0,-12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8:15:23.7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9411 6401 24575,'10'30'0,"-5"-18"0,17 33 0,-2-23 0,-2 2 0,3-5 0,-5-10 0,15 5 0,-8-3 0,26-1 0,-27-7 0,40-3 0,-10 0 0,9 0 0,-15 0 0,0 0 0,-11-4 0,1 0 0,4 2 0,1-2 0,3-3 0,-1-1 0,15 2 0,2-4 0,-15 9 0,-8-2 0,22 3 0,-15 0 0,11 0 0,-32 0 0,23 0 0,-12 0 0,9 0 0,-18 0 0,-2 0 0,-8 0 0,16 0 0,-5 0 0,2 0 0,-5 0 0,0 3 0,-8-3 0,4 3 0,-7 0 0,-2-2 0,9 2 0,-4-3 0,4 0 0,-5 0 0,14 0 0,-11 0 0,7-3 0,0-15 0,-8 6 0,10-13 0,-14 15 0,7-3 0,-7 6 0,7-2 0,12-4 0,-7 5 0,9-5 0,-14 9 0,1-2 0,-6 3 0,2-4 0,-7 4 0,-3 0 0,-3 1 0,0 1 0,-3-1 0</inkml:trace>
  <inkml:trace contextRef="#ctx0" brushRef="#br0" timeOffset="40678">9684 5322 24575,'34'4'0,"-1"-3"0,4 0 0,1-1 0,2 0 0,5 0 0,-1 0 0,9 0 0,-12 0 0,-7 0 0,-14 0 0,-11 0 0,-3 0 0,-3 0 0,0 0 0</inkml:trace>
  <inkml:trace contextRef="#ctx0" brushRef="#br0" timeOffset="41671">9779 5479 24575,'22'0'0,"20"0"0,25 0 0,-30-2 0,3 0 0,9 0 0,-2 0 0,2-3 0,9 2 0,-53 3 0,3 0 0</inkml:trace>
  <inkml:trace contextRef="#ctx0" brushRef="#br0" timeOffset="43201">15447 5271 24575,'63'0'0,"-17"0"0,-1 0 0,1 0 0,8 0 0,-10 0 0,-16 0 0,-12 0 0,-11 0 0</inkml:trace>
  <inkml:trace contextRef="#ctx0" brushRef="#br0" timeOffset="44564">15539 5505 24575,'22'0'0,"19"0"0,13 0 0,8 0 0,-18 0 0,-1 1 0,0-2 0,1-6 0,-7 7 0,-3-1 0,-17-6 0,-2 7 0,-7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18:20:21.2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6036 7965 24575,'41'0'0,"3"0"0,6 0 0,-4 0 0,9 0 0,-8 0 0,11 3 0,-3-2 0,-5 6 0,0-6 0,-5 3 0,1-1 0,-10-2 0,28 3 0,-27-4 0,-2 0 0,0 0 0,6 0 0,-2 0 0,3 0 0,21 0 0,2 0 0,-28 0 0,-3 0 0,2 0 0,21 0 0,-19 0 0,1 0 0,23 0 0,-19 0 0,9 0 0,4 0 0,-20 0 0,1 0 0,19 0 0,-1 0 0,-18 0 0,-1 0 0,9 0 0,0 0 0,16 0 0,-24 0 0,2 0 0,12 0 0,-2 0 0,12 0 0,-4 0 0,-2 0 0,-2 0 0,6 0 0,-18 0 0,-13 0 0,28 0 0,-27 0 0,19 0 0,-9 0 0,-20 0 0,22 0 0,-24 0 0,-1 0 0,-13-6 0,-1 5 0,-7-4 0</inkml:trace>
  <inkml:trace contextRef="#ctx0" brushRef="#br0" timeOffset="4931">12590 7981 24575,'5'0'0,"58"0"0,-9 0 0,-12 0 0,2 0 0,-4 0 0,-2 0 0,-4 0 0,0 0 0,30 0 0,-7 0 0,-42 0 0,1 0 0,-8 0 0,-4-8 0,2 1 0,-6-2 0,0 4 0</inkml:trace>
  <inkml:trace contextRef="#ctx0" brushRef="#br0" timeOffset="14658">16439 8111 24575,'11'3'0,"-4"-2"0,4 1 0,18 1 0,4-2 0,12 2 0,-3-3 0,4 0 0,-12 0 0,0 0 0,20 0 0,11 0 0,-38 0 0,-1 0 0,8 0 0,-13 0 0,8 0 0,-15 0 0,2 0 0,-2 0 0,2 0 0,4 3 0,1-3 0,0 3 0,18-3 0,-11 0 0,11 0 0,-11 3 0,4-2 0,4 2 0,-1-3 0,-2 0 0,-16 0 0,-4 0 0,-4 0 0,-3 0 0,1 0 0,-1 0 0,0 0 0,0 0 0,-3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1CA0-0E27-D949-A6D6-085818F5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0D194-B03B-8F49-8EF5-609E1201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6EB9-8A88-A344-A585-43598BFE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7E88-A15C-064E-AF84-39E88303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113F-94D5-034D-AD21-5C399E4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A3C-3B12-0747-A602-0CCEC708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E825-1167-B24E-BC7E-634FE184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18B1-77BF-2741-9665-28BCE683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2C1F-34BC-DA44-99FF-F8AFD348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838F-EA99-0D49-BFDA-79AF5960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E0860-9162-E945-89F1-BA32001F1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D11EE-E308-DF4A-9C10-9C82AA271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B323-34B3-FE46-B17F-EBBEB510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1A76-23AD-9944-9F23-FD4F43E9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1329-C54D-D14E-A72E-BA77BD63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C197-D4AC-7048-9C25-1DC77843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1DF4-AE0F-CB47-A098-E2557B95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0982-8083-6A4E-856F-08B8B38E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C60D-697A-E644-A7F0-BD227544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3DCA-111F-3247-A802-54C3A6B9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EB91-EAA6-7B49-A0E2-841A8931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7638-D715-F84E-A6EA-F801D6A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29A7-B78F-B44C-8B30-80B4C62B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0BA5-7888-7F4C-B1C3-4E23C37A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7A5F-3AB7-BB42-B89C-B4CB4AC9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AA1E-9AC3-A247-8DCB-48B9D1D5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B014-E216-6D4E-9EEF-E75DEB2C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0C0F8-7AD9-3A4C-B3CC-EF9E6561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019F-A00D-3D43-B36C-78C25313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2B668-15FE-E54E-A446-916C8380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6BC8-FAFE-DA4E-B702-1D4931A0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9EAD-6FA8-6E4F-871C-FDD96CCA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C4EB-50FD-0442-AD1C-CE654D14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0E4D3-8464-4D4F-9274-D188FF59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481AE-E96F-044D-B2EC-CF250831F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E06BE-CE23-C443-8A3B-935BBFAE6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04D6C-B9FB-F242-9BE8-B5B8717D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58CE3-A7B9-D541-A56C-D965841D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F03DA-979D-6D45-8341-02063D29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3010-BC07-D64E-9123-399C53F2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A660-D244-D646-A2FB-D9F6F88A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B591E-43FB-7543-AB85-1EE95081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6BD15-9D71-1045-977D-7C2B374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CE5D2-6FBE-4340-8D61-ACEF894C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55F2D-8AF2-D94D-BA84-572FABB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31131-ED27-C34D-BF0B-0A83E139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38B3-9660-1740-91F0-FCB851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8298-B007-C84A-A442-99255183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9734A-E988-C549-9BCE-3EC2D672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C908-F49C-394E-9DA3-974A3CB3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C4270-0E05-8641-9392-F1D984AF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25FC-5596-EC46-814A-B5695B1B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0D9B-ED7C-4645-9213-05CEE81F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54AE0-2AC9-A148-B20F-53B14D361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63D12-3C57-DA42-AC27-4B8ED4AF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CD0C-316F-C446-BD61-5808A6BC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79E60-D0A2-0640-B193-A4F5A300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1F64E-580D-1D4D-B5D4-15FA43A7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5A577-805D-6A4E-A2FB-EFB3384B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0C-5205-A845-B319-035D947C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EBAC-64A7-EA42-869E-5AE01445B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08F4-70F0-B94E-AB10-935034FC2DE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C861-C645-2540-BDB4-9AB682D99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A6F6-3265-F041-B112-F60A0E897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3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1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ericpony.github.io/z3py-tutorial/guide-exampl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Satisfiability modulo theories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endParaRPr lang="en-US" dirty="0"/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of the slides and examples for this lecture are from Clark Barrett</a:t>
            </a:r>
          </a:p>
        </p:txBody>
      </p:sp>
    </p:spTree>
    <p:extLst>
      <p:ext uri="{BB962C8B-B14F-4D97-AF65-F5344CB8AC3E}">
        <p14:creationId xmlns:p14="http://schemas.microsoft.com/office/powerpoint/2010/main" val="25945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D04A-3C6C-694A-9C25-64B73F93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4CC41436-27CF-3B42-B321-49BD5E032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42930"/>
                <a:ext cx="8547340" cy="17068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Example model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={0,+,&lt;}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,⟨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4CC41436-27CF-3B42-B321-49BD5E032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2930"/>
                <a:ext cx="8547340" cy="1706880"/>
              </a:xfrm>
              <a:prstGeom prst="rect">
                <a:avLst/>
              </a:prstGeom>
              <a:blipFill>
                <a:blip r:embed="rId2"/>
                <a:stretch>
                  <a:fillRect l="-1187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CBE56A8-AA93-8148-AC92-8A71217C1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203447"/>
                  </p:ext>
                </p:extLst>
              </p:nvPr>
            </p:nvGraphicFramePr>
            <p:xfrm>
              <a:off x="838200" y="4102052"/>
              <a:ext cx="340800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2002">
                      <a:extLst>
                        <a:ext uri="{9D8B030D-6E8A-4147-A177-3AD203B41FA5}">
                          <a16:colId xmlns:a16="http://schemas.microsoft.com/office/drawing/2014/main" val="3431582808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3506829344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1614161474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39066037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81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0723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52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07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CBE56A8-AA93-8148-AC92-8A71217C1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203447"/>
                  </p:ext>
                </p:extLst>
              </p:nvPr>
            </p:nvGraphicFramePr>
            <p:xfrm>
              <a:off x="838200" y="4102052"/>
              <a:ext cx="340800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2002">
                      <a:extLst>
                        <a:ext uri="{9D8B030D-6E8A-4147-A177-3AD203B41FA5}">
                          <a16:colId xmlns:a16="http://schemas.microsoft.com/office/drawing/2014/main" val="3431582808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3506829344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1614161474"/>
                        </a:ext>
                      </a:extLst>
                    </a:gridCol>
                    <a:gridCol w="852002">
                      <a:extLst>
                        <a:ext uri="{9D8B030D-6E8A-4147-A177-3AD203B41FA5}">
                          <a16:colId xmlns:a16="http://schemas.microsoft.com/office/drawing/2014/main" val="390660372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r="-302985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r="-19852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85" r="-101493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985" r="-1493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8133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97297" r="-30298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97297" r="-1985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85" t="-97297" r="-10149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985" t="-97297" r="-149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7235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202778" r="-302985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2778" r="-198529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85" t="-202778" r="-101493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985" t="-202778" r="-149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05215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302778" r="-30298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2778" r="-19852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85" t="-302778" r="-101493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985" t="-302778" r="-1493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079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16D70DDA-4E3F-1B44-AD16-9C0E801DA4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7568" y="3054902"/>
                <a:ext cx="6814868" cy="39005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We say that the model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T-satisfies</a:t>
                </a:r>
                <a:r>
                  <a:rPr lang="en-US" sz="2400" dirty="0"/>
                  <a:t> the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16D70DDA-4E3F-1B44-AD16-9C0E801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8" y="3054902"/>
                <a:ext cx="6814868" cy="3900536"/>
              </a:xfrm>
              <a:prstGeom prst="rect">
                <a:avLst/>
              </a:prstGeom>
              <a:blipFill>
                <a:blip r:embed="rId4"/>
                <a:stretch>
                  <a:fillRect l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71840E-6123-3540-9430-82F77BCEB1E5}"/>
                  </a:ext>
                </a:extLst>
              </p:cNvPr>
              <p:cNvSpPr txBox="1"/>
              <p:nvPr/>
            </p:nvSpPr>
            <p:spPr>
              <a:xfrm>
                <a:off x="838200" y="1447621"/>
                <a:ext cx="9773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i="1" dirty="0">
                    <a:solidFill>
                      <a:srgbClr val="0070C0"/>
                    </a:solidFill>
                  </a:rPr>
                  <a:t>model</a:t>
                </a:r>
                <a:r>
                  <a:rPr lang="en-US" sz="2800" dirty="0"/>
                  <a:t> gives meanings or </a:t>
                </a:r>
                <a:r>
                  <a:rPr lang="en-US" sz="2800" i="1" dirty="0"/>
                  <a:t>interpretations </a:t>
                </a:r>
                <a:r>
                  <a:rPr lang="en-US" sz="2800" dirty="0"/>
                  <a:t>to formulas in theory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71840E-6123-3540-9430-82F77BCEB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47621"/>
                <a:ext cx="9773829" cy="954107"/>
              </a:xfrm>
              <a:prstGeom prst="rect">
                <a:avLst/>
              </a:prstGeom>
              <a:blipFill>
                <a:blip r:embed="rId5"/>
                <a:stretch>
                  <a:fillRect l="-1299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A06245-24C4-C84A-94EA-DC499B1A781A}"/>
                  </a:ext>
                </a:extLst>
              </p14:cNvPr>
              <p14:cNvContentPartPr/>
              <p14:nvPr/>
            </p14:nvContentPartPr>
            <p14:xfrm>
              <a:off x="1904040" y="1953000"/>
              <a:ext cx="8619480" cy="271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A06245-24C4-C84A-94EA-DC499B1A78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4680" y="1943640"/>
                <a:ext cx="8638200" cy="27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4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80E5-CAB5-1D4F-BEC2-BB06A103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procedures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EC3F36-BB7C-7E4E-8EFA-162BE7C9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theory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>
                    <a:solidFill>
                      <a:srgbClr val="0070C0"/>
                    </a:solidFill>
                  </a:rPr>
                  <a:t>theory solver or a decision procedure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takes as input a </a:t>
                </a:r>
                <a:r>
                  <a:rPr lang="en-US" dirty="0">
                    <a:solidFill>
                      <a:schemeClr val="tx1"/>
                    </a:solidFill>
                  </a:rPr>
                  <a:t>set of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literals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(atomic propositions) </a:t>
                </a:r>
                <a:r>
                  <a:rPr lang="en-US" dirty="0"/>
                  <a:t>and determines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-satisfiable</a:t>
                </a:r>
                <a:r>
                  <a:rPr lang="en-US" dirty="0"/>
                  <a:t>, that is,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a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EC3F36-BB7C-7E4E-8EFA-162BE7C9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C47C27-1C55-2C4F-AD0F-B89B63ACB3F1}"/>
                  </a:ext>
                </a:extLst>
              </p14:cNvPr>
              <p14:cNvContentPartPr/>
              <p14:nvPr/>
            </p14:nvContentPartPr>
            <p14:xfrm>
              <a:off x="4294440" y="3613680"/>
              <a:ext cx="939960" cy="1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C47C27-1C55-2C4F-AD0F-B89B63ACB3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080" y="3604320"/>
                <a:ext cx="95868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72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⟨\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5061-08CB-DB48-842F-4DAB2B19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overview of theories and models in mathematical logic</a:t>
            </a:r>
          </a:p>
        </p:txBody>
      </p:sp>
    </p:spTree>
    <p:extLst>
      <p:ext uri="{BB962C8B-B14F-4D97-AF65-F5344CB8AC3E}">
        <p14:creationId xmlns:p14="http://schemas.microsoft.com/office/powerpoint/2010/main" val="204719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823D9-3C1E-544A-A156-2BF05A0B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F685D3-5E64-5043-A32C-3686EC557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026"/>
                <a:ext cx="10515600" cy="51716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arithmetic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≤1;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Real arithmetic (nonlinear)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Bit vectors</a:t>
                </a:r>
              </a:p>
              <a:p>
                <a:r>
                  <a:rPr lang="en-US" dirty="0"/>
                  <a:t>Arrays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Uninterpreted functions (UF)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∧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∧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Difference logic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1,2,..,−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&lt;,≤, =,&gt;,≥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&lt;,≤, =,&gt;,≥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F685D3-5E64-5043-A32C-3686EC557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026"/>
                <a:ext cx="10515600" cy="5171607"/>
              </a:xfrm>
              <a:blipFill>
                <a:blip r:embed="rId2"/>
                <a:stretch>
                  <a:fillRect l="-1086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A82452-542F-2F4F-831E-F38851EED122}"/>
                  </a:ext>
                </a:extLst>
              </p14:cNvPr>
              <p14:cNvContentPartPr/>
              <p14:nvPr/>
            </p14:nvContentPartPr>
            <p14:xfrm>
              <a:off x="3387960" y="1897560"/>
              <a:ext cx="2376360" cy="47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A82452-542F-2F4F-831E-F38851EED1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8600" y="1888200"/>
                <a:ext cx="2395080" cy="4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5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E1CA-4F73-364E-9180-E02D5E03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Uninterpreted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6E758-7190-F846-AF35-DB54647B9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Useful for abstractly reasoning about programs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Literals are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∧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∧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6E758-7190-F846-AF35-DB54647B9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856A19-6334-6C44-9D85-B83498CC4F9B}"/>
                  </a:ext>
                </a:extLst>
              </p14:cNvPr>
              <p14:cNvContentPartPr/>
              <p14:nvPr/>
            </p14:nvContentPartPr>
            <p14:xfrm>
              <a:off x="2172960" y="2862720"/>
              <a:ext cx="4110840" cy="6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856A19-6334-6C44-9D85-B83498CC4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3600" y="2853360"/>
                <a:ext cx="412956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8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DF2-81AC-5045-A51C-4FB4858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65125"/>
            <a:ext cx="1158115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Decision procedure  for Uninterpreted functions (UF)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Decision procedure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Put all variables and function instances in their own classes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literal then merge the classes containing them; do this repeatedly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terms in the same class then merge classes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repeat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literal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they belong to the same class then return </a:t>
                </a:r>
                <a:r>
                  <a:rPr lang="en-US" dirty="0" err="1"/>
                  <a:t>unsat</a:t>
                </a:r>
                <a:r>
                  <a:rPr lang="en-US" dirty="0"/>
                  <a:t> else return 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9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DF2-81AC-5045-A51C-4FB4858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9" y="365125"/>
            <a:ext cx="11507638" cy="1325563"/>
          </a:xfrm>
        </p:spPr>
        <p:txBody>
          <a:bodyPr>
            <a:normAutofit/>
          </a:bodyPr>
          <a:lstStyle/>
          <a:p>
            <a:r>
              <a:rPr lang="en-US" sz="4200" dirty="0"/>
              <a:t>Decision procedure for Uninterpreted functions (UF)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Initial classes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</a:rPr>
                  <a:t>Unsat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  <a:blipFill>
                <a:blip r:embed="rId2"/>
                <a:stretch>
                  <a:fillRect l="-918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7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A600-27FA-0C49-870C-533C17D4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Logic (conjunctive fragment)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C7129-A2C7-4C4D-8DCD-4261E2A02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A useful fragment of linear arithmetic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1,2,..,− 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&lt;,≤, =,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&gt;,≥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Literals are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&lt;,≤, =,&gt;,≥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Integers or rational variables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=5)∧(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≥2)∧(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&gt;2)∧(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=2)∧ 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Satisfiability is checking whether this formula is consistent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C7129-A2C7-4C4D-8DCD-4261E2A02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3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272E-28A0-0B4F-8B94-0A5442AC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Application: Job shop scheduling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BAF41-6EBE-A14C-912B-351194EA2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finite set of n jobs. Each job </a:t>
                </a:r>
                <a:r>
                  <a:rPr lang="en-US" dirty="0" err="1"/>
                  <a:t>i</a:t>
                </a:r>
                <a:r>
                  <a:rPr lang="en-US" dirty="0"/>
                  <a:t> of which consists of a chain of operations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),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),... There is a finite set of m machines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each of which can handle at most one operation at a time. </a:t>
                </a:r>
              </a:p>
              <a:p>
                <a:pPr marL="0" indent="0">
                  <a:buNone/>
                </a:pPr>
                <a:r>
                  <a:rPr lang="en-US" dirty="0"/>
                  <a:t>The problem of finding a shortest schedule---allocation of machine time to jobs---can be formulated in DL.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BAF41-6EBE-A14C-912B-351194EA2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3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5BB-C8FC-0F40-9CF6-3459AD65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 procedure for Difference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7FB9-BA84-4B46-B4BD-666388D58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6" y="1518249"/>
                <a:ext cx="11137692" cy="465871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≥2)∧(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&gt;2)∧(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=2)∧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Decision procedure:</a:t>
                </a:r>
              </a:p>
              <a:p>
                <a:pPr marL="0" indent="0">
                  <a:buNone/>
                </a:pPr>
                <a:r>
                  <a:rPr lang="en-US" dirty="0"/>
                  <a:t>Convert each literal (AF)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form: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integer domain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How to check satisfiability or consistency of 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7FB9-BA84-4B46-B4BD-666388D58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6" y="1518249"/>
                <a:ext cx="11137692" cy="4658714"/>
              </a:xfrm>
              <a:blipFill>
                <a:blip r:embed="rId2"/>
                <a:stretch>
                  <a:fillRect l="-911" t="-272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7F69-2EE5-614D-B986-F7ED4D1C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5B30-D24F-CA4A-8725-D01B0AAA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Satisfiability modulo theories (SMT)</a:t>
            </a:r>
          </a:p>
          <a:p>
            <a:pPr lvl="1"/>
            <a:r>
              <a:rPr lang="en-US" dirty="0"/>
              <a:t>Theories, models, decision procedures</a:t>
            </a:r>
          </a:p>
          <a:p>
            <a:pPr lvl="1"/>
            <a:r>
              <a:rPr lang="en-US" dirty="0"/>
              <a:t>Uninterpreted Functions</a:t>
            </a:r>
          </a:p>
          <a:p>
            <a:pPr lvl="1"/>
            <a:r>
              <a:rPr lang="en-US" dirty="0"/>
              <a:t>Difference Logic</a:t>
            </a:r>
          </a:p>
          <a:p>
            <a:r>
              <a:rPr lang="en-US" dirty="0"/>
              <a:t>Brief z3 tutorial (see notebook)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3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Construct a graph with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each literal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  <a:blipFill>
                <a:blip r:embed="rId2"/>
                <a:stretch>
                  <a:fillRect l="-1086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/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/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/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  <a:blipFill>
                <a:blip r:embed="rId5"/>
                <a:stretch>
                  <a:fillRect l="-1818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/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/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71231FC-F9BD-E148-88A7-2774A8921ED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1820680" y="2626572"/>
            <a:ext cx="978108" cy="17713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81D7F9B-348A-E34B-A9BA-B3AF03C2A9EA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>
            <a:off x="1993067" y="3042752"/>
            <a:ext cx="1079092" cy="15275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DD7CC99-F4CA-164E-968D-E09038D6042B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884951" y="3023186"/>
            <a:ext cx="1656413" cy="978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0333A49-765B-444C-A55D-38FB375F95F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3976115" y="4599679"/>
            <a:ext cx="1474087" cy="16564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563C1F-5B3E-4E4E-BB9C-EF3DD956AC73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>
            <a:off x="1180275" y="4589861"/>
            <a:ext cx="2015129" cy="15750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/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/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/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4CA8B5-0F63-9944-8D66-38854288241E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rot="16200000" flipH="1">
            <a:off x="3482715" y="2775003"/>
            <a:ext cx="12700" cy="3629714"/>
          </a:xfrm>
          <a:prstGeom prst="curvedConnector3">
            <a:avLst>
              <a:gd name="adj1" fmla="val 25951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/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/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A592D00-A09A-564E-8E48-EC363E6E7E65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1745078" y="4369829"/>
            <a:ext cx="1230295" cy="1872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/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/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27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24" grpId="0"/>
      <p:bldP spid="25" grpId="0"/>
      <p:bldP spid="26" grpId="0"/>
      <p:bldP spid="30" grpId="0"/>
      <p:bldP spid="31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Construct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with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each literal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  <a:blipFill>
                <a:blip r:embed="rId2"/>
                <a:stretch>
                  <a:fillRect l="-1086" t="-14286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/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/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/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  <a:blipFill>
                <a:blip r:embed="rId5"/>
                <a:stretch>
                  <a:fillRect l="-1818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/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/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71231FC-F9BD-E148-88A7-2774A8921ED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1820680" y="2626572"/>
            <a:ext cx="978108" cy="17713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81D7F9B-348A-E34B-A9BA-B3AF03C2A9EA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>
            <a:off x="1993067" y="3042752"/>
            <a:ext cx="1079092" cy="15275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DD7CC99-F4CA-164E-968D-E09038D6042B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884951" y="3023186"/>
            <a:ext cx="1656413" cy="978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0333A49-765B-444C-A55D-38FB375F95F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3976115" y="4599679"/>
            <a:ext cx="1474087" cy="165641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563C1F-5B3E-4E4E-BB9C-EF3DD956AC73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>
            <a:off x="1180275" y="4589861"/>
            <a:ext cx="2015129" cy="157506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/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/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/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4CA8B5-0F63-9944-8D66-38854288241E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rot="16200000" flipH="1">
            <a:off x="3482715" y="2775003"/>
            <a:ext cx="12700" cy="3629714"/>
          </a:xfrm>
          <a:prstGeom prst="curvedConnector3">
            <a:avLst>
              <a:gd name="adj1" fmla="val 25951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/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/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A592D00-A09A-564E-8E48-EC363E6E7E65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1745078" y="4369829"/>
            <a:ext cx="1230295" cy="1872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/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/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903245"/>
                <a:ext cx="5911969" cy="32616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b="1" dirty="0">
                    <a:highlight>
                      <a:srgbClr val="FFFF00"/>
                    </a:highlight>
                  </a:rPr>
                  <a:t>Proposition. </a:t>
                </a:r>
                <a14:m>
                  <m:oMath xmlns:m="http://schemas.openxmlformats.org/officeDocument/2006/math">
                    <m:r>
                      <a:rPr lang="en-US" sz="240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highlight>
                      <a:srgbClr val="FFFF00"/>
                    </a:highlight>
                  </a:rPr>
                  <a:t> is satisfiable </a:t>
                </a:r>
                <a:r>
                  <a:rPr lang="en-US" sz="2400" dirty="0" err="1">
                    <a:highlight>
                      <a:srgbClr val="FFFF00"/>
                    </a:highlight>
                  </a:rPr>
                  <a:t>iff</a:t>
                </a:r>
                <a:r>
                  <a:rPr lang="en-US" sz="2400" dirty="0">
                    <a:highlight>
                      <a:srgbClr val="FFFF00"/>
                    </a:highligh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highlight>
                      <a:srgbClr val="FFFF00"/>
                    </a:highlight>
                  </a:rPr>
                  <a:t>is negative cycle free.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Proof. (&lt;=) If there is a negative cycle then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r>
                  <a:rPr lang="en-US" sz="2400" dirty="0"/>
                  <a:t> adding all up: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400" dirty="0"/>
                  <a:t> which is inconsistent.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3245"/>
                <a:ext cx="5911969" cy="3261684"/>
              </a:xfrm>
              <a:prstGeom prst="rect">
                <a:avLst/>
              </a:prstGeom>
              <a:blipFill>
                <a:blip r:embed="rId15"/>
                <a:stretch>
                  <a:fillRect l="-1717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39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4" grpId="0"/>
      <p:bldP spid="25" grpId="0"/>
      <p:bldP spid="26" grpId="0"/>
      <p:bldP spid="30" grpId="0"/>
      <p:bldP spid="31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F6B40BF-EF6F-184D-AF97-1384979C011D}"/>
              </a:ext>
            </a:extLst>
          </p:cNvPr>
          <p:cNvGrpSpPr/>
          <p:nvPr/>
        </p:nvGrpSpPr>
        <p:grpSpPr>
          <a:xfrm>
            <a:off x="787880" y="263016"/>
            <a:ext cx="2592207" cy="2066116"/>
            <a:chOff x="184031" y="263016"/>
            <a:chExt cx="4806846" cy="3831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3C86200-50F7-2442-A1B9-2B86B9904E63}"/>
                    </a:ext>
                  </a:extLst>
                </p:cNvPr>
                <p:cNvSpPr/>
                <p:nvPr/>
              </p:nvSpPr>
              <p:spPr>
                <a:xfrm>
                  <a:off x="4301329" y="1585898"/>
                  <a:ext cx="689548" cy="68954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3C86200-50F7-2442-A1B9-2B86B9904E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329" y="1585898"/>
                  <a:ext cx="689548" cy="689548"/>
                </a:xfrm>
                <a:prstGeom prst="ellipse">
                  <a:avLst/>
                </a:prstGeom>
                <a:blipFill>
                  <a:blip r:embed="rId2"/>
                  <a:stretch>
                    <a:fillRect l="-6452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876158-B113-1E48-888C-16B4FF295B25}"/>
                </a:ext>
              </a:extLst>
            </p:cNvPr>
            <p:cNvGrpSpPr/>
            <p:nvPr/>
          </p:nvGrpSpPr>
          <p:grpSpPr>
            <a:xfrm>
              <a:off x="184031" y="263016"/>
              <a:ext cx="4473325" cy="3831291"/>
              <a:chOff x="184031" y="263016"/>
              <a:chExt cx="4473325" cy="38312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4BDD2ED-0C7F-8243-AF59-41857A4D24FC}"/>
                      </a:ext>
                    </a:extLst>
                  </p:cNvPr>
                  <p:cNvSpPr/>
                  <p:nvPr/>
                </p:nvSpPr>
                <p:spPr>
                  <a:xfrm>
                    <a:off x="184031" y="1585898"/>
                    <a:ext cx="689548" cy="6895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4BDD2ED-0C7F-8243-AF59-41857A4D24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031" y="1585898"/>
                    <a:ext cx="689548" cy="68954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6452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8B3AB70B-AE1D-3A42-A016-452EE62613E9}"/>
                      </a:ext>
                    </a:extLst>
                  </p:cNvPr>
                  <p:cNvSpPr/>
                  <p:nvPr/>
                </p:nvSpPr>
                <p:spPr>
                  <a:xfrm>
                    <a:off x="2300142" y="263016"/>
                    <a:ext cx="689548" cy="6895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8B3AB70B-AE1D-3A42-A016-452EE62613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0142" y="263016"/>
                    <a:ext cx="689548" cy="68954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9355" b="-322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377D87BF-60BC-5B45-9A8D-EC2F2BA42259}"/>
                      </a:ext>
                    </a:extLst>
                  </p:cNvPr>
                  <p:cNvSpPr/>
                  <p:nvPr/>
                </p:nvSpPr>
                <p:spPr>
                  <a:xfrm>
                    <a:off x="2300142" y="3404759"/>
                    <a:ext cx="689548" cy="6895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377D87BF-60BC-5B45-9A8D-EC2F2BA422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0142" y="3404759"/>
                    <a:ext cx="689548" cy="689548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19355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571231FC-F9BD-E148-88A7-2774A8921ED3}"/>
                  </a:ext>
                </a:extLst>
              </p:cNvPr>
              <p:cNvCxnSpPr>
                <a:stCxn id="5" idx="0"/>
                <a:endCxn id="6" idx="2"/>
              </p:cNvCxnSpPr>
              <p:nvPr/>
            </p:nvCxnSpPr>
            <p:spPr>
              <a:xfrm rot="5400000" flipH="1" flipV="1">
                <a:off x="925419" y="211176"/>
                <a:ext cx="978108" cy="1771337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>
                <a:extLst>
                  <a:ext uri="{FF2B5EF4-FFF2-40B4-BE49-F238E27FC236}">
                    <a16:creationId xmlns:a16="http://schemas.microsoft.com/office/drawing/2014/main" id="{F81D7F9B-348A-E34B-A9BA-B3AF03C2A9EA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rot="5400000">
                <a:off x="1097806" y="627356"/>
                <a:ext cx="1079092" cy="1527545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urved Connector 14">
                <a:extLst>
                  <a:ext uri="{FF2B5EF4-FFF2-40B4-BE49-F238E27FC236}">
                    <a16:creationId xmlns:a16="http://schemas.microsoft.com/office/drawing/2014/main" id="{8DD7CC99-F4CA-164E-968D-E09038D6042B}"/>
                  </a:ext>
                </a:extLst>
              </p:cNvPr>
              <p:cNvCxnSpPr>
                <a:cxnSpLocks/>
                <a:stCxn id="6" idx="6"/>
                <a:endCxn id="7" idx="0"/>
              </p:cNvCxnSpPr>
              <p:nvPr/>
            </p:nvCxnSpPr>
            <p:spPr>
              <a:xfrm>
                <a:off x="2989690" y="607790"/>
                <a:ext cx="1656413" cy="978108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0333A49-765B-444C-A55D-38FB375F95FC}"/>
                  </a:ext>
                </a:extLst>
              </p:cNvPr>
              <p:cNvCxnSpPr>
                <a:cxnSpLocks/>
                <a:stCxn id="7" idx="4"/>
                <a:endCxn id="8" idx="6"/>
              </p:cNvCxnSpPr>
              <p:nvPr/>
            </p:nvCxnSpPr>
            <p:spPr>
              <a:xfrm rot="5400000">
                <a:off x="3080854" y="2184283"/>
                <a:ext cx="1474087" cy="1656413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34563C1F-5B3E-4E4E-BB9C-EF3DD956AC73}"/>
                  </a:ext>
                </a:extLst>
              </p:cNvPr>
              <p:cNvCxnSpPr>
                <a:cxnSpLocks/>
                <a:stCxn id="8" idx="2"/>
                <a:endCxn id="5" idx="3"/>
              </p:cNvCxnSpPr>
              <p:nvPr/>
            </p:nvCxnSpPr>
            <p:spPr>
              <a:xfrm rot="10800000">
                <a:off x="285014" y="2174465"/>
                <a:ext cx="2015129" cy="1575069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58AEED0-3950-564A-9913-EB4EB360887B}"/>
                      </a:ext>
                    </a:extLst>
                  </p:cNvPr>
                  <p:cNvSpPr/>
                  <p:nvPr/>
                </p:nvSpPr>
                <p:spPr>
                  <a:xfrm>
                    <a:off x="690676" y="574123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58AEED0-3950-564A-9913-EB4EB36088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676" y="574123"/>
                    <a:ext cx="36580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6250" b="-7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2E618FC-4B2F-CE46-B247-7230AEBD09AD}"/>
                      </a:ext>
                    </a:extLst>
                  </p:cNvPr>
                  <p:cNvSpPr/>
                  <p:nvPr/>
                </p:nvSpPr>
                <p:spPr>
                  <a:xfrm>
                    <a:off x="1824931" y="1645023"/>
                    <a:ext cx="5389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2E618FC-4B2F-CE46-B247-7230AEBD09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931" y="1645023"/>
                    <a:ext cx="53893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58333" b="-6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4B018C9-1BF1-E74B-B397-E8EFFC363B58}"/>
                      </a:ext>
                    </a:extLst>
                  </p:cNvPr>
                  <p:cNvSpPr/>
                  <p:nvPr/>
                </p:nvSpPr>
                <p:spPr>
                  <a:xfrm>
                    <a:off x="4118426" y="542846"/>
                    <a:ext cx="5389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4B018C9-1BF1-E74B-B397-E8EFFC363B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8426" y="542846"/>
                    <a:ext cx="53893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52000" b="-6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844CA8B5-0F63-9944-8D66-38854288241E}"/>
                  </a:ext>
                </a:extLst>
              </p:cNvPr>
              <p:cNvCxnSpPr>
                <a:cxnSpLocks/>
                <a:stCxn id="5" idx="5"/>
                <a:endCxn id="7" idx="3"/>
              </p:cNvCxnSpPr>
              <p:nvPr/>
            </p:nvCxnSpPr>
            <p:spPr>
              <a:xfrm rot="16200000" flipH="1">
                <a:off x="2587454" y="359607"/>
                <a:ext cx="12700" cy="3629714"/>
              </a:xfrm>
              <a:prstGeom prst="curvedConnector3">
                <a:avLst>
                  <a:gd name="adj1" fmla="val 2595134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B70693CB-4166-C444-A671-A10875EE7A31}"/>
                      </a:ext>
                    </a:extLst>
                  </p:cNvPr>
                  <p:cNvSpPr/>
                  <p:nvPr/>
                </p:nvSpPr>
                <p:spPr>
                  <a:xfrm>
                    <a:off x="2306757" y="2090780"/>
                    <a:ext cx="5389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B70693CB-4166-C444-A671-A10875EE7A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6757" y="2090780"/>
                    <a:ext cx="53893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58333" b="-6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FF4700-44CD-7B4A-A55E-7425EB73160C}"/>
                      </a:ext>
                    </a:extLst>
                  </p:cNvPr>
                  <p:cNvSpPr/>
                  <p:nvPr/>
                </p:nvSpPr>
                <p:spPr>
                  <a:xfrm>
                    <a:off x="421211" y="3380201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FF4700-44CD-7B4A-A55E-7425EB7316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11" y="3380201"/>
                    <a:ext cx="36580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0000" b="-6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0A592D00-A09A-564E-8E48-EC363E6E7E65}"/>
                  </a:ext>
                </a:extLst>
              </p:cNvPr>
              <p:cNvCxnSpPr>
                <a:cxnSpLocks/>
                <a:stCxn id="5" idx="4"/>
                <a:endCxn id="8" idx="1"/>
              </p:cNvCxnSpPr>
              <p:nvPr/>
            </p:nvCxnSpPr>
            <p:spPr>
              <a:xfrm rot="16200000" flipH="1">
                <a:off x="849817" y="1954433"/>
                <a:ext cx="1230295" cy="187231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55ACDFF-A299-9B4A-BDF1-4098D538E2AD}"/>
                      </a:ext>
                    </a:extLst>
                  </p:cNvPr>
                  <p:cNvSpPr/>
                  <p:nvPr/>
                </p:nvSpPr>
                <p:spPr>
                  <a:xfrm>
                    <a:off x="1195499" y="2951743"/>
                    <a:ext cx="5389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55ACDFF-A299-9B4A-BDF1-4098D538E2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5499" y="2951743"/>
                    <a:ext cx="53893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65217" b="-6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C2D1DA5-B9DE-0144-81B6-01FB996EE993}"/>
                      </a:ext>
                    </a:extLst>
                  </p:cNvPr>
                  <p:cNvSpPr/>
                  <p:nvPr/>
                </p:nvSpPr>
                <p:spPr>
                  <a:xfrm>
                    <a:off x="4031864" y="3362896"/>
                    <a:ext cx="5389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C2D1DA5-B9DE-0144-81B6-01FB996EE9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1864" y="3362896"/>
                    <a:ext cx="53893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58333" b="-7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5523" y="396469"/>
                <a:ext cx="8340896" cy="5901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Proposition.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is satisfiable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negative cycle free.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Proof. </a:t>
                </a:r>
                <a:r>
                  <a:rPr lang="en-US" sz="2400" dirty="0"/>
                  <a:t>(&lt;=) If there is a negative cycle then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r>
                  <a:rPr lang="en-US" sz="2400" dirty="0"/>
                  <a:t> adding all up: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400" dirty="0"/>
                  <a:t> which is inconsistent.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(=&gt;) Let us assume that there is no negative cycle. We will construct a satisfying solution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Consider additional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edges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For each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define solution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[possible because there is no negative cycle]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Suppose FSOC,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does not satisfy a literal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then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violates definition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23" y="396469"/>
                <a:ext cx="8340896" cy="5901913"/>
              </a:xfrm>
              <a:prstGeom prst="rect">
                <a:avLst/>
              </a:prstGeom>
              <a:blipFill>
                <a:blip r:embed="rId13"/>
                <a:stretch>
                  <a:fillRect l="-1216" t="-645" r="-152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03834EB8-B7A4-8D41-AF32-759099DCAD9F}"/>
              </a:ext>
            </a:extLst>
          </p:cNvPr>
          <p:cNvGrpSpPr/>
          <p:nvPr/>
        </p:nvGrpSpPr>
        <p:grpSpPr>
          <a:xfrm>
            <a:off x="609910" y="3429000"/>
            <a:ext cx="2592207" cy="1969853"/>
            <a:chOff x="609910" y="3429000"/>
            <a:chExt cx="2592207" cy="196985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98C64C-9595-2043-A744-1AD1B3F0EC45}"/>
                </a:ext>
              </a:extLst>
            </p:cNvPr>
            <p:cNvGrpSpPr/>
            <p:nvPr/>
          </p:nvGrpSpPr>
          <p:grpSpPr>
            <a:xfrm>
              <a:off x="609910" y="3429000"/>
              <a:ext cx="2592207" cy="1085251"/>
              <a:chOff x="184031" y="263016"/>
              <a:chExt cx="4806846" cy="201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B2E584A-3C8D-B941-B944-53C7C45117BE}"/>
                      </a:ext>
                    </a:extLst>
                  </p:cNvPr>
                  <p:cNvSpPr/>
                  <p:nvPr/>
                </p:nvSpPr>
                <p:spPr>
                  <a:xfrm>
                    <a:off x="4301329" y="1585898"/>
                    <a:ext cx="689548" cy="6895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B2E584A-3C8D-B941-B944-53C7C45117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329" y="1585898"/>
                    <a:ext cx="689548" cy="689548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68A567D-99DB-B743-AE10-1D8C172E1E74}"/>
                  </a:ext>
                </a:extLst>
              </p:cNvPr>
              <p:cNvGrpSpPr/>
              <p:nvPr/>
            </p:nvGrpSpPr>
            <p:grpSpPr>
              <a:xfrm>
                <a:off x="184031" y="263016"/>
                <a:ext cx="4473325" cy="2012430"/>
                <a:chOff x="184031" y="263016"/>
                <a:chExt cx="4473325" cy="201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50EC98E-684C-9B41-BA3F-ECC631807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031" y="1585898"/>
                      <a:ext cx="689548" cy="6895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50EC98E-684C-9B41-BA3F-ECC6318076E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031" y="1585898"/>
                      <a:ext cx="689548" cy="689548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635F0924-B4E8-034B-B0C5-577498741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0142" y="263016"/>
                      <a:ext cx="689548" cy="68954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635F0924-B4E8-034B-B0C5-57749874184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0142" y="263016"/>
                      <a:ext cx="689548" cy="689548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Curved Connector 38">
                  <a:extLst>
                    <a:ext uri="{FF2B5EF4-FFF2-40B4-BE49-F238E27FC236}">
                      <a16:creationId xmlns:a16="http://schemas.microsoft.com/office/drawing/2014/main" id="{86BEE300-7D56-B441-8ED6-93414F976246}"/>
                    </a:ext>
                  </a:extLst>
                </p:cNvPr>
                <p:cNvCxnSpPr>
                  <a:stCxn id="34" idx="0"/>
                  <a:endCxn id="35" idx="2"/>
                </p:cNvCxnSpPr>
                <p:nvPr/>
              </p:nvCxnSpPr>
              <p:spPr>
                <a:xfrm rot="5400000" flipH="1" flipV="1">
                  <a:off x="925419" y="211176"/>
                  <a:ext cx="978108" cy="1771337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urved Connector 39">
                  <a:extLst>
                    <a:ext uri="{FF2B5EF4-FFF2-40B4-BE49-F238E27FC236}">
                      <a16:creationId xmlns:a16="http://schemas.microsoft.com/office/drawing/2014/main" id="{35F9A476-2617-B14E-8FC1-7B8E988E1AA6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rot="5400000">
                  <a:off x="1097806" y="627356"/>
                  <a:ext cx="1079092" cy="1527545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urved Connector 40">
                  <a:extLst>
                    <a:ext uri="{FF2B5EF4-FFF2-40B4-BE49-F238E27FC236}">
                      <a16:creationId xmlns:a16="http://schemas.microsoft.com/office/drawing/2014/main" id="{472F583A-BDC7-D14B-9EE5-7714C10B2CE1}"/>
                    </a:ext>
                  </a:extLst>
                </p:cNvPr>
                <p:cNvCxnSpPr>
                  <a:cxnSpLocks/>
                  <a:stCxn id="35" idx="6"/>
                  <a:endCxn id="29" idx="0"/>
                </p:cNvCxnSpPr>
                <p:nvPr/>
              </p:nvCxnSpPr>
              <p:spPr>
                <a:xfrm>
                  <a:off x="2989690" y="607790"/>
                  <a:ext cx="1656413" cy="978108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1D945643-1E71-6D4A-9A82-96D18AFB7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76" y="574123"/>
                      <a:ext cx="36580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1D945643-1E71-6D4A-9A82-96D18AFB7A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676" y="574123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56250" b="-6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294B676B-808C-084B-873D-7E9E1C11F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4931" y="1645023"/>
                      <a:ext cx="53893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294B676B-808C-084B-873D-7E9E1C11FE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4931" y="1645023"/>
                      <a:ext cx="538930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62500" b="-705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6EF6C275-0E96-654F-ACF9-D8898D9B8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8426" y="542846"/>
                      <a:ext cx="53893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6EF6C275-0E96-654F-ACF9-D8898D9B89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8426" y="542846"/>
                      <a:ext cx="538930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r="-58333" b="-6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85AC2327-BA82-2849-B08F-B825A058F0CC}"/>
                    </a:ext>
                  </a:extLst>
                </p:cNvPr>
                <p:cNvCxnSpPr>
                  <a:cxnSpLocks/>
                  <a:stCxn id="34" idx="5"/>
                  <a:endCxn id="29" idx="3"/>
                </p:cNvCxnSpPr>
                <p:nvPr/>
              </p:nvCxnSpPr>
              <p:spPr>
                <a:xfrm rot="16200000" flipH="1">
                  <a:off x="2587454" y="359607"/>
                  <a:ext cx="12700" cy="3629714"/>
                </a:xfrm>
                <a:prstGeom prst="curvedConnector3">
                  <a:avLst>
                    <a:gd name="adj1" fmla="val 2595134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6BEBAB6F-84E2-1946-A848-1BF4E67DA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9161" y="1811483"/>
                      <a:ext cx="53893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6BEBAB6F-84E2-1946-A848-1BF4E67DAC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9161" y="1811483"/>
                      <a:ext cx="538930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58333" b="-6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C434953-02E1-FE46-BB72-618086734409}"/>
                    </a:ext>
                  </a:extLst>
                </p:cNvPr>
                <p:cNvSpPr/>
                <p:nvPr/>
              </p:nvSpPr>
              <p:spPr>
                <a:xfrm>
                  <a:off x="1721826" y="5026998"/>
                  <a:ext cx="371855" cy="3718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C434953-02E1-FE46-BB72-618086734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826" y="5026998"/>
                  <a:ext cx="371855" cy="371855"/>
                </a:xfrm>
                <a:prstGeom prst="ellipse">
                  <a:avLst/>
                </a:prstGeom>
                <a:blipFill>
                  <a:blip r:embed="rId20"/>
                  <a:stretch>
                    <a:fillRect l="-625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65642F3C-996C-DD4B-8552-E3982DD85359}"/>
                </a:ext>
              </a:extLst>
            </p:cNvPr>
            <p:cNvCxnSpPr>
              <a:cxnSpLocks/>
              <a:stCxn id="54" idx="2"/>
              <a:endCxn id="34" idx="4"/>
            </p:cNvCxnSpPr>
            <p:nvPr/>
          </p:nvCxnSpPr>
          <p:spPr>
            <a:xfrm rot="10800000">
              <a:off x="795838" y="4514252"/>
              <a:ext cx="925988" cy="698675"/>
            </a:xfrm>
            <a:prstGeom prst="curvedConnector2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39076328-3F98-EC45-A028-C8A4E07CF5AB}"/>
                </a:ext>
              </a:extLst>
            </p:cNvPr>
            <p:cNvCxnSpPr>
              <a:cxnSpLocks/>
              <a:stCxn id="54" idx="7"/>
              <a:endCxn id="35" idx="5"/>
            </p:cNvCxnSpPr>
            <p:nvPr/>
          </p:nvCxnSpPr>
          <p:spPr>
            <a:xfrm rot="5400000" flipH="1" flipV="1">
              <a:off x="1386320" y="4399303"/>
              <a:ext cx="1335057" cy="2924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24BDF0D9-EFFD-AB41-9B3B-BDB810C958D7}"/>
                </a:ext>
              </a:extLst>
            </p:cNvPr>
            <p:cNvCxnSpPr>
              <a:cxnSpLocks/>
              <a:stCxn id="54" idx="6"/>
              <a:endCxn id="29" idx="4"/>
            </p:cNvCxnSpPr>
            <p:nvPr/>
          </p:nvCxnSpPr>
          <p:spPr>
            <a:xfrm flipV="1">
              <a:off x="2093681" y="4514251"/>
              <a:ext cx="922509" cy="698675"/>
            </a:xfrm>
            <a:prstGeom prst="curvedConnector2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BFA57F-274A-1C49-9E11-06931CEC430E}"/>
                  </a:ext>
                </a:extLst>
              </p:cNvPr>
              <p:cNvSpPr/>
              <p:nvPr/>
            </p:nvSpPr>
            <p:spPr>
              <a:xfrm>
                <a:off x="262190" y="5698218"/>
                <a:ext cx="268022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BFA57F-274A-1C49-9E11-06931CEC4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90" y="5698218"/>
                <a:ext cx="2680221" cy="120032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4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10DA-B644-8E42-80B1-7F7ED64F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DP for Difference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4751-EE52-FA4E-AE71-13FF8499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Satisfiability check for conjunctive fragment of DL can be performed using Bellman-Ford algorithm in time O(|V|.|E|)</a:t>
            </a:r>
          </a:p>
          <a:p>
            <a:pPr>
              <a:lnSpc>
                <a:spcPct val="100000"/>
              </a:lnSpc>
            </a:pPr>
            <a:r>
              <a:rPr lang="en-US" dirty="0"/>
              <a:t>Inconsistency/</a:t>
            </a:r>
            <a:r>
              <a:rPr lang="en-US" dirty="0" err="1"/>
              <a:t>unsatisfiability</a:t>
            </a:r>
            <a:r>
              <a:rPr lang="en-US" dirty="0"/>
              <a:t> explanations are negative cycles</a:t>
            </a:r>
          </a:p>
          <a:p>
            <a:pPr>
              <a:lnSpc>
                <a:spcPct val="100000"/>
              </a:lnSpc>
            </a:pPr>
            <a:r>
              <a:rPr lang="en-US" dirty="0"/>
              <a:t>Amenable to incremental checks</a:t>
            </a:r>
          </a:p>
        </p:txBody>
      </p:sp>
    </p:spTree>
    <p:extLst>
      <p:ext uri="{BB962C8B-B14F-4D97-AF65-F5344CB8AC3E}">
        <p14:creationId xmlns:p14="http://schemas.microsoft.com/office/powerpoint/2010/main" val="49983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D1324-5D3D-6D4A-8C62-76A473F3D45F}"/>
              </a:ext>
            </a:extLst>
          </p:cNvPr>
          <p:cNvCxnSpPr>
            <a:cxnSpLocks/>
          </p:cNvCxnSpPr>
          <p:nvPr/>
        </p:nvCxnSpPr>
        <p:spPr>
          <a:xfrm>
            <a:off x="3238079" y="3118776"/>
            <a:ext cx="2587370" cy="7386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6A10B-78BA-8E4E-B958-FAEE057E3058}"/>
              </a:ext>
            </a:extLst>
          </p:cNvPr>
          <p:cNvSpPr txBox="1"/>
          <p:nvPr/>
        </p:nvSpPr>
        <p:spPr>
          <a:xfrm>
            <a:off x="1293586" y="1935326"/>
            <a:ext cx="3398780" cy="397031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Theory solvers/decision procedures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18114-0556-934E-86A0-115BDF7D5EE3}"/>
              </a:ext>
            </a:extLst>
          </p:cNvPr>
          <p:cNvSpPr txBox="1"/>
          <p:nvPr/>
        </p:nvSpPr>
        <p:spPr>
          <a:xfrm>
            <a:off x="1693894" y="2951000"/>
            <a:ext cx="1802525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Arithmetic 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E6814-EF6C-E849-8498-8A5C61C990AA}"/>
              </a:ext>
            </a:extLst>
          </p:cNvPr>
          <p:cNvSpPr txBox="1"/>
          <p:nvPr/>
        </p:nvSpPr>
        <p:spPr>
          <a:xfrm>
            <a:off x="1877824" y="327416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Bitvectors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0C421-59BD-8940-BAA9-777FC8E2D644}"/>
              </a:ext>
            </a:extLst>
          </p:cNvPr>
          <p:cNvSpPr txBox="1"/>
          <p:nvPr/>
        </p:nvSpPr>
        <p:spPr>
          <a:xfrm>
            <a:off x="8759493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DPLL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ED88-5CA9-0349-8E40-6D96563D337C}"/>
              </a:ext>
            </a:extLst>
          </p:cNvPr>
          <p:cNvSpPr txBox="1"/>
          <p:nvPr/>
        </p:nvSpPr>
        <p:spPr>
          <a:xfrm>
            <a:off x="2093278" y="359732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Difference logic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3652A-F276-824E-AF8D-2523940FEA37}"/>
              </a:ext>
            </a:extLst>
          </p:cNvPr>
          <p:cNvSpPr txBox="1"/>
          <p:nvPr/>
        </p:nvSpPr>
        <p:spPr>
          <a:xfrm>
            <a:off x="2308732" y="392048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…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5807D-5ACB-F44E-97FA-27DE06829BD5}"/>
              </a:ext>
            </a:extLst>
          </p:cNvPr>
          <p:cNvSpPr txBox="1"/>
          <p:nvPr/>
        </p:nvSpPr>
        <p:spPr>
          <a:xfrm>
            <a:off x="2524186" y="4243639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Uninterpreted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2187-BA6E-0D4E-85F8-48645470EA19}"/>
              </a:ext>
            </a:extLst>
          </p:cNvPr>
          <p:cNvSpPr txBox="1"/>
          <p:nvPr/>
        </p:nvSpPr>
        <p:spPr>
          <a:xfrm>
            <a:off x="5825449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Core 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5AAEF-0C35-1643-AA43-EEE9CE3E89F7}"/>
              </a:ext>
            </a:extLst>
          </p:cNvPr>
          <p:cNvCxnSpPr/>
          <p:nvPr/>
        </p:nvCxnSpPr>
        <p:spPr>
          <a:xfrm flipH="1" flipV="1">
            <a:off x="3496419" y="2951000"/>
            <a:ext cx="2329030" cy="646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ACD5F-12BD-DB4B-BAE2-B97F1204ECB3}"/>
              </a:ext>
            </a:extLst>
          </p:cNvPr>
          <p:cNvCxnSpPr>
            <a:cxnSpLocks/>
          </p:cNvCxnSpPr>
          <p:nvPr/>
        </p:nvCxnSpPr>
        <p:spPr>
          <a:xfrm flipH="1" flipV="1">
            <a:off x="4693931" y="3274160"/>
            <a:ext cx="1131518" cy="3231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5BD65-2036-1C42-93CC-488D998856DB}"/>
              </a:ext>
            </a:extLst>
          </p:cNvPr>
          <p:cNvCxnSpPr>
            <a:cxnSpLocks/>
          </p:cNvCxnSpPr>
          <p:nvPr/>
        </p:nvCxnSpPr>
        <p:spPr>
          <a:xfrm>
            <a:off x="4693930" y="3525086"/>
            <a:ext cx="1131519" cy="33233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94757-437B-6642-8CE5-824185DA7AA5}"/>
              </a:ext>
            </a:extLst>
          </p:cNvPr>
          <p:cNvCxnSpPr>
            <a:cxnSpLocks/>
          </p:cNvCxnSpPr>
          <p:nvPr/>
        </p:nvCxnSpPr>
        <p:spPr>
          <a:xfrm flipH="1">
            <a:off x="4693928" y="3983545"/>
            <a:ext cx="1131521" cy="3924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E1992D-A3B5-7E4F-A0C2-E0752F08438D}"/>
              </a:ext>
            </a:extLst>
          </p:cNvPr>
          <p:cNvCxnSpPr>
            <a:cxnSpLocks/>
          </p:cNvCxnSpPr>
          <p:nvPr/>
        </p:nvCxnSpPr>
        <p:spPr>
          <a:xfrm flipH="1">
            <a:off x="4693929" y="4243639"/>
            <a:ext cx="1144802" cy="4154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40D64-CA0E-A74D-A22A-97AE44FCD7F8}"/>
              </a:ext>
            </a:extLst>
          </p:cNvPr>
          <p:cNvSpPr txBox="1"/>
          <p:nvPr/>
        </p:nvSpPr>
        <p:spPr>
          <a:xfrm>
            <a:off x="4780857" y="2674008"/>
            <a:ext cx="1738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literals/formula in </a:t>
            </a:r>
          </a:p>
          <a:p>
            <a:r>
              <a:rPr lang="en-US" sz="1600" dirty="0">
                <a:latin typeface="+mj-lt"/>
              </a:rPr>
              <a:t>real arithmetic</a:t>
            </a:r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B267D-4BA0-F445-AFC2-ED4B0AE93384}"/>
              </a:ext>
            </a:extLst>
          </p:cNvPr>
          <p:cNvSpPr txBox="1"/>
          <p:nvPr/>
        </p:nvSpPr>
        <p:spPr>
          <a:xfrm>
            <a:off x="4697053" y="4659119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solution or </a:t>
            </a:r>
          </a:p>
          <a:p>
            <a:r>
              <a:rPr lang="en-US" sz="1600" dirty="0">
                <a:latin typeface="+mj-lt"/>
              </a:rPr>
              <a:t>counterexample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D153A6-717D-1448-B7FE-CDD7697FBC11}"/>
              </a:ext>
            </a:extLst>
          </p:cNvPr>
          <p:cNvCxnSpPr>
            <a:cxnSpLocks/>
          </p:cNvCxnSpPr>
          <p:nvPr/>
        </p:nvCxnSpPr>
        <p:spPr>
          <a:xfrm flipH="1">
            <a:off x="7627974" y="3658879"/>
            <a:ext cx="113151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EAAD5-B25D-9B40-B748-E84660711D6A}"/>
              </a:ext>
            </a:extLst>
          </p:cNvPr>
          <p:cNvCxnSpPr>
            <a:cxnSpLocks/>
          </p:cNvCxnSpPr>
          <p:nvPr/>
        </p:nvCxnSpPr>
        <p:spPr>
          <a:xfrm>
            <a:off x="7627975" y="4151319"/>
            <a:ext cx="1131517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296A7-B8E9-9B4E-A3C1-1975DFE3F634}"/>
              </a:ext>
            </a:extLst>
          </p:cNvPr>
          <p:cNvSpPr txBox="1"/>
          <p:nvPr/>
        </p:nvSpPr>
        <p:spPr>
          <a:xfrm>
            <a:off x="7627974" y="2627823"/>
            <a:ext cx="113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boolean</a:t>
            </a:r>
            <a:r>
              <a:rPr lang="en-US" sz="1600" dirty="0">
                <a:latin typeface="+mj-lt"/>
              </a:rPr>
              <a:t> skeleton of problem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D610B-5A7C-E143-B2C0-88EA4F707EA6}"/>
              </a:ext>
            </a:extLst>
          </p:cNvPr>
          <p:cNvSpPr txBox="1"/>
          <p:nvPr/>
        </p:nvSpPr>
        <p:spPr>
          <a:xfrm>
            <a:off x="7627973" y="4382150"/>
            <a:ext cx="113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assertions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SMT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/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/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Several approaches, lazy approach: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Abstract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to propositional form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Feed to DPLL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theory decision procedure to refine propositional formula a guide SAT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blipFill>
                <a:blip r:embed="rId3"/>
                <a:stretch>
                  <a:fillRect l="-506"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07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426759"/>
                <a:ext cx="9370102" cy="551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	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400" dirty="0"/>
                  <a:t>	        	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	</a:t>
                </a:r>
              </a:p>
              <a:p>
                <a:r>
                  <a:rPr lang="en-US" sz="2400" dirty="0"/>
                  <a:t>returns model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checks this as UNSAT</a:t>
                </a:r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∨2∨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</a:t>
                </a:r>
              </a:p>
              <a:p>
                <a:r>
                  <a:rPr lang="en-US" sz="2400" dirty="0"/>
                  <a:t>returns model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2,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and finds this to be UNSAT</a:t>
                </a:r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} to DPLL</a:t>
                </a:r>
              </a:p>
              <a:p>
                <a:r>
                  <a:rPr lang="en-US" sz="2400" dirty="0"/>
                  <a:t>returns UNSAT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6759"/>
                <a:ext cx="9370102" cy="5515484"/>
              </a:xfrm>
              <a:prstGeom prst="rect">
                <a:avLst/>
              </a:prstGeom>
              <a:blipFill>
                <a:blip r:embed="rId2"/>
                <a:stretch>
                  <a:fillRect l="-812" t="-229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AFDFA509-F629-C64D-A7DE-93CE692C92D2}"/>
              </a:ext>
            </a:extLst>
          </p:cNvPr>
          <p:cNvSpPr/>
          <p:nvPr/>
        </p:nvSpPr>
        <p:spPr>
          <a:xfrm>
            <a:off x="1639550" y="1828800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A07AE91-5EDF-D944-8556-B62FB41F73E9}"/>
              </a:ext>
            </a:extLst>
          </p:cNvPr>
          <p:cNvSpPr/>
          <p:nvPr/>
        </p:nvSpPr>
        <p:spPr>
          <a:xfrm>
            <a:off x="2869992" y="1828800"/>
            <a:ext cx="1620244" cy="194872"/>
          </a:xfrm>
          <a:custGeom>
            <a:avLst/>
            <a:gdLst>
              <a:gd name="connsiteX0" fmla="*/ 0 w 1620244"/>
              <a:gd name="connsiteY0" fmla="*/ 16239 h 194872"/>
              <a:gd name="connsiteX1" fmla="*/ 92584 w 1620244"/>
              <a:gd name="connsiteY1" fmla="*/ 162392 h 194872"/>
              <a:gd name="connsiteX2" fmla="*/ 347194 w 1620244"/>
              <a:gd name="connsiteY2" fmla="*/ 113675 h 194872"/>
              <a:gd name="connsiteX3" fmla="*/ 416632 w 1620244"/>
              <a:gd name="connsiteY3" fmla="*/ 97436 h 194872"/>
              <a:gd name="connsiteX4" fmla="*/ 509218 w 1620244"/>
              <a:gd name="connsiteY4" fmla="*/ 113675 h 194872"/>
              <a:gd name="connsiteX5" fmla="*/ 555511 w 1620244"/>
              <a:gd name="connsiteY5" fmla="*/ 162392 h 194872"/>
              <a:gd name="connsiteX6" fmla="*/ 601804 w 1620244"/>
              <a:gd name="connsiteY6" fmla="*/ 194872 h 194872"/>
              <a:gd name="connsiteX7" fmla="*/ 717536 w 1620244"/>
              <a:gd name="connsiteY7" fmla="*/ 113675 h 194872"/>
              <a:gd name="connsiteX8" fmla="*/ 856414 w 1620244"/>
              <a:gd name="connsiteY8" fmla="*/ 81196 h 194872"/>
              <a:gd name="connsiteX9" fmla="*/ 1157317 w 1620244"/>
              <a:gd name="connsiteY9" fmla="*/ 97436 h 194872"/>
              <a:gd name="connsiteX10" fmla="*/ 1226755 w 1620244"/>
              <a:gd name="connsiteY10" fmla="*/ 113675 h 194872"/>
              <a:gd name="connsiteX11" fmla="*/ 1504511 w 1620244"/>
              <a:gd name="connsiteY11" fmla="*/ 97436 h 194872"/>
              <a:gd name="connsiteX12" fmla="*/ 1620244 w 1620244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0244" h="194872" extrusionOk="0">
                <a:moveTo>
                  <a:pt x="0" y="16239"/>
                </a:moveTo>
                <a:cubicBezTo>
                  <a:pt x="7791" y="61140"/>
                  <a:pt x="-16053" y="154184"/>
                  <a:pt x="92584" y="162392"/>
                </a:cubicBezTo>
                <a:cubicBezTo>
                  <a:pt x="144207" y="167415"/>
                  <a:pt x="313944" y="121264"/>
                  <a:pt x="347194" y="113675"/>
                </a:cubicBezTo>
                <a:cubicBezTo>
                  <a:pt x="357866" y="117330"/>
                  <a:pt x="391251" y="97119"/>
                  <a:pt x="416632" y="97436"/>
                </a:cubicBezTo>
                <a:cubicBezTo>
                  <a:pt x="444748" y="101347"/>
                  <a:pt x="485124" y="102429"/>
                  <a:pt x="509218" y="113675"/>
                </a:cubicBezTo>
                <a:cubicBezTo>
                  <a:pt x="534404" y="124742"/>
                  <a:pt x="538625" y="146139"/>
                  <a:pt x="555511" y="162392"/>
                </a:cubicBezTo>
                <a:cubicBezTo>
                  <a:pt x="567864" y="174152"/>
                  <a:pt x="583744" y="186520"/>
                  <a:pt x="601804" y="194872"/>
                </a:cubicBezTo>
                <a:cubicBezTo>
                  <a:pt x="643966" y="149751"/>
                  <a:pt x="643142" y="138270"/>
                  <a:pt x="717536" y="113675"/>
                </a:cubicBezTo>
                <a:cubicBezTo>
                  <a:pt x="762127" y="99770"/>
                  <a:pt x="856414" y="81196"/>
                  <a:pt x="856414" y="81196"/>
                </a:cubicBezTo>
                <a:cubicBezTo>
                  <a:pt x="954081" y="86184"/>
                  <a:pt x="1070609" y="99404"/>
                  <a:pt x="1157317" y="97436"/>
                </a:cubicBezTo>
                <a:cubicBezTo>
                  <a:pt x="1183235" y="102101"/>
                  <a:pt x="1202467" y="114819"/>
                  <a:pt x="1226755" y="113675"/>
                </a:cubicBezTo>
                <a:cubicBezTo>
                  <a:pt x="1324085" y="120490"/>
                  <a:pt x="1418026" y="110321"/>
                  <a:pt x="1504511" y="97436"/>
                </a:cubicBezTo>
                <a:cubicBezTo>
                  <a:pt x="1613416" y="20311"/>
                  <a:pt x="1578368" y="56151"/>
                  <a:pt x="1620244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F122656-CECD-EB47-AA15-CA02BA41F87C}"/>
              </a:ext>
            </a:extLst>
          </p:cNvPr>
          <p:cNvSpPr/>
          <p:nvPr/>
        </p:nvSpPr>
        <p:spPr>
          <a:xfrm>
            <a:off x="4896086" y="1828800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E152F9-D790-1042-BD9C-813643460115}"/>
              </a:ext>
            </a:extLst>
          </p:cNvPr>
          <p:cNvSpPr/>
          <p:nvPr/>
        </p:nvSpPr>
        <p:spPr>
          <a:xfrm>
            <a:off x="6169363" y="1791325"/>
            <a:ext cx="546516" cy="194872"/>
          </a:xfrm>
          <a:custGeom>
            <a:avLst/>
            <a:gdLst>
              <a:gd name="connsiteX0" fmla="*/ 0 w 546516"/>
              <a:gd name="connsiteY0" fmla="*/ 16239 h 194872"/>
              <a:gd name="connsiteX1" fmla="*/ 31229 w 546516"/>
              <a:gd name="connsiteY1" fmla="*/ 162392 h 194872"/>
              <a:gd name="connsiteX2" fmla="*/ 117110 w 546516"/>
              <a:gd name="connsiteY2" fmla="*/ 113675 h 194872"/>
              <a:gd name="connsiteX3" fmla="*/ 140532 w 546516"/>
              <a:gd name="connsiteY3" fmla="*/ 97436 h 194872"/>
              <a:gd name="connsiteX4" fmla="*/ 171761 w 546516"/>
              <a:gd name="connsiteY4" fmla="*/ 113675 h 194872"/>
              <a:gd name="connsiteX5" fmla="*/ 187376 w 546516"/>
              <a:gd name="connsiteY5" fmla="*/ 162392 h 194872"/>
              <a:gd name="connsiteX6" fmla="*/ 202991 w 546516"/>
              <a:gd name="connsiteY6" fmla="*/ 194872 h 194872"/>
              <a:gd name="connsiteX7" fmla="*/ 242028 w 546516"/>
              <a:gd name="connsiteY7" fmla="*/ 113675 h 194872"/>
              <a:gd name="connsiteX8" fmla="*/ 288872 w 546516"/>
              <a:gd name="connsiteY8" fmla="*/ 81196 h 194872"/>
              <a:gd name="connsiteX9" fmla="*/ 390368 w 546516"/>
              <a:gd name="connsiteY9" fmla="*/ 97436 h 194872"/>
              <a:gd name="connsiteX10" fmla="*/ 413790 w 546516"/>
              <a:gd name="connsiteY10" fmla="*/ 113675 h 194872"/>
              <a:gd name="connsiteX11" fmla="*/ 507479 w 546516"/>
              <a:gd name="connsiteY11" fmla="*/ 97436 h 194872"/>
              <a:gd name="connsiteX12" fmla="*/ 546516 w 546516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6516" h="194872" extrusionOk="0">
                <a:moveTo>
                  <a:pt x="0" y="16239"/>
                </a:moveTo>
                <a:cubicBezTo>
                  <a:pt x="-1935" y="58958"/>
                  <a:pt x="-9730" y="155094"/>
                  <a:pt x="31229" y="162392"/>
                </a:cubicBezTo>
                <a:cubicBezTo>
                  <a:pt x="49567" y="167047"/>
                  <a:pt x="105498" y="121257"/>
                  <a:pt x="117110" y="113675"/>
                </a:cubicBezTo>
                <a:cubicBezTo>
                  <a:pt x="121057" y="112595"/>
                  <a:pt x="128696" y="102580"/>
                  <a:pt x="140532" y="97436"/>
                </a:cubicBezTo>
                <a:cubicBezTo>
                  <a:pt x="149784" y="102216"/>
                  <a:pt x="164449" y="102066"/>
                  <a:pt x="171761" y="113675"/>
                </a:cubicBezTo>
                <a:cubicBezTo>
                  <a:pt x="181047" y="124675"/>
                  <a:pt x="182427" y="145275"/>
                  <a:pt x="187376" y="162392"/>
                </a:cubicBezTo>
                <a:cubicBezTo>
                  <a:pt x="190956" y="174192"/>
                  <a:pt x="196622" y="185141"/>
                  <a:pt x="202991" y="194872"/>
                </a:cubicBezTo>
                <a:cubicBezTo>
                  <a:pt x="217087" y="149008"/>
                  <a:pt x="215882" y="138537"/>
                  <a:pt x="242028" y="113675"/>
                </a:cubicBezTo>
                <a:cubicBezTo>
                  <a:pt x="257069" y="99770"/>
                  <a:pt x="288872" y="81196"/>
                  <a:pt x="288872" y="81196"/>
                </a:cubicBezTo>
                <a:cubicBezTo>
                  <a:pt x="321095" y="86350"/>
                  <a:pt x="359797" y="91215"/>
                  <a:pt x="390368" y="97436"/>
                </a:cubicBezTo>
                <a:cubicBezTo>
                  <a:pt x="399001" y="100253"/>
                  <a:pt x="405706" y="115189"/>
                  <a:pt x="413790" y="113675"/>
                </a:cubicBezTo>
                <a:cubicBezTo>
                  <a:pt x="445505" y="114256"/>
                  <a:pt x="478122" y="105143"/>
                  <a:pt x="507479" y="97436"/>
                </a:cubicBezTo>
                <a:cubicBezTo>
                  <a:pt x="543766" y="23093"/>
                  <a:pt x="532579" y="57725"/>
                  <a:pt x="546516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2B66F5-A14B-B148-A59C-856C61CDED39}"/>
              </a:ext>
            </a:extLst>
          </p:cNvPr>
          <p:cNvGrpSpPr/>
          <p:nvPr/>
        </p:nvGrpSpPr>
        <p:grpSpPr>
          <a:xfrm>
            <a:off x="7179671" y="147459"/>
            <a:ext cx="4867371" cy="2343351"/>
            <a:chOff x="1293586" y="1935326"/>
            <a:chExt cx="9268432" cy="333747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A46287-4808-E948-89F4-DD9510F6BA3B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79" y="3118776"/>
              <a:ext cx="2587370" cy="7386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148563-BAF3-0347-A753-3A9968E4AB3F}"/>
                </a:ext>
              </a:extLst>
            </p:cNvPr>
            <p:cNvSpPr txBox="1"/>
            <p:nvPr/>
          </p:nvSpPr>
          <p:spPr>
            <a:xfrm>
              <a:off x="1293586" y="1935326"/>
              <a:ext cx="3398781" cy="326567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Theory solvers/decision procedures</a:t>
              </a: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72C977-FAFA-6244-A6AE-4C297E8265B5}"/>
                </a:ext>
              </a:extLst>
            </p:cNvPr>
            <p:cNvSpPr txBox="1"/>
            <p:nvPr/>
          </p:nvSpPr>
          <p:spPr>
            <a:xfrm>
              <a:off x="1693893" y="2951000"/>
              <a:ext cx="1802525" cy="6136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Arithmetic 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8EE8D-FB15-FC4A-B8AC-5713C4075885}"/>
                </a:ext>
              </a:extLst>
            </p:cNvPr>
            <p:cNvSpPr txBox="1"/>
            <p:nvPr/>
          </p:nvSpPr>
          <p:spPr>
            <a:xfrm>
              <a:off x="1877825" y="3274166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+mj-lt"/>
                </a:rPr>
                <a:t>Bitvectors</a:t>
              </a:r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1CD58F-612B-EE47-9AF2-6F0345F86E73}"/>
                </a:ext>
              </a:extLst>
            </p:cNvPr>
            <p:cNvSpPr txBox="1"/>
            <p:nvPr/>
          </p:nvSpPr>
          <p:spPr>
            <a:xfrm>
              <a:off x="8759493" y="3458820"/>
              <a:ext cx="1802525" cy="8547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DPLL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03E7ED-CA18-0F42-BF7E-6A9C4FDFD777}"/>
                </a:ext>
              </a:extLst>
            </p:cNvPr>
            <p:cNvSpPr txBox="1"/>
            <p:nvPr/>
          </p:nvSpPr>
          <p:spPr>
            <a:xfrm>
              <a:off x="2093278" y="3597325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Difference logic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318672-0404-9849-84CC-2AE4AD38C35A}"/>
                </a:ext>
              </a:extLst>
            </p:cNvPr>
            <p:cNvSpPr txBox="1"/>
            <p:nvPr/>
          </p:nvSpPr>
          <p:spPr>
            <a:xfrm>
              <a:off x="2308732" y="3920485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…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4033CC-0B03-2348-8BD5-C3F3D4593DA1}"/>
                </a:ext>
              </a:extLst>
            </p:cNvPr>
            <p:cNvSpPr txBox="1"/>
            <p:nvPr/>
          </p:nvSpPr>
          <p:spPr>
            <a:xfrm>
              <a:off x="2524186" y="4243639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Uninterpreted functions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8E58EC-F4D9-6047-B996-DF1D811856A5}"/>
                </a:ext>
              </a:extLst>
            </p:cNvPr>
            <p:cNvSpPr txBox="1"/>
            <p:nvPr/>
          </p:nvSpPr>
          <p:spPr>
            <a:xfrm>
              <a:off x="5825449" y="3458820"/>
              <a:ext cx="1802525" cy="8547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Core </a:t>
              </a:r>
            </a:p>
            <a:p>
              <a:endParaRPr lang="en-US" sz="1100" dirty="0">
                <a:latin typeface="+mj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2570BB-9F16-BB4D-A822-AF6931DFFA10}"/>
                </a:ext>
              </a:extLst>
            </p:cNvPr>
            <p:cNvCxnSpPr/>
            <p:nvPr/>
          </p:nvCxnSpPr>
          <p:spPr>
            <a:xfrm flipH="1" flipV="1">
              <a:off x="3496419" y="2951000"/>
              <a:ext cx="2329030" cy="646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DC854EB-1CCF-7943-9F55-269ECF69EA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931" y="3274160"/>
              <a:ext cx="1131518" cy="32316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2CD124-F188-5B45-A38C-25F058EAF86B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30" y="3525086"/>
              <a:ext cx="1131519" cy="33233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874304-8E79-A144-85DE-87A8E1F06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8" y="3983545"/>
              <a:ext cx="1131521" cy="3924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A52B48-9509-CC44-8B67-1B84CFF49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9" y="4243639"/>
              <a:ext cx="1144802" cy="41549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945CD6-46EB-D24B-A5F7-2D0DFF1292B8}"/>
                </a:ext>
              </a:extLst>
            </p:cNvPr>
            <p:cNvSpPr txBox="1"/>
            <p:nvPr/>
          </p:nvSpPr>
          <p:spPr>
            <a:xfrm>
              <a:off x="4780858" y="2674008"/>
              <a:ext cx="2320460" cy="821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</a:rPr>
                <a:t>literals/formula in </a:t>
              </a:r>
            </a:p>
            <a:p>
              <a:r>
                <a:rPr lang="en-US" sz="1050" dirty="0">
                  <a:latin typeface="+mj-lt"/>
                </a:rPr>
                <a:t>real arithmetic</a:t>
              </a:r>
            </a:p>
            <a:p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C666C7-105C-074C-AF7B-035EB6A3CE79}"/>
                </a:ext>
              </a:extLst>
            </p:cNvPr>
            <p:cNvSpPr txBox="1"/>
            <p:nvPr/>
          </p:nvSpPr>
          <p:spPr>
            <a:xfrm>
              <a:off x="4697053" y="4659119"/>
              <a:ext cx="1561587" cy="613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</a:rPr>
                <a:t>solution or </a:t>
              </a:r>
            </a:p>
            <a:p>
              <a:r>
                <a:rPr lang="en-US" sz="1050" dirty="0">
                  <a:latin typeface="+mj-lt"/>
                </a:rPr>
                <a:t>counterexample</a:t>
              </a:r>
              <a:endParaRPr lang="en-US" sz="105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211E7A2-8997-5749-9086-FA9F8295E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974" y="3658879"/>
              <a:ext cx="11315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6E2BBAC-8D0A-744D-8944-12AB7E6612A4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75" y="4151319"/>
              <a:ext cx="1131517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5B03CD-2103-4543-9945-57D3F2E45E6D}"/>
                </a:ext>
              </a:extLst>
            </p:cNvPr>
            <p:cNvSpPr txBox="1"/>
            <p:nvPr/>
          </p:nvSpPr>
          <p:spPr>
            <a:xfrm>
              <a:off x="7627975" y="2627823"/>
              <a:ext cx="1802524" cy="82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+mj-lt"/>
                </a:rPr>
                <a:t>boolean</a:t>
              </a:r>
              <a:r>
                <a:rPr lang="en-US" sz="1050" dirty="0">
                  <a:latin typeface="+mj-lt"/>
                </a:rPr>
                <a:t> skeleton of problem</a:t>
              </a:r>
              <a:endParaRPr lang="en-US" sz="10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FC36D0-B056-644B-AEA7-FF21794AC91B}"/>
                </a:ext>
              </a:extLst>
            </p:cNvPr>
            <p:cNvSpPr txBox="1"/>
            <p:nvPr/>
          </p:nvSpPr>
          <p:spPr>
            <a:xfrm>
              <a:off x="7627973" y="4382150"/>
              <a:ext cx="1131518" cy="37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j-lt"/>
                </a:rPr>
                <a:t>assertions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3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64E-D5FA-E04A-BC91-1788B2B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56C2-68EC-204C-9723-A8E672B1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z3</a:t>
            </a:r>
          </a:p>
          <a:p>
            <a:pPr lvl="1"/>
            <a:r>
              <a:rPr lang="en-US" dirty="0">
                <a:hlinkClick r:id="rId2"/>
              </a:rPr>
              <a:t>https://ericpony.github.io/z3py-tutorial/guide-examples.htm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Readings </a:t>
            </a:r>
          </a:p>
          <a:p>
            <a:r>
              <a:rPr lang="en-US" dirty="0"/>
              <a:t>Read chapter 4 for next week</a:t>
            </a:r>
          </a:p>
          <a:p>
            <a:r>
              <a:rPr lang="en-US" dirty="0"/>
              <a:t>Reading more about decision procedures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CDFD6-7E46-584F-9745-059E7F12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033" y="2722344"/>
            <a:ext cx="2529943" cy="4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B6BF-AF9C-DC4B-91A8-0990C357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modulo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5E665-1805-1945-8523-A3E30C8D5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SAT: Given a </a:t>
                </a:r>
                <a:r>
                  <a:rPr lang="en-US" i="1" dirty="0">
                    <a:latin typeface="+mj-lt"/>
                  </a:rPr>
                  <a:t>well-formed formula </a:t>
                </a:r>
                <a:r>
                  <a:rPr lang="en-US" dirty="0">
                    <a:latin typeface="+mj-lt"/>
                  </a:rPr>
                  <a:t>in propositional logic, determine whether there exists a satisfying solution</a:t>
                </a:r>
              </a:p>
              <a:p>
                <a:r>
                  <a:rPr lang="en-US" dirty="0">
                    <a:latin typeface="+mj-lt"/>
                  </a:rPr>
                  <a:t>A </a:t>
                </a:r>
                <a:r>
                  <a:rPr lang="en-US" i="1" dirty="0">
                    <a:solidFill>
                      <a:srgbClr val="0070C0"/>
                    </a:solidFill>
                    <a:latin typeface="+mj-lt"/>
                  </a:rPr>
                  <a:t>satisfiability modulo theory </a:t>
                </a:r>
                <a:r>
                  <a:rPr lang="en-US" dirty="0">
                    <a:solidFill>
                      <a:srgbClr val="0070C0"/>
                    </a:solidFill>
                    <a:latin typeface="+mj-lt"/>
                  </a:rPr>
                  <a:t>(SMT) </a:t>
                </a:r>
                <a:r>
                  <a:rPr lang="en-US" dirty="0">
                    <a:latin typeface="+mj-lt"/>
                  </a:rPr>
                  <a:t>problem is a generalization of SAT in which some of the binary variables are replaced by predicates over a suitable set of non-binary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= 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≥ 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&gt; 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2)   	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≤ 5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(−2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+ 5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 7) 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is a predicate in </a:t>
                </a:r>
                <a:r>
                  <a:rPr lang="en-US" sz="2000" i="1" dirty="0">
                    <a:latin typeface="+mj-lt"/>
                  </a:rPr>
                  <a:t>difference logic</a:t>
                </a:r>
                <a:r>
                  <a:rPr lang="en-US" sz="2000" dirty="0">
                    <a:latin typeface="+mj-lt"/>
                  </a:rPr>
                  <a:t> in which the variables are real-valued, and the clauses are constructed with  standard comparison operations &gt;, &gt;=, =$ and –(minus)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is a predicate in real arithmetic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5E665-1805-1945-8523-A3E30C8D5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81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D1324-5D3D-6D4A-8C62-76A473F3D45F}"/>
              </a:ext>
            </a:extLst>
          </p:cNvPr>
          <p:cNvCxnSpPr>
            <a:cxnSpLocks/>
          </p:cNvCxnSpPr>
          <p:nvPr/>
        </p:nvCxnSpPr>
        <p:spPr>
          <a:xfrm>
            <a:off x="3238079" y="3118776"/>
            <a:ext cx="2587370" cy="7386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6A10B-78BA-8E4E-B958-FAEE057E3058}"/>
              </a:ext>
            </a:extLst>
          </p:cNvPr>
          <p:cNvSpPr txBox="1"/>
          <p:nvPr/>
        </p:nvSpPr>
        <p:spPr>
          <a:xfrm>
            <a:off x="1293586" y="1935326"/>
            <a:ext cx="3398780" cy="397031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Theory solvers/decision procedures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18114-0556-934E-86A0-115BDF7D5EE3}"/>
              </a:ext>
            </a:extLst>
          </p:cNvPr>
          <p:cNvSpPr txBox="1"/>
          <p:nvPr/>
        </p:nvSpPr>
        <p:spPr>
          <a:xfrm>
            <a:off x="1693894" y="2951000"/>
            <a:ext cx="1802525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Arithmetic 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E6814-EF6C-E849-8498-8A5C61C990AA}"/>
              </a:ext>
            </a:extLst>
          </p:cNvPr>
          <p:cNvSpPr txBox="1"/>
          <p:nvPr/>
        </p:nvSpPr>
        <p:spPr>
          <a:xfrm>
            <a:off x="1877824" y="327416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Bitvectors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0C421-59BD-8940-BAA9-777FC8E2D644}"/>
              </a:ext>
            </a:extLst>
          </p:cNvPr>
          <p:cNvSpPr txBox="1"/>
          <p:nvPr/>
        </p:nvSpPr>
        <p:spPr>
          <a:xfrm>
            <a:off x="8759493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DPLL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ED88-5CA9-0349-8E40-6D96563D337C}"/>
              </a:ext>
            </a:extLst>
          </p:cNvPr>
          <p:cNvSpPr txBox="1"/>
          <p:nvPr/>
        </p:nvSpPr>
        <p:spPr>
          <a:xfrm>
            <a:off x="2093278" y="359732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Difference logic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3652A-F276-824E-AF8D-2523940FEA37}"/>
              </a:ext>
            </a:extLst>
          </p:cNvPr>
          <p:cNvSpPr txBox="1"/>
          <p:nvPr/>
        </p:nvSpPr>
        <p:spPr>
          <a:xfrm>
            <a:off x="2308732" y="392048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…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5807D-5ACB-F44E-97FA-27DE06829BD5}"/>
              </a:ext>
            </a:extLst>
          </p:cNvPr>
          <p:cNvSpPr txBox="1"/>
          <p:nvPr/>
        </p:nvSpPr>
        <p:spPr>
          <a:xfrm>
            <a:off x="2524186" y="4243639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Uninterpreted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2187-BA6E-0D4E-85F8-48645470EA19}"/>
              </a:ext>
            </a:extLst>
          </p:cNvPr>
          <p:cNvSpPr txBox="1"/>
          <p:nvPr/>
        </p:nvSpPr>
        <p:spPr>
          <a:xfrm>
            <a:off x="5825449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Core 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5AAEF-0C35-1643-AA43-EEE9CE3E89F7}"/>
              </a:ext>
            </a:extLst>
          </p:cNvPr>
          <p:cNvCxnSpPr/>
          <p:nvPr/>
        </p:nvCxnSpPr>
        <p:spPr>
          <a:xfrm flipH="1" flipV="1">
            <a:off x="3496419" y="2951000"/>
            <a:ext cx="2329030" cy="646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ACD5F-12BD-DB4B-BAE2-B97F1204ECB3}"/>
              </a:ext>
            </a:extLst>
          </p:cNvPr>
          <p:cNvCxnSpPr>
            <a:cxnSpLocks/>
          </p:cNvCxnSpPr>
          <p:nvPr/>
        </p:nvCxnSpPr>
        <p:spPr>
          <a:xfrm flipH="1" flipV="1">
            <a:off x="4693931" y="3274160"/>
            <a:ext cx="1131518" cy="3231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5BD65-2036-1C42-93CC-488D998856DB}"/>
              </a:ext>
            </a:extLst>
          </p:cNvPr>
          <p:cNvCxnSpPr>
            <a:cxnSpLocks/>
          </p:cNvCxnSpPr>
          <p:nvPr/>
        </p:nvCxnSpPr>
        <p:spPr>
          <a:xfrm>
            <a:off x="4693930" y="3525086"/>
            <a:ext cx="1131519" cy="33233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94757-437B-6642-8CE5-824185DA7AA5}"/>
              </a:ext>
            </a:extLst>
          </p:cNvPr>
          <p:cNvCxnSpPr>
            <a:cxnSpLocks/>
          </p:cNvCxnSpPr>
          <p:nvPr/>
        </p:nvCxnSpPr>
        <p:spPr>
          <a:xfrm flipH="1">
            <a:off x="4693928" y="3983545"/>
            <a:ext cx="1131521" cy="3924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E1992D-A3B5-7E4F-A0C2-E0752F08438D}"/>
              </a:ext>
            </a:extLst>
          </p:cNvPr>
          <p:cNvCxnSpPr>
            <a:cxnSpLocks/>
          </p:cNvCxnSpPr>
          <p:nvPr/>
        </p:nvCxnSpPr>
        <p:spPr>
          <a:xfrm flipH="1">
            <a:off x="4693929" y="4243639"/>
            <a:ext cx="1144802" cy="4154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40D64-CA0E-A74D-A22A-97AE44FCD7F8}"/>
              </a:ext>
            </a:extLst>
          </p:cNvPr>
          <p:cNvSpPr txBox="1"/>
          <p:nvPr/>
        </p:nvSpPr>
        <p:spPr>
          <a:xfrm>
            <a:off x="4780857" y="2674008"/>
            <a:ext cx="145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CNF formula in </a:t>
            </a:r>
          </a:p>
          <a:p>
            <a:r>
              <a:rPr lang="en-US" sz="1600" dirty="0">
                <a:latin typeface="+mj-lt"/>
              </a:rPr>
              <a:t>real arithmetic</a:t>
            </a:r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B267D-4BA0-F445-AFC2-ED4B0AE93384}"/>
              </a:ext>
            </a:extLst>
          </p:cNvPr>
          <p:cNvSpPr txBox="1"/>
          <p:nvPr/>
        </p:nvSpPr>
        <p:spPr>
          <a:xfrm>
            <a:off x="4697053" y="4659119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solution or </a:t>
            </a:r>
          </a:p>
          <a:p>
            <a:r>
              <a:rPr lang="en-US" sz="1600" dirty="0">
                <a:latin typeface="+mj-lt"/>
              </a:rPr>
              <a:t>counterexample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D153A6-717D-1448-B7FE-CDD7697FBC11}"/>
              </a:ext>
            </a:extLst>
          </p:cNvPr>
          <p:cNvCxnSpPr>
            <a:cxnSpLocks/>
          </p:cNvCxnSpPr>
          <p:nvPr/>
        </p:nvCxnSpPr>
        <p:spPr>
          <a:xfrm flipH="1">
            <a:off x="7627974" y="3658879"/>
            <a:ext cx="113151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EAAD5-B25D-9B40-B748-E84660711D6A}"/>
              </a:ext>
            </a:extLst>
          </p:cNvPr>
          <p:cNvCxnSpPr>
            <a:cxnSpLocks/>
          </p:cNvCxnSpPr>
          <p:nvPr/>
        </p:nvCxnSpPr>
        <p:spPr>
          <a:xfrm>
            <a:off x="7627975" y="4151319"/>
            <a:ext cx="1131517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296A7-B8E9-9B4E-A3C1-1975DFE3F634}"/>
              </a:ext>
            </a:extLst>
          </p:cNvPr>
          <p:cNvSpPr txBox="1"/>
          <p:nvPr/>
        </p:nvSpPr>
        <p:spPr>
          <a:xfrm>
            <a:off x="7627974" y="2627823"/>
            <a:ext cx="113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boolean</a:t>
            </a:r>
            <a:r>
              <a:rPr lang="en-US" sz="1600" dirty="0">
                <a:latin typeface="+mj-lt"/>
              </a:rPr>
              <a:t> skeleton of problem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D610B-5A7C-E143-B2C0-88EA4F707EA6}"/>
              </a:ext>
            </a:extLst>
          </p:cNvPr>
          <p:cNvSpPr txBox="1"/>
          <p:nvPr/>
        </p:nvSpPr>
        <p:spPr>
          <a:xfrm>
            <a:off x="7627973" y="4382150"/>
            <a:ext cx="113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assertions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 SMT solver</a:t>
            </a:r>
          </a:p>
        </p:txBody>
      </p:sp>
    </p:spTree>
    <p:extLst>
      <p:ext uri="{BB962C8B-B14F-4D97-AF65-F5344CB8AC3E}">
        <p14:creationId xmlns:p14="http://schemas.microsoft.com/office/powerpoint/2010/main" val="28917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7" grpId="0" animBg="1"/>
      <p:bldP spid="9" grpId="0" animBg="1"/>
      <p:bldP spid="8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5061-08CB-DB48-842F-4DAB2B19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overview of theories, models, decision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70360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2E06-4195-8B47-9A9A-8A3F58A2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theory in mathematical logic?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E4DB-099B-B948-95E6-B19E3452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talk about </a:t>
            </a:r>
            <a:r>
              <a:rPr lang="en-US" dirty="0">
                <a:solidFill>
                  <a:srgbClr val="0070C0"/>
                </a:solidFill>
              </a:rPr>
              <a:t>well-formed formulas with non-binary variables</a:t>
            </a:r>
            <a:r>
              <a:rPr lang="en-US" dirty="0"/>
              <a:t>, we have to say exactly what type of formulas are allowed</a:t>
            </a:r>
          </a:p>
          <a:p>
            <a:r>
              <a:rPr lang="en-US" dirty="0"/>
              <a:t>and, what it means for assignments to </a:t>
            </a:r>
            <a:r>
              <a:rPr lang="en-US" i="1" dirty="0"/>
              <a:t>satisfy such formulas </a:t>
            </a:r>
            <a:endParaRPr lang="en-US" dirty="0"/>
          </a:p>
          <a:p>
            <a:r>
              <a:rPr lang="en-US" dirty="0"/>
              <a:t>This brings us to some basic notions in mathematical logic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theory</a:t>
            </a:r>
            <a:r>
              <a:rPr lang="en-US" dirty="0"/>
              <a:t> --- what does a well-formed formula look like ?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models</a:t>
            </a:r>
            <a:r>
              <a:rPr lang="en-US" dirty="0"/>
              <a:t> --- what does it mean to satisfy a formula? </a:t>
            </a:r>
          </a:p>
        </p:txBody>
      </p:sp>
    </p:spTree>
    <p:extLst>
      <p:ext uri="{BB962C8B-B14F-4D97-AF65-F5344CB8AC3E}">
        <p14:creationId xmlns:p14="http://schemas.microsoft.com/office/powerpoint/2010/main" val="419339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A479C8-9C77-3744-84B5-FB686A8E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Building up a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DDAEE-6CAA-0146-B7C6-7CD12DAB5B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9872" y="1343818"/>
                <a:ext cx="6154928" cy="526684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First, we define the syntax for writing formulas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</a:t>
                </a:r>
                <a:r>
                  <a:rPr lang="en-US" i="1" dirty="0"/>
                  <a:t> </a:t>
                </a:r>
                <a:r>
                  <a:rPr lang="en-US" i="1" dirty="0">
                    <a:solidFill>
                      <a:srgbClr val="0070C0"/>
                    </a:solidFill>
                  </a:rPr>
                  <a:t>signature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function symbols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+,−,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: 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predicate symbols</a:t>
                </a:r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/>
                  <a:t>arity</a:t>
                </a:r>
                <a:r>
                  <a:rPr lang="en-US" dirty="0"/>
                  <a:t> of each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𝑎𝑟𝑖𝑡𝑦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/>
                  <a:t>0 </a:t>
                </a:r>
                <a:r>
                  <a:rPr lang="en-US" i="1" dirty="0">
                    <a:solidFill>
                      <a:srgbClr val="0070C0"/>
                    </a:solidFill>
                  </a:rPr>
                  <a:t>arity</a:t>
                </a:r>
                <a:r>
                  <a:rPr lang="en-US" i="1" dirty="0"/>
                  <a:t> </a:t>
                </a:r>
                <a:r>
                  <a:rPr lang="en-US" dirty="0"/>
                  <a:t>functions are constants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i="1" dirty="0"/>
                  <a:t>: </a:t>
                </a:r>
                <a:r>
                  <a:rPr lang="en-US" b="0" dirty="0"/>
                  <a:t>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variables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𝑇𝑒𝑟𝑚𝑠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are terms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b="0" dirty="0"/>
                  <a:t> with arity k,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70C0"/>
                    </a:solidFill>
                  </a:rPr>
                  <a:t>Ground terms </a:t>
                </a:r>
                <a:r>
                  <a:rPr lang="en-US" dirty="0"/>
                  <a:t>are terms without variables</a:t>
                </a:r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DDAEE-6CAA-0146-B7C6-7CD12DA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9872" y="1343818"/>
                <a:ext cx="6154928" cy="5266844"/>
              </a:xfrm>
              <a:blipFill>
                <a:blip r:embed="rId2"/>
                <a:stretch>
                  <a:fillRect l="-1235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0CEE4F-48F1-1B47-98B4-428F663E41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02628" y="1366836"/>
                <a:ext cx="5181600" cy="483314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0,+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Terms defined by this signature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,0,…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0CEE4F-48F1-1B47-98B4-428F663E4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02628" y="1366836"/>
                <a:ext cx="5181600" cy="4833145"/>
              </a:xfrm>
              <a:blipFill>
                <a:blip r:embed="rId3"/>
                <a:stretch>
                  <a:fillRect l="-1467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E86D97-EEAE-BF45-A374-EECDE2810881}"/>
                  </a:ext>
                </a:extLst>
              </p14:cNvPr>
              <p14:cNvContentPartPr/>
              <p14:nvPr/>
            </p14:nvContentPartPr>
            <p14:xfrm>
              <a:off x="7085520" y="1086120"/>
              <a:ext cx="3201480" cy="416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E86D97-EEAE-BF45-A374-EECDE28108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6160" y="1076760"/>
                <a:ext cx="3220200" cy="41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65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F053-31BD-1C46-BB5D-4D98103F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118"/>
          </a:xfrm>
        </p:spPr>
        <p:txBody>
          <a:bodyPr/>
          <a:lstStyle/>
          <a:p>
            <a:r>
              <a:rPr lang="en-US" dirty="0"/>
              <a:t>Terms to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092F-39A2-084A-A4EB-9C3A4FF51F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4675" y="1154244"/>
                <a:ext cx="7570033" cy="570375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0" dirty="0">
                    <a:solidFill>
                      <a:srgbClr val="0070C0"/>
                    </a:solidFill>
                  </a:rPr>
                  <a:t>Atomic formulas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US" b="0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True, False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b="0" dirty="0"/>
                  <a:t> with arity k,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i="1" dirty="0"/>
                  <a:t>literal </a:t>
                </a:r>
                <a:r>
                  <a:rPr lang="en-US" dirty="0"/>
                  <a:t>is an AF or its negation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Set of all atomic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0" dirty="0">
                    <a:solidFill>
                      <a:srgbClr val="0070C0"/>
                    </a:solidFill>
                  </a:rPr>
                  <a:t>Quantifier free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</m:oMath>
                </a14:m>
                <a:r>
                  <a:rPr lang="en-US" b="0" dirty="0"/>
                  <a:t> then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Set of all quantifier free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First order formulas </a:t>
                </a:r>
                <a:r>
                  <a:rPr lang="en-US" dirty="0"/>
                  <a:t>is the set of quantifier free formulas under universal and existential quantifiers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Bound variables </a:t>
                </a:r>
                <a:r>
                  <a:rPr lang="en-US" dirty="0"/>
                  <a:t>are those that are attached to quantifiers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Free variables</a:t>
                </a:r>
                <a:r>
                  <a:rPr lang="en-US" dirty="0"/>
                  <a:t>: variables not bound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70C0"/>
                    </a:solidFill>
                  </a:rPr>
                  <a:t>Sentence</a:t>
                </a:r>
                <a:r>
                  <a:rPr lang="en-US" i="1" dirty="0"/>
                  <a:t>: </a:t>
                </a:r>
                <a:r>
                  <a:rPr lang="en-US" dirty="0"/>
                  <a:t>First order formula with no free variables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Theory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set of all sentences over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092F-39A2-084A-A4EB-9C3A4FF51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4675" y="1154244"/>
                <a:ext cx="7570033" cy="5703756"/>
              </a:xfrm>
              <a:blipFill>
                <a:blip r:embed="rId2"/>
                <a:stretch>
                  <a:fillRect l="-335" t="-444" r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D510A9-FA4D-574A-8B22-089C888A5D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09482" y="1154244"/>
                <a:ext cx="2944317" cy="5022719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=+(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D510A9-FA4D-574A-8B22-089C888A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09482" y="1154244"/>
                <a:ext cx="2944317" cy="5022719"/>
              </a:xfrm>
              <a:blipFill>
                <a:blip r:embed="rId3"/>
                <a:stretch>
                  <a:fillRect l="-1288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0E289E-FAB3-9D4E-AF00-2D9296FD9AE1}"/>
                  </a:ext>
                </a:extLst>
              </p14:cNvPr>
              <p14:cNvContentPartPr/>
              <p14:nvPr/>
            </p14:nvContentPartPr>
            <p14:xfrm>
              <a:off x="1609560" y="2286360"/>
              <a:ext cx="9691200" cy="3774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0E289E-FAB3-9D4E-AF00-2D9296FD9A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0200" y="2277000"/>
                <a:ext cx="9709920" cy="37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83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0A0C-1E59-CF48-951A-83BE50E4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0B2B7A-E6F6-9B4F-99CD-C7993A13EF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764" y="1499616"/>
                <a:ext cx="10515600" cy="51815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This notion of model from mathematical logic is not to be confused with the notion of a model for a computational or physical process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model</a:t>
                </a:r>
                <a:r>
                  <a:rPr lang="en-US" sz="2400" dirty="0"/>
                  <a:t> gives meanings or </a:t>
                </a:r>
                <a:r>
                  <a:rPr lang="en-US" sz="2400" i="1" dirty="0"/>
                  <a:t>interpretations </a:t>
                </a:r>
                <a:r>
                  <a:rPr lang="en-US" sz="2400" dirty="0"/>
                  <a:t>to formulas in theory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Theory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to define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0070C0"/>
                    </a:solidFill>
                  </a:rPr>
                  <a:t>domain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interpretations of all functions and predicate symbols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arity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for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true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if it evaluates to true under the given interpretations over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0B2B7A-E6F6-9B4F-99CD-C7993A13E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764" y="1499616"/>
                <a:ext cx="10515600" cy="5181599"/>
              </a:xfrm>
              <a:blipFill>
                <a:blip r:embed="rId2"/>
                <a:stretch>
                  <a:fillRect l="-724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F750A9-1FE1-2144-BF6C-C3E7079413A8}"/>
                  </a:ext>
                </a:extLst>
              </p14:cNvPr>
              <p14:cNvContentPartPr/>
              <p14:nvPr/>
            </p14:nvContentPartPr>
            <p14:xfrm>
              <a:off x="1504440" y="3290040"/>
              <a:ext cx="396720" cy="146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F750A9-1FE1-2144-BF6C-C3E707941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5080" y="3280680"/>
                <a:ext cx="415440" cy="14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2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2208</Words>
  <Application>Microsoft Macintosh PowerPoint</Application>
  <PresentationFormat>Widescreen</PresentationFormat>
  <Paragraphs>354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Satisfiability modulo theories</vt:lpstr>
      <vt:lpstr>Today</vt:lpstr>
      <vt:lpstr>Satisfiability modulo theories</vt:lpstr>
      <vt:lpstr>Architecture of an SMT solver</vt:lpstr>
      <vt:lpstr>⟨model theory⟩</vt:lpstr>
      <vt:lpstr>What is a theory in mathematical logic? </vt:lpstr>
      <vt:lpstr>Building up a theory</vt:lpstr>
      <vt:lpstr>Terms to Formulas</vt:lpstr>
      <vt:lpstr>Models for theories</vt:lpstr>
      <vt:lpstr>Example</vt:lpstr>
      <vt:lpstr>Decision procedures</vt:lpstr>
      <vt:lpstr>⟨\model theory⟩</vt:lpstr>
      <vt:lpstr>Example theories</vt:lpstr>
      <vt:lpstr>Uninterpreted functions</vt:lpstr>
      <vt:lpstr>Decision procedure  for Uninterpreted functions (UF)</vt:lpstr>
      <vt:lpstr>Decision procedure for Uninterpreted functions (UF)</vt:lpstr>
      <vt:lpstr>Difference Logic (conjunctive fragment)</vt:lpstr>
      <vt:lpstr>An Application: Job shop scheduling problem</vt:lpstr>
      <vt:lpstr>Decision procedure for Difference logic</vt:lpstr>
      <vt:lpstr>PowerPoint Presentation</vt:lpstr>
      <vt:lpstr>PowerPoint Presentation</vt:lpstr>
      <vt:lpstr>PowerPoint Presentation</vt:lpstr>
      <vt:lpstr>Summary of DP for Difference Logic</vt:lpstr>
      <vt:lpstr>Return to SMT</vt:lpstr>
      <vt:lpstr>PowerPoint Presentation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Satisfiability modulo theories</dc:title>
  <dc:creator>Mitra, Sayan</dc:creator>
  <cp:lastModifiedBy>Mitra, Sayan</cp:lastModifiedBy>
  <cp:revision>48</cp:revision>
  <cp:lastPrinted>2019-10-06T00:58:25Z</cp:lastPrinted>
  <dcterms:created xsi:type="dcterms:W3CDTF">2019-09-03T14:47:01Z</dcterms:created>
  <dcterms:modified xsi:type="dcterms:W3CDTF">2021-09-09T19:58:10Z</dcterms:modified>
</cp:coreProperties>
</file>