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24" r:id="rId2"/>
    <p:sldId id="573" r:id="rId3"/>
    <p:sldId id="542" r:id="rId4"/>
    <p:sldId id="553" r:id="rId5"/>
    <p:sldId id="554" r:id="rId6"/>
    <p:sldId id="555" r:id="rId7"/>
    <p:sldId id="571" r:id="rId8"/>
    <p:sldId id="572" r:id="rId9"/>
    <p:sldId id="556" r:id="rId10"/>
    <p:sldId id="507" r:id="rId11"/>
    <p:sldId id="549" r:id="rId12"/>
    <p:sldId id="548" r:id="rId13"/>
    <p:sldId id="550" r:id="rId14"/>
    <p:sldId id="506" r:id="rId15"/>
    <p:sldId id="551" r:id="rId16"/>
    <p:sldId id="508" r:id="rId17"/>
    <p:sldId id="552" r:id="rId18"/>
    <p:sldId id="578" r:id="rId19"/>
    <p:sldId id="579" r:id="rId20"/>
    <p:sldId id="575" r:id="rId21"/>
    <p:sldId id="576" r:id="rId22"/>
    <p:sldId id="577" r:id="rId23"/>
    <p:sldId id="334" r:id="rId24"/>
    <p:sldId id="509" r:id="rId25"/>
    <p:sldId id="302" r:id="rId26"/>
    <p:sldId id="354" r:id="rId27"/>
    <p:sldId id="566" r:id="rId28"/>
    <p:sldId id="510" r:id="rId29"/>
    <p:sldId id="511" r:id="rId30"/>
    <p:sldId id="512" r:id="rId31"/>
    <p:sldId id="568" r:id="rId32"/>
    <p:sldId id="569" r:id="rId33"/>
    <p:sldId id="567" r:id="rId34"/>
    <p:sldId id="570" r:id="rId35"/>
    <p:sldId id="513" r:id="rId36"/>
    <p:sldId id="581" r:id="rId37"/>
    <p:sldId id="514" r:id="rId38"/>
    <p:sldId id="515" r:id="rId39"/>
    <p:sldId id="516" r:id="rId40"/>
    <p:sldId id="580" r:id="rId41"/>
    <p:sldId id="583" r:id="rId42"/>
    <p:sldId id="585" r:id="rId43"/>
    <p:sldId id="256" r:id="rId44"/>
    <p:sldId id="586" r:id="rId45"/>
    <p:sldId id="301" r:id="rId46"/>
    <p:sldId id="58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1"/>
    <p:restoredTop sz="96208"/>
  </p:normalViewPr>
  <p:slideViewPr>
    <p:cSldViewPr snapToGrid="0" snapToObjects="1" showGuides="1">
      <p:cViewPr>
        <p:scale>
          <a:sx n="100" d="100"/>
          <a:sy n="100" d="100"/>
        </p:scale>
        <p:origin x="2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18:42:50.36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6897 8343 24575,'0'-29'0,"0"-18"0,0 25 0,0-3 0,0-1 0,0 5 0,0-19 0,0 13 0,0-18 0,0 16 0,15-11 0,-11 36 0,12-35 0,-16 33 0,0-17 0,0 7 0,24 12 0,-19-11 0,19-9 0,-24 18 0,0-17 0,0-1 0,16 18 0,-12-17 0,11 46 0,-15-17 0,0 18 0,0-24 0,24 23 0,-18-17 0,17 18 0,-23-24 0,0 15 0,24-11 0,-18 12 0,17 7 0,-7-17 0,-12 18 0,11-24 0,9 15 0,-18-11 0,17 12 0,-23-16 0,0 24 0,16-19 0,-12 19 0,12-24 0,-16 0 0,0 23 0,0-17 0,0 18 0,0-24 0,0 16 0,0-13 0,0 13 0,0-16 0,0 24 0,0-18 0,0 17 0,0-23 0,0 16 0,0-12 0,0 11 0,0-15 0,0 24 0,23-18 0,-17 17 0,18-23 0,-24 0 0,0 0 0,0 0 0</inkml:trace>
  <inkml:trace contextRef="#ctx0" brushRef="#br0" timeOffset="1244">6897 8237 24575,'43'0'0,"-6"0"0,-9 0 0,11 0 0,-10 0 0,1 0 0,9-15 0,-35 11 0,11-12 0,9 16 0,-18 0 0,17 0 0,-23 0 0,16 0 0,-12 0 0,12 0 0,-16-23 0,23 17 0,-17-18 0,18 24 0</inkml:trace>
  <inkml:trace contextRef="#ctx0" brushRef="#br0" timeOffset="3210">7355 7743 24575,'0'20'0,"0"19"0,0-33 0,0 18 0,0-1 0,0-17 0,0 18 0,0-24 0,0 15 0,0-11 0,0 12 0,0-16 0,0 23 0,0-17 0,0 18 0,16-24 0,-12 15 0,12-11 0,-16 12 0,0-16 0,0 0 0,0 24 0,23-19 0,-17 19 0,18-24 0,-24 0 0,15 23 0,-11-17 0,12 18 0,7-24 0,-17 0 0,18 0 0,-24 0 0,23 0 0,-17 0 0,18 0 0,-24 0 0,15 0 0,-11 0 0,12 0 0,-16 0 0,24 0 0,-19 0 0,19 0 0,-24 0 0,0 0 0,0-24 0,0 18 0,0-17 0,0 23 0,0-24 0,0 19 0,0-19 0,-24 24 0,19-16 0,-19 12 0,24-11 0,0-9 0,-16 18 0,12-17 0,-11 7 0,15 12 0,0-11 0,0-9 0,0 18 0,0-17 0,0 23 0,0-24 0,0 18 0,-24-17 0,18 23 0,-17 0 0,23 0 0,0 0 0,-24-16 0,18 12 0,-17-12 0,23 16 0,-16 0 0,12 0 0,-35 0 0,33 0 0,-17 0 0,23 0 0,-16 0 0,12 0 0,-12 0 0,-7 0 0,17 0 0,-17 0 0,23 0 0,0 0 0</inkml:trace>
  <inkml:trace contextRef="#ctx0" brushRef="#br0" timeOffset="5573">10178 9013 24575,'0'-43'0,"0"22"0,0-18 0,0 11 0,0-17 0,0 0-860,0 12 0,0-1 860,0-15 0,11 15 0,1 0 13,-6-11-13,5 19 0,2 1 0,2-12 0,-13 11 0,0 1 0,14-13 0,7 11 0,-17-12 0,18 33 0,-24-41 0,0 41 0,0-18 1276,15 9-1276,-11 26 431,12-22-431,-16 26 0,0-15 0,0 24 0,0-18 0,0 17 0,0-23 0,0 24 0,0-18 0,24 17 0,-19-7 0,19-12 0,-24 11 0,0 9 0,23-18 0,-17 17 0,18-23 0,-24 16 0,0-12 0,16 12 0,-13 7 0,13-17 0,-16 18 0,0-24 0,0 15 0,0-11 0,0 12 0,0 7 0,0-17 0,0 18 0,0-24 0,0 0 0,0 23 0,0-17 0,0 18 0,0-24 0,24 0 0,-18 15 0,17-11 0,-23 12 0,0-16 0,0 23 0,0-17 0,0 18 0,0-8 0,0-13 0,0 13 0,0-16 0,0 0 0,0 0 0</inkml:trace>
  <inkml:trace contextRef="#ctx0" brushRef="#br0" timeOffset="6912">10125 8749 24575,'29'0'0,"18"0"0,-41 0 0,33 0 0,-35 0 0,35 0 0,-17 0 0,5 0 0,-11 0 0,8 0 0,-19 0 0,19 0 0,-1 0 0,-17 0 0,18-24 0,-24 18 0,0-17 0,0 23 0,0 0 0</inkml:trace>
  <inkml:trace contextRef="#ctx0" brushRef="#br0" timeOffset="7927">10583 8290 24575,'0'30'0,"0"-7"0,0-7 0,0 11 0,0-5 0,0 1 0,0-7 0,24-12 0,-18 12 0,17 7 0,-23-17 0,0 33 0,0-35 0,0 12 0,0-16 0,0 23 0,16-17 0,-12 18 0,12-24 0,-16 23 0,0-17 0,0 18 0,23-9 0,-17-11 0,17 12 0,-23-16 0,0 23 0,0-17 0,0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19:37:20.1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18574 14799 24575,'0'-20'0,"0"3"0,10-11 0,3-5 0,-2 0 0,0-1-1535,2-2 1,1 0 1534,6 4 0,-1-3-875,-8-1 0,-3-5 1,3 5 874,10 0 0,3 1 0,-7 4 0,1-2 0,-2 1-145,4-11 0,-3 2 145,-3 5 0,0-1 0,6-6 0,-1-2 0,-8-4 0,-1 2 0,3 14 0,2-1 0,-1-3 0,0-3 0,-3 4 0,-8 8 0,0 1 0,3-7 0,2-4 0,1 2 0,4-1 0,-2 1 0,-8-6 0,0-4 0,4 9 0,3-2 0,-4 4 0,-5-1 0,-2 1 0,1-2 0,0-2 0,0 1-925,0-3 1,0 0 924,0 7 0,0-2 0,0-2-456,0-9 1,0-3 0,0 2 455,0 12 0,0 2 0,0-2 0,0 0 0,0-3 0,0 0 0,0 2 0,0-2 0,0 0 0,0 0 0,0-7 0,0-1 0,0-1 0,0 9 0,-1-1 0,1 1 0,1 0 0,4-11 0,1 2 0,-1 1 0,-3 10 0,-2 2 0,2-3 0,1 1 0,2-3 0,0 1 0,-2 2 0,-3-12 0,0-2 0,0 9 0,0-5 0,0 0 0,0 3 0,0 3 0,0 2 0,0-2-239,0-5 0,0-4 1,0 0-1,0 5 239,0 9 0,0 4 0,0-3 0,0-7 0,0-4 0,0 0 0,0 5 0,0-6 0,0 0 0,0 10 0,1-4 0,-1-1 0,-1 3 0,-4 0 0,-1 2 0,1-2 0,3-9 0,2-2 0,-2 1 0,-3 0 0,-1 0 0,1 2-158,5 3 1,1 1 0,-2 0 157,-5-1 0,-4 0 0,3-1 0,5-1 0,3 0 0,-6 3 0,-9 10 0,-5 3 0,5-1 0,10-6 0,5-1 0,-4 1 0,-17-7 0,1 0 0,15 7 0,5-1 0,-2 1 0,-6-10 0,-2 0 0,2 8 0,-1-2 0,0 1 0,-3-5 0,0 0 0,-2-3 0,-1 0 0,-6 4 0,0 0 0,9 0 0,1 0 0,-3 7 0,-2 1 179,-6 2 0,3 0-179,16-2 0,-2 3 864,-18 16 1,-3 1-865,14-12 0,1 1 0,-18 0 0,7 9 0,3-2 0,15-5 0,0-1 0,-17 4 0,1-1 0,15-22 0,-15 19 0,-1 1 0,14-12 0,-18 11 0,1 1 3276,17 3-3213,-14-1 0,1-1-63,15 3 0,-2-4 0,-4-1 0,-13-11 0,17 9 0,-12 8 0,-3 1 0,-7-10 0,7-16 2447,-3 17-2447,1 12 1886,17-7-1886,-33 17 783,35-33-783,-12 35 20,16-12-20,0-7 0,-23 17 0,17-18 0,-18 24 0,24 0 0,0 0 0,0-23 0,0 17 0,-16-18 0,13 24 0,-13-15 0,16 11 0,0-35 0,0 33 0,0-33 0,-24 35 0,18-36 0,-17 35 0,23-19 0,0 24 0,0 0 0,0-23 0,0-7 0</inkml:trace>
  <inkml:trace contextRef="#ctx0" brushRef="#br0" timeOffset="2507">18979 11536 24575,'-43'23'0,"22"-17"0,-3 18 0,9-9 0,11-11 0,-12 12 0,-8-16 0,19 24 0,-19-42 0,24 36 0,0-42 0,0 24 0,24 0 0,-19-16 0,19 12 0,-24-11 0,0 15 0,0 0 0,0-24 0,16 18 0,-12-17 0,11 23 0,-15-16 0,24 12 0,-18-11 0,17 15 0,-7-24 0,-12 18 0,11-17 0,-15 23 0,24 0 0,-18-24 0,17 18 0,-23-17 0,0 23 0,0 0 0,24 23 0,-3-17 0,5 18 0,-1-1 0,-3-17 0,17 18 0,-35-24 0,35 15 0,-33-11 0,18 12 0,-24-16 0,0 0 0,23 0 0,-17 0 0,18 0 0,-24 0 0,0 23 0,0-17 0,0 18 0</inkml:trace>
  <inkml:trace contextRef="#ctx0" brushRef="#br0" timeOffset="15366">23089 14570 24575,'0'-46'0,"0"0"0,0 13 0,0-1 0,0-1 0,0-8 0,0-2 0,0-1-820,0 7 1,0-3 0,0 1 0,0 1-274,0-7 1,-1 2 0,2-2 608,4 3 0,2-2 1,0 0-1,-2 1 484,-4 4 0,-1 1 0,1 0 0,3 1 0,6 2 0,3 2 0,1-1 0,-4-1 0,-6-9 0,-4-2 0,-1 1 0,4 3 0,4 4 0,2 2 0,-2-1-318,-5 0 1,-2-2-1,-1-1 1,0 3 317,1-4 0,0 3 0,0 0-23,0 3 1,0 1 0,0-1 22,0-8 0,0-2 0,0 4 0,0-5 0,0 1 0,-1 8 0,1-2 0,1 2-554,7-7 0,0 2 554,-6-4 0,0 0 0,6 3 0,-1 2 0,-6-1 0,-2-1 0,1-3 0,0 0 0,0 2 0,0 2 0,0 8 0,0 0 0,0-10 0,0 2 0,0 10 0,0 1 0,0-3 0,0-1 0,0-9 0,0 2 0,0 1 1145,0-2 1,0 0-1146,0-4 0,0 8 0,0-2 756,0 6 0,0 1-756,0 0 0,0 0 0,0-7 0,0 1 0,0 14 0,0 0 0,0-14 0,0-1 0,0 7 0,0 0 0,0-8 0,0 0 0,0 0 0,0-1 225,0-3 0,0 0-225,0 3 0,0 0 0,0-3 0,0 0 0,0 3 0,0 2 139,0 7 1,0-1-140,2-5 0,-4 0 0,-5 13 0,-1 1 0,6-2 0,0 0 5,-6-4 1,0 1-6,8-16 0,-11 14 0,-1 1 0,6-11 0,-18 12 0,1 0 0,17-16 0,-14 14 0,1 1 0,15-11 0,-16 20 0,1-1 0,15-4 0,2-1 0,-10 3 0,0-1 0,3-1 0,2 0 0,6 2 0,-1 5 1445,-14 1-1445,-8-17 0,18 11 0,-6 7 0,1-3 0,11-21 0,2 19 0,-4 1 2242,-22-12-2242,19 10 0,-15 7 0,0 0 0,16-9 0,-11-16 0,2 18 0,2 3 0,5 2 0,-13 3 0,-1-1 0,16-7 0,-35 5 0,33-25 0,-17 26 1670,-1-7-1670,18 13 1034,-33-9-1034,35 18 0,-12-17 0,16 23 0,0 0 0,0-16 0,-23 12 0,17-12 0,-17 16 0,23 0 0,0 16 0,0-12 0,0 12 0,0-16 0,0 23 0,0-17 0,0 18 0</inkml:trace>
  <inkml:trace contextRef="#ctx0" brushRef="#br0" timeOffset="17928">23142 11818 24575,'-23'20'0,"17"19"0,-18-33 0,24 17 0,0 1 0,0-18 0,-15 17 0,11-23 0,-12 0 0,16 0 0,0 0 0,0-23 0,0 17 0,16-18 0,-12 1 0,11 17 0,-15-33 0,0 35 0,24-35 0,-18 33 0,17-18 0,-23 24 0,0-16 0,0 13 0,0-13 0,0 16 0,0 0 0,24 0 0,-18 0 0,17 0 0,-23 0 0,16 0 0,-12 0 0,11 16 0,9-13 0,-18 13 0,33-16 0,-12 24 0,-5-18 0,-2 11 0,-1 5 0,9 5 0,17-5 0,-16 1 0,10 1 0,-35-18 0,35 17 0,-33-23 0,18 0 0,-24 0 0,0 0 0</inkml:trace>
  <inkml:trace contextRef="#ctx0" brushRef="#br0" timeOffset="20874">23001 14517 24575,'15'-36'0,"0"0"0,0 0 0,13 1 0,7 0 0,1-2 0,-5-1 0,-9-2 0,-5-1 0,1-2 0,5 0-547,2 8 1,4-2 0,2 0 0,0 0 0,0 0 0,-4 1-110,-1-2 1,-3-1-1,-1 2 1,0-1 0,3 0 108,-1 4 1,2 0 0,1 0 0,0 0 0,0-1 0,-1 0-1,-2-2 1,0-1 0,0 0 0,-1 0 0,2 1 0,0 2 296,5-4 1,2 3 0,0 0-1,0 1 1,-1-2 249,-2 1 0,-1-1 0,0 0 0,0 0 0,0 0 0,-1 1 0,0-1 0,-1 1 0,1 0 0,-1 1 0,-1 2 0,0 0 0,0 0 0,-1 1 0,0 0-322,4-5 0,0 1 0,-2 0 0,-2 0 322,1-8 0,-2 1 0,2 3 0,1 6 0,3 4 0,-2-2 344,-2-3 0,-1 0 0,0-1-344,-2 0 0,0 0 0,0 0 535,4 1 1,0-1 0,-3 1-536,-9 3 0,-4 0 0,3 0 0,3 2 0,2 1 0,-1 0 1167,7-15 0,-3 0-1167,-10 12 0,-3 0 0,2 0 0,10-12 0,0-2 166,-10 2 1,-1-3 0,-1 2-167,-1 12 0,0 2 0,1-3 0,1-2 0,3-2 0,-2-1 0,-2 1 0,-5-2 0,-3 2 0,1-1 0,4 0 0,1 0 0,-2-1 0,-2-4 0,-3-2 0,0 1 0,1 0 0,0 0 0,0 2 0,0 7 0,0 2 0,0-2 0,0-13 0,0-2 0,0 4 0,0 0 0,0 0 0,0 9 0,0-4 0,0 0 0,0 1-12,0-6 0,0 2 0,0-2 12,0 9 0,0-2 0,0 1 0,0-1 0,0-1 0,0-1 0,0 1 0,0 3 0,0-2 0,0 3 0,0-2-247,1-3 0,-1-2 0,1-1 0,-3 1 247,-2-5 0,-2 2 0,1-2 0,4 10 0,1-2 0,0 0 0,-3 0 0,-5-4 0,-3 0 0,0-1 0,2 1 0,3 5 0,2-1 0,-1 2 0,-2-1 0,-4-1 0,-2 0 0,-1 1 0,1 1 0,-2-5 0,-1 1 0,2-3 0,5 8 0,0-2 0,1-2 0,-1 1 0,-1 4-479,-7-8 1,-1 3-1,2-4 479,7 4 0,3-4 0,0-1 0,-1 1 0,-2 7 0,-7 1 0,-2 5 0,1-2 38,1-11 1,2-3 0,-1 5-39,-9 2 0,3 0 0,10 2 0,4-2 0,-3 2 0,-10-3 0,1 2 620,10-3 1,-4 4-621,-12 16 0,-1 3 0,15-5 0,1 1 1317,-9 5 0,-1 2-1317,-8-9 0,6 6 0,-1 3 0,-6 12 0,-10-18 0,11 1 0,-9 17 3276,9-17-2432,-11 23-844,-6 0 1097,17 0 1,-1 0-1098,-1 0 0,0 0 0,4 0 0,1 0 1271,-20 0-1271,15 0 0,-9 0 0,11 0 191,-9 0-191,10 0 0,-12 0 0,17 0 0,-3 0 0,-1 0 862,5 0-862,-26 0 0,25 0 0,-3 0 0,-1 0 0,-11 0 0,12 0 0,-1 0-1379,-19 0 1379,3 0 0,-1 0 0,13 0 0,0 0 0,-19 0 0,-2 0-1639,4 0 1,-2 0 1552,5 0 1,-3 0-1,4 0-258,1 1 1,2-2 343,-5-4 0,12-6 0,33-17 0,0-9 0,-24 10 0,18-12 1075,-17 33-1075,23-18 3276,0 1-2931,-16 17 559,12-18-904,-11 24 0,15 0 0,0-15 0,0 11 0,0-12 0,0 16 0,0 0 0,-24 0 0,18-24 0,-17 19 0,23-19 0,-24 8 0,18-11 0,-6 5 0,1-1 0,11-22-288,-8 19 1,0 1 287,4-12-28,-12 9 28,-7-11 0,17 33 0,-7-17 0,3-1 0,10 18 0,0-33 574,0 35-574,0-12 7,-16 16 0,12 0 0,-12 0 1</inkml:trace>
  <inkml:trace contextRef="#ctx0" brushRef="#br0" timeOffset="23613">25065 9701 24575,'0'27'0,"0"-1"0,0 19 0,0-17 0,0 11 0,0-17 0,0 5 0,0-11 0,0-16 0,0 23 0,0-56 0,0 47 0,0-42 0,0-7 0,0 29 0,0-17 0,0 7 0,16 12 0,-13-12 0,13 16 0,-16-23 0,0 17 0,0-18 0,0 24 0,0 0 0,24 0 0,-18 0 0,17 0 0,-23 0 0,16 0 0,-12 0 0,11 0 0,9 0 0,5 0 0,1 0 0,9 0 0,-12 0 0,-5 0 0,17 24 0,-35-18 0,12 17 0,7-23 0,-17 0 0,18 16 0,-24-12 0,0 12 0,0-16 0</inkml:trace>
  <inkml:trace contextRef="#ctx0" brushRef="#br0" timeOffset="25683">27887 12418 24575,'0'-35'0,"0"1"0,10-8 0,5-5 0,-1 1 0,-3 5 0,0 0 0,1-4-547,-4 8 1,1-3 0,1-1 0,0-2 0,1 1 0,1 2-110,5-4 1,1 3-1,2-1 1,-2 1 0,0-3 108,-5 3 1,-2-2 0,0-1 0,-1 0 0,2 1 0,1 1-110,5-6 1,2 1-1,0 1 1,0 1 0,-2 2 450,-2 1 1,-1 2-1,0 0 1,0-1 204,0 2 0,0-2 0,1 0 0,-1 1 0,-2 3 0,2-4 0,-2 3 0,2-2 0,3-4 0,2-2 0,0 0 0,-3 3-323,-3 5 0,-2 3 1,-1-1 322,-2-5 0,0 1 0,1 1 952,10-7 1,-1 2-953,-16-5 0,0 2 0,9 10 0,-1 1 0,-9-7 0,-4 2 3276,2-8-3268,0 16 0,0-1-8,0-11 0,0 0 0,0 12 0,0 0 0,0-16 0,0 4 0,0-3 3276,0 27-2861,2-4 1,-4-1-416,-21-11 633,21 0 1,-2-1-634,-16 17 0,1-1 0,16-21 0,2-4 0,-18 11 0,-2-1-283,13 4 0,2-3 0,-1 0 283,-1 0 0,-2 0 0,0 0 0,-3-5 0,-2 0 0,4 1 0,8-1 0,0-2 0,-6 4 0,-5-5 0,0 1 0,4 6-1277,7 6 1,0-2 1276,-3-2 0,-2-8 0,-2-3 0,1 1 0,3 6 0,4 3 0,1 4 0,0-4 0,-1-6 0,-2-5 0,0-1 0,-1 5 0,-3 2 0,-1 3 0,2-1-586,5-6 0,3-2 1,-6 4 585,-7 11 0,-3 2 0,3-2 0,8-12 0,5-3 0,-2 3 0,-6-4 0,-1 2 0,-1 9 0,1-1 0,1 1-278,5-12 0,-2 2 278,-16 1 0,1 2 377,16 8 0,2-1-377,-7-9 0,0 2 0,8 1 0,-11-2 0,-1 0 0,6-4 1022,-6 14 0,0 1-1022,12-11 1002,2 19 1,-4 1-1003,-21-12 0,20 12 0,0-1 0,-9-5 0,0 1 0,12-3 0,0-6 0,0-1 1188,0 7-1188,2-8 0,-4-2 0,-5 14 0,-1 1 0,6-3 0,0 1 0,-6 4 0,0 1 1311,8-12-1311,0 12 0,0-1 0,0-19 962,0 16-962,0-11 364,0 37-364,-23-13 1076,17-8-1076,-18 18 334,24-17-334,0 23 0,0 0 0,-15 0 0,11-16 0,-12 12 0,16-11 0,0 15 0,-24 0 0,19-24 0,-19 18 0,24-17 0,0 23 0,0 0 0,-23-24 0,17 18 0,-18-17 0,24 23 0,-16 0 0,13-16 0,-13 12 0,16-11 0,0 15 0,-24 0 0,18 0 0,-17 0 0</inkml:trace>
  <inkml:trace contextRef="#ctx0" brushRef="#br0" timeOffset="28003">28116 16263 24575,'0'-26'0,"0"-1"0,10-13 0,4-4 0,-1 4 0,2-1 0,2-2-820,0 9 1,1 0 0,2-1 0,-2-1-1,-2-2 1,-1-1 0,1-1 0,1 0 359,4-1 0,3 0 0,-1 0 0,-1 2 460,2-5 0,-3 1 0,1-2 0,-4 6 0,-1-2 0,1-1 0,1 2 0,4-1 0,2 1 0,-1 1 0,-5 2 0,-9 3 0,-3 2 0,3-2-315,9-3 1,5-3 0,1 1 0,-7 2 314,-5-11 0,0 2-60,8 8 0,4-2 0,-5 1 60,-11 1 0,-4 0 0,3 2 0,16-8 0,-1 0 0,-14 7 0,-3-2 0,1 3-670,7-3 1,-1 0 669,-7-3 0,-2-4 0,2 2 0,6-3 0,-1 0 0,-8 7 0,-3-2 0,3 1 0,4 5 0,3 1 0,-3 0 92,-6-4 1,-1-1 0,-1-1-93,1-2 0,0-2 0,0 0 0,0-3 0,0-1 0,0 1 19,0 3 0,0 1 0,0 0-19,0-2 0,0 0 0,0 2 21,0-3 0,0 0-21,0 3 0,0-3 0,0 3 0,0-3 0,0 0 10,0 10 1,0-1-1,0 1-10,0-7 0,0 0 0,0 0 0,0 0 0,0-5 0,0 2 817,1 13 1,-2 1-818,-11-12 0,0 0 0,10 8 0,-2 2 0,-16 1 0,1 1 0,17-4 0,0 0 0,-17 6 0,-1 1 0,17 2 0,0-1 0,-20-13 0,-1 0 0,20 5 0,2 1 0,-9 0 0,-1 0 0,2-7 0,4 1 0,2-7 0,-4 5 0,0-2 557,9 13 0,-2 0-557,-10-15 0,-1 0 0,10 3 0,-2 1 0,-16 0 0,1 0 0,15-4 0,4 0 0,-7 3 0,-2 0 0,-3-3 0,1 0 0,9 3 0,-2 2 0,-19-1 0,-1 0 56,15 7 0,3-1 1,-1 1-57,-5-11 0,-3 2 0,2 14 0,-1-1 0,1 2-29,4-12 1,-3 1 28,-12 6 0,-3 0 0,3-7 0,3-2 0,11 12 0,1 0 0,-2 3 0,-8-4 0,-1 1-21,7-13 1,-1 2 20,-4 19 0,-1 1 0,-8-18 0,3 0 0,13 13 0,0 1 0,-10-3 0,3 1 0,16 5 0,0-1 0,-16-4 0,-3-1 0,6 3 0,0-1 529,1-1 1,-1 0-530,-5 4 0,1 1 0,4-5 0,2-1 0,3 2 0,-1 1 0,-10-2 0,3-1 0,16 4 0,0 3 0,-38 3 0,35-26 0,-19 35 0,1 2 2331,17-17-2331,-14 7 0,0 1 0,17-3 2314,-13-5-2314,-8-13 1561,18 35-1561,-17-19 677,23 1-677,0 17 0,-16-18 0,12 8 0,-11 13 0,15-13 0,0 16 0,0 0 0,0 0 0</inkml:trace>
  <inkml:trace contextRef="#ctx0" brushRef="#br0" timeOffset="29836">28840 11959 24575,'0'43'0,"0"-5"0,0-2 0,0 2-1853,0 5 1853,0-5 0,0-1 0,0 0 299,1-11 0,-2-1-299,-15-4 306,12 26-306,-12-41 0,16 18 0,0-24 949,0 0-949,0-24 0,0 18 0,0-41 0,16 26 0,-12-7 0,12-11 0,7 18-507,-19-15 1,-2-3 506,22-4 0,-11 6 0,-3 0 0,-4-1 0,6 13 0,-1-1 0,-11-19 0,0 16 0,0-10 0,0 35 0,0-35 0,0 33 0,0-18 1013,0 24-1013,0 0 0,0-16 0,16 13 0,-12-13 0,12 16 0,-16 0 0,23 0 0,-17 16 0,18-13 0,-24 13 0,15 8 0,-11-18 0,35 17 0,-33-7 0,33 11 0,-35-5 0,36 1 0,-35 1 0,19-18 0,-24 17 0,24-23 0,-19 16 0,19-12 0,-24 11 0,0-15 0</inkml:trace>
  <inkml:trace contextRef="#ctx0" brushRef="#br0" timeOffset="32478">28116 7144 24575,'0'29'0,"0"-5"0,0-9 0,0-11 0,0 35 0,0-33 0,0 18 0,0-24 0,0 0 0,0-24 0,24 18 0,-18-17 0,17 7 0,-23 12 0,0-11 0,0-9 0,0 18 0,0-17 0,0-1 0,0 18 0,0-17 0,0 7 0,0 12 0,0-11 0,0 15 0,16-24 0,-12 18 0,12-17 0,-16 7 0,0 12 0,0-12 0,0-7 0,23 17 0,-17-18 0,18 24 0,-24-23 0,0 17 0,0-17 0,0 23 0,15 23 0,-11-17 0,12 17 0,-16-23 0,0 24 0,23-18 0,-17 33 0,18-12 0,-9 11 0,13-11 0,-7 12 0,4-24 0,-3 0 0,-16 30 0,18-18 0,-9-11 0,-11 7 0,12-17 0,-16 18 0,0-24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9-11T16:46:28.730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context xml:id="ctx1">
      <inkml:inkSource xml:id="inkSrc17">
        <inkml:traceFormat>
          <inkml:channel name="X" type="integer" max="2631" units="in"/>
          <inkml:channel name="Y" type="integer" max="1652" units="in"/>
        </inkml:traceFormat>
        <inkml:channelProperties>
          <inkml:channelProperty channel="X" name="resolution" value="254.00655" units="1/in"/>
          <inkml:channelProperty channel="Y" name="resolution" value="254.03659" units="1/in"/>
        </inkml:channelProperties>
      </inkml:inkSource>
      <inkml:timestamp xml:id="ts1" timeString="2012-09-11T16:48:24.950"/>
    </inkml:context>
  </inkml:definitions>
  <inkml:trace contextRef="#ctx0" brushRef="#br0">8666 14297 28,'-3'-12'29,"1"2"-12,2 10-3,0 0-5,-7-11-1,7 11-3,-9-5 0,9 5-2,-9 0-1,9 0 0,-14 9-1,5 4 1,-1 6-1,-2 7 1,1 6 0,-1 6-1,3 5 1,0 3-1,4 2 1,4-1 0,5-2-2,3-4 2,4-6-2,4-5 1,2-4-1,4-5 1,-1-5-1,-1-5 1,-1-3-1,-4-2 1,-2-1-1,-3-3 0,-9-2 1,0 0-1,0 0 0,0 0 0,0 0-1,0 0 0,0 0-3,7 12-12,-7-12-18,0 0-1,0-20 0</inkml:trace>
  <inkml:trace contextRef="#ctx0" brushRef="#br0" timeOffset="420.024">8935 14285 8,'-14'-2'32,"14"2"-1,-12 2 1,12-2-24,0 0-2,-2 17-3,8-2-1,-1 4-1,2 5 0,-3 4 0,1 4 0,-2 2-1,0 0 1,-3-2-1,-1 0 1,-1-6-1,0-3 0,1-4 0,-1-7-2,5 2-5,-3-14-25,0 0 0,0 0-1</inkml:trace>
  <inkml:trace contextRef="#ctx0" brushRef="#br0" timeOffset="698.039">9168 14457 5,'-15'-7'32,"15"7"-1,-4-11 2,3 0-25,10 9-1,-9 2-3,20-8-2,-7 4-1,2 2-1,1 3-4,-4-7-7,6 6-21,-5-3 1,0 1-1</inkml:trace>
  <inkml:trace contextRef="#ctx0" brushRef="#br0" timeOffset="1241.071">9370 14377 17,'0'0'31,"0"0"1,0 0-1,10 0-27,-10 0-2,17 0 0,-6 0-2,4-2 0,1-1 0,1-4 0,3-2 0,0-2 0,1 1 0,1-4 0,0-2 1,1-2-1,-1-1 0,-1-2 1,-2-1-1,-5-3 0,-2-3 1,-5 2-1,-5-1 0,-5 5 0,-4 3 1,-5 4-1,-2 5 0,-3 7 0,0 6 0,0 7 0,0 2 0,4 6 0,0 2 1,4 7 0,3 3 0,3 2 1,2 2 0,4 6 1,0 1-1,2 4 0,0-1 0,2 1 0,-3-4-1,-1-1 0,0-5-1,-2-5 1,0-6-2,0-5 1,-2-2-2,1-17 0,2 18-5,-2-18-18,0 0-8,-4-14-2,3 4 1</inkml:trace>
  <inkml:trace contextRef="#ctx0" brushRef="#br0" timeOffset="1620.091">9728 14030 11,'8'-9'34,"3"3"-2,-1 2 1,5 10-24,-5 0-3,6 12-2,-2 0-1,2 11-1,-1 4-1,2 7 0,-2 6 0,-1 5 0,-2 2-1,-4 0 0,-5 0 0,-1-3 1,-5-5-2,-3-3 2,-2-6-2,-3-8 1,0-2 0,0-5 0,1-3-1,1-6-1,1 0-1,-2-8-5,10-4-16,-10 7-11,10-7 2</inkml:trace>
  <inkml:trace contextRef="#ctx0" brushRef="#br0" timeOffset="2336.133">10586 14029 18,'0'0'31,"11"-17"-1,-11 17-14,0 0-5,-5-12-4,5 12-3,-10 8-2,-1 1-1,-3-1 0,-3 4 0,-6 1-1,-1 5 0,-4-1 0,-1 0 0,2 0 0,2-2 0,5-1 0,4-3 1,7-2 0,9-9 0,3 10 0,9-7 1,7-1 0,5 2 0,4 1-1,3 2 0,-1 0 0,-1 2-1,-2 4-2,-6-1 0,-4 6-5,-11-8-8,-1 6-18,-11-4 0,-4 1 0</inkml:trace>
  <inkml:trace contextRef="#ctx0" brushRef="#br0" timeOffset="2542.145">10373 14399 18,'0'0'34,"0"0"0,9 12 0,3-14-26,13 8-2,0-2-3,7 5-1,-1 3-2,-1-1 0,-3 4-2,-5-3-3,0 9-8,-10-10-21,-2 2 0,-10-13-1</inkml:trace>
  <inkml:trace contextRef="#ctx0" brushRef="#br0" timeOffset="3805.217">11136 13803 10,'-1'-18'33,"1"18"-2,-1-16 2,1 16-27,0 0 0,0 0-2,8 15-1,-4 2-1,0 6-1,0 3 0,1 8-1,-4 0 1,3 3-2,-2-2 1,1-3-1,1-4 1,0-4-1,0-5 1,0-7-1,-4-12 1,10 5 0,-10-5 0,4-17 0,-6-1 0,-6-2 1,-3 0-1,-7-1 1,-4 6-2,-5 3 2,-5 9-2,-1 7 1,1 8 0,3 7-1,3 3 2,9 3-2,8 0 2,10 2 0,9-5 0,9-3 1,7-2-2,7-4 1,5-2-3,0-9-3,7 7-15,-6-13-13,2-3 0,-4-8-1</inkml:trace>
  <inkml:trace contextRef="#ctx0" brushRef="#br0" timeOffset="4123.233">11614 13644 11,'-12'-13'32,"-4"6"-1,-1 9 2,-7 0-24,6 18-2,-5 0-2,3 14-2,-2 1-1,4 8 1,2-1-2,4 5 0,3-2 0,7 1-1,2-3 0,7-4-1,5-1-1,3-6-3,10 3-5,-3-13-20,8-3-5,1-11 2</inkml:trace>
  <inkml:trace contextRef="#ctx0" brushRef="#br0" timeOffset="4437.253">11804 13822 2,'-10'-6'29,"-4"4"2,-1 2-1,2 8-17,-5-4-5,5 10-2,-1-4-2,6 7-1,-2-1-1,6 2 1,2-1-1,2 5 0,1-2 0,5 2-2,0-2 1,3-1-2,3 0 0,2-6-2,3 0-1,-1-11-5,7 3-7,-7-15-17,4-5 1,-2-11 1</inkml:trace>
  <inkml:trace contextRef="#ctx0" brushRef="#br0" timeOffset="4971.284">11923 13593 22,'-3'-14'31,"3"14"2,-8-12-7,8 22-15,-7 2-4,5 10-2,-3 3-2,2 6 0,0 5-1,3 4 0,1-2-1,2 1 0,2-2 0,0-2-2,4 1-1,-1-5-3,4 1-1,-4-11-4,8 4-3,-11-14-9,13 2-2,-10-15 0,9 2 5,-7-16 6,3 2 6,-2-5 7,-1-6 7,4 5 10,-9-7 4,5 11 1,-9-9-1,6 12-4,-11-4-5,4 17-4,-5-13-3,5 13-2,-14 5-1,14-5-1,-15 19-1,9-5 0,0 2 0,2 1 0,4 0 0,4 1 0,4-3 0,3-1-1,2-3 1,0-3-1,0-5 1,0-3 0,-3-6 1,-3-6-1,-4-1-1,-6-6 1,0 4-4,-6-7-3,8 11-24,-9-2-2,10 13 1</inkml:trace>
  <inkml:trace contextRef="#ctx0" brushRef="#br0" timeOffset="6062.346">12391 13737 8,'-16'-1'32,"5"-1"0,1 1 1,-3-8-23,3 13-3,-6-1-2,2 5-3,0 2 0,-1 5-1,1 2 0,0 3 1,3 1-2,1 1 1,5-2 0,4 1 0,6-5 0,6-3-2,4-4 0,4-7-4,9 0-5,-3-14-23,6-4 0,-2-14 0</inkml:trace>
  <inkml:trace contextRef="#ctx0" brushRef="#br0" timeOffset="6503.372">12493 13440 28,'0'0'29,"-9"-4"1,0 11-18,9 14-3,-5 0-2,7 10-1,-2 1-2,4 9 0,0-1-1,2 4-1,0-4 0,2 1-1,0-5 0,0-3 0,0-6-1,0-6 0,0-7 0,0-8-1,2-10 1,1-8-1,0-9 1,1-4-1,-1-8 0,2-4 1,0-1-1,-3 3 1,-1 1 0,-4 8-1,-3 5 1,-4 6 0,2 15 0,-16-2 0,3 11 0,-4 6 0,1 4-1,0 2 2,4 2-1,2 0 1,4-2 0,7-1 0,3-3 0,6-1 0,3-2 1,1-1-2,4-2-1,1-4-5,9 1-26,-6-6-2,4-4 0</inkml:trace>
  <inkml:trace contextRef="#ctx0" brushRef="#br0" timeOffset="112271.421">20028 4935 16,'-1'-11'30,"0"-1"1,-1 0-1,2 12-19,-1-22-3,1 22-3,2-17-1,-2 17-1,3-11-1,-3 11-1,0 0 1,5 12-1,-4 2-1,-1 4 1,0 4-1,1 2 0,0 3 0,0-3 1,-2-1-2,1-5 1,1-3 1,2-3 0,-3-12-1,16 7 2,-6-11-1,4 1 0,2-3 1,2-1-1,0-1-1,0 0 0,-2 2-2,-4 0-1,0 6-1,-12 0-1,14 5-2,-14-5-4,1 15-1,-13-10-3,9 14-1,-13-11 2,6 11 4,-8-10 2,4 3 6,0-3 5,-2-8 7,16-1 2,-22 0 3,22 0 1,-10-13-3,10 13 1,7-29-5,7 10-1,-3-16-2,9-4-2,1-12 0,6-5-2,-1-8 1,3-1-3,-1-1 2,0 3-2,-1 3 0,0 5 1,-2 9-1,-2 8 1,-2 7-2,-2 6 2,-3 5-2,-2 4 2,-5 6-2,-9 10 0,11-11-1,-11 11 0,0 0-2,0 0-4,11 5-20,-11-5-6,0 0 0,0 0-1</inkml:trace>
  <inkml:trace contextRef="#ctx0" brushRef="#br0" timeOffset="113404.485">20536 6382 1,'-12'2'30,"0"-2"2,2-1 0,10 1-20,-18-3-2,18 3-2,0 0-2,-5-10-2,5 10-1,0 0 0,7-15-2,-7 15 1,15-10-1,-4 8 0,4 0 0,4 2 0,5 1 0,8 3 0,8-1 0,8 2 0,10-2-1,11-2 1,10-2 0,7-3 0,7-2-1,1-2 1,-1-3-1,-5 1 1,-5-1 0,-11 1-1,-13 2 1,-13 1-1,-12 2 1,-10 1 0,-10 1 0,-14 3 0,9-3-1,-9 3-4,0 0-22,-10 6-9,10-6-2,-11-8 0</inkml:trace>
  <inkml:trace contextRef="#ctx0" brushRef="#br0" timeOffset="115764.621">20834 4774 27,'1'-10'33,"1"-6"1,4 4-2,-4-9-21,9 13-4,-5-7-2,5 8-1,-11 7-2,15-9 0,-15 9 0,11 10 0,-10 7-1,1 7 0,-4 7-1,0 7 1,-3 3-1,1 3 0,-1-1 0,-1 0 0,3-8 0,1-5 0,2-9 0,3-6 1,-3-15 0,21 7 1,-6-16 0,7-4 0,2-5-1,2-3 0,-1-2 0,-1 1-1,-3 5-1,-6-1-3,1 15-4,-16 3-20,0 0-8,0 0-1,-6 26 2</inkml:trace>
  <inkml:trace contextRef="#ctx0" brushRef="#br0" timeOffset="116098.64">20913 5107 39,'0'0'37,"-9"-14"-1,10 4 2,-4-18-29,15 3-1,2-19-2,9-7-3,4-15 0,9-9-1,9-11 0,6-5 0,6-3-1,4 0 0,-2 5-1,-3 5 0,-3 13 0,-7 9 0,-7 11 0,-10 9-1,-9 12 1,-7 8 0,-4 9-1,-9 13-1,0 0-1,3-11-4,-2 27-13,-1-16-16,-13 20-1,4-11 1,1 3-1</inkml:trace>
  <inkml:trace contextRef="#ctx1" brushRef="#br0">0 16352,'0'0</inkml:trace>
  <inkml:trace contextRef="#ctx0" brushRef="#br0" timeOffset="117043.694">21935 3381 35,'-4'-30'34,"2"5"2,-4-3-1,4 11-14,-7-10-9,12 16-5,-8-4-3,5 15-1,0 0-2,2 15 0,1 4-1,0 9 0,1 7 0,1 6 0,0 9 0,1 2 1,0 2-1,1-1-1,-1-3 0,-1-2 0,-1-6 1,1-5-2,-1-8 1,-1-7 0,-1-7 1,-2-15 0,0 0 1,10-3-1,-4-18 1,-2-7 1,-1-3-1,-2-4 0,-2-1-1,-5 2 1,-5 6-1,-6 10 1,-7 10-1,-1 8-1,-1 9 0,-1 7 2,4 6-2,2 5 0,9-1 1,4 3-1,10-4 1,6 0-1,7-3 1,6-5-2,4-3 2,4-5 0,0-2-1,-1-6-1,2 2-6,-8-7-28,5-2 0,-9-4-2,0 2 1</inkml:trace>
  <inkml:trace contextRef="#ctx0" brushRef="#br0" timeOffset="117803.738">22257 3726 71,'0'0'38,"1"-17"-1,-1 17 1,9-27-33,2 11-2,2-7-2,2-4 1,1-2-3,-4-1 2,0 3-2,-8 0 0,-5 5 0,-9 5 1,-6 9-1,-5 6 0,-3 6 0,-1 7 1,-1 5 0,4 3 0,4 3 0,7 3 1,6-2 0,7 1 0,8-1 0,5-1 1,7-3-2,5-2-2,6-2 1,1-9-6,8 7 0,-4-17-10,9 9-3,-11-17-7,9 9 4,-13-16 5,6 5 9,-10-8 8,-4-5 4,-3 7 8,-13-14 9,5 11 5,-15-14-3,4 14-2,-15-9-9,4 11-4,-10-2-1,1 10-4,-6 6 0,1 10-1,-1 6-1,3 5 0,3 8-2,2 1 2,8 6-2,6-4 0,10 0 0,5-4 1,9-4-1,2-5 1,4-5-1,1-7 2,-1-7 1,-3-5-1,-6-5 2,-4-4 0,-7-3 0,-4 2 1,-6-1-1,2 5 0,-6 0 0,3 6-1,3 12 0,0 0-1,-9 2 0,11 8 0,4 4-1,0 2 0,4 4-1,1-3-1,8 6-3,-2-12-5,10 3-24,-7-6-1,4-3 1,-2-8-1</inkml:trace>
  <inkml:trace contextRef="#ctx0" brushRef="#br0" timeOffset="118276.765">23034 3310 66,'1'-32'37,"-1"9"0,-6 0-1,6 23-26,-16-19-4,4 22-3,-2 9-2,-2 8-1,2 8-1,-1 4 0,3 6 0,2 0-1,7-1 0,4-5-1,8-8 0,0-10 0,10-5-1,-1-16 0,6-3-2,-4-19 1,3-4 0,-7-14 0,1-5 1,-9-9 1,-4-8 2,-5 0 1,-4-2 3,-2 11 0,-8 4 2,4 13 0,-6 5 1,5 15 0,-3 9-2,5 14-1,0 5-1,4 10 1,1 7-2,3 7 1,1 3 0,4 7 0,2 1 0,3 7-1,-1-1 1,3 4-2,2-5 1,0 3-1,4-2-2,-3-7-2,8 8-12,-10-13-21,6-8 1,-4-12-2,1-10 1</inkml:trace>
  <inkml:trace contextRef="#ctx0" brushRef="#br0" timeOffset="118537.78">23272 2830 67,'-18'-11'39,"4"5"-3,-1 0 1,15 6-31,-10 7 0,16 7-3,-1 9-1,3 5-2,0 7 0,2 7 0,0 2 0,-1 4 0,2 3-3,-4-5-4,8 7-22,-5-12-8,1-5-1,-2-11 1</inkml:trace>
  <inkml:trace contextRef="#ctx0" brushRef="#br0" timeOffset="118750.791">23458 3110 76,'0'0'40,"0"0"-2,0 0 1,0 0-34,0 0-2,-1 14-1,6 4-2,1 3-2,4 1 1,1 13-5,-9-14-10,3 11-22,-6-12 0,1-3-1,0-17 2</inkml:trace>
  <inkml:trace contextRef="#ctx0" brushRef="#br0" timeOffset="118896.8">23448 2957 50,'-4'-25'38,"0"6"-1,0 3-3,4 16-18,0 0-34,0 0-15,0 0-2,-1 20-3,1-3 1</inkml:trace>
  <inkml:trace contextRef="#ctx0" brushRef="#br0" timeOffset="119312.824">23557 3003 78,'-3'-12'39,"3"12"-1,0 0 0,0 0-32,10 7-2,0 7-1,-1 3-2,3 5-1,0 6 0,0 2 0,-1 1 0,-3-1 0,-2-3 0,-1-7 0,-2-6 1,-3-14-1,0 0 1,2-22-1,1-8 1,-1-2-1,0-8 0,5-3 0,1 4-1,1 2 1,0 8-1,1 8 1,1 9 0,0 6 0,4 12 0,-6 5 0,3 6 0,2 3 0,0 4-1,-2 3 0,4 7-7,-9-7-23,0 2-7,-2-10 0,1-4-2</inkml:trace>
  <inkml:trace contextRef="#ctx0" brushRef="#br0" timeOffset="119650.843">23940 3104 72,'17'-1'40,"-6"-7"-1,6 0 0,-17 8-30,0 0-2,54-55-3,-54 55-3,59-59 1,-59 59-3,48-68 1,-48 68-2,22-66 0,-22 66-2,-11-40 0,-11 33 2,-8 10-2,-3 6 2,-2 11 0,4 9 2,4 3-1,8 4 3,11-1-1,10 1 2,10-2-2,-12-34 3,57 61-2,-16-40 0,8-4-3,7-14-9,3 0-28,5-11 0,0-12-2,2-13-1</inkml:trace>
  <inkml:trace contextRef="#ctx0" brushRef="#br0" timeOffset="192807.028">19621 11295 9,'0'0'30,"-4"-13"1,4 13-19,4-12-1,5 7-3,-4-6-1,8 6-1,-2-2-2,6 4-2,2-2 1,4 4-1,0 0-1,3 2 0,1 1 0,3 2-1,1 0 0,3 1 1,-2-2 0,3 1-1,4-1 1,2-1 0,0 0 0,1 0 0,0-2 0,2 1 0,-1-2 0,0 2 0,-1-1 0,0-1 0,1 0 0,0 0 0,0-2-1,2 2 1,2-2-1,-2 2 1,0-1-1,2 2 1,-3-1-1,-1 1 1,1 0 0,-3 1-1,-2 2 1,-1-1 0,-3-1 0,2 1 0,0 1-1,0-2 1,0 0-1,1 0 0,0-1 1,1 0-1,1-1 0,-2 1 1,-1 0-1,-1 0 0,-1-1 1,1 0-1,-1-2 1,-1 2-1,1-1 1,-1 0-1,0-2 1,0 1-1,-1 0 0,-1 1 0,-1 0 0,-2 0 1,1-1-1,0 1 0,-1 1 0,0-1 0,-1 0 0,1 0-1,0 1 1,0 0 0,-2 0 0,0-1 0,1 1 1,1 1-1,-1 1 1,0 1-1,1-2 0,1 1 1,0 1-1,3 0 0,-2 1 0,1 0 0,0-1 0,1 0-1,-2 0 1,0-1 0,-3-1 0,0 0 0,0-2-1,-2 1 1,-2-2 0,-3 1 0,-1 1 0,-1-1 0,-3-1 0,-4 2 0,-2 1 0,-10 0 0,17 0 0,-17 0-2,12 4-5,-12-4-29,0 0-1,0 0 0,-10-6-1</inkml:trace>
  <inkml:trace contextRef="#ctx0" brushRef="#br0" timeOffset="-171970.001">16543 11263 21,'3'-12'18,"-3"12"0,8-14 0,-8 14-3,0 0-5,9-8-2,-9 8-3,0 0-1,0 0-2,8 12-1,-7-1 0,2 6 0,-2 1 0,0 6 0,-1 2 0,-2 2-1,-2 1 1,-1-1-1,-3-2 0,-1 0 1,-5-3-1,-2-4 1,-4-1-1,-3-6 0,-3 0 0,0-4 1,-1-2-1,0-2 0,0-2 0,3-1 0,2-2 1,3-1-1,4 1 0,3 0 1,1 0-1,11 1 1,-12-1-1,12 1 0,0 0 1,0 0-1,0 0 0,0 0-1,0 0 0,0 0 0,0 0-2,0 0 0,0 0 0,0 0 0,0 0-1,0 0 0,0 0 1,0 0-1,-5-15 2,5 3 1,1 0 0,0-3 0,1 0 2,2-1 0,-1 1 1,2 2 1,-3 1-1,-2 12 1,4-15-1,-4 15 0,0 0 0,0 0-1,-15 13 0,7-1 0,-3 0-1,-2 2 1,1 2-1,-1 0 1,2-2-1,1-1 1,1-2-1,9-11 1,-9 18 0,9-18 0,-2 14 0,2-14 0,7 10 1,-7-10 0,15 10-1,-3-4 1,1 0-1,1 1 0,0-2-1,1 2 1,-1 1-1,0 1 0,-3-3 0,-1 3 0,-2-1 0,-8-8 1,15 13-1,-15-13 0,11 12 0,-11-12 0,0 0 1,8 9-1,-8-9 1,0 0-1,0 0 1,0 0 0,0 0-1,0 0 1,0 0-1,0 0 0,0 0 1,0 0-1,0 0 0,0 0 0,0 0-1,0 0-1,0 0-2,0 0-5,14 4-23,-14-4-3,9-3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5BF6-068B-3340-B1BC-1F4AE6FE899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1BC44-1CAD-714E-A5E6-61D882A2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81894-4E42-4C20-B559-1A0CBC527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this 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81894-4E42-4C20-B559-1A0CBC527A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4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1386-8D16-F146-9B6B-CB726F55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483D4-0B51-2343-B3DE-FD4C5748F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4328-5004-FD4A-9F3A-E8BEB7D2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C055-41A7-6F40-9A55-2D833490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F878-7E05-C444-A841-1985322F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F74-2BBF-0341-866B-0F65D641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F70C-1DF0-3D40-B3E6-74374CD44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646A-C477-3641-8C36-D0440258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6640-39E0-F142-AA2B-5BD2E1CE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B103-D993-5B41-8674-4B2086E0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8532-4618-8546-99B6-28F33E2C0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8958-5BCB-5E4C-AC5A-C40FC415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F888-6CA6-1B4B-A024-654BBBA6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CDF2-2D96-F345-A54F-B14B243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C7F5-4922-8C4B-A294-3FBEAC48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DB52-DFFE-DE44-9E3B-697E88C5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6BE7-8B3B-6B49-860A-32D49973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2E58-878E-AE49-B6CC-EA2171D2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EE9E-17D1-4142-82E0-0E011073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9855-83E9-5C4E-BCEA-A290FEC5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E31C-BAC0-454C-8F94-92E42DA9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37A6-E8AC-0045-B233-E8202620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738A-7DAF-BC4D-BCD8-FD544677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D91D-2C6E-9844-8DE5-00861C96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1CFE-6A9D-E947-B732-7E30FE07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9B2A-90EF-4944-B51F-BA31D0F9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727A-D511-0A4E-B5BF-D04F4DC60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1B4CC-5583-DD4A-903D-69440C14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13B6-B2A5-584C-A4D1-986A92B7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E933-141E-C946-9F3D-FB1485CC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30F01-EAF0-BC4D-8471-FC7AF569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406-2D2B-FC4E-B53F-808D5361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CCCA-B5F5-4546-A317-5FB9D527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7E74B-BA47-884D-B511-3CE64E78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AADF6-D7E2-6949-B37C-A97422BCC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FFA5B-3315-0049-A43C-6FB8BE4D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687CE-A44D-244F-8BA1-DB2AE332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90C99-A19B-0541-BC29-FC5E703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AFDA8-7B39-C749-A7C6-3A7966F4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7BD4-BB90-F446-BC0B-57FC04EB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27AD5-A279-4F4D-9F3F-362BAE8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CFD54-88DB-3441-8FBE-D551AABE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2A7B3-1A5D-CD45-A3F5-65A428B3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459DD-52A0-EF43-AF3F-B01977E2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589F2-67C2-C246-8D9E-A92338FC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33E1-9A99-D147-A66E-03B867BE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8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19E-1344-034A-A67A-AEE064D1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8C84-82FE-D94F-8C3E-13CA51B1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C29F-C3A7-1B44-9EFA-8F77B4C7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F9A4-CBCC-F649-8751-FC87A2F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DC00-90B2-0341-883A-8AC7CA28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D9E07-EC16-2F42-9635-16AD0B1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E5C8-CF99-2E4A-A052-3B6C8EB8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FABAC-69AF-BF4E-8859-EA1E70C51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0308D-DD77-544A-A7C1-3350AF4E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5858-890C-C24F-A461-779F5957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F1764-32F3-F74B-B56E-30F0C0FD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4DBE-CC97-7447-928B-1BB19454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9236A-2A88-264A-B6AA-116CE56E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8348-DDD9-FE48-8116-E36821BF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474A-2B06-404A-AA5E-F07EA9AE3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9D3D-344A-D147-8FE2-2D86293D046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3F6E-314D-0547-AED9-7E30D404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7A602-B083-C649-8413-BDBD8993E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0.png"/><Relationship Id="rId3" Type="http://schemas.openxmlformats.org/officeDocument/2006/relationships/image" Target="../media/image971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2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0.png"/><Relationship Id="rId4" Type="http://schemas.openxmlformats.org/officeDocument/2006/relationships/image" Target="../media/image4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699022"/>
            <a:ext cx="6858000" cy="745728"/>
          </a:xfrm>
        </p:spPr>
        <p:txBody>
          <a:bodyPr>
            <a:normAutofit/>
          </a:bodyPr>
          <a:lstStyle/>
          <a:p>
            <a:r>
              <a:rPr lang="en-US" sz="2700" dirty="0"/>
              <a:t>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Simulation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48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is an implementation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there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r>
                  <a:rPr lang="en-US" dirty="0"/>
                  <a:t>Consider the forward simulation relation</a:t>
                </a:r>
              </a:p>
              <a:p>
                <a:endParaRPr lang="en-US" i="1" dirty="0">
                  <a:latin typeface="Cambria Math"/>
                  <a:ea typeface="Cambria Math"/>
                </a:endParaRPr>
              </a:p>
              <a:p>
                <a:endParaRPr lang="en-US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0" dirty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/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4 cannot be simulated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from 2’ although (2,2’) are related. </a:t>
                </a:r>
              </a:p>
            </p:txBody>
          </p:sp>
        </mc:Choice>
        <mc:Fallback xmlns="">
          <p:sp>
            <p:nvSpPr>
              <p:cNvPr id="49" name="Content Placeholder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924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202681" y="240798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713641" y="1964616"/>
            <a:ext cx="49787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2’</a:t>
            </a:r>
          </a:p>
        </p:txBody>
      </p:sp>
      <p:sp>
        <p:nvSpPr>
          <p:cNvPr id="7" name="Oval 6"/>
          <p:cNvSpPr/>
          <p:nvPr/>
        </p:nvSpPr>
        <p:spPr>
          <a:xfrm>
            <a:off x="9609297" y="182605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9598788" y="294138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Arrow Connector 9"/>
          <p:cNvCxnSpPr>
            <a:stCxn id="4" idx="7"/>
            <a:endCxn id="6" idx="2"/>
          </p:cNvCxnSpPr>
          <p:nvPr/>
        </p:nvCxnSpPr>
        <p:spPr>
          <a:xfrm flipV="1">
            <a:off x="6592926" y="2155117"/>
            <a:ext cx="1120714" cy="30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7" idx="2"/>
          </p:cNvCxnSpPr>
          <p:nvPr/>
        </p:nvCxnSpPr>
        <p:spPr>
          <a:xfrm flipV="1">
            <a:off x="8138607" y="2016552"/>
            <a:ext cx="1470691" cy="3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6"/>
            <a:endCxn id="8" idx="2"/>
          </p:cNvCxnSpPr>
          <p:nvPr/>
        </p:nvCxnSpPr>
        <p:spPr>
          <a:xfrm flipV="1">
            <a:off x="8170840" y="3131882"/>
            <a:ext cx="1427948" cy="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8686" y="1826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7666" y="1970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49688" y="273318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335370" y="5104042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953963" y="5104042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9706564" y="4335473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9731477" y="5637442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Arrow Connector 25"/>
          <p:cNvCxnSpPr>
            <a:stCxn id="22" idx="6"/>
            <a:endCxn id="23" idx="2"/>
          </p:cNvCxnSpPr>
          <p:nvPr/>
        </p:nvCxnSpPr>
        <p:spPr>
          <a:xfrm>
            <a:off x="6792571" y="5294542"/>
            <a:ext cx="1161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7"/>
            <a:endCxn id="24" idx="3"/>
          </p:cNvCxnSpPr>
          <p:nvPr/>
        </p:nvCxnSpPr>
        <p:spPr>
          <a:xfrm flipV="1">
            <a:off x="8344209" y="4660678"/>
            <a:ext cx="1429311" cy="499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5" idx="2"/>
          </p:cNvCxnSpPr>
          <p:nvPr/>
        </p:nvCxnSpPr>
        <p:spPr>
          <a:xfrm>
            <a:off x="8344209" y="5429246"/>
            <a:ext cx="1387269" cy="398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83739" y="491937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8333" y="4525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64297" y="5244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13640" y="2942078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/>
          <p:cNvCxnSpPr>
            <a:stCxn id="4" idx="5"/>
            <a:endCxn id="35" idx="2"/>
          </p:cNvCxnSpPr>
          <p:nvPr/>
        </p:nvCxnSpPr>
        <p:spPr>
          <a:xfrm>
            <a:off x="6592926" y="2733186"/>
            <a:ext cx="1120714" cy="399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095573" y="4310531"/>
                <a:ext cx="7489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/>
                          <a:ea typeface="Cambria Math"/>
                        </a:rPr>
                        <m:t>𝒜</m:t>
                      </m:r>
                      <m:r>
                        <a:rPr lang="en-US" sz="3200" i="1" dirty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73" y="4310531"/>
                <a:ext cx="748923" cy="584775"/>
              </a:xfrm>
              <a:prstGeom prst="rect">
                <a:avLst/>
              </a:prstGeom>
              <a:blipFill>
                <a:blip r:embed="rId3"/>
                <a:stretch>
                  <a:fillRect r="-6780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029633" y="1595285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/>
                          <a:ea typeface="Cambria Math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33" y="1595285"/>
                <a:ext cx="615425" cy="646331"/>
              </a:xfrm>
              <a:prstGeom prst="rect">
                <a:avLst/>
              </a:prstGeom>
              <a:blipFill>
                <a:blip r:embed="rId4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7092939" y="25727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904599-B623-A143-B462-B29456A0C567}"/>
                  </a:ext>
                </a:extLst>
              </p14:cNvPr>
              <p14:cNvContentPartPr/>
              <p14:nvPr/>
            </p14:nvContentPartPr>
            <p14:xfrm>
              <a:off x="6489720" y="2013120"/>
              <a:ext cx="4045320" cy="384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904599-B623-A143-B462-B29456A0C5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0360" y="2003760"/>
                <a:ext cx="4064040" cy="38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46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Simulations for hybrid systems</a:t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19847" y="1219200"/>
                <a:ext cx="10515600" cy="5334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 simulation </a:t>
                </a:r>
                <a:r>
                  <a:rPr lang="en-US" sz="2400" dirty="0"/>
                  <a:t>relation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2400" baseline="-25000" dirty="0"/>
                  <a:t>1</a:t>
                </a:r>
                <a:r>
                  <a:rPr lang="en-US" sz="2400" dirty="0"/>
                  <a:t> </a:t>
                </a:r>
                <a:r>
                  <a:rPr lang="en-US" sz="2400" b="1" dirty="0"/>
                  <a:t>to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2400" baseline="-25000" dirty="0"/>
                  <a:t>2 </a:t>
                </a:r>
                <a:r>
                  <a:rPr lang="en-US" sz="2400" dirty="0"/>
                  <a:t>is a relation 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i="1">
                        <a:latin typeface="Cambria Math" charset="0"/>
                        <a:ea typeface="Cambria Math"/>
                      </a:rPr>
                      <m:t>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×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𝑣𝑎𝑙</m:t>
                        </m:r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)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such that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For every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1 </a:t>
                </a:r>
                <a:r>
                  <a:rPr lang="en-US" sz="2000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there exists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2 </a:t>
                </a:r>
                <a:r>
                  <a:rPr lang="en-US" sz="2000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such that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1 </a:t>
                </a:r>
                <a:r>
                  <a:rPr lang="en-US" sz="2000" dirty="0"/>
                  <a:t>R</a:t>
                </a:r>
                <a:r>
                  <a:rPr lang="en-US" sz="2000" b="1" dirty="0"/>
                  <a:t> x</a:t>
                </a:r>
                <a:r>
                  <a:rPr lang="en-US" sz="2000" b="1" baseline="-25000" dirty="0"/>
                  <a:t>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For every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/>
                  <a:t> x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’</a:t>
                </a:r>
                <a:r>
                  <a:rPr lang="en-US" sz="2000" b="1" baseline="-25000" dirty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2 </a:t>
                </a:r>
                <a:r>
                  <a:rPr lang="en-US" sz="2000" dirty="0"/>
                  <a:t>such that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1 </a:t>
                </a:r>
                <a:r>
                  <a:rPr lang="en-US" sz="2000" dirty="0"/>
                  <a:t>R</a:t>
                </a:r>
                <a:r>
                  <a:rPr lang="en-US" sz="2000" b="1" dirty="0"/>
                  <a:t> x</a:t>
                </a:r>
                <a:r>
                  <a:rPr lang="en-US" sz="2000" b="1" baseline="-25000" dirty="0"/>
                  <a:t>2,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there exists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2</a:t>
                </a:r>
                <a:r>
                  <a:rPr lang="en-US" sz="2000" b="1" dirty="0"/>
                  <a:t>’</a:t>
                </a:r>
                <a:r>
                  <a:rPr lang="en-US" sz="2000" dirty="0"/>
                  <a:t> such that </a:t>
                </a:r>
              </a:p>
              <a:p>
                <a:pPr lvl="2"/>
                <a:r>
                  <a:rPr lang="en-US" sz="1800" b="1" dirty="0"/>
                  <a:t>x</a:t>
                </a:r>
                <a:r>
                  <a:rPr lang="en-US" sz="1800" b="1" baseline="-25000" dirty="0"/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charset="0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charset="0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b="1" dirty="0"/>
                  <a:t> x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’ </a:t>
                </a:r>
                <a:r>
                  <a:rPr lang="en-US" sz="1800" dirty="0"/>
                  <a:t>and</a:t>
                </a:r>
                <a:r>
                  <a:rPr lang="en-US" sz="1800" b="1" dirty="0"/>
                  <a:t> </a:t>
                </a:r>
              </a:p>
              <a:p>
                <a:pPr lvl="2"/>
                <a:r>
                  <a:rPr lang="en-US" sz="1800" b="1" dirty="0"/>
                  <a:t>x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’</a:t>
                </a:r>
                <a:r>
                  <a:rPr lang="en-US" sz="1800" b="1" baseline="-25000" dirty="0"/>
                  <a:t> </a:t>
                </a:r>
                <a:r>
                  <a:rPr lang="en-US" sz="1800" dirty="0"/>
                  <a:t>R</a:t>
                </a:r>
                <a:r>
                  <a:rPr lang="en-US" sz="1800" b="1" dirty="0"/>
                  <a:t> x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’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  <m:sub>
                        <m:r>
                          <a:rPr lang="en-US" sz="2000" b="1" i="1" dirty="0">
                            <a:latin typeface="Cambria Math" charset="0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baseline="-25000" dirty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x</a:t>
                </a:r>
                <a:r>
                  <a:rPr lang="en-US" sz="2000" b="1" baseline="-25000" dirty="0"/>
                  <a:t>2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/>
                      </a:rPr>
                      <m:t>.</m:t>
                    </m:r>
                    <m:r>
                      <a:rPr lang="en-US" sz="2000" i="1">
                        <a:latin typeface="Cambria Math" charset="0"/>
                        <a:ea typeface="Cambria Math"/>
                      </a:rPr>
                      <m:t>𝑓𝑠𝑡𝑎𝑡𝑒</m:t>
                    </m:r>
                  </m:oMath>
                </a14:m>
                <a:r>
                  <a:rPr lang="en-US" sz="2000" b="1" baseline="-25000" dirty="0"/>
                  <a:t> </a:t>
                </a:r>
                <a:r>
                  <a:rPr lang="en-US" sz="2000" dirty="0"/>
                  <a:t>R</a:t>
                </a:r>
                <a:r>
                  <a:rPr lang="en-US" sz="2000" b="1" dirty="0"/>
                  <a:t> x</a:t>
                </a:r>
                <a:r>
                  <a:rPr lang="en-US" sz="2000" b="1" baseline="-25000" dirty="0"/>
                  <a:t>2,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that </a:t>
                </a:r>
              </a:p>
              <a:p>
                <a:pPr lvl="2"/>
                <a:r>
                  <a:rPr lang="en-US" sz="1800" b="1" dirty="0"/>
                  <a:t>x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/>
                      </a:rPr>
                      <m:t>.</m:t>
                    </m:r>
                    <m:r>
                      <a:rPr lang="en-US" sz="1800" i="1">
                        <a:latin typeface="Cambria Math" charset="0"/>
                        <a:ea typeface="Cambria Math"/>
                      </a:rPr>
                      <m:t>𝑓𝑠𝑡𝑎𝑡𝑒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</a:t>
                </a:r>
                <a:r>
                  <a:rPr lang="en-US" sz="1800" b="1" dirty="0"/>
                  <a:t> </a:t>
                </a:r>
              </a:p>
              <a:p>
                <a:pPr lvl="2"/>
                <a:r>
                  <a:rPr lang="en-US" sz="1800" b="1" dirty="0"/>
                  <a:t>x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’</a:t>
                </a:r>
                <a:r>
                  <a:rPr lang="en-US" sz="1800" b="1" baseline="-25000" dirty="0"/>
                  <a:t> </a:t>
                </a:r>
                <a:r>
                  <a:rPr lang="en-US" sz="1800" dirty="0"/>
                  <a:t>R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/>
                      </a:rPr>
                      <m:t>.</m:t>
                    </m:r>
                    <m:r>
                      <a:rPr lang="en-US" sz="1800" i="1">
                        <a:latin typeface="Cambria Math" charset="0"/>
                        <a:ea typeface="Cambria Math"/>
                      </a:rPr>
                      <m:t>𝑙𝑠𝑡𝑎𝑡𝑒</m:t>
                    </m:r>
                  </m:oMath>
                </a14:m>
                <a:endParaRPr lang="en-US" sz="18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charset="0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Cambria Math"/>
                      </a:rPr>
                      <m:t>dom</m:t>
                    </m:r>
                    <m:r>
                      <a:rPr lang="en-US" sz="180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/>
                      </a:rPr>
                      <m:t>.</m:t>
                    </m:r>
                    <m:r>
                      <a:rPr lang="en-US" sz="1800" i="1">
                        <a:latin typeface="Cambria Math" charset="0"/>
                        <a:ea typeface="Cambria Math"/>
                      </a:rPr>
                      <m:t>𝑑𝑜𝑚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Theorem. </a:t>
                </a:r>
                <a:r>
                  <a:rPr lang="en-US" sz="2400" dirty="0"/>
                  <a:t>If there exists a forward simulation relation from hybrid automaton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2400" baseline="-25000" dirty="0"/>
                  <a:t>1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  <m:r>
                      <a:rPr lang="en-US" sz="2400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then  for every execution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2400" baseline="-25000" dirty="0"/>
                  <a:t>1 </a:t>
                </a:r>
                <a:r>
                  <a:rPr lang="en-US" sz="2400" dirty="0"/>
                  <a:t>there exists a corresponding execution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en-US" sz="2400" baseline="-25000" dirty="0"/>
              </a:p>
              <a:p>
                <a:endParaRPr lang="en-US" sz="2400" b="1" baseline="-25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9847" y="1219200"/>
                <a:ext cx="10515600" cy="5334000"/>
              </a:xfrm>
              <a:blipFill>
                <a:blip r:embed="rId2"/>
                <a:stretch>
                  <a:fillRect l="-965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relations for hybrid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219201"/>
                <a:ext cx="8763000" cy="4906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Recall condition 3 in definition of simulation relation: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𝑇𝑟𝑎𝑐𝑒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charset="0"/>
                          </a:rPr>
                          <m:t>𝐵𝑗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 dirty="0">
                        <a:latin typeface="Cambria Math" charset="0"/>
                      </a:rPr>
                      <m:t>=</m:t>
                    </m:r>
                    <m:r>
                      <a:rPr lang="en-US" sz="2000" i="1" dirty="0">
                        <a:latin typeface="Cambria Math" charset="0"/>
                      </a:rPr>
                      <m:t>𝑇𝑟𝑎𝑐𝑒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charset="0"/>
                          </a:rPr>
                          <m:t>𝐴𝑖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Hybrid automata have transitions and trajectories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Different types of simulation depending on different notions for “Trace”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Match for all variable values, action names, and time duration of trajectories (abstraction)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Match variables but not time (time abstract simulation)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Match a subset (external) of variables and actions (trace inclusion)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Match single action/trajectory of A with a sequence of actions and trajectories of B</a:t>
                </a:r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1219201"/>
                <a:ext cx="8763000" cy="4906963"/>
              </a:xfrm>
              <a:blipFill>
                <a:blip r:embed="rId2"/>
                <a:stretch>
                  <a:fillRect l="-580" b="-1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1"/>
            <a:ext cx="6324600" cy="17349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Timer simulates Ball (</a:t>
            </a:r>
            <a:r>
              <a:rPr lang="en-US" sz="3200" dirty="0" err="1"/>
              <a:t>w.r.t</a:t>
            </a:r>
            <a:r>
              <a:rPr lang="en-US" sz="3200" dirty="0"/>
              <a:t>. timing of bounce actions)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Ball</a:t>
                </a:r>
                <a:r>
                  <a:rPr lang="en-US" dirty="0"/>
                  <a:t>(c,v</a:t>
                </a:r>
                <a:r>
                  <a:rPr lang="en-US" baseline="-25000" dirty="0"/>
                  <a:t>0</a:t>
                </a:r>
                <a:r>
                  <a:rPr lang="en-US" dirty="0"/>
                  <a:t>,g)</a:t>
                </a:r>
              </a:p>
              <a:p>
                <a:pPr marL="0" indent="0">
                  <a:buNone/>
                </a:pPr>
                <a:r>
                  <a:rPr lang="en-US" b="1" dirty="0"/>
                  <a:t>   variables: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     </a:t>
                </a:r>
                <a:r>
                  <a:rPr lang="en-US" dirty="0">
                    <a:solidFill>
                      <a:srgbClr val="7030A0"/>
                    </a:solidFill>
                  </a:rPr>
                  <a:t>x: Reals := 0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     v: Reals := v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b="1" dirty="0"/>
                  <a:t>   actions: </a:t>
                </a:r>
                <a:r>
                  <a:rPr lang="en-US" dirty="0"/>
                  <a:t>bounce</a:t>
                </a:r>
              </a:p>
              <a:p>
                <a:pPr marL="0" indent="0">
                  <a:buNone/>
                </a:pPr>
                <a:r>
                  <a:rPr lang="en-US" b="1" dirty="0"/>
                  <a:t>      transitions: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</a:t>
                </a:r>
                <a:r>
                  <a:rPr lang="en-US" dirty="0">
                    <a:solidFill>
                      <a:srgbClr val="FF0000"/>
                    </a:solidFill>
                  </a:rPr>
                  <a:t>bounce</a:t>
                </a:r>
              </a:p>
              <a:p>
                <a:pPr marL="0" indent="0">
                  <a:buNone/>
                </a:pPr>
                <a:r>
                  <a:rPr lang="en-US" b="1" dirty="0"/>
                  <a:t>	pre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x = 0 /\ v &lt; 0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 err="1"/>
                  <a:t>eff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 := -cv</a:t>
                </a:r>
              </a:p>
              <a:p>
                <a:pPr marL="0" indent="0">
                  <a:buNone/>
                </a:pPr>
                <a:r>
                  <a:rPr lang="en-US" b="1" dirty="0"/>
                  <a:t>      trajectories:</a:t>
                </a:r>
              </a:p>
              <a:p>
                <a:pPr marL="0" indent="0">
                  <a:buNone/>
                </a:pPr>
                <a:r>
                  <a:rPr lang="en-US" b="1" dirty="0"/>
                  <a:t>	evolve </a:t>
                </a:r>
                <a:r>
                  <a:rPr lang="en-US" dirty="0">
                    <a:solidFill>
                      <a:srgbClr val="00B050"/>
                    </a:solidFill>
                  </a:rPr>
                  <a:t>d(x) = v; d(v) = -g</a:t>
                </a:r>
              </a:p>
              <a:p>
                <a:pPr marL="0" indent="0">
                  <a:buNone/>
                </a:pPr>
                <a:r>
                  <a:rPr lang="en-US" b="1" dirty="0"/>
                  <a:t>	invariant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62AF6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F62AF6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F62AF6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F62AF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96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600201"/>
                <a:ext cx="44958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Timer</a:t>
                </a:r>
                <a:r>
                  <a:rPr lang="en-US" dirty="0"/>
                  <a:t>(c, v</a:t>
                </a:r>
                <a:r>
                  <a:rPr lang="en-US" baseline="-25000" dirty="0"/>
                  <a:t>0, </a:t>
                </a:r>
                <a:r>
                  <a:rPr lang="en-US" dirty="0"/>
                  <a:t>g)</a:t>
                </a:r>
              </a:p>
              <a:p>
                <a:pPr marL="0" indent="0">
                  <a:buNone/>
                </a:pPr>
                <a:r>
                  <a:rPr lang="en-US" b="1" dirty="0"/>
                  <a:t>   variables: analog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  </a:t>
                </a:r>
                <a:r>
                  <a:rPr lang="en-US" dirty="0">
                    <a:solidFill>
                      <a:srgbClr val="7030A0"/>
                    </a:solidFill>
                  </a:rPr>
                  <a:t>timer: Reals :=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  n:Naturals=0;</a:t>
                </a:r>
              </a:p>
              <a:p>
                <a:pPr marL="0" indent="0">
                  <a:buNone/>
                </a:pPr>
                <a:r>
                  <a:rPr lang="en-US" b="1" dirty="0"/>
                  <a:t>   actions: </a:t>
                </a:r>
                <a:r>
                  <a:rPr lang="en-US" dirty="0"/>
                  <a:t>bounce</a:t>
                </a:r>
              </a:p>
              <a:p>
                <a:pPr marL="0" indent="0">
                  <a:buNone/>
                </a:pPr>
                <a:r>
                  <a:rPr lang="en-US" b="1" dirty="0"/>
                  <a:t>      transitions: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</a:t>
                </a:r>
                <a:r>
                  <a:rPr lang="en-US" dirty="0">
                    <a:solidFill>
                      <a:srgbClr val="FF0000"/>
                    </a:solidFill>
                  </a:rPr>
                  <a:t>bounce</a:t>
                </a:r>
              </a:p>
              <a:p>
                <a:pPr marL="0" indent="0">
                  <a:buNone/>
                </a:pPr>
                <a:r>
                  <a:rPr lang="en-US" b="1" dirty="0"/>
                  <a:t>	pre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timer = 0</a:t>
                </a:r>
              </a:p>
              <a:p>
                <a:pPr marL="0" indent="0">
                  <a:buNone/>
                </a:pPr>
                <a:r>
                  <a:rPr lang="en-US" b="1" dirty="0"/>
                  <a:t>	eff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n:=n+1; timer :=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      trajectories:</a:t>
                </a:r>
              </a:p>
              <a:p>
                <a:pPr marL="0" indent="0">
                  <a:buNone/>
                </a:pPr>
                <a:r>
                  <a:rPr lang="en-US" b="1" dirty="0"/>
                  <a:t>	evolve </a:t>
                </a:r>
                <a:r>
                  <a:rPr lang="en-US" dirty="0">
                    <a:solidFill>
                      <a:srgbClr val="00B050"/>
                    </a:solidFill>
                  </a:rPr>
                  <a:t>d(timer) = -1</a:t>
                </a:r>
              </a:p>
              <a:p>
                <a:pPr marL="0" indent="0">
                  <a:buNone/>
                </a:pPr>
                <a:r>
                  <a:rPr lang="en-US" b="1" dirty="0"/>
                  <a:t>	invariant </a:t>
                </a:r>
                <a:r>
                  <a:rPr lang="en-US" dirty="0">
                    <a:solidFill>
                      <a:srgbClr val="F62AF6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62AF6"/>
                        </a:solidFill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400" dirty="0">
                  <a:solidFill>
                    <a:srgbClr val="F62AF6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600201"/>
                <a:ext cx="4495800" cy="4525963"/>
              </a:xfrm>
              <a:blipFill>
                <a:blip r:embed="rId3"/>
                <a:stretch>
                  <a:fillRect l="-1408" t="-28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nice properties of Forward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574" y="1600200"/>
                <a:ext cx="10515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𝒜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comparable</a:t>
                </a:r>
                <a:r>
                  <a:rPr lang="en-US" dirty="0"/>
                  <a:t> </a:t>
                </a:r>
                <a:r>
                  <a:rPr lang="en-US" dirty="0" err="1"/>
                  <a:t>TAs.</a:t>
                </a:r>
                <a:r>
                  <a:rPr lang="en-US" dirty="0"/>
                  <a:t> If R</a:t>
                </a:r>
                <a:r>
                  <a:rPr lang="en-US" baseline="-25000" dirty="0"/>
                  <a:t>1</a:t>
                </a:r>
                <a:r>
                  <a:rPr lang="en-US" dirty="0"/>
                  <a:t>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dirty="0"/>
                  <a:t>, then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∘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-25000" dirty="0"/>
                  <a:t>2</a:t>
                </a:r>
                <a:r>
                  <a:rPr lang="en-US" dirty="0"/>
                  <a:t>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implements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implementation relation </a:t>
                </a:r>
                <a:r>
                  <a:rPr lang="en-US" dirty="0"/>
                  <a:t>is a preorder of the set of all (comparable) hybrid automata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(A preorder is a reflexive and transitive relation)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If R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and R</a:t>
                </a:r>
                <a:r>
                  <a:rPr lang="en-US" baseline="30000" dirty="0"/>
                  <a:t>-1 </a:t>
                </a:r>
                <a:r>
                  <a:rPr lang="en-US" dirty="0"/>
                  <a:t>is a forward simulation from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then R is called a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bisimulation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30000" dirty="0"/>
                  <a:t>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bisimilar</a:t>
                </a:r>
                <a:r>
                  <a:rPr lang="en-US" baseline="30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err="1"/>
                  <a:t>Bisimilarity</a:t>
                </a:r>
                <a:r>
                  <a:rPr lang="en-US" dirty="0"/>
                  <a:t> is an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equivalence relation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(reflexive, transitive, and symmetric)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574" y="1600200"/>
                <a:ext cx="10515600" cy="5105400"/>
              </a:xfrm>
              <a:blipFill>
                <a:blip r:embed="rId3"/>
                <a:stretch>
                  <a:fillRect l="-965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9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Remark on Simulations and Stability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Stability not preserved by ordinary simulations and </a:t>
            </a:r>
            <a:r>
              <a:rPr lang="en-US" dirty="0" err="1"/>
              <a:t>bisimulations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 err="1">
                <a:solidFill>
                  <a:srgbClr val="00B050"/>
                </a:solidFill>
              </a:rPr>
              <a:t>Prabhakar</a:t>
            </a:r>
            <a:r>
              <a:rPr lang="en-US" dirty="0">
                <a:solidFill>
                  <a:srgbClr val="00B050"/>
                </a:solidFill>
              </a:rPr>
              <a:t>, et. al 15]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31242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95600" y="54102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95600" y="51054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95600" y="48006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95600" y="44196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895600" y="40386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895600" y="37338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40557" y="5528231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775678" y="313344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775678" y="541944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775678" y="511464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75678" y="4648200"/>
            <a:ext cx="2286000" cy="1616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775679" y="4165870"/>
            <a:ext cx="2285999" cy="26297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75679" y="3586022"/>
            <a:ext cx="2285999" cy="4618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75679" y="2914080"/>
            <a:ext cx="2285999" cy="8289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20635" y="5537471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24001" y="5791201"/>
            <a:ext cx="8694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Stability Preserving Simulations and </a:t>
            </a:r>
            <a:r>
              <a:rPr lang="en-US" sz="1600" i="1" dirty="0" err="1"/>
              <a:t>Bisimulations</a:t>
            </a:r>
            <a:r>
              <a:rPr lang="en-US" sz="1600" i="1" dirty="0"/>
              <a:t> for Hybrid Systems, </a:t>
            </a:r>
            <a:r>
              <a:rPr lang="en-US" sz="1600" i="1" dirty="0" err="1"/>
              <a:t>Prabhakar</a:t>
            </a:r>
            <a:r>
              <a:rPr lang="en-US" sz="1600" i="1" dirty="0"/>
              <a:t>, </a:t>
            </a:r>
            <a:r>
              <a:rPr lang="en-US" sz="1600" i="1" dirty="0" err="1"/>
              <a:t>Dullerud</a:t>
            </a:r>
            <a:r>
              <a:rPr lang="en-US" sz="1600" i="1" dirty="0"/>
              <a:t>, Viswanathan IEEE Trans. Automatic Control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Sayan Mitra</a:t>
            </a:r>
            <a:r>
              <a:rPr lang="de-DE" dirty="0"/>
              <a:t> </a:t>
            </a:r>
            <a:r>
              <a:rPr lang="de-DE" dirty="0" err="1"/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00200" y="1600200"/>
                <a:ext cx="80010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Backward simulation </a:t>
                </a:r>
                <a:r>
                  <a:rPr lang="en-US" dirty="0"/>
                  <a:t>relation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b="1" dirty="0"/>
                  <a:t>to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is a relation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R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 </a:t>
                </a:r>
                <a:r>
                  <a:rPr lang="en-US" dirty="0"/>
                  <a:t>then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such that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:r>
                  <a:rPr lang="en-US" b="1" dirty="0"/>
                  <a:t>x’</a:t>
                </a:r>
                <a:r>
                  <a:rPr lang="en-US" b="1" baseline="-25000" dirty="0"/>
                  <a:t>1 </a:t>
                </a:r>
                <a:r>
                  <a:rPr lang="en-US" dirty="0"/>
                  <a:t>R</a:t>
                </a:r>
                <a:r>
                  <a:rPr lang="en-US" b="1" dirty="0"/>
                  <a:t> x’</a:t>
                </a:r>
                <a:r>
                  <a:rPr lang="en-US" b="1" baseline="-25000" dirty="0"/>
                  <a:t>2 </a:t>
                </a:r>
                <a:r>
                  <a:rPr lang="en-US" dirty="0"/>
                  <a:t>and x</a:t>
                </a:r>
                <a:r>
                  <a:rPr lang="en-US" baseline="-25000" dirty="0"/>
                  <a:t>1</a:t>
                </a:r>
                <a:r>
                  <a:rPr lang="en-US" dirty="0"/>
                  <a:t>—a</a:t>
                </a:r>
                <a:r>
                  <a:rPr lang="en-US" dirty="0">
                    <a:sym typeface="Wingdings" pitchFamily="2" charset="2"/>
                  </a:rPr>
                  <a:t> x</a:t>
                </a:r>
                <a:r>
                  <a:rPr lang="en-US" baseline="-25000" dirty="0"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’ then </a:t>
                </a:r>
              </a:p>
              <a:p>
                <a:pPr marL="1314450" lvl="2" indent="-457200">
                  <a:lnSpc>
                    <a:spcPct val="120000"/>
                  </a:lnSpc>
                </a:pP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–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’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</a:p>
              <a:p>
                <a:pPr marL="1314450" lvl="2" indent="-457200">
                  <a:lnSpc>
                    <a:spcPct val="120000"/>
                  </a:lnSpc>
                </a:pP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R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endParaRPr lang="en-US" b="1" dirty="0"/>
              </a:p>
              <a:p>
                <a:pPr lvl="2">
                  <a:lnSpc>
                    <a:spcPct val="120000"/>
                  </a:lnSpc>
                </a:pPr>
                <a:r>
                  <a:rPr lang="en-US" b="1" dirty="0"/>
                  <a:t>Trace(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dirty="0"/>
                  <a:t>) =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  <a:ea typeface="Cambria Math"/>
                      </a:rPr>
                      <m:t>Q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2 </m:t>
                    </m:r>
                  </m:oMath>
                </a14:m>
                <a:r>
                  <a:rPr lang="en-US" dirty="0"/>
                  <a:t> such that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’</a:t>
                </a:r>
                <a:r>
                  <a:rPr lang="en-US" b="1" baseline="-25000" dirty="0"/>
                  <a:t> </a:t>
                </a:r>
                <a:r>
                  <a:rPr lang="en-US" dirty="0"/>
                  <a:t>R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’</a:t>
                </a:r>
                <a:r>
                  <a:rPr lang="en-US" b="1" baseline="-25000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there exists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dirty="0"/>
                  <a:t> such that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–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’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R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endParaRPr lang="en-US" b="1" dirty="0"/>
              </a:p>
              <a:p>
                <a:pPr lvl="2">
                  <a:lnSpc>
                    <a:spcPct val="120000"/>
                  </a:lnSpc>
                </a:pPr>
                <a:r>
                  <a:rPr lang="en-US" b="1" dirty="0"/>
                  <a:t>Trace(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b="1" dirty="0"/>
              </a:p>
              <a:p>
                <a:pPr lvl="2">
                  <a:lnSpc>
                    <a:spcPct val="120000"/>
                  </a:lnSpc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Theorem. </a:t>
                </a:r>
                <a:r>
                  <a:rPr lang="en-US" dirty="0"/>
                  <a:t>If there exists a backward simulation relation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  <m:r>
                      <a:rPr lang="en-US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/>
                  <a:t> then  ClosedTraces</a:t>
                </a:r>
                <a:r>
                  <a:rPr lang="en-US" baseline="-25000" dirty="0"/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dirty="0"/>
                  <a:t> ClosedTraces</a:t>
                </a:r>
                <a:r>
                  <a:rPr lang="en-US" baseline="-25000" dirty="0"/>
                  <a:t>2</a:t>
                </a:r>
              </a:p>
              <a:p>
                <a:pPr>
                  <a:lnSpc>
                    <a:spcPct val="120000"/>
                  </a:lnSpc>
                </a:pPr>
                <a:endParaRPr lang="en-US" b="1" baseline="-25000" dirty="0"/>
              </a:p>
              <a:p>
                <a:pPr lvl="1"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00200" y="1600200"/>
                <a:ext cx="8001000" cy="4953000"/>
              </a:xfrm>
              <a:blipFill>
                <a:blip r:embed="rId3"/>
                <a:stretch>
                  <a:fillRect l="-792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2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685688-E75F-8144-8D8E-F8FCF0B9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CDE4761-7F89-6945-BD5D-37644136E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4688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Defined what it means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be abstraction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</a:t>
                </a: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Transitive,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 dirty="0"/>
                  <a:t> defines a preordering on compatible automata</a:t>
                </a:r>
              </a:p>
              <a:p>
                <a:r>
                  <a:rPr lang="en-US" b="0" dirty="0"/>
                  <a:t>We saw </a:t>
                </a:r>
                <a:r>
                  <a:rPr lang="en-US" dirty="0"/>
                  <a:t>methods for proving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1" dirty="0"/>
                  <a:t>Forward simulation and backward simulation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defines a preorder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CDE4761-7F89-6945-BD5D-3764413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46883" cy="4351338"/>
              </a:xfrm>
              <a:blipFill>
                <a:blip r:embed="rId2"/>
                <a:stretch>
                  <a:fillRect l="-113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92A6076-DFDE-2842-8CB1-2AFDA6640AC7}"/>
                  </a:ext>
                </a:extLst>
              </p:cNvPr>
              <p:cNvSpPr/>
              <p:nvPr/>
            </p:nvSpPr>
            <p:spPr>
              <a:xfrm>
                <a:off x="8685083" y="2794402"/>
                <a:ext cx="1245235" cy="1269195"/>
              </a:xfrm>
              <a:prstGeom prst="roundRect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b="1" i="1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92A6076-DFDE-2842-8CB1-2AFDA664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083" y="2794402"/>
                <a:ext cx="1245235" cy="1269195"/>
              </a:xfrm>
              <a:prstGeom prst="roundRect">
                <a:avLst/>
              </a:prstGeo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BA38C6FF-DEDB-E245-9793-38434EAA7802}"/>
                  </a:ext>
                </a:extLst>
              </p:cNvPr>
              <p:cNvSpPr/>
              <p:nvPr/>
            </p:nvSpPr>
            <p:spPr>
              <a:xfrm>
                <a:off x="10641299" y="2798063"/>
                <a:ext cx="1245235" cy="1269195"/>
              </a:xfrm>
              <a:prstGeom prst="round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BA38C6FF-DEDB-E245-9793-38434EAA7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299" y="2798063"/>
                <a:ext cx="1245235" cy="126919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B67E16-F2E2-334A-B91D-2949846E6FE8}"/>
                  </a:ext>
                </a:extLst>
              </p:cNvPr>
              <p:cNvSpPr txBox="1"/>
              <p:nvPr/>
            </p:nvSpPr>
            <p:spPr>
              <a:xfrm>
                <a:off x="9930318" y="3034819"/>
                <a:ext cx="676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B67E16-F2E2-334A-B91D-2949846E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318" y="3034819"/>
                <a:ext cx="676788" cy="707886"/>
              </a:xfrm>
              <a:prstGeom prst="rect">
                <a:avLst/>
              </a:prstGeom>
              <a:blipFill>
                <a:blip r:embed="rId5"/>
                <a:stretch>
                  <a:fillRect l="-3704" r="-3704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0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B64-D8C3-A34F-9BB2-0AAB8586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0D03-397D-EE44-B0CB-7BA2720A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and composition</a:t>
            </a:r>
          </a:p>
          <a:p>
            <a:r>
              <a:rPr lang="en-US" dirty="0"/>
              <a:t>CEGAR</a:t>
            </a:r>
          </a:p>
        </p:txBody>
      </p:sp>
    </p:spTree>
    <p:extLst>
      <p:ext uri="{BB962C8B-B14F-4D97-AF65-F5344CB8AC3E}">
        <p14:creationId xmlns:p14="http://schemas.microsoft.com/office/powerpoint/2010/main" val="20254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6076-F4C0-6A47-AA28-E971A884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8FAA-F294-1449-9D5B-EB3D1062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r>
              <a:rPr lang="en-US" dirty="0"/>
              <a:t>Simulation relations</a:t>
            </a:r>
          </a:p>
          <a:p>
            <a:r>
              <a:rPr lang="en-US" dirty="0"/>
              <a:t>Composition and substitutivity</a:t>
            </a:r>
          </a:p>
        </p:txBody>
      </p:sp>
    </p:spTree>
    <p:extLst>
      <p:ext uri="{BB962C8B-B14F-4D97-AF65-F5344CB8AC3E}">
        <p14:creationId xmlns:p14="http://schemas.microsoft.com/office/powerpoint/2010/main" val="115086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83B053-D422-6149-919F-16C204A17455}"/>
              </a:ext>
            </a:extLst>
          </p:cNvPr>
          <p:cNvSpPr/>
          <p:nvPr/>
        </p:nvSpPr>
        <p:spPr>
          <a:xfrm>
            <a:off x="3032760" y="1711344"/>
            <a:ext cx="6126480" cy="3134975"/>
          </a:xfrm>
          <a:prstGeom prst="roundRect">
            <a:avLst>
              <a:gd name="adj" fmla="val 86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+mj-lt"/>
                <a:ea typeface="Cambria Math" panose="02040503050406030204" pitchFamily="18" charset="0"/>
              </a:rPr>
              <a:t>Concrete system</a:t>
            </a: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54B0CA-6E93-5C45-BC55-DA0BE405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365125"/>
            <a:ext cx="11283696" cy="1325563"/>
          </a:xfrm>
        </p:spPr>
        <p:txBody>
          <a:bodyPr>
            <a:normAutofit/>
          </a:bodyPr>
          <a:lstStyle/>
          <a:p>
            <a:r>
              <a:rPr lang="en-US" dirty="0"/>
              <a:t>Substituting an automaton with its abstraction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FE79D2-5C9D-6844-A124-02C0263D24B2}"/>
              </a:ext>
            </a:extLst>
          </p:cNvPr>
          <p:cNvSpPr/>
          <p:nvPr/>
        </p:nvSpPr>
        <p:spPr>
          <a:xfrm>
            <a:off x="3842779" y="2516816"/>
            <a:ext cx="1789926" cy="1824367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atin typeface="+mj-lt"/>
                <a:ea typeface="Cambria Math" panose="02040503050406030204" pitchFamily="18" charset="0"/>
              </a:rPr>
              <a:t>Plant</a:t>
            </a:r>
            <a:endParaRPr lang="en-US" sz="3200" b="1" i="1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D084AF-8F37-B042-ABBF-23D16BAB876A}"/>
              </a:ext>
            </a:extLst>
          </p:cNvPr>
          <p:cNvSpPr/>
          <p:nvPr/>
        </p:nvSpPr>
        <p:spPr>
          <a:xfrm>
            <a:off x="6560579" y="2516816"/>
            <a:ext cx="1789926" cy="1824367"/>
          </a:xfrm>
          <a:prstGeom prst="round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+mj-lt"/>
                <a:ea typeface="Cambria Math" panose="02040503050406030204" pitchFamily="18" charset="0"/>
              </a:rPr>
              <a:t>Controller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14F3BA-0FCB-2443-BA9B-5BC81C46EF33}"/>
              </a:ext>
            </a:extLst>
          </p:cNvPr>
          <p:cNvCxnSpPr>
            <a:cxnSpLocks/>
          </p:cNvCxnSpPr>
          <p:nvPr/>
        </p:nvCxnSpPr>
        <p:spPr>
          <a:xfrm flipV="1">
            <a:off x="5632705" y="3197721"/>
            <a:ext cx="927874" cy="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2ECA7-A386-5542-B1A6-42C706D93D75}"/>
              </a:ext>
            </a:extLst>
          </p:cNvPr>
          <p:cNvCxnSpPr>
            <a:cxnSpLocks/>
          </p:cNvCxnSpPr>
          <p:nvPr/>
        </p:nvCxnSpPr>
        <p:spPr>
          <a:xfrm flipH="1" flipV="1">
            <a:off x="5632705" y="3856089"/>
            <a:ext cx="927874" cy="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6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83B053-D422-6149-919F-16C204A17455}"/>
              </a:ext>
            </a:extLst>
          </p:cNvPr>
          <p:cNvSpPr/>
          <p:nvPr/>
        </p:nvSpPr>
        <p:spPr>
          <a:xfrm>
            <a:off x="3032760" y="1711344"/>
            <a:ext cx="6126480" cy="3134975"/>
          </a:xfrm>
          <a:prstGeom prst="roundRect">
            <a:avLst>
              <a:gd name="adj" fmla="val 86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+mj-lt"/>
                <a:ea typeface="Cambria Math" panose="02040503050406030204" pitchFamily="18" charset="0"/>
              </a:rPr>
              <a:t>Abstract system</a:t>
            </a: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  <a:p>
            <a:pPr algn="ctr"/>
            <a:endParaRPr lang="en-US" sz="3200" i="1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54B0CA-6E93-5C45-BC55-DA0BE405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365125"/>
            <a:ext cx="11283696" cy="1325563"/>
          </a:xfrm>
        </p:spPr>
        <p:txBody>
          <a:bodyPr>
            <a:normAutofit/>
          </a:bodyPr>
          <a:lstStyle/>
          <a:p>
            <a:r>
              <a:rPr lang="en-US" dirty="0"/>
              <a:t>Substituting an automaton with its abstraction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FE79D2-5C9D-6844-A124-02C0263D24B2}"/>
              </a:ext>
            </a:extLst>
          </p:cNvPr>
          <p:cNvSpPr/>
          <p:nvPr/>
        </p:nvSpPr>
        <p:spPr>
          <a:xfrm>
            <a:off x="3842779" y="2516816"/>
            <a:ext cx="1789926" cy="1824367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atin typeface="+mj-lt"/>
                <a:ea typeface="Cambria Math" panose="02040503050406030204" pitchFamily="18" charset="0"/>
              </a:rPr>
              <a:t>Plant</a:t>
            </a:r>
            <a:endParaRPr lang="en-US" sz="3200" b="1" i="1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D084AF-8F37-B042-ABBF-23D16BAB876A}"/>
              </a:ext>
            </a:extLst>
          </p:cNvPr>
          <p:cNvSpPr/>
          <p:nvPr/>
        </p:nvSpPr>
        <p:spPr>
          <a:xfrm>
            <a:off x="6560579" y="4986147"/>
            <a:ext cx="1789926" cy="1824367"/>
          </a:xfrm>
          <a:prstGeom prst="round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+mj-lt"/>
                <a:ea typeface="Cambria Math" panose="02040503050406030204" pitchFamily="18" charset="0"/>
              </a:rPr>
              <a:t>Controller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14F3BA-0FCB-2443-BA9B-5BC81C46EF33}"/>
              </a:ext>
            </a:extLst>
          </p:cNvPr>
          <p:cNvCxnSpPr>
            <a:cxnSpLocks/>
          </p:cNvCxnSpPr>
          <p:nvPr/>
        </p:nvCxnSpPr>
        <p:spPr>
          <a:xfrm flipV="1">
            <a:off x="5632705" y="3197721"/>
            <a:ext cx="927874" cy="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2ECA7-A386-5542-B1A6-42C706D93D75}"/>
              </a:ext>
            </a:extLst>
          </p:cNvPr>
          <p:cNvCxnSpPr>
            <a:cxnSpLocks/>
          </p:cNvCxnSpPr>
          <p:nvPr/>
        </p:nvCxnSpPr>
        <p:spPr>
          <a:xfrm flipH="1" flipV="1">
            <a:off x="5632705" y="3856089"/>
            <a:ext cx="927874" cy="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C97F79F-546C-554C-A12E-9C274C5324C0}"/>
              </a:ext>
            </a:extLst>
          </p:cNvPr>
          <p:cNvSpPr/>
          <p:nvPr/>
        </p:nvSpPr>
        <p:spPr>
          <a:xfrm>
            <a:off x="6560579" y="2516816"/>
            <a:ext cx="1789926" cy="1824367"/>
          </a:xfrm>
          <a:prstGeom prst="round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+mj-lt"/>
                <a:ea typeface="Cambria Math" panose="02040503050406030204" pitchFamily="18" charset="0"/>
              </a:rPr>
              <a:t>Abstract Controller</a:t>
            </a:r>
          </a:p>
        </p:txBody>
      </p:sp>
    </p:spTree>
    <p:extLst>
      <p:ext uri="{BB962C8B-B14F-4D97-AF65-F5344CB8AC3E}">
        <p14:creationId xmlns:p14="http://schemas.microsoft.com/office/powerpoint/2010/main" val="697261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4B0CA-6E93-5C45-BC55-DA0BE405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365125"/>
            <a:ext cx="11283696" cy="1325563"/>
          </a:xfrm>
        </p:spPr>
        <p:txBody>
          <a:bodyPr>
            <a:normAutofit/>
          </a:bodyPr>
          <a:lstStyle/>
          <a:p>
            <a:r>
              <a:rPr lang="en-US" dirty="0"/>
              <a:t>How is the abstract system related to the concrete system?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D084AF-8F37-B042-ABBF-23D16BAB876A}"/>
              </a:ext>
            </a:extLst>
          </p:cNvPr>
          <p:cNvSpPr/>
          <p:nvPr/>
        </p:nvSpPr>
        <p:spPr>
          <a:xfrm>
            <a:off x="3958318" y="1795985"/>
            <a:ext cx="1245235" cy="1269195"/>
          </a:xfrm>
          <a:prstGeom prst="round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+mj-lt"/>
                <a:ea typeface="Cambria Math" panose="02040503050406030204" pitchFamily="18" charset="0"/>
              </a:rPr>
              <a:t>Controller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BBDFA7-4D6B-3848-8B00-D40C4A02788A}"/>
              </a:ext>
            </a:extLst>
          </p:cNvPr>
          <p:cNvGrpSpPr/>
          <p:nvPr/>
        </p:nvGrpSpPr>
        <p:grpSpPr>
          <a:xfrm>
            <a:off x="6629400" y="4290577"/>
            <a:ext cx="3356705" cy="1717656"/>
            <a:chOff x="3032761" y="1711344"/>
            <a:chExt cx="6126479" cy="31349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83B053-D422-6149-919F-16C204A17455}"/>
                </a:ext>
              </a:extLst>
            </p:cNvPr>
            <p:cNvSpPr/>
            <p:nvPr/>
          </p:nvSpPr>
          <p:spPr>
            <a:xfrm>
              <a:off x="3032761" y="1711344"/>
              <a:ext cx="6126479" cy="3134975"/>
            </a:xfrm>
            <a:prstGeom prst="roundRect">
              <a:avLst>
                <a:gd name="adj" fmla="val 8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+mj-lt"/>
                  <a:ea typeface="Cambria Math" panose="02040503050406030204" pitchFamily="18" charset="0"/>
                </a:rPr>
                <a:t>Abstract system</a:t>
              </a:r>
            </a:p>
            <a:p>
              <a:pPr algn="ctr"/>
              <a:endParaRPr lang="en-US" i="1" dirty="0">
                <a:latin typeface="+mj-lt"/>
                <a:ea typeface="Cambria Math" panose="02040503050406030204" pitchFamily="18" charset="0"/>
              </a:endParaRPr>
            </a:p>
            <a:p>
              <a:pPr algn="ctr"/>
              <a:endParaRPr lang="en-US" i="1" dirty="0">
                <a:latin typeface="+mj-lt"/>
                <a:ea typeface="Cambria Math" panose="02040503050406030204" pitchFamily="18" charset="0"/>
              </a:endParaRPr>
            </a:p>
            <a:p>
              <a:pPr algn="ctr"/>
              <a:endParaRPr lang="en-US" i="1" dirty="0">
                <a:latin typeface="+mj-lt"/>
                <a:ea typeface="Cambria Math" panose="02040503050406030204" pitchFamily="18" charset="0"/>
              </a:endParaRPr>
            </a:p>
            <a:p>
              <a:pPr algn="ctr"/>
              <a:endParaRPr lang="en-US" i="1" dirty="0">
                <a:latin typeface="+mj-lt"/>
                <a:ea typeface="Cambria Math" panose="02040503050406030204" pitchFamily="18" charset="0"/>
              </a:endParaRPr>
            </a:p>
            <a:p>
              <a:pPr algn="ctr"/>
              <a:endParaRPr lang="en-US" i="1" dirty="0"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0FE79D2-5C9D-6844-A124-02C0263D24B2}"/>
                </a:ext>
              </a:extLst>
            </p:cNvPr>
            <p:cNvSpPr/>
            <p:nvPr/>
          </p:nvSpPr>
          <p:spPr>
            <a:xfrm>
              <a:off x="3842779" y="2516816"/>
              <a:ext cx="1789926" cy="1824367"/>
            </a:xfrm>
            <a:prstGeom prst="round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latin typeface="+mj-lt"/>
                  <a:ea typeface="Cambria Math" panose="02040503050406030204" pitchFamily="18" charset="0"/>
                </a:rPr>
                <a:t>Plant</a:t>
              </a:r>
              <a:endParaRPr lang="en-US" b="1" i="1" dirty="0">
                <a:latin typeface="+mj-lt"/>
                <a:ea typeface="Cambria Math" panose="02040503050406030204" pitchFamily="18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14F3BA-0FCB-2443-BA9B-5BC81C46E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05" y="3197721"/>
              <a:ext cx="927874" cy="1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E2ECA7-A386-5542-B1A6-42C706D93D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05" y="3856089"/>
              <a:ext cx="927874" cy="1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97F79F-546C-554C-A12E-9C274C5324C0}"/>
                </a:ext>
              </a:extLst>
            </p:cNvPr>
            <p:cNvSpPr/>
            <p:nvPr/>
          </p:nvSpPr>
          <p:spPr>
            <a:xfrm>
              <a:off x="6560579" y="2516816"/>
              <a:ext cx="1789926" cy="1824367"/>
            </a:xfrm>
            <a:prstGeom prst="round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latin typeface="+mj-lt"/>
                  <a:ea typeface="Cambria Math" panose="02040503050406030204" pitchFamily="18" charset="0"/>
                </a:rPr>
                <a:t>Abstract Controller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EF3C945-4FE1-084C-8708-CDDBC23239A3}"/>
              </a:ext>
            </a:extLst>
          </p:cNvPr>
          <p:cNvGrpSpPr/>
          <p:nvPr/>
        </p:nvGrpSpPr>
        <p:grpSpPr>
          <a:xfrm>
            <a:off x="2116862" y="4299491"/>
            <a:ext cx="3356705" cy="1717656"/>
            <a:chOff x="3032760" y="1711344"/>
            <a:chExt cx="6126480" cy="313497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63559E-9A01-2F4D-8B5E-AACDE30810B6}"/>
                </a:ext>
              </a:extLst>
            </p:cNvPr>
            <p:cNvSpPr/>
            <p:nvPr/>
          </p:nvSpPr>
          <p:spPr>
            <a:xfrm>
              <a:off x="3032760" y="1711344"/>
              <a:ext cx="6126480" cy="3134975"/>
            </a:xfrm>
            <a:prstGeom prst="roundRect">
              <a:avLst>
                <a:gd name="adj" fmla="val 8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+mj-lt"/>
                  <a:ea typeface="Cambria Math" panose="02040503050406030204" pitchFamily="18" charset="0"/>
                </a:rPr>
                <a:t>Concrete system</a:t>
              </a:r>
            </a:p>
            <a:p>
              <a:pPr algn="ctr"/>
              <a:endParaRPr lang="en-US" sz="2000" i="1" dirty="0">
                <a:latin typeface="+mj-lt"/>
                <a:ea typeface="Cambria Math" panose="02040503050406030204" pitchFamily="18" charset="0"/>
              </a:endParaRPr>
            </a:p>
            <a:p>
              <a:pPr algn="ctr"/>
              <a:endParaRPr lang="en-US" sz="2000" i="1" dirty="0">
                <a:latin typeface="+mj-lt"/>
                <a:ea typeface="Cambria Math" panose="02040503050406030204" pitchFamily="18" charset="0"/>
              </a:endParaRPr>
            </a:p>
            <a:p>
              <a:pPr algn="ctr"/>
              <a:endParaRPr lang="en-US" sz="2000" i="1" dirty="0">
                <a:latin typeface="+mj-lt"/>
                <a:ea typeface="Cambria Math" panose="02040503050406030204" pitchFamily="18" charset="0"/>
              </a:endParaRPr>
            </a:p>
            <a:p>
              <a:pPr algn="ctr"/>
              <a:endParaRPr lang="en-US" sz="2000" i="1" dirty="0">
                <a:latin typeface="+mj-lt"/>
                <a:ea typeface="Cambria Math" panose="02040503050406030204" pitchFamily="18" charset="0"/>
              </a:endParaRPr>
            </a:p>
            <a:p>
              <a:pPr algn="ctr"/>
              <a:endParaRPr lang="en-US" sz="2000" i="1" dirty="0"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1F0B60A-59AB-8E46-A180-2D2D6F5340D4}"/>
                </a:ext>
              </a:extLst>
            </p:cNvPr>
            <p:cNvSpPr/>
            <p:nvPr/>
          </p:nvSpPr>
          <p:spPr>
            <a:xfrm>
              <a:off x="3842779" y="2516816"/>
              <a:ext cx="1789926" cy="1824367"/>
            </a:xfrm>
            <a:prstGeom prst="round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latin typeface="+mj-lt"/>
                  <a:ea typeface="Cambria Math" panose="02040503050406030204" pitchFamily="18" charset="0"/>
                </a:rPr>
                <a:t>Plant</a:t>
              </a:r>
              <a:endParaRPr lang="en-US" sz="2000" b="1" i="1" dirty="0"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B4E58A8-138B-8B4C-8428-CD89805CFC02}"/>
                </a:ext>
              </a:extLst>
            </p:cNvPr>
            <p:cNvSpPr/>
            <p:nvPr/>
          </p:nvSpPr>
          <p:spPr>
            <a:xfrm>
              <a:off x="6560579" y="2516816"/>
              <a:ext cx="1789926" cy="1824367"/>
            </a:xfrm>
            <a:prstGeom prst="roundRect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latin typeface="+mj-lt"/>
                  <a:ea typeface="Cambria Math" panose="02040503050406030204" pitchFamily="18" charset="0"/>
                </a:rPr>
                <a:t>Controller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B24B4F-3F16-E042-B487-96E1E3023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05" y="3197721"/>
              <a:ext cx="927874" cy="1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B35953-9547-C845-B694-C5B3A52289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05" y="3856089"/>
              <a:ext cx="927874" cy="1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5F5225A-F17B-654C-BC45-0C80427E88D2}"/>
              </a:ext>
            </a:extLst>
          </p:cNvPr>
          <p:cNvSpPr/>
          <p:nvPr/>
        </p:nvSpPr>
        <p:spPr>
          <a:xfrm>
            <a:off x="6930926" y="1708595"/>
            <a:ext cx="1245235" cy="1269195"/>
          </a:xfrm>
          <a:prstGeom prst="round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atin typeface="+mj-lt"/>
                <a:ea typeface="Cambria Math" panose="02040503050406030204" pitchFamily="18" charset="0"/>
              </a:rPr>
              <a:t>Abstract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E4C80-DFCB-A542-914A-EFE415EF1683}"/>
                  </a:ext>
                </a:extLst>
              </p:cNvPr>
              <p:cNvSpPr txBox="1"/>
              <p:nvPr/>
            </p:nvSpPr>
            <p:spPr>
              <a:xfrm>
                <a:off x="5778942" y="1989249"/>
                <a:ext cx="676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E4C80-DFCB-A542-914A-EFE415EF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942" y="1989249"/>
                <a:ext cx="676788" cy="707886"/>
              </a:xfrm>
              <a:prstGeom prst="rect">
                <a:avLst/>
              </a:prstGeom>
              <a:blipFill>
                <a:blip r:embed="rId2"/>
                <a:stretch>
                  <a:fillRect l="-3704" r="-3704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87025-3334-F340-8658-1B713B96A138}"/>
                  </a:ext>
                </a:extLst>
              </p:cNvPr>
              <p:cNvSpPr txBox="1"/>
              <p:nvPr/>
            </p:nvSpPr>
            <p:spPr>
              <a:xfrm>
                <a:off x="5713089" y="4757799"/>
                <a:ext cx="676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87025-3334-F340-8658-1B713B96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89" y="4757799"/>
                <a:ext cx="676788" cy="707886"/>
              </a:xfrm>
              <a:prstGeom prst="rect">
                <a:avLst/>
              </a:prstGeom>
              <a:blipFill>
                <a:blip r:embed="rId3"/>
                <a:stretch>
                  <a:fillRect l="-3704" r="-3704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E8A3672-0779-684F-9F4F-E9905CC26D0A}"/>
              </a:ext>
            </a:extLst>
          </p:cNvPr>
          <p:cNvSpPr txBox="1"/>
          <p:nvPr/>
        </p:nvSpPr>
        <p:spPr>
          <a:xfrm>
            <a:off x="1718607" y="2045861"/>
            <a:ext cx="1332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Does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3CF35-15E3-6643-822A-3CAA33554F9C}"/>
              </a:ext>
            </a:extLst>
          </p:cNvPr>
          <p:cNvSpPr txBox="1"/>
          <p:nvPr/>
        </p:nvSpPr>
        <p:spPr>
          <a:xfrm>
            <a:off x="5451128" y="3162005"/>
            <a:ext cx="1446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imply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EA4963-0D6B-4D4F-834A-221A0991D3D7}"/>
              </a:ext>
            </a:extLst>
          </p:cNvPr>
          <p:cNvSpPr txBox="1"/>
          <p:nvPr/>
        </p:nvSpPr>
        <p:spPr>
          <a:xfrm>
            <a:off x="10225628" y="472144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3988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IO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4702" y="1457367"/>
                <a:ext cx="7373674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Recall a hybrid automaton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will partition the set of variables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into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internal or state variables</a:t>
                </a:r>
                <a:r>
                  <a:rPr lang="en-US" sz="2000" dirty="0"/>
                  <a:t> (do not interact)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output</a:t>
                </a:r>
                <a:r>
                  <a:rPr lang="en-US" sz="2000" dirty="0"/>
                  <a:t> variables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input</a:t>
                </a:r>
                <a:r>
                  <a:rPr lang="en-US" sz="2000" dirty="0"/>
                  <a:t> 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This gives rise to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hybrid I/O automata (HIOA) </a:t>
                </a:r>
                <a:r>
                  <a:rPr lang="en-US" sz="2000" b="1" dirty="0"/>
                  <a:t>[Lynch, </a:t>
                </a:r>
                <a:r>
                  <a:rPr lang="en-US" sz="2000" b="1" dirty="0" err="1"/>
                  <a:t>Segala</a:t>
                </a:r>
                <a:r>
                  <a:rPr lang="en-US" sz="2000" b="1" dirty="0"/>
                  <a:t>, </a:t>
                </a:r>
                <a:r>
                  <a:rPr lang="en-US" sz="2000" b="1" dirty="0" err="1"/>
                  <a:t>Vaandrager</a:t>
                </a:r>
                <a:r>
                  <a:rPr lang="en-US" sz="2000" b="1" dirty="0"/>
                  <a:t> 2002]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We defined composition of compatible HIOA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702" y="1457367"/>
                <a:ext cx="7373674" cy="4525963"/>
              </a:xfrm>
              <a:blipFill>
                <a:blip r:embed="rId2"/>
                <a:stretch>
                  <a:fillRect l="-68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135676" y="1854200"/>
                <a:ext cx="2209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Plant</a:t>
                </a: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76" y="1854200"/>
                <a:ext cx="2209800" cy="182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135676" y="4089681"/>
                <a:ext cx="2209800" cy="1376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Controller</a:t>
                </a: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76" y="4089681"/>
                <a:ext cx="2209800" cy="1376081"/>
              </a:xfrm>
              <a:prstGeom prst="rect">
                <a:avLst/>
              </a:prstGeom>
              <a:blipFill>
                <a:blip r:embed="rId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cxnSpLocks/>
            <a:stCxn id="5" idx="1"/>
            <a:endCxn id="4" idx="1"/>
          </p:cNvCxnSpPr>
          <p:nvPr/>
        </p:nvCxnSpPr>
        <p:spPr>
          <a:xfrm rot="10800000">
            <a:off x="8135676" y="2768602"/>
            <a:ext cx="12700" cy="20091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cxnSpLocks/>
            <a:stCxn id="4" idx="3"/>
            <a:endCxn id="5" idx="3"/>
          </p:cNvCxnSpPr>
          <p:nvPr/>
        </p:nvCxnSpPr>
        <p:spPr>
          <a:xfrm>
            <a:off x="10345476" y="2768601"/>
            <a:ext cx="12700" cy="20091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562375" y="3720349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375" y="3720349"/>
                <a:ext cx="4624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463577" y="3683000"/>
                <a:ext cx="467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7" y="3683000"/>
                <a:ext cx="46775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8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Composition of Hybrid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parallel </a:t>
                </a:r>
                <a:r>
                  <a:rPr lang="en-US" b="1" dirty="0">
                    <a:solidFill>
                      <a:srgbClr val="00B0F0"/>
                    </a:solidFill>
                  </a:rPr>
                  <a:t>composition</a:t>
                </a:r>
                <a:r>
                  <a:rPr lang="en-US" dirty="0"/>
                  <a:t> operation on automata enable us to construct larger and more complex models from simpler automata modules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are </a:t>
                </a:r>
                <a:r>
                  <a:rPr lang="en-US" b="1" dirty="0">
                    <a:solidFill>
                      <a:srgbClr val="00B0F0"/>
                    </a:solidFill>
                  </a:rPr>
                  <a:t>compatible</a:t>
                </a:r>
                <a:r>
                  <a:rPr lang="en-US" dirty="0"/>
                  <a:t> if X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∩ X</a:t>
                </a:r>
                <a:r>
                  <a:rPr lang="en-US" baseline="-25000" dirty="0"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latin typeface="Cambria Math"/>
                    <a:ea typeface="Cambria Math"/>
                  </a:rPr>
                  <a:t> = H</a:t>
                </a:r>
                <a:r>
                  <a:rPr lang="en-US" baseline="-25000" dirty="0">
                    <a:latin typeface="Cambria Math"/>
                    <a:ea typeface="Cambria Math"/>
                  </a:rPr>
                  <a:t>1</a:t>
                </a:r>
                <a:r>
                  <a:rPr lang="en-US" dirty="0">
                    <a:latin typeface="Cambria Math"/>
                    <a:ea typeface="Cambria Math"/>
                  </a:rPr>
                  <a:t> ∩ A</a:t>
                </a:r>
                <a:r>
                  <a:rPr lang="en-US" baseline="-25000" dirty="0"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latin typeface="Cambria Math"/>
                    <a:ea typeface="Cambria Math"/>
                  </a:rPr>
                  <a:t> = H</a:t>
                </a:r>
                <a:r>
                  <a:rPr lang="en-US" baseline="-25000" dirty="0"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latin typeface="Cambria Math"/>
                    <a:ea typeface="Cambria Math"/>
                  </a:rPr>
                  <a:t> ∩ A</a:t>
                </a:r>
                <a:r>
                  <a:rPr lang="en-US" baseline="-25000" dirty="0">
                    <a:latin typeface="Cambria Math"/>
                    <a:ea typeface="Cambria Math"/>
                  </a:rPr>
                  <a:t>1</a:t>
                </a:r>
                <a:r>
                  <a:rPr lang="en-US" dirty="0">
                    <a:latin typeface="Cambria Math"/>
                    <a:ea typeface="Cambria Math"/>
                  </a:rPr>
                  <a:t> = ∅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  <a:ea typeface="Cambria Math"/>
                  </a:rPr>
                  <a:t>Variable names are disjoint; Action names of one are disjoint with the internal action names of the other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00200"/>
                <a:ext cx="111252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ea typeface="Cambria Math"/>
                  </a:rPr>
                  <a:t>For compatible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their composition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||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is the structure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𝒟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𝑈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</a:rPr>
                  <a:t> 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/>
                      </a:rPr>
                      <m:t>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00B0F0"/>
                  </a:solidFill>
                  <a:latin typeface="Cambria Math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𝑣𝑎𝑙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1,2</m:t>
                        </m:r>
                      </m:e>
                    </m:d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: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/>
                      </a:rPr>
                      <m:t>⌈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b="0" dirty="0"/>
                  <a:t>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𝐻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baseline="-2500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𝑂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 charset="0"/>
                            <a:ea typeface="Cambria Math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i="1" dirty="0">
                    <a:ea typeface="Cambria Math"/>
                  </a:rPr>
                  <a:t> </a:t>
                </a:r>
                <a:r>
                  <a:rPr lang="en-US" i="1" dirty="0" err="1">
                    <a:ea typeface="Cambria Math"/>
                  </a:rPr>
                  <a:t>iff</a:t>
                </a:r>
                <a:r>
                  <a:rPr lang="en-US" i="1" dirty="0">
                    <a:ea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∈{1,2}</m:t>
                    </m:r>
                  </m:oMath>
                </a14:m>
                <a:endParaRPr lang="en-US" i="1" dirty="0">
                  <a:ea typeface="Cambria Math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/>
                  </a:rPr>
                  <a:t>)</a:t>
                </a:r>
                <a:r>
                  <a:rPr lang="en-US" i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ea typeface="Cambria Math"/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∉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i="1" dirty="0">
                    <a:solidFill>
                      <a:srgbClr val="00B0F0"/>
                    </a:solidFill>
                  </a:rPr>
                  <a:t>: </a:t>
                </a:r>
                <a:r>
                  <a:rPr lang="en-US" dirty="0">
                    <a:solidFill>
                      <a:srgbClr val="00B0F0"/>
                    </a:solidFill>
                  </a:rPr>
                  <a:t>set of </a:t>
                </a:r>
                <a:r>
                  <a:rPr lang="en-US" b="1" dirty="0">
                    <a:solidFill>
                      <a:srgbClr val="00B0F0"/>
                    </a:solidFill>
                  </a:rPr>
                  <a:t>trajectories</a:t>
                </a:r>
                <a:r>
                  <a:rPr lang="en-US" dirty="0">
                    <a:solidFill>
                      <a:srgbClr val="00B0F0"/>
                    </a:solidFill>
                  </a:rPr>
                  <a:t> for V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B0F0"/>
                    </a:solidFill>
                    <a:latin typeface="Cambria Math"/>
                    <a:ea typeface="Cambria Math"/>
                  </a:rPr>
                  <a:t>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iff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rgbClr val="00B0F0"/>
                    </a:solidFill>
                    <a:latin typeface="Cambria Math"/>
                    <a:ea typeface="Cambria Math"/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/>
                      </a:rPr>
                      <m:t>↓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B0F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baseline="-250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00200"/>
                <a:ext cx="11125200" cy="4953000"/>
              </a:xfrm>
              <a:blipFill>
                <a:blip r:embed="rId3"/>
                <a:stretch>
                  <a:fillRect l="-570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D32CA6-87F6-F645-9059-5D12493AC0D6}"/>
                  </a:ext>
                </a:extLst>
              </p:cNvPr>
              <p:cNvSpPr/>
              <p:nvPr/>
            </p:nvSpPr>
            <p:spPr>
              <a:xfrm>
                <a:off x="4923693" y="248134"/>
                <a:ext cx="2675975" cy="167260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D32CA6-87F6-F645-9059-5D12493AC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3" y="248134"/>
                <a:ext cx="2675975" cy="167260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E8BEDB-0F03-384B-B08E-903EC5925AB7}"/>
              </a:ext>
            </a:extLst>
          </p:cNvPr>
          <p:cNvSpPr/>
          <p:nvPr/>
        </p:nvSpPr>
        <p:spPr>
          <a:xfrm>
            <a:off x="2215146" y="2092877"/>
            <a:ext cx="2675975" cy="27274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D705BC-758F-9C48-A1ED-E5E298551D1D}"/>
              </a:ext>
            </a:extLst>
          </p:cNvPr>
          <p:cNvGrpSpPr/>
          <p:nvPr/>
        </p:nvGrpSpPr>
        <p:grpSpPr>
          <a:xfrm>
            <a:off x="2835480" y="2232503"/>
            <a:ext cx="1563324" cy="2462698"/>
            <a:chOff x="6830202" y="3738770"/>
            <a:chExt cx="533401" cy="3086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E528FA1-1833-884D-B5CA-81D9260602C7}"/>
                    </a:ext>
                  </a:extLst>
                </p:cNvPr>
                <p:cNvSpPr/>
                <p:nvPr/>
              </p:nvSpPr>
              <p:spPr>
                <a:xfrm>
                  <a:off x="6830203" y="3738770"/>
                  <a:ext cx="533400" cy="5334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E528FA1-1833-884D-B5CA-81D926060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203" y="3738770"/>
                  <a:ext cx="533400" cy="533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72FAB1-241F-364D-AC98-4095B549C7D3}"/>
                </a:ext>
              </a:extLst>
            </p:cNvPr>
            <p:cNvSpPr/>
            <p:nvPr/>
          </p:nvSpPr>
          <p:spPr>
            <a:xfrm>
              <a:off x="6830203" y="5015120"/>
              <a:ext cx="533400" cy="5334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B81BA-A3CF-DE4C-807B-15985D9482D8}"/>
                </a:ext>
              </a:extLst>
            </p:cNvPr>
            <p:cNvSpPr/>
            <p:nvPr/>
          </p:nvSpPr>
          <p:spPr>
            <a:xfrm>
              <a:off x="6830202" y="6291469"/>
              <a:ext cx="533400" cy="5334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/>
                <a:t>f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B321B22-7B47-644E-AC72-41F83A8D6E7F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7096903" y="4272170"/>
              <a:ext cx="0" cy="742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829CB8-ED48-3446-BA38-6701245A10A0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7096903" y="5548520"/>
              <a:ext cx="0" cy="742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7F51A193-355B-E34B-8FEC-FEFE57717997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0800000" flipV="1">
              <a:off x="6830203" y="4005470"/>
              <a:ext cx="12700" cy="2552700"/>
            </a:xfrm>
            <a:prstGeom prst="curvedConnector3">
              <a:avLst>
                <a:gd name="adj1" fmla="val 993358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1DAD2E1-6848-C545-9593-155B2B19EEAC}"/>
                  </a:ext>
                </a:extLst>
              </p:cNvPr>
              <p:cNvSpPr/>
              <p:nvPr/>
            </p:nvSpPr>
            <p:spPr>
              <a:xfrm>
                <a:off x="7654751" y="2620308"/>
                <a:ext cx="2675975" cy="167260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1DAD2E1-6848-C545-9593-155B2B19E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751" y="2620308"/>
                <a:ext cx="2675975" cy="167260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6F19FD-8280-8D40-AFB6-3CB4002D177C}"/>
                  </a:ext>
                </a:extLst>
              </p:cNvPr>
              <p:cNvSpPr/>
              <p:nvPr/>
            </p:nvSpPr>
            <p:spPr>
              <a:xfrm>
                <a:off x="5046246" y="4992483"/>
                <a:ext cx="2675975" cy="167260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6F19FD-8280-8D40-AFB6-3CB4002D1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46" y="4992483"/>
                <a:ext cx="2675975" cy="167260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4F59A-86CA-6648-A147-FD98ED57717F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4891120" y="1920737"/>
            <a:ext cx="1370560" cy="153587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CD5961-3CFF-0849-A0E2-AEFA35CC7C7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4891120" y="3456609"/>
            <a:ext cx="276363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F44230-9FA0-9441-8860-54BF87FEEF94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91121" y="3456609"/>
            <a:ext cx="1493113" cy="153587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3E200A-F1F6-7340-BE4A-13BD514A2957}"/>
              </a:ext>
            </a:extLst>
          </p:cNvPr>
          <p:cNvSpPr txBox="1"/>
          <p:nvPr/>
        </p:nvSpPr>
        <p:spPr>
          <a:xfrm>
            <a:off x="3243322" y="275597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72C4DD-FAFA-8244-A2C0-E0B7C3873169}"/>
              </a:ext>
            </a:extLst>
          </p:cNvPr>
          <p:cNvSpPr txBox="1"/>
          <p:nvPr/>
        </p:nvSpPr>
        <p:spPr>
          <a:xfrm>
            <a:off x="5742843" y="2424962"/>
            <a:ext cx="6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A1BB6-CFAE-FF44-945D-2DA2784DC840}"/>
              </a:ext>
            </a:extLst>
          </p:cNvPr>
          <p:cNvSpPr txBox="1"/>
          <p:nvPr/>
        </p:nvSpPr>
        <p:spPr>
          <a:xfrm>
            <a:off x="6219603" y="303205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50FE23-A8C1-774E-B0BE-519E1096E1B5}"/>
              </a:ext>
            </a:extLst>
          </p:cNvPr>
          <p:cNvSpPr txBox="1"/>
          <p:nvPr/>
        </p:nvSpPr>
        <p:spPr>
          <a:xfrm>
            <a:off x="5330873" y="422454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E4628C-7610-C14E-A5BC-C393E9D85DD5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3553134" y="1084436"/>
            <a:ext cx="1370559" cy="100844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6053A8-0518-A24E-AD97-83AF19F131CF}"/>
              </a:ext>
            </a:extLst>
          </p:cNvPr>
          <p:cNvSpPr txBox="1"/>
          <p:nvPr/>
        </p:nvSpPr>
        <p:spPr>
          <a:xfrm>
            <a:off x="3745934" y="1344741"/>
            <a:ext cx="6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CFDBD3-E253-174A-B01A-22B02C859D4E}"/>
              </a:ext>
            </a:extLst>
          </p:cNvPr>
          <p:cNvCxnSpPr>
            <a:cxnSpLocks/>
            <a:stCxn id="4" idx="1"/>
            <a:endCxn id="22" idx="0"/>
          </p:cNvCxnSpPr>
          <p:nvPr/>
        </p:nvCxnSpPr>
        <p:spPr>
          <a:xfrm>
            <a:off x="4923693" y="1084435"/>
            <a:ext cx="1460541" cy="390804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776CBB-6CAC-D841-B64B-D836C7C08386}"/>
              </a:ext>
            </a:extLst>
          </p:cNvPr>
          <p:cNvGrpSpPr/>
          <p:nvPr/>
        </p:nvGrpSpPr>
        <p:grpSpPr>
          <a:xfrm>
            <a:off x="8876691" y="2711907"/>
            <a:ext cx="910424" cy="1434187"/>
            <a:chOff x="6830202" y="3738770"/>
            <a:chExt cx="533401" cy="308609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B224079-A866-6A42-A0D8-B1764C88A816}"/>
                </a:ext>
              </a:extLst>
            </p:cNvPr>
            <p:cNvSpPr/>
            <p:nvPr/>
          </p:nvSpPr>
          <p:spPr>
            <a:xfrm>
              <a:off x="6830203" y="3738770"/>
              <a:ext cx="533400" cy="5334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0C9F593-4129-754F-AED0-8F3120BA57C7}"/>
                </a:ext>
              </a:extLst>
            </p:cNvPr>
            <p:cNvSpPr/>
            <p:nvPr/>
          </p:nvSpPr>
          <p:spPr>
            <a:xfrm>
              <a:off x="6830203" y="5015120"/>
              <a:ext cx="533400" cy="5334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/>
                <a:t>e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23D888D-1FBC-0043-8B50-BD767B73B56A}"/>
                </a:ext>
              </a:extLst>
            </p:cNvPr>
            <p:cNvSpPr/>
            <p:nvPr/>
          </p:nvSpPr>
          <p:spPr>
            <a:xfrm>
              <a:off x="6830202" y="6291469"/>
              <a:ext cx="533400" cy="5334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/>
                <a:t>f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425DB77-DD16-B14A-B9AA-F1CCB9ABA58B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7096903" y="4272170"/>
              <a:ext cx="0" cy="742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0640EB-220F-6441-8AB2-663C536E596D}"/>
                </a:ext>
              </a:extLst>
            </p:cNvPr>
            <p:cNvCxnSpPr>
              <a:cxnSpLocks/>
              <a:stCxn id="56" idx="4"/>
              <a:endCxn id="57" idx="0"/>
            </p:cNvCxnSpPr>
            <p:nvPr/>
          </p:nvCxnSpPr>
          <p:spPr>
            <a:xfrm>
              <a:off x="7096903" y="5548520"/>
              <a:ext cx="0" cy="742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30BF66E-A2EC-A14D-8158-2692C9A571BC}"/>
              </a:ext>
            </a:extLst>
          </p:cNvPr>
          <p:cNvSpPr txBox="1"/>
          <p:nvPr/>
        </p:nvSpPr>
        <p:spPr>
          <a:xfrm>
            <a:off x="5355332" y="2002531"/>
            <a:ext cx="6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FCD25F-E334-E346-B8D2-9727709E8181}"/>
              </a:ext>
            </a:extLst>
          </p:cNvPr>
          <p:cNvSpPr/>
          <p:nvPr/>
        </p:nvSpPr>
        <p:spPr>
          <a:xfrm>
            <a:off x="4830736" y="997941"/>
            <a:ext cx="185913" cy="1859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B113F0-2927-F042-90D6-B67A5AFC0EAD}"/>
              </a:ext>
            </a:extLst>
          </p:cNvPr>
          <p:cNvSpPr/>
          <p:nvPr/>
        </p:nvSpPr>
        <p:spPr>
          <a:xfrm>
            <a:off x="4810517" y="3370896"/>
            <a:ext cx="185913" cy="1859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7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 Simple Failure Detector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Periodic send</a:t>
            </a:r>
          </a:p>
          <a:p>
            <a:r>
              <a:rPr lang="en-US" dirty="0"/>
              <a:t>Channel</a:t>
            </a:r>
          </a:p>
          <a:p>
            <a:r>
              <a:rPr lang="en-US" dirty="0"/>
              <a:t>Timeout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9100" y="3678870"/>
            <a:ext cx="1409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6434" y="3678870"/>
            <a:ext cx="1409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Channel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067800" y="3678870"/>
            <a:ext cx="1409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Failure Detector</a:t>
            </a: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638800" y="4136070"/>
            <a:ext cx="104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8096134" y="4136070"/>
            <a:ext cx="97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 flipV="1">
            <a:off x="4933950" y="4593270"/>
            <a:ext cx="0" cy="81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>
            <a:off x="9772650" y="4593270"/>
            <a:ext cx="0" cy="81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36435" y="3729951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Send(m)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44779" y="3766738"/>
            <a:ext cx="90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recv</a:t>
            </a:r>
            <a:r>
              <a:rPr lang="en-US" dirty="0"/>
              <a:t>(m)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7502" y="4900918"/>
            <a:ext cx="46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fail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84828" y="4962602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detect</a:t>
            </a:r>
          </a:p>
        </p:txBody>
      </p:sp>
    </p:spTree>
    <p:extLst>
      <p:ext uri="{BB962C8B-B14F-4D97-AF65-F5344CB8AC3E}">
        <p14:creationId xmlns:p14="http://schemas.microsoft.com/office/powerpoint/2010/main" val="307989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76200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ea typeface="Cambria Math"/>
                  </a:rPr>
                  <a:t>For compatible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their composition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||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is the structure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𝒟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(disjoint union)</a:t>
                </a:r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𝑣𝑎𝑙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1,2</m:t>
                        </m:r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: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𝑋𝑖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i="1" dirty="0"/>
                  <a:t>H = H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</a:t>
                </a:r>
                <a:r>
                  <a:rPr lang="en-US" i="1" dirty="0">
                    <a:latin typeface="Cambria Math"/>
                    <a:ea typeface="Cambria Math"/>
                  </a:rPr>
                  <a:t>∪ H</a:t>
                </a:r>
                <a:r>
                  <a:rPr lang="en-US" i="1" baseline="-25000" dirty="0">
                    <a:latin typeface="Cambria Math"/>
                    <a:ea typeface="Cambria Math"/>
                  </a:rPr>
                  <a:t>2</a:t>
                </a:r>
                <a:r>
                  <a:rPr lang="en-US" i="1" dirty="0">
                    <a:latin typeface="Cambria Math"/>
                    <a:ea typeface="Cambria Math"/>
                  </a:rPr>
                  <a:t> (disjoint union) </a:t>
                </a:r>
              </a:p>
              <a:p>
                <a:r>
                  <a:rPr lang="en-US" i="1" dirty="0">
                    <a:latin typeface="Cambria Math"/>
                    <a:ea typeface="Cambria Math"/>
                  </a:rPr>
                  <a:t>E = </a:t>
                </a:r>
                <a:r>
                  <a:rPr lang="en-US" i="1" dirty="0"/>
                  <a:t>E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</a:t>
                </a:r>
                <a:r>
                  <a:rPr lang="en-US" i="1" dirty="0">
                    <a:latin typeface="Cambria Math"/>
                    <a:ea typeface="Cambria Math"/>
                  </a:rPr>
                  <a:t>∪ E</a:t>
                </a:r>
                <a:r>
                  <a:rPr lang="en-US" i="1" baseline="-25000" dirty="0">
                    <a:latin typeface="Cambria Math"/>
                    <a:ea typeface="Cambria Math"/>
                  </a:rPr>
                  <a:t>2  </a:t>
                </a:r>
                <a:r>
                  <a:rPr lang="en-US" i="1" dirty="0">
                    <a:latin typeface="Cambria Math"/>
                    <a:ea typeface="Cambria Math"/>
                  </a:rPr>
                  <a:t>and  </a:t>
                </a:r>
                <a:r>
                  <a:rPr lang="en-US" dirty="0"/>
                  <a:t>A= E </a:t>
                </a:r>
                <a:r>
                  <a:rPr lang="en-US" dirty="0">
                    <a:latin typeface="Cambria Math"/>
                    <a:ea typeface="Cambria Math"/>
                  </a:rPr>
                  <a:t>∪ H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 charset="0"/>
                            <a:ea typeface="Cambria Math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i="1" dirty="0">
                    <a:ea typeface="Cambria Math"/>
                  </a:rPr>
                  <a:t> iff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i="1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′.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>
                    <a:ea typeface="Cambria Math"/>
                  </a:rPr>
                  <a:t>)</a:t>
                </a:r>
                <a:r>
                  <a:rPr lang="en-US" i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i="1" baseline="-25000" dirty="0">
                    <a:ea typeface="Cambria Math"/>
                  </a:rPr>
                  <a:t>1</a:t>
                </a:r>
                <a:r>
                  <a:rPr lang="en-US" i="1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i="1" baseline="-250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i="1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′.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>
                    <a:ea typeface="Cambria Math"/>
                  </a:rPr>
                  <a:t>)</a:t>
                </a:r>
                <a:r>
                  <a:rPr lang="en-US" i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i="1" baseline="-25000" dirty="0">
                    <a:ea typeface="Cambria Math"/>
                  </a:rPr>
                  <a:t>2</a:t>
                </a:r>
                <a:r>
                  <a:rPr lang="en-US" i="1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i="1" baseline="-25000" dirty="0">
                  <a:ea typeface="Cambria Math"/>
                </a:endParaRPr>
              </a:p>
              <a:p>
                <a:pPr lvl="1"/>
                <a:r>
                  <a:rPr lang="en-US" i="1" dirty="0">
                    <a:ea typeface="Cambria Math"/>
                  </a:rPr>
                  <a:t>Else,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′.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>
                    <a:ea typeface="Cambria Math"/>
                  </a:rPr>
                  <a:t>)</a:t>
                </a:r>
                <a:r>
                  <a:rPr lang="en-US" i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i="1" baseline="-25000" dirty="0">
                    <a:ea typeface="Cambria Math"/>
                  </a:rPr>
                  <a:t>1</a:t>
                </a:r>
                <a:r>
                  <a:rPr lang="en-US" i="1" dirty="0">
                    <a:ea typeface="Cambria Math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′.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>
                    <a:ea typeface="Cambria Math"/>
                  </a:rPr>
                  <a:t>)</a:t>
                </a:r>
                <a:r>
                  <a:rPr lang="en-US" i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i="1" baseline="-25000" dirty="0">
                    <a:ea typeface="Cambria Math"/>
                  </a:rPr>
                  <a:t>2</a:t>
                </a:r>
                <a:r>
                  <a:rPr lang="en-US" i="1" dirty="0"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set of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trajectories</a:t>
                </a:r>
                <a:r>
                  <a:rPr lang="en-US" dirty="0"/>
                  <a:t> for X</a:t>
                </a:r>
                <a:r>
                  <a:rPr lang="en-US" i="1" dirty="0"/>
                  <a:t> </a:t>
                </a:r>
              </a:p>
              <a:p>
                <a:pPr lvl="1"/>
                <a:r>
                  <a:rPr lang="en-US" i="1" dirty="0">
                    <a:latin typeface="Cambria Math"/>
                    <a:ea typeface="Cambria Math"/>
                  </a:rPr>
                  <a:t>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iff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>,  𝜏.Xi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  <a:latin typeface="Cambria Math"/>
                    <a:ea typeface="Cambria Math"/>
                  </a:rPr>
                  <a:t>Theorem .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is also a hybrid automaton.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7620000" cy="4525963"/>
              </a:xfrm>
              <a:blipFill>
                <a:blip r:embed="rId3"/>
                <a:stretch>
                  <a:fillRect l="-66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3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 || </a:t>
            </a:r>
            <a:r>
              <a:rPr lang="en-US" dirty="0" err="1"/>
              <a:t>TimedChannel</a:t>
            </a:r>
            <a:endParaRPr lang="en-US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6067097" y="1600201"/>
            <a:ext cx="4524703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b="1" dirty="0"/>
              <a:t>Automaton </a:t>
            </a:r>
            <a:r>
              <a:rPr lang="en-US" sz="1800" dirty="0" err="1"/>
              <a:t>PeriodicSend</a:t>
            </a:r>
            <a:r>
              <a:rPr lang="en-US" sz="1800" dirty="0"/>
              <a:t>(u, M)</a:t>
            </a:r>
          </a:p>
          <a:p>
            <a:pPr marL="0" indent="0">
              <a:buNone/>
            </a:pPr>
            <a:r>
              <a:rPr lang="en-US" sz="1800" b="1" dirty="0"/>
              <a:t>	variables: internal </a:t>
            </a:r>
            <a:r>
              <a:rPr lang="en-US" sz="1800" dirty="0">
                <a:solidFill>
                  <a:srgbClr val="7030A0"/>
                </a:solidFill>
              </a:rPr>
              <a:t>clock: Reals := 0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actions: external </a:t>
            </a:r>
            <a:r>
              <a:rPr lang="en-US" sz="1800" dirty="0"/>
              <a:t>send(</a:t>
            </a:r>
            <a:r>
              <a:rPr lang="en-US" sz="1800" dirty="0" err="1"/>
              <a:t>m:M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b="1" dirty="0"/>
              <a:t>	transitions: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dirty="0">
                <a:solidFill>
                  <a:srgbClr val="FF0000"/>
                </a:solidFill>
              </a:rPr>
              <a:t>send(m)</a:t>
            </a:r>
          </a:p>
          <a:p>
            <a:pPr marL="0" indent="0">
              <a:buNone/>
            </a:pPr>
            <a:r>
              <a:rPr lang="en-US" sz="1800" b="1" dirty="0"/>
              <a:t>		pre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clock = u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eff</a:t>
            </a:r>
            <a:r>
              <a:rPr lang="en-US" sz="1800" b="1" dirty="0"/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clock := 0</a:t>
            </a:r>
          </a:p>
          <a:p>
            <a:pPr marL="0" indent="0">
              <a:buNone/>
            </a:pPr>
            <a:r>
              <a:rPr lang="en-US" sz="1800" b="1" dirty="0"/>
              <a:t>	trajectories:</a:t>
            </a:r>
          </a:p>
          <a:p>
            <a:pPr marL="0" indent="0">
              <a:buNone/>
            </a:pPr>
            <a:r>
              <a:rPr lang="en-US" sz="1800" b="1" dirty="0"/>
              <a:t>		evolve </a:t>
            </a:r>
            <a:r>
              <a:rPr lang="en-US" sz="1800" dirty="0">
                <a:solidFill>
                  <a:srgbClr val="00B050"/>
                </a:solidFill>
              </a:rPr>
              <a:t>d(clock) = 1</a:t>
            </a:r>
          </a:p>
          <a:p>
            <a:pPr marL="0" indent="0">
              <a:buNone/>
            </a:pPr>
            <a:r>
              <a:rPr lang="en-US" sz="1800" b="1" dirty="0"/>
              <a:t>		stop when </a:t>
            </a:r>
            <a:r>
              <a:rPr lang="en-US" sz="1800" dirty="0">
                <a:solidFill>
                  <a:srgbClr val="F62AF6"/>
                </a:solidFill>
              </a:rPr>
              <a:t>clock=u</a:t>
            </a:r>
            <a:endParaRPr lang="en-US" sz="1800" b="1" dirty="0">
              <a:solidFill>
                <a:srgbClr val="F62AF6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>
          <a:xfrm>
            <a:off x="1518745" y="1524000"/>
            <a:ext cx="52578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Automaton </a:t>
            </a:r>
            <a:r>
              <a:rPr lang="en-US" dirty="0"/>
              <a:t>Channel(</a:t>
            </a:r>
            <a:r>
              <a:rPr lang="en-US" dirty="0" err="1"/>
              <a:t>b,M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variables: internal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queue: </a:t>
            </a:r>
            <a:r>
              <a:rPr lang="en-US" b="1" dirty="0"/>
              <a:t>Queue</a:t>
            </a:r>
            <a:r>
              <a:rPr lang="en-US" dirty="0"/>
              <a:t>[</a:t>
            </a:r>
            <a:r>
              <a:rPr lang="en-US" dirty="0" err="1"/>
              <a:t>M,Reals</a:t>
            </a:r>
            <a:r>
              <a:rPr lang="en-US" dirty="0"/>
              <a:t>] := {}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clock1: Reals := 0</a:t>
            </a:r>
          </a:p>
          <a:p>
            <a:pPr marL="0" indent="0">
              <a:buNone/>
            </a:pPr>
            <a:r>
              <a:rPr lang="en-US" b="1" dirty="0"/>
              <a:t>   actions: external </a:t>
            </a:r>
            <a:r>
              <a:rPr lang="en-US" dirty="0"/>
              <a:t>send(</a:t>
            </a:r>
            <a:r>
              <a:rPr lang="en-US" dirty="0" err="1"/>
              <a:t>m:M</a:t>
            </a:r>
            <a:r>
              <a:rPr lang="en-US" dirty="0"/>
              <a:t>), receive(</a:t>
            </a:r>
            <a:r>
              <a:rPr lang="en-US" dirty="0" err="1"/>
              <a:t>m:M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transitions: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dirty="0">
                <a:solidFill>
                  <a:srgbClr val="FF0000"/>
                </a:solidFill>
              </a:rPr>
              <a:t>send(m)</a:t>
            </a:r>
          </a:p>
          <a:p>
            <a:pPr marL="0" indent="0">
              <a:buNone/>
            </a:pPr>
            <a:r>
              <a:rPr lang="en-US" b="1" dirty="0"/>
              <a:t>        pre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queue := append(&lt;m, clock1+b&gt;, queue)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    receive(m)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/>
              <a:t>pre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head(queue)[1] = m</a:t>
            </a:r>
            <a:r>
              <a:rPr lang="en-US" b="1" dirty="0"/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queue :=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queue.tail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b="1" dirty="0"/>
              <a:t>trajectories:</a:t>
            </a:r>
          </a:p>
          <a:p>
            <a:pPr marL="0" indent="0">
              <a:buNone/>
            </a:pPr>
            <a:r>
              <a:rPr lang="en-US" b="1" dirty="0"/>
              <a:t>        evolve </a:t>
            </a:r>
            <a:r>
              <a:rPr lang="en-US" dirty="0">
                <a:solidFill>
                  <a:srgbClr val="00B050"/>
                </a:solidFill>
              </a:rPr>
              <a:t>d(clock1) = 1</a:t>
            </a:r>
          </a:p>
          <a:p>
            <a:pPr marL="0" indent="0">
              <a:buNone/>
            </a:pPr>
            <a:r>
              <a:rPr lang="en-US" b="1" dirty="0"/>
              <a:t>        stop when </a:t>
            </a: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∃ m, d, &lt;</a:t>
            </a:r>
            <a:r>
              <a:rPr lang="en-US" dirty="0" err="1">
                <a:solidFill>
                  <a:srgbClr val="F62AF6"/>
                </a:solidFill>
                <a:latin typeface="Cambria Math"/>
                <a:ea typeface="Cambria Math"/>
              </a:rPr>
              <a:t>m,d</a:t>
            </a: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&gt; ∈ queue </a:t>
            </a:r>
          </a:p>
          <a:p>
            <a:pPr marL="0" indent="0">
              <a:buNone/>
            </a:pP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	</a:t>
            </a:r>
            <a:r>
              <a:rPr lang="en-US" dirty="0">
                <a:solidFill>
                  <a:srgbClr val="F62AF6"/>
                </a:solidFill>
              </a:rPr>
              <a:t>/\  clock=d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6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and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Consider models that have the same external interface (input/output variables and actions)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We would like to </a:t>
                </a:r>
                <a:r>
                  <a:rPr lang="en-US" i="1" dirty="0"/>
                  <a:t>approximate</a:t>
                </a:r>
                <a:r>
                  <a:rPr lang="en-US" dirty="0"/>
                  <a:t> one (hybrid) 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another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can over-approximate the reachable 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those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This would ensure that invariants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carry over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would like to go beyond invariants, and want to have more general requirements (e.g., CTL) carry over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should be </a:t>
                </a:r>
                <a:r>
                  <a:rPr lang="en-US" i="1" dirty="0"/>
                  <a:t>simpler </a:t>
                </a:r>
                <a:r>
                  <a:rPr lang="en-US" dirty="0"/>
                  <a:t>(smaller description, fewer states, transitions, linear dynamics, etc.) and preserve some properties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(and not others)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Verifying some requirements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can then carry over requirements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82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Automaton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05000" y="1524000"/>
            <a:ext cx="70866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Automaton </a:t>
            </a:r>
            <a:r>
              <a:rPr lang="en-US" dirty="0"/>
              <a:t>SC(</a:t>
            </a:r>
            <a:r>
              <a:rPr lang="en-US" dirty="0" err="1"/>
              <a:t>b,u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variables: internal </a:t>
            </a:r>
            <a:r>
              <a:rPr lang="en-US" dirty="0"/>
              <a:t>queue: </a:t>
            </a:r>
            <a:r>
              <a:rPr lang="en-US" b="1" dirty="0"/>
              <a:t>Queue</a:t>
            </a:r>
            <a:r>
              <a:rPr lang="en-US" dirty="0"/>
              <a:t>[</a:t>
            </a:r>
            <a:r>
              <a:rPr lang="en-US" dirty="0" err="1"/>
              <a:t>M,Reals</a:t>
            </a:r>
            <a:r>
              <a:rPr lang="en-US" dirty="0"/>
              <a:t>] := {}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clock_s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clock_c</a:t>
            </a:r>
            <a:r>
              <a:rPr lang="en-US" dirty="0">
                <a:solidFill>
                  <a:srgbClr val="7030A0"/>
                </a:solidFill>
              </a:rPr>
              <a:t>: Reals := 0</a:t>
            </a:r>
          </a:p>
          <a:p>
            <a:pPr marL="0" indent="0">
              <a:buNone/>
            </a:pPr>
            <a:r>
              <a:rPr lang="en-US" b="1" dirty="0"/>
              <a:t>   actions: external </a:t>
            </a:r>
            <a:r>
              <a:rPr lang="en-US" dirty="0"/>
              <a:t>send(</a:t>
            </a:r>
            <a:r>
              <a:rPr lang="en-US" dirty="0" err="1"/>
              <a:t>m:M</a:t>
            </a:r>
            <a:r>
              <a:rPr lang="en-US" dirty="0"/>
              <a:t>), receive(</a:t>
            </a:r>
            <a:r>
              <a:rPr lang="en-US" dirty="0" err="1"/>
              <a:t>m:M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transitions: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dirty="0">
                <a:solidFill>
                  <a:srgbClr val="FF0000"/>
                </a:solidFill>
              </a:rPr>
              <a:t>send(m)</a:t>
            </a:r>
          </a:p>
          <a:p>
            <a:pPr marL="0" indent="0">
              <a:buNone/>
            </a:pPr>
            <a:r>
              <a:rPr lang="en-US" b="1" dirty="0"/>
              <a:t>        pre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clock_s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u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queue := append(&lt;m,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clock_c+b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&gt;, queue);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clock_s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    receive(m)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/>
              <a:t>pre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head(queue)[1] = m</a:t>
            </a:r>
            <a:r>
              <a:rPr lang="en-US" b="1" dirty="0"/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queue :=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queue.tail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b="1" dirty="0"/>
              <a:t>trajectories:</a:t>
            </a:r>
          </a:p>
          <a:p>
            <a:pPr marL="0" indent="0">
              <a:buNone/>
            </a:pPr>
            <a:r>
              <a:rPr lang="en-US" b="1" dirty="0"/>
              <a:t>        evolve </a:t>
            </a:r>
            <a:r>
              <a:rPr lang="en-US" dirty="0">
                <a:solidFill>
                  <a:srgbClr val="00B050"/>
                </a:solidFill>
              </a:rPr>
              <a:t>d(</a:t>
            </a:r>
            <a:r>
              <a:rPr lang="en-US" dirty="0" err="1">
                <a:solidFill>
                  <a:srgbClr val="00B050"/>
                </a:solidFill>
              </a:rPr>
              <a:t>clock_c</a:t>
            </a:r>
            <a:r>
              <a:rPr lang="en-US" dirty="0">
                <a:solidFill>
                  <a:srgbClr val="00B050"/>
                </a:solidFill>
              </a:rPr>
              <a:t>) = 1; d(</a:t>
            </a:r>
            <a:r>
              <a:rPr lang="en-US" dirty="0" err="1">
                <a:solidFill>
                  <a:srgbClr val="00B050"/>
                </a:solidFill>
              </a:rPr>
              <a:t>clock_s</a:t>
            </a:r>
            <a:r>
              <a:rPr lang="en-US" dirty="0">
                <a:solidFill>
                  <a:srgbClr val="00B050"/>
                </a:solidFill>
              </a:rPr>
              <a:t>) = 1</a:t>
            </a:r>
          </a:p>
          <a:p>
            <a:pPr marL="0" indent="0">
              <a:buNone/>
            </a:pPr>
            <a:r>
              <a:rPr lang="en-US" b="1" dirty="0"/>
              <a:t>        stop when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62AF6"/>
                </a:solidFill>
              </a:rPr>
              <a:t>(</a:t>
            </a: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∃ m, d, &lt;</a:t>
            </a:r>
            <a:r>
              <a:rPr lang="en-US" dirty="0" err="1">
                <a:solidFill>
                  <a:srgbClr val="F62AF6"/>
                </a:solidFill>
                <a:latin typeface="Cambria Math"/>
                <a:ea typeface="Cambria Math"/>
              </a:rPr>
              <a:t>m,d</a:t>
            </a: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&gt; ∈ queue </a:t>
            </a:r>
            <a:r>
              <a:rPr lang="en-US" dirty="0">
                <a:solidFill>
                  <a:srgbClr val="F62AF6"/>
                </a:solidFill>
              </a:rPr>
              <a:t>/\  </a:t>
            </a:r>
            <a:r>
              <a:rPr lang="en-US" dirty="0" err="1">
                <a:solidFill>
                  <a:srgbClr val="F62AF6"/>
                </a:solidFill>
              </a:rPr>
              <a:t>clock_c</a:t>
            </a:r>
            <a:r>
              <a:rPr lang="en-US" dirty="0">
                <a:solidFill>
                  <a:srgbClr val="F62AF6"/>
                </a:solidFill>
              </a:rPr>
              <a:t>=d) </a:t>
            </a:r>
          </a:p>
          <a:p>
            <a:pPr marL="0" indent="0">
              <a:buNone/>
            </a:pPr>
            <a:r>
              <a:rPr lang="en-US" dirty="0">
                <a:solidFill>
                  <a:srgbClr val="F62AF6"/>
                </a:solidFill>
              </a:rPr>
              <a:t>	\/ (</a:t>
            </a:r>
            <a:r>
              <a:rPr lang="en-US" dirty="0" err="1">
                <a:solidFill>
                  <a:srgbClr val="F62AF6"/>
                </a:solidFill>
              </a:rPr>
              <a:t>clock_s</a:t>
            </a:r>
            <a:r>
              <a:rPr lang="en-US" dirty="0">
                <a:solidFill>
                  <a:srgbClr val="F62AF6"/>
                </a:solidFill>
              </a:rPr>
              <a:t>=u)</a:t>
            </a:r>
            <a:endParaRPr lang="en-US" b="1" dirty="0">
              <a:solidFill>
                <a:srgbClr val="F62AF6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 Simple Failure Detector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600201"/>
            <a:ext cx="6019800" cy="4525963"/>
          </a:xfrm>
        </p:spPr>
        <p:txBody>
          <a:bodyPr/>
          <a:lstStyle/>
          <a:p>
            <a:r>
              <a:rPr lang="en-US" dirty="0"/>
              <a:t>Periodic send || Channel</a:t>
            </a:r>
          </a:p>
          <a:p>
            <a:r>
              <a:rPr lang="en-US" dirty="0"/>
              <a:t>Periodic send || Channel || Timeout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9100" y="3678870"/>
            <a:ext cx="1409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6434" y="3678870"/>
            <a:ext cx="1409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Channel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067800" y="3678870"/>
            <a:ext cx="1409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Failure Detector</a:t>
            </a: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638800" y="4136070"/>
            <a:ext cx="104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8096134" y="4136070"/>
            <a:ext cx="97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 flipV="1">
            <a:off x="4933950" y="4593270"/>
            <a:ext cx="0" cy="81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>
            <a:off x="9772650" y="4593270"/>
            <a:ext cx="0" cy="81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36435" y="3729951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Send(m)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44779" y="3766738"/>
            <a:ext cx="90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recv</a:t>
            </a:r>
            <a:r>
              <a:rPr lang="en-US" dirty="0"/>
              <a:t>(m)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7502" y="4900918"/>
            <a:ext cx="46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fail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84828" y="4962602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detect</a:t>
            </a:r>
          </a:p>
        </p:txBody>
      </p:sp>
    </p:spTree>
    <p:extLst>
      <p:ext uri="{BB962C8B-B14F-4D97-AF65-F5344CB8AC3E}">
        <p14:creationId xmlns:p14="http://schemas.microsoft.com/office/powerpoint/2010/main" val="808031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bounded channel &amp; Simple Failure Detector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6705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Automaton </a:t>
            </a:r>
            <a:r>
              <a:rPr lang="en-US" dirty="0"/>
              <a:t>Timeout(</a:t>
            </a:r>
            <a:r>
              <a:rPr lang="en-US" dirty="0" err="1"/>
              <a:t>u,M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variables: internal </a:t>
            </a:r>
            <a:r>
              <a:rPr lang="en-US" dirty="0"/>
              <a:t>suspected: Boolean := F,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clock: Reals := 0</a:t>
            </a:r>
          </a:p>
          <a:p>
            <a:pPr marL="0" indent="0">
              <a:buNone/>
            </a:pPr>
            <a:r>
              <a:rPr lang="en-US" b="1" dirty="0"/>
              <a:t>   actions: external </a:t>
            </a:r>
            <a:r>
              <a:rPr lang="en-US" dirty="0"/>
              <a:t>receive(</a:t>
            </a:r>
            <a:r>
              <a:rPr lang="en-US" dirty="0" err="1"/>
              <a:t>m:M</a:t>
            </a:r>
            <a:r>
              <a:rPr lang="en-US" dirty="0"/>
              <a:t>), timeout</a:t>
            </a:r>
          </a:p>
          <a:p>
            <a:pPr marL="0" indent="0">
              <a:buNone/>
            </a:pPr>
            <a:r>
              <a:rPr lang="en-US" b="1" dirty="0"/>
              <a:t>   transitions: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dirty="0">
                <a:solidFill>
                  <a:srgbClr val="FF0000"/>
                </a:solidFill>
              </a:rPr>
              <a:t>receive(m)</a:t>
            </a:r>
          </a:p>
          <a:p>
            <a:pPr marL="0" indent="0">
              <a:buNone/>
            </a:pPr>
            <a:r>
              <a:rPr lang="en-US" b="1" dirty="0"/>
              <a:t>        pre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clock := 0; suspected := false;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    timeout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/>
              <a:t>pre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~suspected /\ clock = 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suspected :=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b="1" dirty="0"/>
              <a:t>trajectories:</a:t>
            </a:r>
          </a:p>
          <a:p>
            <a:pPr marL="0" indent="0">
              <a:buNone/>
            </a:pPr>
            <a:r>
              <a:rPr lang="en-US" b="1" dirty="0"/>
              <a:t>        evolve </a:t>
            </a:r>
            <a:r>
              <a:rPr lang="en-US" dirty="0">
                <a:solidFill>
                  <a:srgbClr val="00B050"/>
                </a:solidFill>
              </a:rPr>
              <a:t>d(clock) = 1</a:t>
            </a:r>
          </a:p>
          <a:p>
            <a:pPr marL="0" indent="0">
              <a:buNone/>
            </a:pPr>
            <a:r>
              <a:rPr lang="en-US" b="1" dirty="0"/>
              <a:t>        stop when </a:t>
            </a: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clock = u /\ ~suspected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General composition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1400" y="1828800"/>
            <a:ext cx="5105400" cy="1981200"/>
            <a:chOff x="2057400" y="2639351"/>
            <a:chExt cx="3867034" cy="1094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057400" y="2819400"/>
                  <a:ext cx="1409700" cy="914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ea typeface="Cambria Math" charset="0"/>
                    <a:cs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𝑚𝑜𝑑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2819400"/>
                  <a:ext cx="1409700" cy="9144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514734" y="2819400"/>
                  <a:ext cx="1409700" cy="914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ea typeface="Cambria Math" charset="0"/>
                    <a:cs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𝑚𝑜𝑑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734" y="2819400"/>
                  <a:ext cx="1409700" cy="9144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3467100" y="2874330"/>
              <a:ext cx="1047634" cy="0"/>
            </a:xfrm>
            <a:prstGeom prst="straightConnector1">
              <a:avLst/>
            </a:prstGeom>
            <a:ln w="317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875035" y="2639351"/>
                  <a:ext cx="354346" cy="2040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035" y="2639351"/>
                  <a:ext cx="354346" cy="2040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/>
          <p:nvPr/>
        </p:nvCxnSpPr>
        <p:spPr>
          <a:xfrm>
            <a:off x="5410201" y="2743200"/>
            <a:ext cx="138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3329" y="2362200"/>
                <a:ext cx="682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</a:rPr>
                        <m:t>𝑣𝑎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329" y="2362200"/>
                <a:ext cx="6821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5410200" y="3352800"/>
            <a:ext cx="13716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07812" y="2971800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12" y="2971800"/>
                <a:ext cx="4731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724401" y="1371600"/>
            <a:ext cx="1152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29142" y="1524000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42" y="1524000"/>
                <a:ext cx="472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28431" y="1371600"/>
            <a:ext cx="1152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772400" y="1447800"/>
                <a:ext cx="895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447800"/>
                <a:ext cx="895630" cy="369332"/>
              </a:xfrm>
              <a:prstGeom prst="rect">
                <a:avLst/>
              </a:prstGeom>
              <a:blipFill>
                <a:blip r:embed="rId8"/>
                <a:stretch>
                  <a:fillRect l="-14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257800" y="4572001"/>
                <a:ext cx="1861138" cy="16552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𝒜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||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𝒜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𝑚𝑜𝑑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1,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𝑚𝑜𝑑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572001"/>
                <a:ext cx="1861138" cy="16552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9" idx="3"/>
          </p:cNvCxnSpPr>
          <p:nvPr/>
        </p:nvCxnSpPr>
        <p:spPr>
          <a:xfrm flipV="1">
            <a:off x="8686800" y="2971801"/>
            <a:ext cx="609600" cy="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763000" y="251460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514600"/>
                <a:ext cx="467756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7162800" y="5171036"/>
            <a:ext cx="609600" cy="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239001" y="4713835"/>
                <a:ext cx="998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𝑣𝑎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4713835"/>
                <a:ext cx="998863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4639937" y="5181601"/>
            <a:ext cx="609600" cy="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886200" y="4648200"/>
                <a:ext cx="799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48200"/>
                <a:ext cx="7995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7086600" y="5856836"/>
            <a:ext cx="609600" cy="10565"/>
          </a:xfrm>
          <a:prstGeom prst="straightConnector1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162800" y="5399635"/>
                <a:ext cx="789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399635"/>
                <a:ext cx="78996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981170" y="5257800"/>
                <a:ext cx="895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70" y="5257800"/>
                <a:ext cx="895630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4648200" y="5791201"/>
            <a:ext cx="609600" cy="10565"/>
          </a:xfrm>
          <a:prstGeom prst="straightConnector1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/>
      <p:bldP spid="33" grpId="0"/>
      <p:bldP spid="35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bounded channel &amp; Simple Failure Detector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44958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Automaton </a:t>
            </a:r>
            <a:r>
              <a:rPr lang="en-US" dirty="0"/>
              <a:t>Timeout(</a:t>
            </a:r>
            <a:r>
              <a:rPr lang="en-US" dirty="0" err="1"/>
              <a:t>u,M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variables: </a:t>
            </a:r>
            <a:r>
              <a:rPr lang="en-US" dirty="0"/>
              <a:t>suspected: Boolean := F,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clock: Reals := 0</a:t>
            </a:r>
          </a:p>
          <a:p>
            <a:pPr marL="0" indent="0">
              <a:buNone/>
            </a:pPr>
            <a:r>
              <a:rPr lang="en-US" b="1" dirty="0"/>
              <a:t>   actions: external </a:t>
            </a:r>
            <a:r>
              <a:rPr lang="en-US" dirty="0"/>
              <a:t>receive(</a:t>
            </a:r>
            <a:r>
              <a:rPr lang="en-US" dirty="0" err="1"/>
              <a:t>m:M</a:t>
            </a:r>
            <a:r>
              <a:rPr lang="en-US" dirty="0"/>
              <a:t>), timeout</a:t>
            </a:r>
          </a:p>
          <a:p>
            <a:pPr marL="0" indent="0">
              <a:buNone/>
            </a:pPr>
            <a:r>
              <a:rPr lang="en-US" b="1" dirty="0"/>
              <a:t>   transitions: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dirty="0">
                <a:solidFill>
                  <a:srgbClr val="FF0000"/>
                </a:solidFill>
              </a:rPr>
              <a:t>receive(m)</a:t>
            </a:r>
          </a:p>
          <a:p>
            <a:pPr marL="0" indent="0">
              <a:buNone/>
            </a:pPr>
            <a:r>
              <a:rPr lang="en-US" b="1" dirty="0"/>
              <a:t>        pre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clock := 0; suspected := false;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    timeout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/>
              <a:t>pre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~suspected /\ clock = 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suspected :=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b="1" dirty="0"/>
              <a:t>trajectories:</a:t>
            </a:r>
          </a:p>
          <a:p>
            <a:pPr marL="0" indent="0">
              <a:buNone/>
            </a:pPr>
            <a:r>
              <a:rPr lang="en-US" b="1" dirty="0"/>
              <a:t>        evolve </a:t>
            </a:r>
            <a:r>
              <a:rPr lang="en-US" dirty="0">
                <a:solidFill>
                  <a:srgbClr val="00B050"/>
                </a:solidFill>
              </a:rPr>
              <a:t>d(clock) = 1</a:t>
            </a:r>
          </a:p>
          <a:p>
            <a:pPr marL="0" indent="0">
              <a:buNone/>
            </a:pPr>
            <a:r>
              <a:rPr lang="en-US" b="1" dirty="0"/>
              <a:t>        stop when </a:t>
            </a: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clock = u /\ ~suspected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52578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Automaton </a:t>
            </a:r>
            <a:r>
              <a:rPr lang="en-US" dirty="0"/>
              <a:t>Channel(</a:t>
            </a:r>
            <a:r>
              <a:rPr lang="en-US" dirty="0" err="1"/>
              <a:t>b,M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variables: </a:t>
            </a:r>
            <a:r>
              <a:rPr lang="en-US" dirty="0"/>
              <a:t>queue: </a:t>
            </a:r>
            <a:r>
              <a:rPr lang="en-US" b="1" dirty="0"/>
              <a:t>Queue</a:t>
            </a:r>
            <a:r>
              <a:rPr lang="en-US" dirty="0"/>
              <a:t>[</a:t>
            </a:r>
            <a:r>
              <a:rPr lang="en-US" dirty="0" err="1"/>
              <a:t>M,Reals</a:t>
            </a:r>
            <a:r>
              <a:rPr lang="en-US" dirty="0"/>
              <a:t>] := {}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clock: Reals := 0</a:t>
            </a:r>
          </a:p>
          <a:p>
            <a:pPr marL="0" indent="0">
              <a:buNone/>
            </a:pPr>
            <a:r>
              <a:rPr lang="en-US" b="1" dirty="0"/>
              <a:t>   actions: external </a:t>
            </a:r>
            <a:r>
              <a:rPr lang="en-US" dirty="0"/>
              <a:t>send(</a:t>
            </a:r>
            <a:r>
              <a:rPr lang="en-US" dirty="0" err="1"/>
              <a:t>m:M</a:t>
            </a:r>
            <a:r>
              <a:rPr lang="en-US" dirty="0"/>
              <a:t>), receive(</a:t>
            </a:r>
            <a:r>
              <a:rPr lang="en-US" dirty="0" err="1"/>
              <a:t>m:M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transitions: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dirty="0">
                <a:solidFill>
                  <a:srgbClr val="FF0000"/>
                </a:solidFill>
              </a:rPr>
              <a:t>send(m)</a:t>
            </a:r>
          </a:p>
          <a:p>
            <a:pPr marL="0" indent="0">
              <a:buNone/>
            </a:pPr>
            <a:r>
              <a:rPr lang="en-US" b="1" dirty="0"/>
              <a:t>        pre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queue := append(&lt;m,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clock+b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&gt;, queue)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    receive(m)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/>
              <a:t>pre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head(queue)[1] = m</a:t>
            </a:r>
            <a:r>
              <a:rPr lang="en-US" b="1" dirty="0"/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eff</a:t>
            </a:r>
            <a:r>
              <a:rPr lang="en-US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queue :=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queue.tail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b="1" dirty="0"/>
              <a:t>trajectories:</a:t>
            </a:r>
          </a:p>
          <a:p>
            <a:pPr marL="0" indent="0">
              <a:buNone/>
            </a:pPr>
            <a:r>
              <a:rPr lang="en-US" b="1" dirty="0"/>
              <a:t>        evolve </a:t>
            </a:r>
            <a:r>
              <a:rPr lang="en-US" dirty="0">
                <a:solidFill>
                  <a:srgbClr val="00B050"/>
                </a:solidFill>
              </a:rPr>
              <a:t>d(clock) = 1</a:t>
            </a:r>
          </a:p>
          <a:p>
            <a:pPr marL="0" indent="0">
              <a:buNone/>
            </a:pPr>
            <a:r>
              <a:rPr lang="en-US" b="1" dirty="0"/>
              <a:t>        stop when </a:t>
            </a: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∃ m, d, &lt;</a:t>
            </a:r>
            <a:r>
              <a:rPr lang="en-US" dirty="0" err="1">
                <a:solidFill>
                  <a:srgbClr val="F62AF6"/>
                </a:solidFill>
                <a:latin typeface="Cambria Math"/>
                <a:ea typeface="Cambria Math"/>
              </a:rPr>
              <a:t>m,d</a:t>
            </a: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&gt; ∈ queue </a:t>
            </a:r>
          </a:p>
          <a:p>
            <a:pPr marL="0" indent="0">
              <a:buNone/>
            </a:pPr>
            <a:r>
              <a:rPr lang="en-US" dirty="0">
                <a:solidFill>
                  <a:srgbClr val="F62AF6"/>
                </a:solidFill>
                <a:latin typeface="Cambria Math"/>
                <a:ea typeface="Cambria Math"/>
              </a:rPr>
              <a:t>	</a:t>
            </a:r>
            <a:r>
              <a:rPr lang="en-US" dirty="0">
                <a:solidFill>
                  <a:srgbClr val="F62AF6"/>
                </a:solidFill>
              </a:rPr>
              <a:t>/\  clock=d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24000" y="1005120"/>
              <a:ext cx="8792280" cy="4881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640" y="995760"/>
                <a:ext cx="8811000" cy="49006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4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properties about composed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ea typeface="Cambria Math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ea typeface="Cambria Math"/>
                      </a:rPr>
                      <m:t>et</m:t>
                    </m:r>
                    <m:r>
                      <a:rPr lang="en-US" b="0" i="0" dirty="0" smtClean="0">
                        <a:ea typeface="Cambria Math"/>
                      </a:rPr>
                      <m:t> </m:t>
                    </m:r>
                    <m:r>
                      <a:rPr lang="en-US" b="1" i="1" dirty="0"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|| </a:t>
                </a:r>
                <a14:m>
                  <m:oMath xmlns:m="http://schemas.openxmlformats.org/officeDocument/2006/math">
                    <m:r>
                      <a:rPr lang="en-US" i="1"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and let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dirty="0">
                    <a:ea typeface="Cambria Math"/>
                  </a:rPr>
                  <a:t> be an execution fragment of </a:t>
                </a:r>
                <a14:m>
                  <m:oMath xmlns:m="http://schemas.openxmlformats.org/officeDocument/2006/math">
                    <m:r>
                      <a:rPr lang="en-US" b="1" i="1" dirty="0">
                        <a:ea typeface="Cambria Math"/>
                      </a:rPr>
                      <m:t>𝓐</m:t>
                    </m:r>
                    <m:r>
                      <a:rPr lang="en-US" b="0" i="0" dirty="0" smtClean="0">
                        <a:ea typeface="Cambria Math"/>
                      </a:rPr>
                      <m:t>.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 err="1">
                    <a:ea typeface="Cambria Math"/>
                  </a:rPr>
                  <a:t>i</a:t>
                </a:r>
                <a:r>
                  <a:rPr lang="en-US" dirty="0">
                    <a:ea typeface="Cambria Math"/>
                  </a:rPr>
                  <a:t> =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dirty="0">
                    <a:ea typeface="Cambria Math"/>
                  </a:rPr>
                  <a:t>|(A</a:t>
                </a:r>
                <a:r>
                  <a:rPr lang="en-US" baseline="-25000" dirty="0">
                    <a:ea typeface="Cambria Math"/>
                  </a:rPr>
                  <a:t>i</a:t>
                </a:r>
                <a:r>
                  <a:rPr lang="en-US" dirty="0">
                    <a:ea typeface="Cambria Math"/>
                  </a:rPr>
                  <a:t>, X</a:t>
                </a:r>
                <a:r>
                  <a:rPr lang="en-US" baseline="-25000" dirty="0">
                    <a:ea typeface="Cambria Math"/>
                  </a:rPr>
                  <a:t>i</a:t>
                </a:r>
                <a:r>
                  <a:rPr lang="en-US" dirty="0">
                    <a:ea typeface="Cambria Math"/>
                  </a:rPr>
                  <a:t>) is an execution fragment of </a:t>
                </a:r>
                <a14:m>
                  <m:oMath xmlns:m="http://schemas.openxmlformats.org/officeDocument/2006/math">
                    <m:r>
                      <a:rPr lang="en-US" i="1"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l-GR" dirty="0">
                    <a:ea typeface="Cambria Math"/>
                  </a:rPr>
                  <a:t>α</a:t>
                </a:r>
                <a:r>
                  <a:rPr lang="en-US" dirty="0">
                    <a:ea typeface="Cambria Math"/>
                  </a:rPr>
                  <a:t> is time-bounded </a:t>
                </a:r>
                <a:r>
                  <a:rPr lang="en-US" dirty="0" err="1">
                    <a:ea typeface="Cambria Math"/>
                  </a:rPr>
                  <a:t>iff</a:t>
                </a:r>
                <a:r>
                  <a:rPr lang="en-US" dirty="0">
                    <a:ea typeface="Cambria Math"/>
                  </a:rPr>
                  <a:t> both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1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2 </a:t>
                </a:r>
                <a:r>
                  <a:rPr lang="en-US" dirty="0">
                    <a:ea typeface="Cambria Math"/>
                  </a:rPr>
                  <a:t> are time-bounded</a:t>
                </a:r>
              </a:p>
              <a:p>
                <a:pPr lvl="1"/>
                <a:r>
                  <a:rPr lang="el-GR" dirty="0">
                    <a:ea typeface="Cambria Math"/>
                  </a:rPr>
                  <a:t>α</a:t>
                </a:r>
                <a:r>
                  <a:rPr lang="en-US" dirty="0">
                    <a:ea typeface="Cambria Math"/>
                  </a:rPr>
                  <a:t> is admissible </a:t>
                </a:r>
                <a:r>
                  <a:rPr lang="en-US" dirty="0" err="1">
                    <a:ea typeface="Cambria Math"/>
                  </a:rPr>
                  <a:t>iff</a:t>
                </a:r>
                <a:r>
                  <a:rPr lang="en-US" dirty="0">
                    <a:ea typeface="Cambria Math"/>
                  </a:rPr>
                  <a:t> both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1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2 </a:t>
                </a:r>
                <a:r>
                  <a:rPr lang="en-US" dirty="0">
                    <a:ea typeface="Cambria Math"/>
                  </a:rPr>
                  <a:t> are admissible</a:t>
                </a:r>
                <a:endParaRPr lang="en-US" dirty="0"/>
              </a:p>
              <a:p>
                <a:pPr lvl="1"/>
                <a:r>
                  <a:rPr lang="el-GR" dirty="0">
                    <a:ea typeface="Cambria Math"/>
                  </a:rPr>
                  <a:t>α</a:t>
                </a:r>
                <a:r>
                  <a:rPr lang="en-US" dirty="0">
                    <a:ea typeface="Cambria Math"/>
                  </a:rPr>
                  <a:t> is closed </a:t>
                </a:r>
                <a:r>
                  <a:rPr lang="en-US" dirty="0" err="1">
                    <a:ea typeface="Cambria Math"/>
                  </a:rPr>
                  <a:t>iff</a:t>
                </a:r>
                <a:r>
                  <a:rPr lang="en-US" dirty="0">
                    <a:ea typeface="Cambria Math"/>
                  </a:rPr>
                  <a:t> both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1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2 </a:t>
                </a:r>
                <a:r>
                  <a:rPr lang="en-US" dirty="0">
                    <a:ea typeface="Cambria Math"/>
                  </a:rPr>
                  <a:t> are closed</a:t>
                </a:r>
              </a:p>
              <a:p>
                <a:pPr lvl="1"/>
                <a:r>
                  <a:rPr lang="el-GR" dirty="0">
                    <a:ea typeface="Cambria Math"/>
                  </a:rPr>
                  <a:t>α</a:t>
                </a:r>
                <a:r>
                  <a:rPr lang="en-US" dirty="0">
                    <a:ea typeface="Cambria Math"/>
                  </a:rPr>
                  <a:t> is non-Zeno </a:t>
                </a:r>
                <a:r>
                  <a:rPr lang="en-US" dirty="0" err="1">
                    <a:ea typeface="Cambria Math"/>
                  </a:rPr>
                  <a:t>iff</a:t>
                </a:r>
                <a:r>
                  <a:rPr lang="en-US" dirty="0">
                    <a:ea typeface="Cambria Math"/>
                  </a:rPr>
                  <a:t> both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1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2 </a:t>
                </a:r>
                <a:r>
                  <a:rPr lang="en-US" dirty="0">
                    <a:ea typeface="Cambria Math"/>
                  </a:rPr>
                  <a:t> are non-Zeno</a:t>
                </a:r>
              </a:p>
              <a:p>
                <a:pPr lvl="1"/>
                <a:r>
                  <a:rPr lang="el-GR" dirty="0">
                    <a:ea typeface="Cambria Math"/>
                  </a:rPr>
                  <a:t>α</a:t>
                </a:r>
                <a:r>
                  <a:rPr lang="en-US" dirty="0">
                    <a:ea typeface="Cambria Math"/>
                  </a:rPr>
                  <a:t> is an execution </a:t>
                </a:r>
                <a:r>
                  <a:rPr lang="en-US" dirty="0" err="1">
                    <a:ea typeface="Cambria Math"/>
                  </a:rPr>
                  <a:t>iff</a:t>
                </a:r>
                <a:r>
                  <a:rPr lang="en-US" dirty="0">
                    <a:ea typeface="Cambria Math"/>
                  </a:rPr>
                  <a:t> both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1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l-GR" dirty="0">
                    <a:ea typeface="Cambria Math"/>
                  </a:rPr>
                  <a:t>α</a:t>
                </a:r>
                <a:r>
                  <a:rPr lang="en-US" baseline="-25000" dirty="0">
                    <a:ea typeface="Cambria Math"/>
                  </a:rPr>
                  <a:t>2 </a:t>
                </a:r>
                <a:r>
                  <a:rPr lang="en-US" dirty="0">
                    <a:ea typeface="Cambria Math"/>
                  </a:rPr>
                  <a:t> are executions</a:t>
                </a:r>
              </a:p>
              <a:p>
                <a:r>
                  <a:rPr lang="en-US" dirty="0">
                    <a:ea typeface="Cambria Math"/>
                  </a:rPr>
                  <a:t>Traces</a:t>
                </a:r>
                <a:r>
                  <a:rPr lang="en-US" b="1" baseline="-25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baseline="-25000" dirty="0">
                        <a:ea typeface="Cambria Math"/>
                      </a:rPr>
                      <m:t>𝓐</m:t>
                    </m:r>
                    <m:r>
                      <a:rPr lang="en-US" b="1" i="1" dirty="0" smtClean="0"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1" i="1" dirty="0" smtClean="0"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ea typeface="Cambria Math"/>
                          </a:rPr>
                          <m:t> </m:t>
                        </m:r>
                        <m:r>
                          <a:rPr lang="en-US" b="1" i="1" dirty="0" smtClean="0">
                            <a:ea typeface="Cambria Math"/>
                          </a:rPr>
                          <m:t>𝜷</m:t>
                        </m:r>
                        <m:r>
                          <a:rPr lang="en-US" b="1" i="1" dirty="0" smtClean="0"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1" dirty="0"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ea typeface="Cambria Math"/>
                      </a:rPr>
                      <m:t> </m:t>
                    </m:r>
                    <m:r>
                      <a:rPr lang="en-US" b="1" i="1" dirty="0">
                        <a:ea typeface="Cambria Math"/>
                      </a:rPr>
                      <m:t>𝜷</m:t>
                    </m:r>
                  </m:oMath>
                </a14:m>
                <a:r>
                  <a:rPr lang="en-US" dirty="0">
                    <a:ea typeface="Cambria Math"/>
                  </a:rPr>
                  <a:t>| E</a:t>
                </a:r>
                <a:r>
                  <a:rPr lang="en-US" baseline="-25000" dirty="0">
                    <a:ea typeface="Cambria Math"/>
                  </a:rPr>
                  <a:t>i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el-GR" dirty="0">
                    <a:ea typeface="Cambria Math"/>
                  </a:rPr>
                  <a:t>ϵ</a:t>
                </a:r>
                <a:r>
                  <a:rPr lang="en-US" dirty="0">
                    <a:ea typeface="Cambria Math"/>
                  </a:rPr>
                  <a:t> Traces </a:t>
                </a:r>
                <a14:m>
                  <m:oMath xmlns:m="http://schemas.openxmlformats.org/officeDocument/2006/math">
                    <m:r>
                      <a:rPr lang="en-US" i="1"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 err="1"/>
                  <a:t>i</a:t>
                </a:r>
                <a:r>
                  <a:rPr lang="en-US" dirty="0"/>
                  <a:t> }</a:t>
                </a:r>
                <a:endParaRPr lang="en-US" dirty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See examples in the TIOA monograph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73A-1519-FE4E-8943-61D7A098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trace theorem restriction from composition of I/O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C809C-BEE6-2B4A-86DF-353391228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Theorem 5.5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(from Theory of Timed I/O Automata by Lynch et. al.) 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and let E be the set of input/output actions of A.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races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is exactly the set of (E, ∅)-sequences whose restrictions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are traces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, respectively. That is,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/>
                          </a:rPr>
                          <m:t>Traces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sz="2400" dirty="0"/>
                  <a:t> = {</a:t>
                </a:r>
                <a:r>
                  <a:rPr lang="el-GR" sz="2400" dirty="0"/>
                  <a:t>β | β </a:t>
                </a:r>
                <a:r>
                  <a:rPr lang="en-US" sz="2400" dirty="0"/>
                  <a:t>is an (E, ∅)-sequence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  <m:d>
                      <m:dPr>
                        <m:begChr m:val="⌈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𝒜</m:t>
                                </m:r>
                                <m:r>
                                  <m:rPr>
                                    <m:nor/>
                                  </m:rPr>
                                  <a:rPr lang="en-US" sz="2400" baseline="-25000" dirty="0"/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/>
                              </a:rPr>
                              <m:t>Traces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</m:sub>
                        </m:sSub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∈ {1, 2}}.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C809C-BEE6-2B4A-86DF-353391228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617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Substitutivity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B0F0"/>
                    </a:solidFill>
                  </a:rPr>
                  <a:t>Theorem 1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. </a:t>
                </a: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3200" baseline="-25000" dirty="0"/>
                  <a:t>1</a:t>
                </a:r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3200" baseline="-25000" dirty="0"/>
                  <a:t>2 </a:t>
                </a:r>
                <a:r>
                  <a:rPr lang="en-US" sz="3200" dirty="0"/>
                  <a:t>and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sz="3200" dirty="0"/>
                  <a:t> have the same external interface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3200" baseline="-25000" dirty="0"/>
                  <a:t>1</a:t>
                </a:r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3200" baseline="-25000" dirty="0"/>
                  <a:t>2 </a:t>
                </a:r>
                <a:r>
                  <a:rPr lang="en-US" sz="3200" dirty="0"/>
                  <a:t>are compatible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sz="3200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3200" baseline="-25000" dirty="0"/>
                  <a:t>2 </a:t>
                </a: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3200" baseline="-25000" dirty="0"/>
                  <a:t>1</a:t>
                </a:r>
                <a:r>
                  <a:rPr lang="en-US" sz="3200" dirty="0"/>
                  <a:t>||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3200" baseline="-25000" dirty="0"/>
                  <a:t>2 </a:t>
                </a:r>
                <a:r>
                  <a:rPr lang="en-US" sz="3200" dirty="0"/>
                  <a:t>||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t="-321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50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Substutivity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Theorem 2.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are HAs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have the same external actions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have the same external actions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 is compatible with each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1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ℬ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aseline="-250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. </a:t>
                </a:r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Proof.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0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0" baseline="-25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b="0" baseline="-25000" dirty="0">
                  <a:ea typeface="Cambria Math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dirty="0"/>
                  <a:t>By transitivity of implementation relation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0" baseline="-25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stronger substitutivity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Theorem 3</a:t>
                </a:r>
                <a:r>
                  <a:rPr lang="en-US" b="1" dirty="0">
                    <a:solidFill>
                      <a:srgbClr val="00B05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0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examples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Oval 4"/>
          <p:cNvSpPr/>
          <p:nvPr/>
        </p:nvSpPr>
        <p:spPr>
          <a:xfrm>
            <a:off x="3810000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cxnSp>
        <p:nvCxnSpPr>
          <p:cNvPr id="7" name="Curved Connector 6"/>
          <p:cNvCxnSpPr>
            <a:stCxn id="4" idx="7"/>
            <a:endCxn id="5" idx="1"/>
          </p:cNvCxnSpPr>
          <p:nvPr/>
        </p:nvCxnSpPr>
        <p:spPr>
          <a:xfrm rot="5400000" flipH="1" flipV="1">
            <a:off x="3467100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3"/>
            <a:endCxn id="4" idx="5"/>
          </p:cNvCxnSpPr>
          <p:nvPr/>
        </p:nvCxnSpPr>
        <p:spPr>
          <a:xfrm rot="5400000">
            <a:off x="3467100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2607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2607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Curved Connector 16"/>
          <p:cNvCxnSpPr>
            <a:stCxn id="17" idx="7"/>
            <a:endCxn id="18" idx="1"/>
          </p:cNvCxnSpPr>
          <p:nvPr/>
        </p:nvCxnSpPr>
        <p:spPr>
          <a:xfrm rot="5400000" flipH="1" flipV="1">
            <a:off x="4902200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8" idx="3"/>
            <a:endCxn id="17" idx="5"/>
          </p:cNvCxnSpPr>
          <p:nvPr/>
        </p:nvCxnSpPr>
        <p:spPr>
          <a:xfrm rot="5400000">
            <a:off x="4902200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7707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7707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5228758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2" name="Oval 21"/>
          <p:cNvSpPr/>
          <p:nvPr/>
        </p:nvSpPr>
        <p:spPr>
          <a:xfrm>
            <a:off x="6676558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cxnSp>
        <p:nvCxnSpPr>
          <p:cNvPr id="23" name="Curved Connector 22"/>
          <p:cNvCxnSpPr>
            <a:stCxn id="23" idx="7"/>
            <a:endCxn id="24" idx="1"/>
          </p:cNvCxnSpPr>
          <p:nvPr/>
        </p:nvCxnSpPr>
        <p:spPr>
          <a:xfrm rot="5400000" flipH="1" flipV="1">
            <a:off x="6333658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4" idx="3"/>
            <a:endCxn id="23" idx="5"/>
          </p:cNvCxnSpPr>
          <p:nvPr/>
        </p:nvCxnSpPr>
        <p:spPr>
          <a:xfrm rot="5400000">
            <a:off x="6333658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9165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916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2362200" y="418652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B02</a:t>
            </a:r>
          </a:p>
        </p:txBody>
      </p:sp>
      <p:sp>
        <p:nvSpPr>
          <p:cNvPr id="28" name="Oval 27"/>
          <p:cNvSpPr/>
          <p:nvPr/>
        </p:nvSpPr>
        <p:spPr>
          <a:xfrm>
            <a:off x="3810000" y="418652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B13</a:t>
            </a:r>
          </a:p>
        </p:txBody>
      </p:sp>
      <p:cxnSp>
        <p:nvCxnSpPr>
          <p:cNvPr id="29" name="Curved Connector 28"/>
          <p:cNvCxnSpPr>
            <a:stCxn id="29" idx="7"/>
            <a:endCxn id="30" idx="1"/>
          </p:cNvCxnSpPr>
          <p:nvPr/>
        </p:nvCxnSpPr>
        <p:spPr>
          <a:xfrm rot="5400000" flipH="1" flipV="1">
            <a:off x="3467100" y="384362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0" idx="3"/>
            <a:endCxn id="29" idx="5"/>
          </p:cNvCxnSpPr>
          <p:nvPr/>
        </p:nvCxnSpPr>
        <p:spPr>
          <a:xfrm rot="5400000">
            <a:off x="3467100" y="438243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22607" y="358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22607" y="4763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2362200" y="5745594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C03</a:t>
            </a:r>
          </a:p>
        </p:txBody>
      </p:sp>
      <p:cxnSp>
        <p:nvCxnSpPr>
          <p:cNvPr id="35" name="Curved Connector 34"/>
          <p:cNvCxnSpPr>
            <a:stCxn id="33" idx="7"/>
            <a:endCxn id="33" idx="5"/>
          </p:cNvCxnSpPr>
          <p:nvPr/>
        </p:nvCxnSpPr>
        <p:spPr>
          <a:xfrm rot="16200000" flipH="1">
            <a:off x="2743200" y="6126594"/>
            <a:ext cx="538816" cy="12700"/>
          </a:xfrm>
          <a:prstGeom prst="curvedConnector5">
            <a:avLst>
              <a:gd name="adj1" fmla="val -42426"/>
              <a:gd name="adj2" fmla="val 6921323"/>
              <a:gd name="adj3" fmla="val 142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9314" y="5994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893244" y="2327742"/>
            <a:ext cx="152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Traces</a:t>
            </a:r>
            <a:r>
              <a:rPr lang="en-US" baseline="-25000" dirty="0" err="1"/>
              <a:t>A</a:t>
            </a:r>
            <a:r>
              <a:rPr lang="en-US" dirty="0"/>
              <a:t>= (01)*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02756" y="4382856"/>
            <a:ext cx="137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Traces</a:t>
            </a:r>
            <a:r>
              <a:rPr lang="en-US" baseline="-25000" dirty="0" err="1"/>
              <a:t>B</a:t>
            </a:r>
            <a:r>
              <a:rPr lang="en-US" dirty="0"/>
              <a:t>= 01*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92150" y="5809418"/>
            <a:ext cx="157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Traces</a:t>
            </a:r>
            <a:r>
              <a:rPr lang="en-US" baseline="-25000" dirty="0" err="1"/>
              <a:t>C</a:t>
            </a:r>
            <a:r>
              <a:rPr lang="en-US" dirty="0"/>
              <a:t>= {0,1}*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2773" y="24061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92773" y="435829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92773" y="594827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47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stronger substitutivity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Theorem 3</a:t>
                </a:r>
                <a:r>
                  <a:rPr lang="en-US" b="1" dirty="0">
                    <a:solidFill>
                      <a:srgbClr val="00B05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and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Proof. Let </a:t>
                </a:r>
                <a:r>
                  <a:rPr lang="el-GR" dirty="0"/>
                  <a:t>β ∈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Traces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>
                            <a:latin typeface="Cambria Math"/>
                            <a:ea typeface="Cambria Math"/>
                          </a:rPr>
                          <m:t>||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ℬ</m:t>
                        </m:r>
                        <m:r>
                          <a:rPr lang="en-US" i="1" baseline="-2500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By Theorem 5.5 (of LVS TIOA),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  <m:d>
                      <m:dPr>
                        <m:begChr m:val="⌈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𝒜</m:t>
                                </m:r>
                                <m:r>
                                  <m:rPr>
                                    <m:nor/>
                                  </m:rPr>
                                  <a:rPr lang="en-US" baseline="-25000" dirty="0"/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  <m:d>
                      <m:dPr>
                        <m:begChr m:val="⌈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ℬ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𝑇𝑟𝑎𝑐𝑒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ℬ</m:t>
                        </m:r>
                        <m:r>
                          <a:rPr lang="en-US" i="1" baseline="-2500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d>
                        <m:dPr>
                          <m:begChr m:val="⌈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∅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𝑇𝑟𝑎𝑐𝑒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Theorem 5.5 , </a:t>
                </a:r>
                <a:r>
                  <a:rPr lang="el-GR" dirty="0"/>
                  <a:t>β ∈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Traces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>
                            <a:latin typeface="Cambria Math"/>
                            <a:ea typeface="Cambria Math"/>
                          </a:rPr>
                          <m:t>||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ℬ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||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 by assumption, </a:t>
                </a:r>
                <a:r>
                  <a:rPr lang="el-GR" dirty="0"/>
                  <a:t>β ∈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Traces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>
                            <a:latin typeface="Cambria Math"/>
                            <a:ea typeface="Cambria Math"/>
                          </a:rPr>
                          <m:t>||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ℬ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509" r="-1086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4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021001-6C90-A84D-8854-61F7BCED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Counter-example guided abstraction-refinement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84735B-28EF-714E-8E89-1D85C2C71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0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6B84-ADF2-7B4B-A18D-EBEB42D3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 guided abstraction refinement (CEGAR)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19B1-CC76-B243-9AF1-D4D018E0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algorithmic framework  for automatically constructing and verifying property-specific abstractions </a:t>
            </a:r>
            <a:r>
              <a:rPr lang="en-US" dirty="0">
                <a:solidFill>
                  <a:srgbClr val="00B0F0"/>
                </a:solidFill>
              </a:rPr>
              <a:t>[Clarke:2000]</a:t>
            </a:r>
          </a:p>
          <a:p>
            <a:r>
              <a:rPr lang="en-US" dirty="0"/>
              <a:t>CEGAR has been applied to discrete automata, software, and hybrid systems </a:t>
            </a:r>
            <a:r>
              <a:rPr lang="en-US" dirty="0">
                <a:solidFill>
                  <a:srgbClr val="00B0F0"/>
                </a:solidFill>
              </a:rPr>
              <a:t>[Holzman 00,Ball 01, Alur 2006,Clarke 2003, Fehnker2005, Prabhakar 15, </a:t>
            </a:r>
            <a:r>
              <a:rPr lang="en-US" dirty="0" err="1">
                <a:solidFill>
                  <a:srgbClr val="00B0F0"/>
                </a:solidFill>
              </a:rPr>
              <a:t>Roohi</a:t>
            </a:r>
            <a:r>
              <a:rPr lang="en-US" dirty="0">
                <a:solidFill>
                  <a:srgbClr val="00B0F0"/>
                </a:solidFill>
              </a:rPr>
              <a:t> 17]</a:t>
            </a:r>
          </a:p>
          <a:p>
            <a:r>
              <a:rPr lang="en-US" dirty="0"/>
              <a:t>We will discuss  the basic idea of the CEGAR and the key design choices, and their implications.</a:t>
            </a:r>
          </a:p>
        </p:txBody>
      </p:sp>
    </p:spTree>
    <p:extLst>
      <p:ext uri="{BB962C8B-B14F-4D97-AF65-F5344CB8AC3E}">
        <p14:creationId xmlns:p14="http://schemas.microsoft.com/office/powerpoint/2010/main" val="2995687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129937C-A51F-964F-8257-53F04B668C86}"/>
              </a:ext>
            </a:extLst>
          </p:cNvPr>
          <p:cNvGrpSpPr/>
          <p:nvPr/>
        </p:nvGrpSpPr>
        <p:grpSpPr>
          <a:xfrm>
            <a:off x="876300" y="241788"/>
            <a:ext cx="4914898" cy="6438412"/>
            <a:chOff x="876300" y="1422400"/>
            <a:chExt cx="4013653" cy="52578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BED412-E6FA-0049-8887-E9D0A75B25EC}"/>
                </a:ext>
              </a:extLst>
            </p:cNvPr>
            <p:cNvSpPr/>
            <p:nvPr/>
          </p:nvSpPr>
          <p:spPr>
            <a:xfrm>
              <a:off x="876300" y="1422400"/>
              <a:ext cx="2438400" cy="762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Start with coarse abstraction </a:t>
              </a:r>
              <a:r>
                <a:rPr lang="en-US" sz="2000" b="1" dirty="0"/>
                <a:t>B</a:t>
              </a:r>
              <a:r>
                <a:rPr lang="en-US" sz="2000" b="1" baseline="-25000" dirty="0"/>
                <a:t>0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1A3D8B95-DA69-1147-BFB3-1D9856BC3FD3}"/>
                </a:ext>
              </a:extLst>
            </p:cNvPr>
            <p:cNvSpPr/>
            <p:nvPr/>
          </p:nvSpPr>
          <p:spPr>
            <a:xfrm>
              <a:off x="914400" y="2628900"/>
              <a:ext cx="2374900" cy="1270000"/>
            </a:xfrm>
            <a:prstGeom prst="diamond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Check </a:t>
              </a:r>
              <a:r>
                <a:rPr lang="en-US" sz="2000" b="1" dirty="0"/>
                <a:t>B</a:t>
              </a:r>
              <a:r>
                <a:rPr lang="en-US" sz="2000" b="1" baseline="-25000" dirty="0"/>
                <a:t>i</a:t>
              </a:r>
              <a:r>
                <a:rPr lang="en-US" sz="2000" dirty="0"/>
                <a:t> satisfies </a:t>
              </a:r>
              <a:r>
                <a:rPr lang="en-US" sz="2000" b="1" dirty="0"/>
                <a:t>S </a:t>
              </a:r>
              <a:r>
                <a:rPr lang="en-US" sz="2000" dirty="0"/>
                <a:t>?</a:t>
              </a:r>
              <a:endParaRPr lang="en-US" sz="2000" b="1" baseline="-25000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1F889584-68CF-274C-A3BE-6F3DFB215D86}"/>
                </a:ext>
              </a:extLst>
            </p:cNvPr>
            <p:cNvSpPr/>
            <p:nvPr/>
          </p:nvSpPr>
          <p:spPr>
            <a:xfrm>
              <a:off x="889000" y="4254500"/>
              <a:ext cx="2413000" cy="1270000"/>
            </a:xfrm>
            <a:prstGeom prst="diamond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ym typeface="Symbol"/>
                </a:rPr>
                <a:t> </a:t>
              </a:r>
              <a:r>
                <a:rPr lang="en-US" sz="2000" dirty="0"/>
                <a:t>counter-example for </a:t>
              </a:r>
              <a:r>
                <a:rPr lang="en-US" sz="2000" b="1" dirty="0"/>
                <a:t>A</a:t>
              </a:r>
              <a:r>
                <a:rPr lang="en-US" sz="2000" dirty="0"/>
                <a:t>?</a:t>
              </a:r>
              <a:endParaRPr lang="en-US" sz="2000" b="1" baseline="-2500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D4A51E7-B419-DA4A-861E-04698B27BEA6}"/>
                </a:ext>
              </a:extLst>
            </p:cNvPr>
            <p:cNvSpPr/>
            <p:nvPr/>
          </p:nvSpPr>
          <p:spPr>
            <a:xfrm>
              <a:off x="914400" y="5918200"/>
              <a:ext cx="2362200" cy="762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Refine </a:t>
              </a:r>
              <a:r>
                <a:rPr lang="en-US" sz="2000" b="1" dirty="0"/>
                <a:t>B</a:t>
              </a:r>
              <a:r>
                <a:rPr lang="en-US" sz="2000" b="1" baseline="-25000" dirty="0"/>
                <a:t>i</a:t>
              </a:r>
              <a:r>
                <a:rPr lang="en-US" sz="2000" b="1" dirty="0"/>
                <a:t> </a:t>
              </a:r>
              <a:r>
                <a:rPr lang="en-US" sz="2000" dirty="0"/>
                <a:t>to get </a:t>
              </a:r>
              <a:r>
                <a:rPr lang="en-US" sz="2000" b="1" dirty="0"/>
                <a:t>B</a:t>
              </a:r>
              <a:r>
                <a:rPr lang="en-US" sz="2000" b="1" baseline="-25000" dirty="0"/>
                <a:t>i+1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790DCF74-BBBF-E249-B8D7-C6067E070E29}"/>
                </a:ext>
              </a:extLst>
            </p:cNvPr>
            <p:cNvCxnSpPr>
              <a:cxnSpLocks noChangeShapeType="1"/>
              <a:stCxn id="7" idx="1"/>
              <a:endCxn id="4" idx="1"/>
            </p:cNvCxnSpPr>
            <p:nvPr/>
          </p:nvCxnSpPr>
          <p:spPr bwMode="auto">
            <a:xfrm rot="10800000">
              <a:off x="876300" y="1803400"/>
              <a:ext cx="38100" cy="4495800"/>
            </a:xfrm>
            <a:prstGeom prst="bentConnector3">
              <a:avLst>
                <a:gd name="adj1" fmla="val 1280000"/>
              </a:avLst>
            </a:prstGeom>
            <a:noFill/>
            <a:ln w="38100" algn="ctr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BF958840-443C-3F4C-A346-A10481C0D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925" y="3879850"/>
              <a:ext cx="1522699" cy="3267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-64" charset="2"/>
                </a:rPr>
                <a:t> = q</a:t>
              </a:r>
              <a:r>
                <a:rPr lang="en-US" sz="2000" baseline="-25000">
                  <a:sym typeface="Symbol" pitchFamily="-64" charset="2"/>
                </a:rPr>
                <a:t>0</a:t>
              </a:r>
              <a:r>
                <a:rPr lang="en-US" sz="2000">
                  <a:sym typeface="Symbol" pitchFamily="-64" charset="2"/>
                </a:rPr>
                <a:t> q</a:t>
              </a:r>
              <a:r>
                <a:rPr lang="en-US" sz="2000" baseline="-25000">
                  <a:sym typeface="Symbol" pitchFamily="-64" charset="2"/>
                </a:rPr>
                <a:t>1</a:t>
              </a:r>
              <a:r>
                <a:rPr lang="en-US" sz="2000">
                  <a:sym typeface="Symbol" pitchFamily="-64" charset="2"/>
                </a:rPr>
                <a:t> q</a:t>
              </a:r>
              <a:r>
                <a:rPr lang="en-US" sz="2000" baseline="-25000">
                  <a:sym typeface="Symbol" pitchFamily="-64" charset="2"/>
                </a:rPr>
                <a:t>2</a:t>
              </a:r>
              <a:r>
                <a:rPr lang="en-US" sz="2000">
                  <a:sym typeface="Symbol" pitchFamily="-64" charset="2"/>
                </a:rPr>
                <a:t> … q</a:t>
              </a:r>
              <a:r>
                <a:rPr lang="en-US" sz="2000" baseline="-25000">
                  <a:sym typeface="Symbol" pitchFamily="-64" charset="2"/>
                </a:rPr>
                <a:t>n</a:t>
              </a:r>
              <a:endParaRPr lang="en-US" sz="2000" baseline="-2500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C815213-961D-F643-87FA-B8E1268C0796}"/>
                </a:ext>
              </a:extLst>
            </p:cNvPr>
            <p:cNvCxnSpPr>
              <a:cxnSpLocks noChangeShapeType="1"/>
              <a:stCxn id="4" idx="2"/>
              <a:endCxn id="5" idx="0"/>
            </p:cNvCxnSpPr>
            <p:nvPr/>
          </p:nvCxnSpPr>
          <p:spPr bwMode="auto">
            <a:xfrm rot="16200000" flipH="1">
              <a:off x="1876425" y="2403475"/>
              <a:ext cx="444500" cy="63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2E1341-0307-724B-A6F5-5424F959A8F7}"/>
                </a:ext>
              </a:extLst>
            </p:cNvPr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5400000">
              <a:off x="1920875" y="4073525"/>
              <a:ext cx="355600" cy="63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2D75B6-C912-7E46-8B72-4300F615910C}"/>
                </a:ext>
              </a:extLst>
            </p:cNvPr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1898651" y="5721350"/>
              <a:ext cx="393700" cy="317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1721DF-6474-1A4C-BC96-ED9B60D08436}"/>
                </a:ext>
              </a:extLst>
            </p:cNvPr>
            <p:cNvCxnSpPr>
              <a:cxnSpLocks noChangeShapeType="1"/>
              <a:stCxn id="5" idx="3"/>
              <a:endCxn id="14" idx="2"/>
            </p:cNvCxnSpPr>
            <p:nvPr/>
          </p:nvCxnSpPr>
          <p:spPr bwMode="auto">
            <a:xfrm>
              <a:off x="3289299" y="3263900"/>
              <a:ext cx="559593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011D3-732D-A240-8F80-DAE166ED73B7}"/>
                </a:ext>
              </a:extLst>
            </p:cNvPr>
            <p:cNvSpPr/>
            <p:nvPr/>
          </p:nvSpPr>
          <p:spPr>
            <a:xfrm>
              <a:off x="3848893" y="2917824"/>
              <a:ext cx="1041060" cy="6921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/>
                <a:t>A</a:t>
              </a:r>
              <a:r>
                <a:rPr lang="en-US" sz="2000" dirty="0"/>
                <a:t> is safe</a:t>
              </a:r>
            </a:p>
          </p:txBody>
        </p:sp>
        <p:sp>
          <p:nvSpPr>
            <p:cNvPr id="15" name="TextBox 49">
              <a:extLst>
                <a:ext uri="{FF2B5EF4-FFF2-40B4-BE49-F238E27FC236}">
                  <a16:creationId xmlns:a16="http://schemas.microsoft.com/office/drawing/2014/main" id="{4A4F7EA9-6C0A-4A4E-9170-C5720CE0D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438" y="2873375"/>
              <a:ext cx="425078" cy="3267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Yes</a:t>
              </a:r>
            </a:p>
          </p:txBody>
        </p:sp>
        <p:sp>
          <p:nvSpPr>
            <p:cNvPr id="16" name="TextBox 50">
              <a:extLst>
                <a:ext uri="{FF2B5EF4-FFF2-40B4-BE49-F238E27FC236}">
                  <a16:creationId xmlns:a16="http://schemas.microsoft.com/office/drawing/2014/main" id="{836E0A55-CF4B-D348-9B0B-FA833C6F4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325" y="3894138"/>
              <a:ext cx="395598" cy="3267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No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E66E19-0ACF-074D-A802-8253BC4157E1}"/>
                </a:ext>
              </a:extLst>
            </p:cNvPr>
            <p:cNvSpPr/>
            <p:nvPr/>
          </p:nvSpPr>
          <p:spPr>
            <a:xfrm>
              <a:off x="3817938" y="4541838"/>
              <a:ext cx="1072015" cy="6937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/>
                <a:t>A</a:t>
              </a:r>
              <a:r>
                <a:rPr lang="en-US" sz="2000" dirty="0"/>
                <a:t> unsafe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232F87-F466-C246-B0A7-A630B9659EF6}"/>
                </a:ext>
              </a:extLst>
            </p:cNvPr>
            <p:cNvCxnSpPr>
              <a:cxnSpLocks noChangeShapeType="1"/>
              <a:stCxn id="6" idx="3"/>
              <a:endCxn id="17" idx="2"/>
            </p:cNvCxnSpPr>
            <p:nvPr/>
          </p:nvCxnSpPr>
          <p:spPr bwMode="auto">
            <a:xfrm flipV="1">
              <a:off x="3302001" y="4888707"/>
              <a:ext cx="515938" cy="794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F4C4461-B45D-584B-A42C-6802B6F9E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663" y="4511675"/>
              <a:ext cx="425078" cy="3267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Yes</a:t>
              </a:r>
            </a:p>
          </p:txBody>
        </p:sp>
        <p:sp>
          <p:nvSpPr>
            <p:cNvPr id="20" name="TextBox 56">
              <a:extLst>
                <a:ext uri="{FF2B5EF4-FFF2-40B4-BE49-F238E27FC236}">
                  <a16:creationId xmlns:a16="http://schemas.microsoft.com/office/drawing/2014/main" id="{46178A12-7577-7F4A-8587-29D6B372B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075" y="5516563"/>
              <a:ext cx="395598" cy="3267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No</a:t>
              </a:r>
            </a:p>
          </p:txBody>
        </p:sp>
      </p:grpSp>
      <p:sp>
        <p:nvSpPr>
          <p:cNvPr id="22" name="Title 5">
            <a:extLst>
              <a:ext uri="{FF2B5EF4-FFF2-40B4-BE49-F238E27FC236}">
                <a16:creationId xmlns:a16="http://schemas.microsoft.com/office/drawing/2014/main" id="{F75E9478-795B-3245-808F-CF51FC80407E}"/>
              </a:ext>
            </a:extLst>
          </p:cNvPr>
          <p:cNvSpPr txBox="1">
            <a:spLocks/>
          </p:cNvSpPr>
          <p:nvPr/>
        </p:nvSpPr>
        <p:spPr>
          <a:xfrm>
            <a:off x="6408580" y="1709738"/>
            <a:ext cx="493887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Idea of CEGAR</a:t>
            </a:r>
          </a:p>
        </p:txBody>
      </p:sp>
    </p:spTree>
    <p:extLst>
      <p:ext uri="{BB962C8B-B14F-4D97-AF65-F5344CB8AC3E}">
        <p14:creationId xmlns:p14="http://schemas.microsoft.com/office/powerpoint/2010/main" val="1115890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B17C-E0ED-B243-808E-5747394F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8FFB-0F73-1544-947D-F8F121CC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of the abstract automata (finite, timed, linear)</a:t>
            </a:r>
          </a:p>
          <a:p>
            <a:r>
              <a:rPr lang="en-US" dirty="0"/>
              <a:t>Model checker for abstract automaton</a:t>
            </a:r>
          </a:p>
          <a:p>
            <a:r>
              <a:rPr lang="en-US" dirty="0"/>
              <a:t>Counter-example validation procedure</a:t>
            </a:r>
          </a:p>
          <a:p>
            <a:r>
              <a:rPr lang="en-US" dirty="0"/>
              <a:t>Refinement strategy</a:t>
            </a:r>
          </a:p>
        </p:txBody>
      </p:sp>
    </p:spTree>
    <p:extLst>
      <p:ext uri="{BB962C8B-B14F-4D97-AF65-F5344CB8AC3E}">
        <p14:creationId xmlns:p14="http://schemas.microsoft.com/office/powerpoint/2010/main" val="1071893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9">
            <a:extLst>
              <a:ext uri="{FF2B5EF4-FFF2-40B4-BE49-F238E27FC236}">
                <a16:creationId xmlns:a16="http://schemas.microsoft.com/office/drawing/2014/main" id="{2D9F7530-91FC-6E4F-A637-0460AAD2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243" y="725936"/>
            <a:ext cx="6882431" cy="639553"/>
          </a:xfrm>
          <a:prstGeom prst="rect">
            <a:avLst/>
          </a:prstGeom>
          <a:pattFill prst="pct70">
            <a:fgClr>
              <a:schemeClr val="bg1"/>
            </a:fgClr>
            <a:bgClr>
              <a:schemeClr val="bg1">
                <a:lumMod val="50000"/>
              </a:schemeClr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E25FD5-CAEC-204F-AFE0-AC808DA728CB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719666"/>
          <a:ext cx="6874600" cy="45219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7460">
                  <a:extLst>
                    <a:ext uri="{9D8B030D-6E8A-4147-A177-3AD203B41FA5}">
                      <a16:colId xmlns:a16="http://schemas.microsoft.com/office/drawing/2014/main" val="669224915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898720271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792310717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913471449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954836678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569802907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2212562748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240152634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4096169174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3031365251"/>
                    </a:ext>
                  </a:extLst>
                </a:gridCol>
              </a:tblGrid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04936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51067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772701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89959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168905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68781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540600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49604-F57C-4441-99FB-21FD14359886}"/>
              </a:ext>
            </a:extLst>
          </p:cNvPr>
          <p:cNvGrpSpPr/>
          <p:nvPr/>
        </p:nvGrpSpPr>
        <p:grpSpPr>
          <a:xfrm>
            <a:off x="2230106" y="1905233"/>
            <a:ext cx="6422067" cy="2792369"/>
            <a:chOff x="2832951" y="1959528"/>
            <a:chExt cx="5345112" cy="2324100"/>
          </a:xfrm>
        </p:grpSpPr>
        <p:sp>
          <p:nvSpPr>
            <p:cNvPr id="4" name="Oval 127">
              <a:extLst>
                <a:ext uri="{FF2B5EF4-FFF2-40B4-BE49-F238E27FC236}">
                  <a16:creationId xmlns:a16="http://schemas.microsoft.com/office/drawing/2014/main" id="{2635F9CB-2268-4D4A-946C-B85A82D4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014" y="2299253"/>
              <a:ext cx="4633913" cy="16446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128">
              <a:extLst>
                <a:ext uri="{FF2B5EF4-FFF2-40B4-BE49-F238E27FC236}">
                  <a16:creationId xmlns:a16="http://schemas.microsoft.com/office/drawing/2014/main" id="{165E9D23-D49F-AF47-B754-D3CD7D328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054" y="2350955"/>
              <a:ext cx="166810" cy="22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29">
              <a:extLst>
                <a:ext uri="{FF2B5EF4-FFF2-40B4-BE49-F238E27FC236}">
                  <a16:creationId xmlns:a16="http://schemas.microsoft.com/office/drawing/2014/main" id="{34061FD7-4E72-4C4F-94D2-46A7D765B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35908" y="3847066"/>
              <a:ext cx="305455" cy="45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30">
              <a:extLst>
                <a:ext uri="{FF2B5EF4-FFF2-40B4-BE49-F238E27FC236}">
                  <a16:creationId xmlns:a16="http://schemas.microsoft.com/office/drawing/2014/main" id="{6F37BA39-B7B7-D645-B56B-77F4A5F7A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951" y="1959528"/>
              <a:ext cx="5345112" cy="2324100"/>
              <a:chOff x="1420" y="1898"/>
              <a:chExt cx="2919" cy="1036"/>
            </a:xfrm>
          </p:grpSpPr>
          <p:sp>
            <p:nvSpPr>
              <p:cNvPr id="8" name="Oval 131">
                <a:extLst>
                  <a:ext uri="{FF2B5EF4-FFF2-40B4-BE49-F238E27FC236}">
                    <a16:creationId xmlns:a16="http://schemas.microsoft.com/office/drawing/2014/main" id="{2CF09052-5AD5-E94B-8758-07568264B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1898"/>
                <a:ext cx="2919" cy="10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32">
                <a:extLst>
                  <a:ext uri="{FF2B5EF4-FFF2-40B4-BE49-F238E27FC236}">
                    <a16:creationId xmlns:a16="http://schemas.microsoft.com/office/drawing/2014/main" id="{43CDD12A-392F-B44E-814B-C1FD3B60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0" y="1953"/>
                <a:ext cx="119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33">
                <a:extLst>
                  <a:ext uri="{FF2B5EF4-FFF2-40B4-BE49-F238E27FC236}">
                    <a16:creationId xmlns:a16="http://schemas.microsoft.com/office/drawing/2014/main" id="{1F794BB2-FA98-7E42-A1C3-2F6B474B5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4" y="2911"/>
                <a:ext cx="99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Oval 135">
              <a:extLst>
                <a:ext uri="{FF2B5EF4-FFF2-40B4-BE49-F238E27FC236}">
                  <a16:creationId xmlns:a16="http://schemas.microsoft.com/office/drawing/2014/main" id="{65CBFBE5-234E-A24B-8AD3-B191A5E61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413" y="2586591"/>
              <a:ext cx="3887788" cy="1103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6">
              <a:extLst>
                <a:ext uri="{FF2B5EF4-FFF2-40B4-BE49-F238E27FC236}">
                  <a16:creationId xmlns:a16="http://schemas.microsoft.com/office/drawing/2014/main" id="{351EC032-E04E-0143-8948-FA8B1E3AF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2222" y="2731393"/>
              <a:ext cx="214672" cy="66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7">
              <a:extLst>
                <a:ext uri="{FF2B5EF4-FFF2-40B4-BE49-F238E27FC236}">
                  <a16:creationId xmlns:a16="http://schemas.microsoft.com/office/drawing/2014/main" id="{6AE8B8B6-FC21-5242-9B0B-CB4C228BA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2263" y="3624816"/>
              <a:ext cx="273050" cy="30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4">
              <a:extLst>
                <a:ext uri="{FF2B5EF4-FFF2-40B4-BE49-F238E27FC236}">
                  <a16:creationId xmlns:a16="http://schemas.microsoft.com/office/drawing/2014/main" id="{4F0D6567-1BD6-3849-A0AA-946C1940F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153" y="2127779"/>
              <a:ext cx="4923082" cy="1974140"/>
            </a:xfrm>
            <a:prstGeom prst="ellipse">
              <a:avLst/>
            </a:prstGeom>
            <a:noFill/>
            <a:ln w="279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49">
                <a:extLst>
                  <a:ext uri="{FF2B5EF4-FFF2-40B4-BE49-F238E27FC236}">
                    <a16:creationId xmlns:a16="http://schemas.microsoft.com/office/drawing/2014/main" id="{34329596-E3E7-7B49-9BBA-970976523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212" y="3113148"/>
                <a:ext cx="265216" cy="193359"/>
              </a:xfrm>
              <a:prstGeom prst="rect">
                <a:avLst/>
              </a:prstGeom>
              <a:pattFill prst="narHorz">
                <a:fgClr>
                  <a:schemeClr val="bg1"/>
                </a:fgClr>
                <a:bgClr>
                  <a:schemeClr val="bg1">
                    <a:lumMod val="50000"/>
                  </a:schemeClr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49">
                <a:extLst>
                  <a:ext uri="{FF2B5EF4-FFF2-40B4-BE49-F238E27FC236}">
                    <a16:creationId xmlns:a16="http://schemas.microsoft.com/office/drawing/2014/main" id="{34329596-E3E7-7B49-9BBA-970976523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7212" y="3113148"/>
                <a:ext cx="265216" cy="193359"/>
              </a:xfrm>
              <a:prstGeom prst="rect">
                <a:avLst/>
              </a:prstGeom>
              <a:blipFill>
                <a:blip r:embed="rId2"/>
                <a:stretch>
                  <a:fillRect t="-6250" r="-18182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70C638-714A-3142-990F-232B8DE7FA7A}"/>
                  </a:ext>
                </a:extLst>
              </p:cNvPr>
              <p:cNvSpPr txBox="1"/>
              <p:nvPr/>
            </p:nvSpPr>
            <p:spPr>
              <a:xfrm>
                <a:off x="2003304" y="830638"/>
                <a:ext cx="128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𝑈𝑛𝑠𝑎𝑓𝑒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70C638-714A-3142-990F-232B8DE7F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04" y="830638"/>
                <a:ext cx="1284647" cy="461665"/>
              </a:xfrm>
              <a:prstGeom prst="rect">
                <a:avLst/>
              </a:prstGeom>
              <a:blipFill>
                <a:blip r:embed="rId3"/>
                <a:stretch>
                  <a:fillRect l="-98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77E7FB-3AD3-EA47-A682-E20A2C8D63A7}"/>
                  </a:ext>
                </a:extLst>
              </p:cNvPr>
              <p:cNvSpPr txBox="1"/>
              <p:nvPr/>
            </p:nvSpPr>
            <p:spPr>
              <a:xfrm>
                <a:off x="5385188" y="3312083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77E7FB-3AD3-EA47-A682-E20A2C8D6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8" y="3312083"/>
                <a:ext cx="7344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CCD7D-9EB8-2947-9510-B51510EE7511}"/>
                  </a:ext>
                </a:extLst>
              </p:cNvPr>
              <p:cNvSpPr txBox="1"/>
              <p:nvPr/>
            </p:nvSpPr>
            <p:spPr>
              <a:xfrm>
                <a:off x="1952116" y="2573351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CCD7D-9EB8-2947-9510-B51510EE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16" y="2573351"/>
                <a:ext cx="555280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A36FDA2-F6E9-6F41-BBD7-F54392ADF80B}"/>
              </a:ext>
            </a:extLst>
          </p:cNvPr>
          <p:cNvGraphicFramePr>
            <a:graphicFrameLocks noGrp="1"/>
          </p:cNvGraphicFramePr>
          <p:nvPr/>
        </p:nvGraphicFramePr>
        <p:xfrm>
          <a:off x="2018149" y="719665"/>
          <a:ext cx="6874600" cy="45219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7460">
                  <a:extLst>
                    <a:ext uri="{9D8B030D-6E8A-4147-A177-3AD203B41FA5}">
                      <a16:colId xmlns:a16="http://schemas.microsoft.com/office/drawing/2014/main" val="669224915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898720271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792310717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913471449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954836678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569802907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2212562748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240152634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4096169174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3031365251"/>
                    </a:ext>
                  </a:extLst>
                </a:gridCol>
              </a:tblGrid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04936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51067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772701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89959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168905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68781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54060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0293F13-758F-CF4E-AC2B-5E9310EED853}"/>
              </a:ext>
            </a:extLst>
          </p:cNvPr>
          <p:cNvGrpSpPr/>
          <p:nvPr/>
        </p:nvGrpSpPr>
        <p:grpSpPr>
          <a:xfrm>
            <a:off x="2209165" y="1905233"/>
            <a:ext cx="6422067" cy="2792369"/>
            <a:chOff x="2832951" y="1959528"/>
            <a:chExt cx="5345112" cy="2324100"/>
          </a:xfrm>
        </p:grpSpPr>
        <p:sp>
          <p:nvSpPr>
            <p:cNvPr id="6" name="Line 128">
              <a:extLst>
                <a:ext uri="{FF2B5EF4-FFF2-40B4-BE49-F238E27FC236}">
                  <a16:creationId xmlns:a16="http://schemas.microsoft.com/office/drawing/2014/main" id="{F7F5736B-4AAE-2D46-A1E7-77F5FC9C4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054" y="2350955"/>
              <a:ext cx="166810" cy="22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29">
              <a:extLst>
                <a:ext uri="{FF2B5EF4-FFF2-40B4-BE49-F238E27FC236}">
                  <a16:creationId xmlns:a16="http://schemas.microsoft.com/office/drawing/2014/main" id="{1AC1C2C2-F0B2-0440-B5F2-C11D3ACE2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35908" y="3847066"/>
              <a:ext cx="305455" cy="45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30">
              <a:extLst>
                <a:ext uri="{FF2B5EF4-FFF2-40B4-BE49-F238E27FC236}">
                  <a16:creationId xmlns:a16="http://schemas.microsoft.com/office/drawing/2014/main" id="{B789F05B-5BC1-B94B-BA15-94F2144EA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951" y="1959528"/>
              <a:ext cx="5345112" cy="2324100"/>
              <a:chOff x="1420" y="1898"/>
              <a:chExt cx="2919" cy="1036"/>
            </a:xfrm>
          </p:grpSpPr>
          <p:sp>
            <p:nvSpPr>
              <p:cNvPr id="14" name="Line 132">
                <a:extLst>
                  <a:ext uri="{FF2B5EF4-FFF2-40B4-BE49-F238E27FC236}">
                    <a16:creationId xmlns:a16="http://schemas.microsoft.com/office/drawing/2014/main" id="{74E0D174-73AC-FE4A-8C58-090C9317B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0" y="1953"/>
                <a:ext cx="119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3">
                <a:extLst>
                  <a:ext uri="{FF2B5EF4-FFF2-40B4-BE49-F238E27FC236}">
                    <a16:creationId xmlns:a16="http://schemas.microsoft.com/office/drawing/2014/main" id="{D0746AD9-320D-1A4B-A7C0-FD2374A18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4" y="2911"/>
                <a:ext cx="99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31">
                <a:extLst>
                  <a:ext uri="{FF2B5EF4-FFF2-40B4-BE49-F238E27FC236}">
                    <a16:creationId xmlns:a16="http://schemas.microsoft.com/office/drawing/2014/main" id="{35F40DB9-2C1F-8447-A628-AC49B3EE6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1898"/>
                <a:ext cx="2919" cy="10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Line 136">
              <a:extLst>
                <a:ext uri="{FF2B5EF4-FFF2-40B4-BE49-F238E27FC236}">
                  <a16:creationId xmlns:a16="http://schemas.microsoft.com/office/drawing/2014/main" id="{77D592B8-703A-3644-AFB6-5D418C6FD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2222" y="2731393"/>
              <a:ext cx="214672" cy="66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7">
              <a:extLst>
                <a:ext uri="{FF2B5EF4-FFF2-40B4-BE49-F238E27FC236}">
                  <a16:creationId xmlns:a16="http://schemas.microsoft.com/office/drawing/2014/main" id="{B628B123-8A3A-F645-B19A-7522C4F4D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2263" y="3624816"/>
              <a:ext cx="273050" cy="30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44">
              <a:extLst>
                <a:ext uri="{FF2B5EF4-FFF2-40B4-BE49-F238E27FC236}">
                  <a16:creationId xmlns:a16="http://schemas.microsoft.com/office/drawing/2014/main" id="{232BA562-E85D-F444-A192-F1116437B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153" y="2127779"/>
              <a:ext cx="4923082" cy="1974140"/>
            </a:xfrm>
            <a:prstGeom prst="ellipse">
              <a:avLst/>
            </a:prstGeom>
            <a:noFill/>
            <a:ln w="279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127">
              <a:extLst>
                <a:ext uri="{FF2B5EF4-FFF2-40B4-BE49-F238E27FC236}">
                  <a16:creationId xmlns:a16="http://schemas.microsoft.com/office/drawing/2014/main" id="{C50ABD09-989A-B042-ADF4-E9228FBB6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014" y="2299253"/>
              <a:ext cx="4633913" cy="16446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35">
              <a:extLst>
                <a:ext uri="{FF2B5EF4-FFF2-40B4-BE49-F238E27FC236}">
                  <a16:creationId xmlns:a16="http://schemas.microsoft.com/office/drawing/2014/main" id="{FE26E78C-2700-7943-A076-D49B9CC9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413" y="2586591"/>
              <a:ext cx="3887788" cy="1103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49">
                <a:extLst>
                  <a:ext uri="{FF2B5EF4-FFF2-40B4-BE49-F238E27FC236}">
                    <a16:creationId xmlns:a16="http://schemas.microsoft.com/office/drawing/2014/main" id="{94F0A9E4-B361-6547-99BE-C0F5E6F2A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231" y="3113149"/>
                <a:ext cx="237295" cy="174504"/>
              </a:xfrm>
              <a:prstGeom prst="rect">
                <a:avLst/>
              </a:prstGeom>
              <a:pattFill prst="narHorz">
                <a:fgClr>
                  <a:schemeClr val="bg1"/>
                </a:fgClr>
                <a:bgClr>
                  <a:schemeClr val="bg1">
                    <a:lumMod val="50000"/>
                  </a:schemeClr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49">
                <a:extLst>
                  <a:ext uri="{FF2B5EF4-FFF2-40B4-BE49-F238E27FC236}">
                    <a16:creationId xmlns:a16="http://schemas.microsoft.com/office/drawing/2014/main" id="{94F0A9E4-B361-6547-99BE-C0F5E6F2A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0231" y="3113149"/>
                <a:ext cx="237295" cy="174504"/>
              </a:xfrm>
              <a:prstGeom prst="rect">
                <a:avLst/>
              </a:prstGeom>
              <a:blipFill>
                <a:blip r:embed="rId2"/>
                <a:stretch>
                  <a:fillRect t="-13333" r="-30000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477784-C7EC-354C-8766-D22F77EB829D}"/>
                  </a:ext>
                </a:extLst>
              </p:cNvPr>
              <p:cNvSpPr txBox="1"/>
              <p:nvPr/>
            </p:nvSpPr>
            <p:spPr>
              <a:xfrm>
                <a:off x="1995160" y="857396"/>
                <a:ext cx="128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𝑈𝑛𝑠𝑎𝑓𝑒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477784-C7EC-354C-8766-D22F77EB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160" y="857396"/>
                <a:ext cx="1284647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F4C1EA-BA5E-1D40-930A-7F5B2A0F9FD3}"/>
                  </a:ext>
                </a:extLst>
              </p:cNvPr>
              <p:cNvSpPr txBox="1"/>
              <p:nvPr/>
            </p:nvSpPr>
            <p:spPr>
              <a:xfrm>
                <a:off x="1952116" y="2573351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F4C1EA-BA5E-1D40-930A-7F5B2A0F9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16" y="2573351"/>
                <a:ext cx="555280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7F86CD-6C84-8741-95ED-35D5329A5DD9}"/>
                  </a:ext>
                </a:extLst>
              </p:cNvPr>
              <p:cNvSpPr txBox="1"/>
              <p:nvPr/>
            </p:nvSpPr>
            <p:spPr>
              <a:xfrm>
                <a:off x="5385188" y="3312083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7F86CD-6C84-8741-95ED-35D5329A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8" y="3312083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8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9">
            <a:extLst>
              <a:ext uri="{FF2B5EF4-FFF2-40B4-BE49-F238E27FC236}">
                <a16:creationId xmlns:a16="http://schemas.microsoft.com/office/drawing/2014/main" id="{2C7DAE97-9AF1-BA49-AABD-87E5EB90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43" y="782077"/>
            <a:ext cx="6882431" cy="639553"/>
          </a:xfrm>
          <a:prstGeom prst="rect">
            <a:avLst/>
          </a:prstGeom>
          <a:pattFill prst="pct70">
            <a:fgClr>
              <a:schemeClr val="bg1"/>
            </a:fgClr>
            <a:bgClr>
              <a:schemeClr val="bg1">
                <a:lumMod val="50000"/>
              </a:schemeClr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8C03E1-EC9E-4F46-B352-A5A5FF06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43408"/>
              </p:ext>
            </p:extLst>
          </p:nvPr>
        </p:nvGraphicFramePr>
        <p:xfrm>
          <a:off x="392549" y="775806"/>
          <a:ext cx="6874600" cy="45219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7460">
                  <a:extLst>
                    <a:ext uri="{9D8B030D-6E8A-4147-A177-3AD203B41FA5}">
                      <a16:colId xmlns:a16="http://schemas.microsoft.com/office/drawing/2014/main" val="669224915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898720271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792310717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913471449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954836678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1569802907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2212562748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240152634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4096169174"/>
                    </a:ext>
                  </a:extLst>
                </a:gridCol>
                <a:gridCol w="687460">
                  <a:extLst>
                    <a:ext uri="{9D8B030D-6E8A-4147-A177-3AD203B41FA5}">
                      <a16:colId xmlns:a16="http://schemas.microsoft.com/office/drawing/2014/main" val="3031365251"/>
                    </a:ext>
                  </a:extLst>
                </a:gridCol>
              </a:tblGrid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04936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51067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772701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89959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168905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68781"/>
                  </a:ext>
                </a:extLst>
              </a:tr>
              <a:tr h="6459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3877" marR="33877" marT="16939" marB="16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54060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0293F13-758F-CF4E-AC2B-5E9310EED853}"/>
              </a:ext>
            </a:extLst>
          </p:cNvPr>
          <p:cNvGrpSpPr/>
          <p:nvPr/>
        </p:nvGrpSpPr>
        <p:grpSpPr>
          <a:xfrm>
            <a:off x="583565" y="1961374"/>
            <a:ext cx="6422067" cy="2792369"/>
            <a:chOff x="2832951" y="1959528"/>
            <a:chExt cx="5345112" cy="2324100"/>
          </a:xfrm>
        </p:grpSpPr>
        <p:sp>
          <p:nvSpPr>
            <p:cNvPr id="6" name="Line 128">
              <a:extLst>
                <a:ext uri="{FF2B5EF4-FFF2-40B4-BE49-F238E27FC236}">
                  <a16:creationId xmlns:a16="http://schemas.microsoft.com/office/drawing/2014/main" id="{F7F5736B-4AAE-2D46-A1E7-77F5FC9C4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054" y="2350955"/>
              <a:ext cx="166810" cy="22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29">
              <a:extLst>
                <a:ext uri="{FF2B5EF4-FFF2-40B4-BE49-F238E27FC236}">
                  <a16:creationId xmlns:a16="http://schemas.microsoft.com/office/drawing/2014/main" id="{1AC1C2C2-F0B2-0440-B5F2-C11D3ACE2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35908" y="3847066"/>
              <a:ext cx="305455" cy="45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30">
              <a:extLst>
                <a:ext uri="{FF2B5EF4-FFF2-40B4-BE49-F238E27FC236}">
                  <a16:creationId xmlns:a16="http://schemas.microsoft.com/office/drawing/2014/main" id="{B789F05B-5BC1-B94B-BA15-94F2144EA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951" y="1959528"/>
              <a:ext cx="5345112" cy="2324100"/>
              <a:chOff x="1420" y="1898"/>
              <a:chExt cx="2919" cy="1036"/>
            </a:xfrm>
          </p:grpSpPr>
          <p:sp>
            <p:nvSpPr>
              <p:cNvPr id="14" name="Line 132">
                <a:extLst>
                  <a:ext uri="{FF2B5EF4-FFF2-40B4-BE49-F238E27FC236}">
                    <a16:creationId xmlns:a16="http://schemas.microsoft.com/office/drawing/2014/main" id="{74E0D174-73AC-FE4A-8C58-090C9317B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0" y="1953"/>
                <a:ext cx="119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3">
                <a:extLst>
                  <a:ext uri="{FF2B5EF4-FFF2-40B4-BE49-F238E27FC236}">
                    <a16:creationId xmlns:a16="http://schemas.microsoft.com/office/drawing/2014/main" id="{D0746AD9-320D-1A4B-A7C0-FD2374A18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4" y="2911"/>
                <a:ext cx="99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31">
                <a:extLst>
                  <a:ext uri="{FF2B5EF4-FFF2-40B4-BE49-F238E27FC236}">
                    <a16:creationId xmlns:a16="http://schemas.microsoft.com/office/drawing/2014/main" id="{35F40DB9-2C1F-8447-A628-AC49B3EE6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1898"/>
                <a:ext cx="2919" cy="10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Line 136">
              <a:extLst>
                <a:ext uri="{FF2B5EF4-FFF2-40B4-BE49-F238E27FC236}">
                  <a16:creationId xmlns:a16="http://schemas.microsoft.com/office/drawing/2014/main" id="{77D592B8-703A-3644-AFB6-5D418C6FD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2222" y="2731393"/>
              <a:ext cx="214672" cy="66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7">
              <a:extLst>
                <a:ext uri="{FF2B5EF4-FFF2-40B4-BE49-F238E27FC236}">
                  <a16:creationId xmlns:a16="http://schemas.microsoft.com/office/drawing/2014/main" id="{B628B123-8A3A-F645-B19A-7522C4F4D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2263" y="3624816"/>
              <a:ext cx="273050" cy="30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44">
              <a:extLst>
                <a:ext uri="{FF2B5EF4-FFF2-40B4-BE49-F238E27FC236}">
                  <a16:creationId xmlns:a16="http://schemas.microsoft.com/office/drawing/2014/main" id="{232BA562-E85D-F444-A192-F1116437B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153" y="2127779"/>
              <a:ext cx="4923082" cy="1974140"/>
            </a:xfrm>
            <a:prstGeom prst="ellipse">
              <a:avLst/>
            </a:prstGeom>
            <a:noFill/>
            <a:ln w="279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127">
              <a:extLst>
                <a:ext uri="{FF2B5EF4-FFF2-40B4-BE49-F238E27FC236}">
                  <a16:creationId xmlns:a16="http://schemas.microsoft.com/office/drawing/2014/main" id="{C50ABD09-989A-B042-ADF4-E9228FBB6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014" y="2299253"/>
              <a:ext cx="4633913" cy="16446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35">
              <a:extLst>
                <a:ext uri="{FF2B5EF4-FFF2-40B4-BE49-F238E27FC236}">
                  <a16:creationId xmlns:a16="http://schemas.microsoft.com/office/drawing/2014/main" id="{FE26E78C-2700-7943-A076-D49B9CC9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413" y="2586591"/>
              <a:ext cx="3887788" cy="1103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49">
                <a:extLst>
                  <a:ext uri="{FF2B5EF4-FFF2-40B4-BE49-F238E27FC236}">
                    <a16:creationId xmlns:a16="http://schemas.microsoft.com/office/drawing/2014/main" id="{94F0A9E4-B361-6547-99BE-C0F5E6F2A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631" y="3169290"/>
                <a:ext cx="237295" cy="174504"/>
              </a:xfrm>
              <a:prstGeom prst="rect">
                <a:avLst/>
              </a:prstGeom>
              <a:pattFill prst="narHorz">
                <a:fgClr>
                  <a:schemeClr val="bg1"/>
                </a:fgClr>
                <a:bgClr>
                  <a:schemeClr val="bg1">
                    <a:lumMod val="50000"/>
                  </a:schemeClr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49">
                <a:extLst>
                  <a:ext uri="{FF2B5EF4-FFF2-40B4-BE49-F238E27FC236}">
                    <a16:creationId xmlns:a16="http://schemas.microsoft.com/office/drawing/2014/main" id="{94F0A9E4-B361-6547-99BE-C0F5E6F2A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631" y="3169290"/>
                <a:ext cx="237295" cy="174504"/>
              </a:xfrm>
              <a:prstGeom prst="rect">
                <a:avLst/>
              </a:prstGeom>
              <a:blipFill>
                <a:blip r:embed="rId2"/>
                <a:stretch>
                  <a:fillRect t="-14286" r="-30000" b="-35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477784-C7EC-354C-8766-D22F77EB829D}"/>
                  </a:ext>
                </a:extLst>
              </p:cNvPr>
              <p:cNvSpPr txBox="1"/>
              <p:nvPr/>
            </p:nvSpPr>
            <p:spPr>
              <a:xfrm>
                <a:off x="369560" y="913537"/>
                <a:ext cx="128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𝑈𝑛𝑠𝑎𝑓𝑒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477784-C7EC-354C-8766-D22F77EB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60" y="913537"/>
                <a:ext cx="1284647" cy="461665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F4C1EA-BA5E-1D40-930A-7F5B2A0F9FD3}"/>
                  </a:ext>
                </a:extLst>
              </p:cNvPr>
              <p:cNvSpPr txBox="1"/>
              <p:nvPr/>
            </p:nvSpPr>
            <p:spPr>
              <a:xfrm>
                <a:off x="326516" y="2629492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F4C1EA-BA5E-1D40-930A-7F5B2A0F9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6" y="2629492"/>
                <a:ext cx="555280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7F86CD-6C84-8741-95ED-35D5329A5DD9}"/>
                  </a:ext>
                </a:extLst>
              </p:cNvPr>
              <p:cNvSpPr txBox="1"/>
              <p:nvPr/>
            </p:nvSpPr>
            <p:spPr>
              <a:xfrm>
                <a:off x="3759588" y="336822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7F86CD-6C84-8741-95ED-35D5329A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588" y="3368224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5AB98-9058-CE47-B100-7FFFAD680E0E}"/>
                  </a:ext>
                </a:extLst>
              </p:cNvPr>
              <p:cNvSpPr txBox="1"/>
              <p:nvPr/>
            </p:nvSpPr>
            <p:spPr>
              <a:xfrm>
                <a:off x="378655" y="2041636"/>
                <a:ext cx="54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5AB98-9058-CE47-B100-7FFFAD680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5" y="2041636"/>
                <a:ext cx="548163" cy="46166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5E4A15-2F5E-2546-BC89-D114FBFD46FA}"/>
                  </a:ext>
                </a:extLst>
              </p:cNvPr>
              <p:cNvSpPr txBox="1"/>
              <p:nvPr/>
            </p:nvSpPr>
            <p:spPr>
              <a:xfrm>
                <a:off x="1757189" y="1467808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5E4A15-2F5E-2546-BC89-D114FBFD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189" y="1467808"/>
                <a:ext cx="555280" cy="461665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5FA645-50DF-C44E-B2C0-FF4754AEA9C2}"/>
                  </a:ext>
                </a:extLst>
              </p:cNvPr>
              <p:cNvSpPr txBox="1"/>
              <p:nvPr/>
            </p:nvSpPr>
            <p:spPr>
              <a:xfrm>
                <a:off x="1736111" y="852137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5FA645-50DF-C44E-B2C0-FF4754AE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11" y="852137"/>
                <a:ext cx="555280" cy="461665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reeform 77">
            <a:extLst>
              <a:ext uri="{FF2B5EF4-FFF2-40B4-BE49-F238E27FC236}">
                <a16:creationId xmlns:a16="http://schemas.microsoft.com/office/drawing/2014/main" id="{C4B43E9C-8D4E-2E4F-ADAA-91EF6FF20147}"/>
              </a:ext>
            </a:extLst>
          </p:cNvPr>
          <p:cNvSpPr/>
          <p:nvPr/>
        </p:nvSpPr>
        <p:spPr>
          <a:xfrm>
            <a:off x="398643" y="1419057"/>
            <a:ext cx="2066962" cy="588142"/>
          </a:xfrm>
          <a:custGeom>
            <a:avLst/>
            <a:gdLst>
              <a:gd name="connsiteX0" fmla="*/ 1413876 w 2066962"/>
              <a:gd name="connsiteY0" fmla="*/ 0 h 959198"/>
              <a:gd name="connsiteX1" fmla="*/ 2066962 w 2066962"/>
              <a:gd name="connsiteY1" fmla="*/ 0 h 959198"/>
              <a:gd name="connsiteX2" fmla="*/ 2066962 w 2066962"/>
              <a:gd name="connsiteY2" fmla="*/ 55221 h 959198"/>
              <a:gd name="connsiteX3" fmla="*/ 2006732 w 2066962"/>
              <a:gd name="connsiteY3" fmla="*/ 65829 h 959198"/>
              <a:gd name="connsiteX4" fmla="*/ 33720 w 2066962"/>
              <a:gd name="connsiteY4" fmla="*/ 927516 h 959198"/>
              <a:gd name="connsiteX5" fmla="*/ 0 w 2066962"/>
              <a:gd name="connsiteY5" fmla="*/ 959198 h 959198"/>
              <a:gd name="connsiteX6" fmla="*/ 0 w 2066962"/>
              <a:gd name="connsiteY6" fmla="*/ 458550 h 959198"/>
              <a:gd name="connsiteX7" fmla="*/ 55790 w 2066962"/>
              <a:gd name="connsiteY7" fmla="*/ 429010 h 959198"/>
              <a:gd name="connsiteX8" fmla="*/ 1335520 w 2066962"/>
              <a:gd name="connsiteY8" fmla="*/ 13801 h 959198"/>
              <a:gd name="connsiteX9" fmla="*/ 1413876 w 2066962"/>
              <a:gd name="connsiteY9" fmla="*/ 0 h 95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6962" h="959198">
                <a:moveTo>
                  <a:pt x="1413876" y="0"/>
                </a:moveTo>
                <a:lnTo>
                  <a:pt x="2066962" y="0"/>
                </a:lnTo>
                <a:lnTo>
                  <a:pt x="2066962" y="55221"/>
                </a:lnTo>
                <a:lnTo>
                  <a:pt x="2006732" y="65829"/>
                </a:lnTo>
                <a:cubicBezTo>
                  <a:pt x="1163807" y="237398"/>
                  <a:pt x="467573" y="543185"/>
                  <a:pt x="33720" y="927516"/>
                </a:cubicBezTo>
                <a:lnTo>
                  <a:pt x="0" y="959198"/>
                </a:lnTo>
                <a:lnTo>
                  <a:pt x="0" y="458550"/>
                </a:lnTo>
                <a:lnTo>
                  <a:pt x="55790" y="429010"/>
                </a:lnTo>
                <a:cubicBezTo>
                  <a:pt x="420076" y="253706"/>
                  <a:pt x="853849" y="111840"/>
                  <a:pt x="1335520" y="13801"/>
                </a:cubicBezTo>
                <a:lnTo>
                  <a:pt x="141387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CBF2FB-28BE-1E4F-B0C1-05F0631B03BF}"/>
                  </a:ext>
                </a:extLst>
              </p:cNvPr>
              <p:cNvSpPr txBox="1"/>
              <p:nvPr/>
            </p:nvSpPr>
            <p:spPr>
              <a:xfrm>
                <a:off x="401695" y="1468442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CBF2FB-28BE-1E4F-B0C1-05F0631B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95" y="1468442"/>
                <a:ext cx="555280" cy="461665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604F89-D2C7-9F48-9C44-2AC569879FE4}"/>
                  </a:ext>
                </a:extLst>
              </p:cNvPr>
              <p:cNvSpPr txBox="1"/>
              <p:nvPr/>
            </p:nvSpPr>
            <p:spPr>
              <a:xfrm>
                <a:off x="1080796" y="1467809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604F89-D2C7-9F48-9C44-2AC569879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6" y="1467809"/>
                <a:ext cx="555280" cy="461665"/>
              </a:xfrm>
              <a:prstGeom prst="rect">
                <a:avLst/>
              </a:prstGeom>
              <a:blipFill>
                <a:blip r:embed="rId10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481CD0-745D-2042-860E-D8982B4BE9AB}"/>
                  </a:ext>
                </a:extLst>
              </p:cNvPr>
              <p:cNvSpPr txBox="1"/>
              <p:nvPr/>
            </p:nvSpPr>
            <p:spPr>
              <a:xfrm>
                <a:off x="7372125" y="1101021"/>
                <a:ext cx="467807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𝑃𝑟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∩ 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≠∅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𝑃𝑟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𝑃𝑟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∩ 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≠∅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𝑃𝑟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∩ 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481CD0-745D-2042-860E-D8982B4BE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125" y="1101021"/>
                <a:ext cx="4678076" cy="1569660"/>
              </a:xfrm>
              <a:prstGeom prst="rect">
                <a:avLst/>
              </a:prstGeom>
              <a:blipFill>
                <a:blip r:embed="rId11"/>
                <a:stretch>
                  <a:fillRect t="-80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examples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Oval 4"/>
          <p:cNvSpPr/>
          <p:nvPr/>
        </p:nvSpPr>
        <p:spPr>
          <a:xfrm>
            <a:off x="3810000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cxnSp>
        <p:nvCxnSpPr>
          <p:cNvPr id="7" name="Curved Connector 6"/>
          <p:cNvCxnSpPr>
            <a:stCxn id="4" idx="7"/>
            <a:endCxn id="5" idx="1"/>
          </p:cNvCxnSpPr>
          <p:nvPr/>
        </p:nvCxnSpPr>
        <p:spPr>
          <a:xfrm rot="5400000" flipH="1" flipV="1">
            <a:off x="3467100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3"/>
            <a:endCxn id="4" idx="5"/>
          </p:cNvCxnSpPr>
          <p:nvPr/>
        </p:nvCxnSpPr>
        <p:spPr>
          <a:xfrm rot="5400000">
            <a:off x="3467100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2607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2607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Curved Connector 16"/>
          <p:cNvCxnSpPr>
            <a:stCxn id="17" idx="7"/>
            <a:endCxn id="18" idx="1"/>
          </p:cNvCxnSpPr>
          <p:nvPr/>
        </p:nvCxnSpPr>
        <p:spPr>
          <a:xfrm rot="5400000" flipH="1" flipV="1">
            <a:off x="4902200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8" idx="3"/>
            <a:endCxn id="17" idx="5"/>
          </p:cNvCxnSpPr>
          <p:nvPr/>
        </p:nvCxnSpPr>
        <p:spPr>
          <a:xfrm rot="5400000">
            <a:off x="4902200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7707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7707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5228758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2" name="Oval 21"/>
          <p:cNvSpPr/>
          <p:nvPr/>
        </p:nvSpPr>
        <p:spPr>
          <a:xfrm>
            <a:off x="6676558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cxnSp>
        <p:nvCxnSpPr>
          <p:cNvPr id="23" name="Curved Connector 22"/>
          <p:cNvCxnSpPr>
            <a:stCxn id="23" idx="7"/>
            <a:endCxn id="24" idx="1"/>
          </p:cNvCxnSpPr>
          <p:nvPr/>
        </p:nvCxnSpPr>
        <p:spPr>
          <a:xfrm rot="5400000" flipH="1" flipV="1">
            <a:off x="6333658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4" idx="3"/>
            <a:endCxn id="23" idx="5"/>
          </p:cNvCxnSpPr>
          <p:nvPr/>
        </p:nvCxnSpPr>
        <p:spPr>
          <a:xfrm rot="5400000">
            <a:off x="6333658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9165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916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2362200" y="418652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B02</a:t>
            </a:r>
          </a:p>
        </p:txBody>
      </p:sp>
      <p:sp>
        <p:nvSpPr>
          <p:cNvPr id="28" name="Oval 27"/>
          <p:cNvSpPr/>
          <p:nvPr/>
        </p:nvSpPr>
        <p:spPr>
          <a:xfrm>
            <a:off x="3810000" y="418652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B13</a:t>
            </a:r>
          </a:p>
        </p:txBody>
      </p:sp>
      <p:cxnSp>
        <p:nvCxnSpPr>
          <p:cNvPr id="29" name="Curved Connector 28"/>
          <p:cNvCxnSpPr>
            <a:stCxn id="29" idx="7"/>
            <a:endCxn id="30" idx="1"/>
          </p:cNvCxnSpPr>
          <p:nvPr/>
        </p:nvCxnSpPr>
        <p:spPr>
          <a:xfrm rot="5400000" flipH="1" flipV="1">
            <a:off x="3467100" y="384362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0" idx="3"/>
            <a:endCxn id="29" idx="5"/>
          </p:cNvCxnSpPr>
          <p:nvPr/>
        </p:nvCxnSpPr>
        <p:spPr>
          <a:xfrm rot="5400000">
            <a:off x="3467100" y="438243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22607" y="358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22607" y="4763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2362200" y="5745594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C03</a:t>
            </a:r>
          </a:p>
        </p:txBody>
      </p:sp>
      <p:cxnSp>
        <p:nvCxnSpPr>
          <p:cNvPr id="35" name="Curved Connector 34"/>
          <p:cNvCxnSpPr>
            <a:stCxn id="33" idx="7"/>
            <a:endCxn id="33" idx="5"/>
          </p:cNvCxnSpPr>
          <p:nvPr/>
        </p:nvCxnSpPr>
        <p:spPr>
          <a:xfrm rot="16200000" flipH="1">
            <a:off x="2743200" y="6126594"/>
            <a:ext cx="538816" cy="12700"/>
          </a:xfrm>
          <a:prstGeom prst="curvedConnector5">
            <a:avLst>
              <a:gd name="adj1" fmla="val -42426"/>
              <a:gd name="adj2" fmla="val 6921323"/>
              <a:gd name="adj3" fmla="val 142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9314" y="5994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76559" y="3608926"/>
            <a:ext cx="2926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simulates</a:t>
            </a:r>
            <a:r>
              <a:rPr lang="en-US" dirty="0"/>
              <a:t> A and vice versa. </a:t>
            </a:r>
          </a:p>
          <a:p>
            <a:pPr algn="ctr"/>
            <a:r>
              <a:rPr lang="en-US" dirty="0"/>
              <a:t>A and B are </a:t>
            </a:r>
            <a:r>
              <a:rPr lang="en-US" b="1" dirty="0" err="1"/>
              <a:t>bisimilar</a:t>
            </a:r>
            <a:r>
              <a:rPr lang="en-US" dirty="0"/>
              <a:t>.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07734" y="5540371"/>
            <a:ext cx="3464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 simulates both A and B</a:t>
            </a:r>
            <a:r>
              <a:rPr lang="en-US"/>
              <a:t>. </a:t>
            </a:r>
          </a:p>
          <a:p>
            <a:pPr algn="ctr"/>
            <a:r>
              <a:rPr lang="en-US" dirty="0"/>
              <a:t>C is an abstraction of both A and B.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2773" y="24061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92773" y="435829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92773" y="594827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47" grpId="0"/>
      <p:bldP spid="47" grpId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74" y="274638"/>
            <a:ext cx="8646627" cy="1143000"/>
          </a:xfrm>
        </p:spPr>
        <p:txBody>
          <a:bodyPr>
            <a:normAutofit/>
          </a:bodyPr>
          <a:lstStyle/>
          <a:p>
            <a:r>
              <a:rPr lang="en-US" dirty="0"/>
              <a:t>How to prove B simulates A?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1642" y="3791453"/>
                <a:ext cx="10865302" cy="2295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Show there exists a </a:t>
                </a:r>
                <a:r>
                  <a:rPr lang="en-US" sz="2000" b="1" dirty="0">
                    <a:latin typeface="+mj-lt"/>
                  </a:rPr>
                  <a:t>simulation relation </a:t>
                </a:r>
                <a:r>
                  <a:rPr lang="en-US" sz="2000" dirty="0">
                    <a:latin typeface="+mj-lt"/>
                  </a:rPr>
                  <a:t>from states of A to states of B. Say,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((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02),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02),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13),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13))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Show that for every transition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𝐴𝑖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𝐴𝑖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𝐵𝑗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there exists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such that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𝐵𝑗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𝐴𝑖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2" y="3791453"/>
                <a:ext cx="10865302" cy="2295500"/>
              </a:xfrm>
              <a:prstGeom prst="rect">
                <a:avLst/>
              </a:prstGeom>
              <a:blipFill>
                <a:blip r:embed="rId2"/>
                <a:stretch>
                  <a:fillRect l="-467" t="-1657"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83809" y="1197495"/>
            <a:ext cx="4684227" cy="1350746"/>
            <a:chOff x="268773" y="1604260"/>
            <a:chExt cx="5645785" cy="1628022"/>
          </a:xfrm>
        </p:grpSpPr>
        <p:sp>
          <p:nvSpPr>
            <p:cNvPr id="4" name="Oval 3"/>
            <p:cNvSpPr/>
            <p:nvPr/>
          </p:nvSpPr>
          <p:spPr>
            <a:xfrm>
              <a:off x="838200" y="2209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A0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86000" y="2209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A1</a:t>
              </a:r>
            </a:p>
          </p:txBody>
        </p:sp>
        <p:cxnSp>
          <p:nvCxnSpPr>
            <p:cNvPr id="7" name="Curved Connector 6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1943100" y="1866900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5" idx="3"/>
              <a:endCxn id="4" idx="5"/>
            </p:cNvCxnSpPr>
            <p:nvPr/>
          </p:nvCxnSpPr>
          <p:spPr>
            <a:xfrm rot="5400000">
              <a:off x="1943100" y="2405716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98607" y="1604260"/>
              <a:ext cx="363615" cy="44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98607" y="2787135"/>
              <a:ext cx="363615" cy="44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7" name="Curved Connector 16"/>
            <p:cNvCxnSpPr>
              <a:stCxn id="17" idx="7"/>
              <a:endCxn id="18" idx="1"/>
            </p:cNvCxnSpPr>
            <p:nvPr/>
          </p:nvCxnSpPr>
          <p:spPr>
            <a:xfrm rot="5400000" flipH="1" flipV="1">
              <a:off x="3378200" y="1866900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8" idx="3"/>
              <a:endCxn id="17" idx="5"/>
            </p:cNvCxnSpPr>
            <p:nvPr/>
          </p:nvCxnSpPr>
          <p:spPr>
            <a:xfrm rot="5400000">
              <a:off x="3378200" y="2405716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33707" y="1604260"/>
              <a:ext cx="363615" cy="44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707" y="2787134"/>
              <a:ext cx="363615" cy="44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704758" y="2209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152558" y="2209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A3</a:t>
              </a:r>
            </a:p>
          </p:txBody>
        </p:sp>
        <p:cxnSp>
          <p:nvCxnSpPr>
            <p:cNvPr id="23" name="Curved Connector 22"/>
            <p:cNvCxnSpPr>
              <a:stCxn id="23" idx="7"/>
              <a:endCxn id="24" idx="1"/>
            </p:cNvCxnSpPr>
            <p:nvPr/>
          </p:nvCxnSpPr>
          <p:spPr>
            <a:xfrm rot="5400000" flipH="1" flipV="1">
              <a:off x="4809658" y="1866900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24" idx="3"/>
              <a:endCxn id="23" idx="5"/>
            </p:cNvCxnSpPr>
            <p:nvPr/>
          </p:nvCxnSpPr>
          <p:spPr>
            <a:xfrm rot="5400000">
              <a:off x="4809658" y="2405716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65166" y="1604260"/>
              <a:ext cx="363615" cy="44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65166" y="2787134"/>
              <a:ext cx="363615" cy="44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68773" y="2406134"/>
              <a:ext cx="382935" cy="445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50485" y="2550378"/>
            <a:ext cx="2199065" cy="1243727"/>
            <a:chOff x="268773" y="3580982"/>
            <a:chExt cx="2779227" cy="1571849"/>
          </a:xfrm>
        </p:grpSpPr>
        <p:sp>
          <p:nvSpPr>
            <p:cNvPr id="27" name="Oval 26"/>
            <p:cNvSpPr/>
            <p:nvPr/>
          </p:nvSpPr>
          <p:spPr>
            <a:xfrm>
              <a:off x="838200" y="4186522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B02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286000" y="4186522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B13</a:t>
              </a:r>
            </a:p>
          </p:txBody>
        </p:sp>
        <p:cxnSp>
          <p:nvCxnSpPr>
            <p:cNvPr id="29" name="Curved Connector 28"/>
            <p:cNvCxnSpPr>
              <a:stCxn id="29" idx="7"/>
              <a:endCxn id="30" idx="1"/>
            </p:cNvCxnSpPr>
            <p:nvPr/>
          </p:nvCxnSpPr>
          <p:spPr>
            <a:xfrm rot="5400000" flipH="1" flipV="1">
              <a:off x="1943100" y="3843622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30" idx="3"/>
              <a:endCxn id="29" idx="5"/>
            </p:cNvCxnSpPr>
            <p:nvPr/>
          </p:nvCxnSpPr>
          <p:spPr>
            <a:xfrm rot="5400000">
              <a:off x="1943100" y="4382438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98607" y="3580982"/>
              <a:ext cx="348863" cy="388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98607" y="4763856"/>
              <a:ext cx="348863" cy="388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8773" y="4358295"/>
              <a:ext cx="356967" cy="388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D13B73-61D6-6A48-9DB4-4962205418FA}"/>
                  </a:ext>
                </a:extLst>
              </p14:cNvPr>
              <p14:cNvContentPartPr/>
              <p14:nvPr/>
            </p14:nvContentPartPr>
            <p14:xfrm>
              <a:off x="2482920" y="2787480"/>
              <a:ext cx="1378080" cy="457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D13B73-61D6-6A48-9DB4-4962205418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60" y="2778120"/>
                <a:ext cx="139680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57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9C2C-36ED-E643-A1BD-67F0C62C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simulation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029E7-DBE9-2547-AE31-FBBE8FB16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a pair of automat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⟩.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</a:t>
                </a:r>
                <a:r>
                  <a:rPr lang="en-US" i="1" dirty="0"/>
                  <a:t>trace</a:t>
                </a:r>
                <a:r>
                  <a:rPr lang="en-US" dirty="0"/>
                  <a:t> of an execution preserves the visible part of an execution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. A </a:t>
                </a:r>
                <a:r>
                  <a:rPr lang="en-US" b="1" dirty="0"/>
                  <a:t>relation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forward simulation relation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dirty="0"/>
                  <a:t>For every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Theorem. </a:t>
                </a:r>
                <a:r>
                  <a:rPr lang="en-US" dirty="0"/>
                  <a:t>If there exists a forward simulation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029E7-DBE9-2547-AE31-FBBE8FB16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96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B982-2D14-084A-B2BE-377A2D62B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944" y="256032"/>
                <a:ext cx="10515600" cy="66019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Theorem. </a:t>
                </a:r>
                <a:r>
                  <a:rPr lang="en-US" dirty="0"/>
                  <a:t>If there exists a forward simulation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B982-2D14-084A-B2BE-377A2D62B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944" y="256032"/>
                <a:ext cx="10515600" cy="6601968"/>
              </a:xfrm>
              <a:blipFill>
                <a:blip r:embed="rId2"/>
                <a:stretch>
                  <a:fillRect l="-120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6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examples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Oval 4"/>
          <p:cNvSpPr/>
          <p:nvPr/>
        </p:nvSpPr>
        <p:spPr>
          <a:xfrm>
            <a:off x="3810000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cxnSp>
        <p:nvCxnSpPr>
          <p:cNvPr id="7" name="Curved Connector 6"/>
          <p:cNvCxnSpPr>
            <a:stCxn id="4" idx="7"/>
            <a:endCxn id="5" idx="1"/>
          </p:cNvCxnSpPr>
          <p:nvPr/>
        </p:nvCxnSpPr>
        <p:spPr>
          <a:xfrm rot="5400000" flipH="1" flipV="1">
            <a:off x="3467100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3"/>
            <a:endCxn id="4" idx="5"/>
          </p:cNvCxnSpPr>
          <p:nvPr/>
        </p:nvCxnSpPr>
        <p:spPr>
          <a:xfrm rot="5400000">
            <a:off x="3467100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2607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2607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Curved Connector 16"/>
          <p:cNvCxnSpPr>
            <a:stCxn id="17" idx="7"/>
            <a:endCxn id="18" idx="1"/>
          </p:cNvCxnSpPr>
          <p:nvPr/>
        </p:nvCxnSpPr>
        <p:spPr>
          <a:xfrm rot="5400000" flipH="1" flipV="1">
            <a:off x="4902200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8" idx="3"/>
            <a:endCxn id="17" idx="5"/>
          </p:cNvCxnSpPr>
          <p:nvPr/>
        </p:nvCxnSpPr>
        <p:spPr>
          <a:xfrm rot="5400000">
            <a:off x="4902200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7707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7707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5228758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2" name="Oval 21"/>
          <p:cNvSpPr/>
          <p:nvPr/>
        </p:nvSpPr>
        <p:spPr>
          <a:xfrm>
            <a:off x="6676558" y="220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cxnSp>
        <p:nvCxnSpPr>
          <p:cNvPr id="23" name="Curved Connector 22"/>
          <p:cNvCxnSpPr>
            <a:stCxn id="23" idx="7"/>
            <a:endCxn id="24" idx="1"/>
          </p:cNvCxnSpPr>
          <p:nvPr/>
        </p:nvCxnSpPr>
        <p:spPr>
          <a:xfrm rot="5400000" flipH="1" flipV="1">
            <a:off x="6333658" y="186690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4" idx="3"/>
            <a:endCxn id="23" idx="5"/>
          </p:cNvCxnSpPr>
          <p:nvPr/>
        </p:nvCxnSpPr>
        <p:spPr>
          <a:xfrm rot="5400000">
            <a:off x="6333658" y="2405716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9165" y="160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916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2362200" y="418652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B02</a:t>
            </a:r>
          </a:p>
        </p:txBody>
      </p:sp>
      <p:sp>
        <p:nvSpPr>
          <p:cNvPr id="28" name="Oval 27"/>
          <p:cNvSpPr/>
          <p:nvPr/>
        </p:nvSpPr>
        <p:spPr>
          <a:xfrm>
            <a:off x="3810000" y="418652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B13</a:t>
            </a:r>
          </a:p>
        </p:txBody>
      </p:sp>
      <p:cxnSp>
        <p:nvCxnSpPr>
          <p:cNvPr id="29" name="Curved Connector 28"/>
          <p:cNvCxnSpPr>
            <a:stCxn id="29" idx="7"/>
            <a:endCxn id="30" idx="1"/>
          </p:cNvCxnSpPr>
          <p:nvPr/>
        </p:nvCxnSpPr>
        <p:spPr>
          <a:xfrm rot="5400000" flipH="1" flipV="1">
            <a:off x="3467100" y="384362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0" idx="3"/>
            <a:endCxn id="29" idx="5"/>
          </p:cNvCxnSpPr>
          <p:nvPr/>
        </p:nvCxnSpPr>
        <p:spPr>
          <a:xfrm rot="5400000">
            <a:off x="3467100" y="438243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22607" y="358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22607" y="4763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2362200" y="5745594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C03</a:t>
            </a:r>
          </a:p>
        </p:txBody>
      </p:sp>
      <p:cxnSp>
        <p:nvCxnSpPr>
          <p:cNvPr id="35" name="Curved Connector 34"/>
          <p:cNvCxnSpPr>
            <a:stCxn id="33" idx="7"/>
            <a:endCxn id="33" idx="1"/>
          </p:cNvCxnSpPr>
          <p:nvPr/>
        </p:nvCxnSpPr>
        <p:spPr>
          <a:xfrm rot="16200000" flipV="1">
            <a:off x="2743200" y="5587778"/>
            <a:ext cx="12700" cy="538816"/>
          </a:xfrm>
          <a:prstGeom prst="curvedConnector3">
            <a:avLst>
              <a:gd name="adj1" fmla="val 4690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34686" y="571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613742" y="3846375"/>
                <a:ext cx="6054258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Check that A also simulates B and that C simulates both A and B.</a:t>
                </a:r>
              </a:p>
              <a:p>
                <a:pPr algn="ctr"/>
                <a:endParaRPr lang="en-US" sz="2800" dirty="0"/>
              </a:p>
              <a:p>
                <a:r>
                  <a:rPr lang="en-US" sz="2400" dirty="0"/>
                  <a:t>Therefore, </a:t>
                </a:r>
                <a:r>
                  <a:rPr lang="en-US" sz="2400" dirty="0" err="1"/>
                  <a:t>Traces</a:t>
                </a:r>
                <a:r>
                  <a:rPr lang="en-US" sz="2400" baseline="-25000" dirty="0" err="1"/>
                  <a:t>A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= </a:t>
                </a:r>
                <a:r>
                  <a:rPr lang="en-US" sz="2400" dirty="0" err="1"/>
                  <a:t>Traces</a:t>
                </a:r>
                <a:r>
                  <a:rPr lang="en-US" sz="2400" baseline="-25000" dirty="0" err="1"/>
                  <a:t>B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⊆</m:t>
                    </m:r>
                    <m:r>
                      <a:rPr lang="en-US" sz="2400" i="1">
                        <a:latin typeface="Cambria Math" charset="0"/>
                      </a:rPr>
                      <m:t>𝑇𝑟𝑎𝑐𝑒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?</m:t>
                    </m:r>
                  </m:oMath>
                </a14:m>
                <a:endParaRPr lang="en-US" sz="24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Does A simulate C?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42" y="3846375"/>
                <a:ext cx="6054258" cy="2616101"/>
              </a:xfrm>
              <a:prstGeom prst="rect">
                <a:avLst/>
              </a:prstGeom>
              <a:blipFill>
                <a:blip r:embed="rId2"/>
                <a:stretch>
                  <a:fillRect l="-1464" t="-2415" r="-2510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92773" y="24061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92773" y="435829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92773" y="594827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8" name="Curved Connector 37"/>
          <p:cNvCxnSpPr>
            <a:stCxn id="33" idx="7"/>
            <a:endCxn id="33" idx="6"/>
          </p:cNvCxnSpPr>
          <p:nvPr/>
        </p:nvCxnSpPr>
        <p:spPr>
          <a:xfrm rot="16200000" flipH="1">
            <a:off x="2933700" y="5936094"/>
            <a:ext cx="269408" cy="111592"/>
          </a:xfrm>
          <a:prstGeom prst="curvedConnector4">
            <a:avLst>
              <a:gd name="adj1" fmla="val -81352"/>
              <a:gd name="adj2" fmla="val 569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92357" y="53236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12546</TotalTime>
  <Words>3695</Words>
  <Application>Microsoft Macintosh PowerPoint</Application>
  <PresentationFormat>Widescreen</PresentationFormat>
  <Paragraphs>605</Paragraphs>
  <Slides>47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Abstractions</vt:lpstr>
      <vt:lpstr>Outline</vt:lpstr>
      <vt:lpstr>Abstractions and Simulations</vt:lpstr>
      <vt:lpstr>Finite state examples</vt:lpstr>
      <vt:lpstr>Finite state examples</vt:lpstr>
      <vt:lpstr>How to prove B simulates A? </vt:lpstr>
      <vt:lpstr>Forward simulation relation</vt:lpstr>
      <vt:lpstr>PowerPoint Presentation</vt:lpstr>
      <vt:lpstr>Finite state examples</vt:lpstr>
      <vt:lpstr>A Simulation Example</vt:lpstr>
      <vt:lpstr>Simulations for hybrid systems </vt:lpstr>
      <vt:lpstr>Simulation relations for hybrid automata</vt:lpstr>
      <vt:lpstr>Timer simulates Ball (w.r.t. timing of bounce actions) </vt:lpstr>
      <vt:lpstr>Some nice properties of Forward Simulation</vt:lpstr>
      <vt:lpstr>Remark on Simulations and Stability</vt:lpstr>
      <vt:lpstr>Backward Simulations</vt:lpstr>
      <vt:lpstr>Abstractions II</vt:lpstr>
      <vt:lpstr>Abstraction recap</vt:lpstr>
      <vt:lpstr>Outline</vt:lpstr>
      <vt:lpstr>Substituting an automaton with its abstraction</vt:lpstr>
      <vt:lpstr>Substituting an automaton with its abstraction</vt:lpstr>
      <vt:lpstr>How is the abstract system related to the concrete system?</vt:lpstr>
      <vt:lpstr>Hybrid IO Automaton</vt:lpstr>
      <vt:lpstr>Composition of Hybrid Automata</vt:lpstr>
      <vt:lpstr>Composition</vt:lpstr>
      <vt:lpstr>PowerPoint Presentation</vt:lpstr>
      <vt:lpstr>Modeling a Simple Failure Detector System</vt:lpstr>
      <vt:lpstr>Composition</vt:lpstr>
      <vt:lpstr>Example: Send || TimedChannel</vt:lpstr>
      <vt:lpstr>Composed Automaton</vt:lpstr>
      <vt:lpstr>Modeling a Simple Failure Detector System</vt:lpstr>
      <vt:lpstr>Time bounded channel &amp; Simple Failure Detector</vt:lpstr>
      <vt:lpstr>General composition</vt:lpstr>
      <vt:lpstr>Time bounded channel &amp; Simple Failure Detector</vt:lpstr>
      <vt:lpstr>Some properties about composed automata</vt:lpstr>
      <vt:lpstr>A trace theorem restriction from composition of I/O automata</vt:lpstr>
      <vt:lpstr>Substitutivity</vt:lpstr>
      <vt:lpstr>Substutivity</vt:lpstr>
      <vt:lpstr>A stronger substitutivity result</vt:lpstr>
      <vt:lpstr>A stronger substitutivity result</vt:lpstr>
      <vt:lpstr>Counter-example guided abstraction-refinement</vt:lpstr>
      <vt:lpstr>Counterexample guided abstraction refinement (CEGAR)</vt:lpstr>
      <vt:lpstr>PowerPoint Presentation</vt:lpstr>
      <vt:lpstr>Key design choices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Mitra, Sayan</dc:creator>
  <cp:lastModifiedBy>Mitra, Sayan</cp:lastModifiedBy>
  <cp:revision>31</cp:revision>
  <dcterms:created xsi:type="dcterms:W3CDTF">2019-10-31T16:58:12Z</dcterms:created>
  <dcterms:modified xsi:type="dcterms:W3CDTF">2019-11-13T23:27:11Z</dcterms:modified>
</cp:coreProperties>
</file>