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71" r:id="rId2"/>
    <p:sldId id="483" r:id="rId3"/>
    <p:sldId id="484" r:id="rId4"/>
    <p:sldId id="485" r:id="rId5"/>
    <p:sldId id="486" r:id="rId6"/>
    <p:sldId id="487" r:id="rId7"/>
    <p:sldId id="472" r:id="rId8"/>
    <p:sldId id="473" r:id="rId9"/>
    <p:sldId id="474" r:id="rId10"/>
    <p:sldId id="475" r:id="rId11"/>
    <p:sldId id="476" r:id="rId12"/>
    <p:sldId id="477" r:id="rId13"/>
    <p:sldId id="478" r:id="rId14"/>
    <p:sldId id="479" r:id="rId15"/>
    <p:sldId id="480" r:id="rId16"/>
    <p:sldId id="481" r:id="rId17"/>
    <p:sldId id="4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6"/>
    <p:restoredTop sz="96208"/>
  </p:normalViewPr>
  <p:slideViewPr>
    <p:cSldViewPr snapToGrid="0" snapToObjects="1" showGuides="1">
      <p:cViewPr varScale="1">
        <p:scale>
          <a:sx n="102" d="100"/>
          <a:sy n="102" d="100"/>
        </p:scale>
        <p:origin x="200" y="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1E932-B731-F640-9B55-7C7A7238FCF2}" type="datetimeFigureOut">
              <a:rPr lang="en-US" smtClean="0"/>
              <a:t>11/17/19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AC730-C141-114C-8271-7DE7BEB05468}" type="slidenum">
              <a:rPr lang="en-US" smtClean="0"/>
              <a:t>‹#›</a:t>
            </a:fld>
            <a:endParaRPr lang="en-US"/>
          </a:p>
        </p:txBody>
      </p:sp>
    </p:spTree>
    <p:extLst>
      <p:ext uri="{BB962C8B-B14F-4D97-AF65-F5344CB8AC3E}">
        <p14:creationId xmlns:p14="http://schemas.microsoft.com/office/powerpoint/2010/main" val="1294965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BA1B6-8563-504D-B8BC-B46568412C04}" type="slidenum">
              <a:rPr lang="en-US" altLang="x-none"/>
              <a:pPr/>
              <a:t>11</a:t>
            </a:fld>
            <a:endParaRPr lang="en-US" altLang="x-none"/>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ltLang="x-none"/>
              <a:t>A SHA H is stable if for </a:t>
            </a:r>
            <a:r>
              <a:rPr lang="en-US" altLang="x-none" b="1"/>
              <a:t>every </a:t>
            </a:r>
            <a:r>
              <a:rPr lang="en-US" altLang="x-none"/>
              <a:t>positive epsilon, there exists a positive delta, such that </a:t>
            </a:r>
            <a:r>
              <a:rPr lang="en-US" altLang="x-none" b="1"/>
              <a:t>for every execution starting within the delta ball around the origin then it stays within the epsilon ball.</a:t>
            </a:r>
          </a:p>
          <a:p>
            <a:endParaRPr lang="en-US" altLang="x-none"/>
          </a:p>
          <a:p>
            <a:r>
              <a:rPr lang="en-US" altLang="x-none"/>
              <a:t>“Within the epsilon ball” means that  the norm of the continuous valued variables is less than \epsilon</a:t>
            </a:r>
          </a:p>
          <a:p>
            <a:endParaRPr lang="en-US" altLang="x-none"/>
          </a:p>
          <a:p>
            <a:r>
              <a:rPr lang="en-US" altLang="x-none"/>
              <a:t>Stability properties are important in many hybrid systems   e.g., in switched control system.  </a:t>
            </a:r>
          </a:p>
          <a:p>
            <a:r>
              <a:rPr lang="en-US" altLang="x-none"/>
              <a:t>Mobile robot coordination problems can also be formulated as stability properties.</a:t>
            </a:r>
          </a:p>
          <a:p>
            <a:endParaRPr lang="en-US" altLang="x-none"/>
          </a:p>
          <a:p>
            <a:r>
              <a:rPr lang="en-US" altLang="x-none"/>
              <a:t>Throughout this talk we </a:t>
            </a:r>
            <a:r>
              <a:rPr lang="en-US" altLang="x-none" b="1"/>
              <a:t>will</a:t>
            </a:r>
            <a:r>
              <a:rPr lang="en-US" altLang="x-none"/>
              <a:t> assume that our Has  </a:t>
            </a:r>
            <a:r>
              <a:rPr lang="en-US" altLang="x-none" b="1"/>
              <a:t>finite number of modes</a:t>
            </a:r>
            <a:r>
              <a:rPr lang="en-US" altLang="x-none"/>
              <a:t> and that </a:t>
            </a:r>
            <a:r>
              <a:rPr lang="en-US" altLang="x-none" b="1"/>
              <a:t>each mode of is stable</a:t>
            </a:r>
            <a:r>
              <a:rPr lang="en-US" altLang="x-none"/>
              <a:t> </a:t>
            </a:r>
          </a:p>
          <a:p>
            <a:r>
              <a:rPr lang="en-US" altLang="x-none"/>
              <a:t>(in the usual sense of stability of continuous time systems) </a:t>
            </a:r>
          </a:p>
          <a:p>
            <a:r>
              <a:rPr lang="en-US" altLang="x-none"/>
              <a:t>% and w.l.o.g  we assume that the origin as a stable equilibrium point. </a:t>
            </a:r>
          </a:p>
          <a:p>
            <a:endParaRPr lang="en-US" altLang="x-none"/>
          </a:p>
          <a:p>
            <a:r>
              <a:rPr lang="en-US" altLang="x-none"/>
              <a:t>This </a:t>
            </a:r>
            <a:r>
              <a:rPr lang="en-US" altLang="x-none" b="1"/>
              <a:t>does not guarantee</a:t>
            </a:r>
            <a:r>
              <a:rPr lang="en-US" altLang="x-none"/>
              <a:t> the stability H.  Here is an example to illustrate this: Suppose the trajectories allowed by  mode 1 are shown by the blue spiral. </a:t>
            </a:r>
          </a:p>
          <a:p>
            <a:r>
              <a:rPr lang="en-US" altLang="x-none"/>
              <a:t>Now this is a spiral going inwards (that’s why it is stable), (missed the arrow heads in matlab).</a:t>
            </a:r>
          </a:p>
          <a:p>
            <a:r>
              <a:rPr lang="en-US" altLang="x-none"/>
              <a:t>And suppose the trajectories allowed by mode  2 are as shown by the red spiral. </a:t>
            </a:r>
          </a:p>
          <a:p>
            <a:r>
              <a:rPr lang="en-US" altLang="x-none"/>
              <a:t>Both these modes are stable, yet it is possible to switch between them, </a:t>
            </a:r>
            <a:r>
              <a:rPr lang="en-US" altLang="x-none" b="1"/>
              <a:t>through discrete transitions</a:t>
            </a:r>
            <a:r>
              <a:rPr lang="en-US" altLang="x-none"/>
              <a:t>,  in such a way that </a:t>
            </a:r>
          </a:p>
          <a:p>
            <a:r>
              <a:rPr lang="en-US" altLang="x-none"/>
              <a:t>the overall system is spirals outwards.</a:t>
            </a:r>
          </a:p>
          <a:p>
            <a:endParaRPr lang="en-US" altLang="x-none"/>
          </a:p>
          <a:p>
            <a:r>
              <a:rPr lang="en-US" altLang="x-none" b="1"/>
              <a:t>Q Why this assumption ?</a:t>
            </a:r>
          </a:p>
          <a:p>
            <a:r>
              <a:rPr lang="en-US" altLang="x-none"/>
              <a:t>Our verification techniques build up on theorems that give sufficient conditions for stability for the SS mode, and use this assumption.</a:t>
            </a:r>
          </a:p>
          <a:p>
            <a:r>
              <a:rPr lang="en-US" altLang="x-none"/>
              <a:t>So, we inherit their assumptions. However, there are other analogous results that give sufficient conditions for stabilizing unstable modes. And we conjecture that the techniques we have developed here will carry over to the other case, when we use the appropriate theorems.</a:t>
            </a:r>
          </a:p>
          <a:p>
            <a:endParaRPr lang="en-US" altLang="x-none"/>
          </a:p>
          <a:p>
            <a:r>
              <a:rPr lang="en-US" altLang="x-none"/>
              <a:t>If we do not make this assumption, i.e., if a state model is unstable then we can construct an SHA which is also unstable. E.g, an SHA which never switches out of that unstable state model will be unstable. </a:t>
            </a:r>
          </a:p>
        </p:txBody>
      </p:sp>
    </p:spTree>
    <p:extLst>
      <p:ext uri="{BB962C8B-B14F-4D97-AF65-F5344CB8AC3E}">
        <p14:creationId xmlns:p14="http://schemas.microsoft.com/office/powerpoint/2010/main" val="2009428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B9B5A-E0F3-0646-859E-D200DCCEE3A6}" type="slidenum">
              <a:rPr lang="en-US" altLang="x-none"/>
              <a:pPr/>
              <a:t>14</a:t>
            </a:fld>
            <a:endParaRPr lang="en-US" altLang="x-none"/>
          </a:p>
        </p:txBody>
      </p:sp>
      <p:sp>
        <p:nvSpPr>
          <p:cNvPr id="11266" name="Rectangle 2"/>
          <p:cNvSpPr>
            <a:spLocks noGrp="1" noRot="1" noChangeAspect="1" noChangeArrowheads="1" noTextEdit="1"/>
          </p:cNvSpPr>
          <p:nvPr>
            <p:ph type="sldImg"/>
          </p:nvPr>
        </p:nvSpPr>
        <p:spPr>
          <a:xfrm>
            <a:off x="412750" y="698500"/>
            <a:ext cx="6213475" cy="3495675"/>
          </a:xfrm>
          <a:ln/>
        </p:spPr>
      </p:sp>
      <p:sp>
        <p:nvSpPr>
          <p:cNvPr id="11267" name="Rectangle 3"/>
          <p:cNvSpPr>
            <a:spLocks noGrp="1" noChangeArrowheads="1"/>
          </p:cNvSpPr>
          <p:nvPr>
            <p:ph type="body" idx="1"/>
          </p:nvPr>
        </p:nvSpPr>
        <p:spPr>
          <a:xfrm>
            <a:off x="938213" y="4427538"/>
            <a:ext cx="5159375" cy="4195762"/>
          </a:xfrm>
        </p:spPr>
        <p:txBody>
          <a:bodyPr lIns="93447" tIns="46723" rIns="93447" bIns="46723"/>
          <a:lstStyle/>
          <a:p>
            <a:r>
              <a:rPr lang="en-US" altLang="x-none"/>
              <a:t>Our verification method combines these results (for SSs),</a:t>
            </a:r>
          </a:p>
          <a:p>
            <a:r>
              <a:rPr lang="en-US" altLang="x-none"/>
              <a:t>in particular a theorem by  H &amp; M with analysis of the discrete transitions.</a:t>
            </a:r>
          </a:p>
          <a:p>
            <a:endParaRPr lang="en-US" altLang="x-none" b="1"/>
          </a:p>
          <a:p>
            <a:r>
              <a:rPr lang="en-US" altLang="x-none" b="1"/>
              <a:t>Explain lyapunov functions</a:t>
            </a:r>
          </a:p>
          <a:p>
            <a:endParaRPr lang="en-US" altLang="x-none" b="1"/>
          </a:p>
          <a:p>
            <a:r>
              <a:rPr lang="en-US" altLang="x-none" b="1"/>
              <a:t>Here is the intuition behind M &amp; H ADT theoem</a:t>
            </a:r>
            <a:r>
              <a:rPr lang="en-US" altLang="x-none"/>
              <a:t>:</a:t>
            </a:r>
          </a:p>
          <a:p>
            <a:r>
              <a:rPr lang="en-US" altLang="x-none"/>
              <a:t>Consider a system with 2 modes, and  each mode has Lyapunov function V</a:t>
            </a:r>
            <a:r>
              <a:rPr lang="en-US" altLang="x-none" baseline="-25000"/>
              <a:t>1</a:t>
            </a:r>
            <a:r>
              <a:rPr lang="en-US" altLang="x-none"/>
              <a:t> V</a:t>
            </a:r>
            <a:r>
              <a:rPr lang="en-US" altLang="x-none" baseline="-25000"/>
              <a:t>2</a:t>
            </a:r>
            <a:r>
              <a:rPr lang="en-US" altLang="x-none"/>
              <a:t>:</a:t>
            </a:r>
          </a:p>
          <a:p>
            <a:endParaRPr lang="en-US" altLang="x-none"/>
          </a:p>
          <a:p>
            <a:r>
              <a:rPr lang="en-US" altLang="x-none"/>
              <a:t>Suppose, along each trajectory in mode i </a:t>
            </a:r>
            <a:r>
              <a:rPr lang="en-US" altLang="x-none" baseline="-25000"/>
              <a:t> </a:t>
            </a:r>
            <a:r>
              <a:rPr lang="en-US" altLang="x-none"/>
              <a:t> Lyapunov function V</a:t>
            </a:r>
            <a:r>
              <a:rPr lang="en-US" altLang="x-none" baseline="-25000"/>
              <a:t>i </a:t>
            </a:r>
            <a:r>
              <a:rPr lang="en-US" altLang="x-none" b="1"/>
              <a:t> decays at an exponential rate of  \lambda, </a:t>
            </a:r>
            <a:endParaRPr lang="en-US" altLang="x-none"/>
          </a:p>
          <a:p>
            <a:r>
              <a:rPr lang="en-US" altLang="x-none" b="1"/>
              <a:t>and </a:t>
            </a:r>
            <a:r>
              <a:rPr lang="en-US" altLang="x-none"/>
              <a:t>whenever there is a switch more mode i to j, the new Lyapunov function V</a:t>
            </a:r>
            <a:r>
              <a:rPr lang="en-US" altLang="x-none" baseline="-25000"/>
              <a:t>j</a:t>
            </a:r>
            <a:r>
              <a:rPr lang="en-US" altLang="x-none"/>
              <a:t> may be higher than V</a:t>
            </a:r>
            <a:r>
              <a:rPr lang="en-US" altLang="x-none" baseline="-25000"/>
              <a:t>i </a:t>
            </a:r>
            <a:r>
              <a:rPr lang="en-US" altLang="x-none"/>
              <a:t>but only by a factor of \mu.</a:t>
            </a:r>
          </a:p>
          <a:p>
            <a:r>
              <a:rPr lang="en-US" altLang="x-none"/>
              <a:t>E.g., here is a jump from 1 to 2, and V2 is greater than V1, but less then \mu times V1.</a:t>
            </a:r>
          </a:p>
          <a:p>
            <a:endParaRPr lang="en-US" altLang="x-none"/>
          </a:p>
          <a:p>
            <a:r>
              <a:rPr lang="en-US" altLang="x-none"/>
              <a:t>If these conditions hold </a:t>
            </a:r>
            <a:r>
              <a:rPr lang="en-US" altLang="x-none" b="1"/>
              <a:t> and</a:t>
            </a:r>
            <a:r>
              <a:rPr lang="en-US" altLang="x-none"/>
              <a:t> the </a:t>
            </a:r>
            <a:r>
              <a:rPr lang="en-US" altLang="x-none" b="1"/>
              <a:t>rate </a:t>
            </a:r>
            <a:r>
              <a:rPr lang="en-US" altLang="x-none"/>
              <a:t>of mode switches between 1 and 2 is </a:t>
            </a:r>
            <a:r>
              <a:rPr lang="en-US" altLang="x-none" b="1"/>
              <a:t>not too high</a:t>
            </a:r>
            <a:r>
              <a:rPr lang="en-US" altLang="x-none"/>
              <a:t> then the system is stable.</a:t>
            </a:r>
          </a:p>
          <a:p>
            <a:r>
              <a:rPr lang="en-US" altLang="x-none"/>
              <a:t>The intuition is that the energy gained through switching should be dissipated by staying in the same mode for long enough.</a:t>
            </a:r>
          </a:p>
          <a:p>
            <a:endParaRPr lang="en-US" altLang="x-none"/>
          </a:p>
          <a:p>
            <a:r>
              <a:rPr lang="en-US" altLang="x-none"/>
              <a:t>I said that the </a:t>
            </a:r>
            <a:r>
              <a:rPr lang="en-US" altLang="x-none" b="1"/>
              <a:t>rate of mode switches</a:t>
            </a:r>
            <a:r>
              <a:rPr lang="en-US" altLang="x-none"/>
              <a:t> is not too high, this is characterized by the ADT property:</a:t>
            </a:r>
          </a:p>
          <a:p>
            <a:r>
              <a:rPr lang="en-US" altLang="x-none"/>
              <a:t>The </a:t>
            </a:r>
            <a:r>
              <a:rPr lang="en-US" altLang="x-none" b="1"/>
              <a:t>ADT</a:t>
            </a:r>
            <a:r>
              <a:rPr lang="en-US" altLang="x-none"/>
              <a:t> of an automaton is the </a:t>
            </a:r>
            <a:r>
              <a:rPr lang="en-US" altLang="x-none" b="1"/>
              <a:t>average</a:t>
            </a:r>
            <a:r>
              <a:rPr lang="en-US" altLang="x-none"/>
              <a:t> amount of time that it stays in each mode.</a:t>
            </a:r>
          </a:p>
          <a:p>
            <a:r>
              <a:rPr lang="en-US" altLang="x-none"/>
              <a:t>Formally, a HA has ADT T, if in </a:t>
            </a:r>
            <a:r>
              <a:rPr lang="en-US" altLang="x-none" b="1"/>
              <a:t>any execution</a:t>
            </a:r>
            <a:r>
              <a:rPr lang="en-US" altLang="x-none"/>
              <a:t>, it performs mode switches at a rate of 1/T </a:t>
            </a:r>
            <a:r>
              <a:rPr lang="en-US" altLang="x-none" b="1"/>
              <a:t>plus</a:t>
            </a:r>
            <a:r>
              <a:rPr lang="en-US" altLang="x-none"/>
              <a:t> </a:t>
            </a:r>
          </a:p>
          <a:p>
            <a:r>
              <a:rPr lang="en-US" altLang="x-none"/>
              <a:t>it performs a constant number </a:t>
            </a:r>
            <a:r>
              <a:rPr lang="en-US" altLang="x-none" b="1"/>
              <a:t>N</a:t>
            </a:r>
            <a:r>
              <a:rPr lang="en-US" altLang="x-none" b="1" baseline="-25000"/>
              <a:t>0</a:t>
            </a:r>
            <a:r>
              <a:rPr lang="en-US" altLang="x-none" b="1"/>
              <a:t> </a:t>
            </a:r>
            <a:r>
              <a:rPr lang="en-US" altLang="x-none"/>
              <a:t>of extra switches. </a:t>
            </a:r>
          </a:p>
          <a:p>
            <a:r>
              <a:rPr lang="en-US" altLang="x-none"/>
              <a:t>N</a:t>
            </a:r>
            <a:r>
              <a:rPr lang="en-US" altLang="x-none" baseline="-25000"/>
              <a:t>0</a:t>
            </a:r>
            <a:r>
              <a:rPr lang="en-US" altLang="x-none"/>
              <a:t> is like the </a:t>
            </a:r>
            <a:r>
              <a:rPr lang="en-US" altLang="x-none" b="1"/>
              <a:t>burst rate.</a:t>
            </a:r>
          </a:p>
          <a:p>
            <a:endParaRPr lang="en-US" altLang="x-none" b="1"/>
          </a:p>
          <a:p>
            <a:r>
              <a:rPr lang="en-US" altLang="x-none"/>
              <a:t>But note that N</a:t>
            </a:r>
            <a:r>
              <a:rPr lang="en-US" altLang="x-none" baseline="-25000"/>
              <a:t>0</a:t>
            </a:r>
            <a:r>
              <a:rPr lang="en-US" altLang="x-none"/>
              <a:t> has to be a constant over all executions. </a:t>
            </a:r>
          </a:p>
          <a:p>
            <a:r>
              <a:rPr lang="en-US" altLang="x-none"/>
              <a:t>….</a:t>
            </a:r>
          </a:p>
          <a:p>
            <a:endParaRPr lang="en-US" altLang="x-none"/>
          </a:p>
          <a:p>
            <a:r>
              <a:rPr lang="en-US" altLang="x-none"/>
              <a:t>The notion of ADT was introduced by M and H to characterize the rate of mode switches using which they give a sufficient condition for stability of switched systems. The proof of this theorem is based on the intuition I described in the previous slide, </a:t>
            </a:r>
          </a:p>
          <a:p>
            <a:r>
              <a:rPr lang="en-US" altLang="x-none"/>
              <a:t>the theorem says that : A a SS is stable </a:t>
            </a:r>
            <a:r>
              <a:rPr lang="en-US" altLang="x-none" b="1"/>
              <a:t>if </a:t>
            </a:r>
            <a:r>
              <a:rPr lang="en-US" altLang="x-none"/>
              <a:t>its individual modes have Ly functions characterized by the parameters \lambda and \mu, </a:t>
            </a:r>
          </a:p>
          <a:p>
            <a:r>
              <a:rPr lang="en-US" altLang="x-none"/>
              <a:t>and the rate of switches is such that ADT is greater than some constant, log \mu over \lambda.</a:t>
            </a:r>
          </a:p>
          <a:p>
            <a:endParaRPr lang="en-US" altLang="x-none"/>
          </a:p>
          <a:p>
            <a:r>
              <a:rPr lang="en-US" altLang="x-none"/>
              <a:t>[c]</a:t>
            </a:r>
          </a:p>
          <a:p>
            <a:r>
              <a:rPr lang="en-US" altLang="x-none"/>
              <a:t>We will use this result to verify stability of hybrid systems. </a:t>
            </a:r>
          </a:p>
          <a:p>
            <a:r>
              <a:rPr lang="en-US" altLang="x-none"/>
              <a:t>We assume that the individual modes are stable, and that thei Lyp functions are known (derived using techniques from control theory).</a:t>
            </a:r>
          </a:p>
          <a:p>
            <a:r>
              <a:rPr lang="en-US" altLang="x-none"/>
              <a:t>Then it suffices to check if the </a:t>
            </a:r>
            <a:r>
              <a:rPr lang="en-US" altLang="x-none" b="1" u="sng"/>
              <a:t>discrete transitions of the HA produce mode switches that have ADT greater than a certain constant, say T</a:t>
            </a:r>
            <a:r>
              <a:rPr lang="en-US" altLang="x-none" u="sng"/>
              <a:t>.</a:t>
            </a:r>
          </a:p>
          <a:p>
            <a:endParaRPr lang="en-US" altLang="x-none"/>
          </a:p>
          <a:p>
            <a:r>
              <a:rPr lang="en-US" altLang="x-none"/>
              <a:t>[c]</a:t>
            </a:r>
          </a:p>
          <a:p>
            <a:r>
              <a:rPr lang="en-US" altLang="x-none"/>
              <a:t>In this CDC2004 paper we presented a method for accomplishing this verification task.</a:t>
            </a:r>
          </a:p>
          <a:p>
            <a:r>
              <a:rPr lang="en-US" altLang="x-none"/>
              <a:t>The approach was to </a:t>
            </a:r>
            <a:r>
              <a:rPr lang="en-US" altLang="x-none" b="1"/>
              <a:t>transform</a:t>
            </a:r>
            <a:r>
              <a:rPr lang="en-US" altLang="x-none"/>
              <a:t>  H  to a new automaton H’ such that an ADT property </a:t>
            </a:r>
            <a:r>
              <a:rPr lang="en-US" altLang="x-none" b="1"/>
              <a:t>(which is a property of whole executions mind you)</a:t>
            </a:r>
            <a:r>
              <a:rPr lang="en-US" altLang="x-none"/>
              <a:t> of H becomes an invariant property of H’.</a:t>
            </a:r>
          </a:p>
          <a:p>
            <a:r>
              <a:rPr lang="en-US" altLang="x-none"/>
              <a:t>and then we prove the invariant for H’ using one of the many techniques that are available.</a:t>
            </a:r>
          </a:p>
          <a:p>
            <a:endParaRPr lang="en-US" altLang="x-none"/>
          </a:p>
          <a:p>
            <a:r>
              <a:rPr lang="en-US" altLang="x-none"/>
              <a:t>Q 1 / \lambda * (log \mu) over  </a:t>
            </a:r>
          </a:p>
          <a:p>
            <a:endParaRPr lang="en-US" altLang="x-none"/>
          </a:p>
        </p:txBody>
      </p:sp>
    </p:spTree>
    <p:extLst>
      <p:ext uri="{BB962C8B-B14F-4D97-AF65-F5344CB8AC3E}">
        <p14:creationId xmlns:p14="http://schemas.microsoft.com/office/powerpoint/2010/main" val="2454630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9A7D-3F7B-0742-9838-D1ADF5596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ABFF00-0FA7-BD44-A415-7AC5EF5D7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F016C-A1B9-9D49-B484-91A6F77ADBE2}"/>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3E3CF7AE-6355-3F4A-AB5F-7E5E2C7D1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37DFF-7C5A-CB49-9C18-48DCB10433AA}"/>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73695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CBAD-7E91-5F42-A761-C6772C92B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A3719-F668-4841-88D2-278EAA8F5F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CAA13-05E5-8F45-9CE8-123F4BCA1796}"/>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DEE160C8-94D6-C546-BC0F-7A5A3135B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57BE3-9C17-9C4A-90BD-6ED3FF6A82D0}"/>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336896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86D1A-7EE4-0146-935B-AF1F36AAF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EBD02B-D9E2-424A-BC89-E2CA93D73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7850A-7C0A-1949-9A42-CEEC3DD1B7D3}"/>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3D7E774C-F3EF-FD4F-9E37-6D4B6A768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7BC2-D676-FD43-BA72-B18678DE1FF7}"/>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802176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C503E7A0-7E1C-B640-A58E-2EA5F299D450}" type="datetime1">
              <a:rPr lang="en-US" altLang="x-none" smtClean="0"/>
              <a:t>11/17/19</a:t>
            </a:fld>
            <a:endParaRPr lang="en-US" altLang="x-none"/>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altLang="x-none"/>
              <a:t>Lecture Slides by Sayan Mitra mitras@illinois.edu</a:t>
            </a:r>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8FC395F5-E659-DD40-938D-BD132A3EA3C1}" type="slidenum">
              <a:rPr lang="en-US" altLang="x-none"/>
              <a:pPr/>
              <a:t>‹#›</a:t>
            </a:fld>
            <a:endParaRPr lang="en-US" altLang="x-none"/>
          </a:p>
        </p:txBody>
      </p:sp>
    </p:spTree>
    <p:extLst>
      <p:ext uri="{BB962C8B-B14F-4D97-AF65-F5344CB8AC3E}">
        <p14:creationId xmlns:p14="http://schemas.microsoft.com/office/powerpoint/2010/main" val="300187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0763-D8AC-2E47-8EA1-6C7DFAA1A7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4E6A8-C460-284C-ADCE-E5AD294018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5CB32-358B-5E4E-9385-EDE1B27E086B}"/>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C958389A-2367-CC49-911D-FB5B57733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47A02-F312-004B-8CB1-8C649A37B61C}"/>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65446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26F4-B920-764F-ADFB-F6645B819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C99266-AEA7-0F47-847C-3216AC9AF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7071F4-4D4E-AA42-9831-F59D115B7E27}"/>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83C3A38C-51E3-6E40-9767-5F663FE1A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2A19D-12D4-624C-887A-BCFAC8E2A200}"/>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79068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95D1-5FAD-6140-A0D5-4C8BD435A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0B1F0-8590-2C49-B96A-656B990568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F51D25-B9EB-1149-8831-C38F81E6A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A8F380-25D7-DC45-ABC7-44942AAB106D}"/>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6" name="Footer Placeholder 5">
            <a:extLst>
              <a:ext uri="{FF2B5EF4-FFF2-40B4-BE49-F238E27FC236}">
                <a16:creationId xmlns:a16="http://schemas.microsoft.com/office/drawing/2014/main" id="{0C88D467-4741-0643-8C21-A2F22783A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61149-B8A2-B146-9B44-06BADA964D3C}"/>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342500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032C-E95D-5E4D-8B7B-CA9E4D5D5C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CE6F03-4CE5-B242-A5F1-3DFF99284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9440B-A434-804B-B948-7CCB9BBC0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871DD7-50F9-BE4B-A11E-765CE06B4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177A8-6D70-6D41-85A6-F3C4E561D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12C2A2-FE9B-8841-8DAE-CA277CB3FC48}"/>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8" name="Footer Placeholder 7">
            <a:extLst>
              <a:ext uri="{FF2B5EF4-FFF2-40B4-BE49-F238E27FC236}">
                <a16:creationId xmlns:a16="http://schemas.microsoft.com/office/drawing/2014/main" id="{E3B47EF7-1DF8-CE4A-94D4-4E90B0F8AC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8BE80-3E77-484A-BFF8-025B3D16F5ED}"/>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70216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BD6E-48C5-EB46-A580-C3F62D88B0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521350-9384-534D-827F-56F918B081A7}"/>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4" name="Footer Placeholder 3">
            <a:extLst>
              <a:ext uri="{FF2B5EF4-FFF2-40B4-BE49-F238E27FC236}">
                <a16:creationId xmlns:a16="http://schemas.microsoft.com/office/drawing/2014/main" id="{D5D84F0D-38EE-9444-8091-E9471F068E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9F69A-9BAE-734F-BD2B-752D97B01581}"/>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387764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71CFC9-A83A-574B-AE98-9FE88C620514}"/>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3" name="Footer Placeholder 2">
            <a:extLst>
              <a:ext uri="{FF2B5EF4-FFF2-40B4-BE49-F238E27FC236}">
                <a16:creationId xmlns:a16="http://schemas.microsoft.com/office/drawing/2014/main" id="{432DFD6F-B5E5-AF48-8B14-F8966DC0E2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027ED2-1D0C-6D43-AC76-9E20FD0D6558}"/>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113191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E2A0-5338-7742-AEC5-180ADBD5E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90B997-7BE8-384B-9C06-45D5EC618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6DF0C8-A7D9-1D4D-9377-8BEDE2A32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A044A-55A4-8040-A73C-EA95CCFDA8D1}"/>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6" name="Footer Placeholder 5">
            <a:extLst>
              <a:ext uri="{FF2B5EF4-FFF2-40B4-BE49-F238E27FC236}">
                <a16:creationId xmlns:a16="http://schemas.microsoft.com/office/drawing/2014/main" id="{39F0DB83-A654-644E-97C7-2538AAB74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9E5A5-071B-C545-A4A1-A23F03938D33}"/>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306743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B417-218C-6A4F-B071-D93EE054B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06222-1F46-B148-B1FA-91A885F0B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D6D52-D95F-094B-8EED-1BE79AA9D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1AEFE-351D-3E47-BDD0-54A3681112BC}"/>
              </a:ext>
            </a:extLst>
          </p:cNvPr>
          <p:cNvSpPr>
            <a:spLocks noGrp="1"/>
          </p:cNvSpPr>
          <p:nvPr>
            <p:ph type="dt" sz="half" idx="10"/>
          </p:nvPr>
        </p:nvSpPr>
        <p:spPr/>
        <p:txBody>
          <a:bodyPr/>
          <a:lstStyle/>
          <a:p>
            <a:fld id="{D0685B8F-E0E0-274A-B621-02D3AD1B4C07}" type="datetimeFigureOut">
              <a:rPr lang="en-US" smtClean="0"/>
              <a:t>11/17/19</a:t>
            </a:fld>
            <a:endParaRPr lang="en-US"/>
          </a:p>
        </p:txBody>
      </p:sp>
      <p:sp>
        <p:nvSpPr>
          <p:cNvPr id="6" name="Footer Placeholder 5">
            <a:extLst>
              <a:ext uri="{FF2B5EF4-FFF2-40B4-BE49-F238E27FC236}">
                <a16:creationId xmlns:a16="http://schemas.microsoft.com/office/drawing/2014/main" id="{9A394FA1-8807-5B4D-9B20-CD15B2D18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B1455-F31F-DB43-9903-38212FBDDE42}"/>
              </a:ext>
            </a:extLst>
          </p:cNvPr>
          <p:cNvSpPr>
            <a:spLocks noGrp="1"/>
          </p:cNvSpPr>
          <p:nvPr>
            <p:ph type="sldNum" sz="quarter" idx="12"/>
          </p:nvPr>
        </p:nvSpPr>
        <p:spPr/>
        <p:txBody>
          <a:bodyPr/>
          <a:lstStyle/>
          <a:p>
            <a:fld id="{D9F94413-6FB6-0A4B-93CF-F9299D0BB328}" type="slidenum">
              <a:rPr lang="en-US" smtClean="0"/>
              <a:t>‹#›</a:t>
            </a:fld>
            <a:endParaRPr lang="en-US"/>
          </a:p>
        </p:txBody>
      </p:sp>
    </p:spTree>
    <p:extLst>
      <p:ext uri="{BB962C8B-B14F-4D97-AF65-F5344CB8AC3E}">
        <p14:creationId xmlns:p14="http://schemas.microsoft.com/office/powerpoint/2010/main" val="415073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750D1-2CAC-3340-A236-B073EB7A9E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B04745-1DF2-D240-A1C5-0332AE5C2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CF960-64AA-B34E-AF5A-094443E7FE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85B8F-E0E0-274A-B621-02D3AD1B4C07}" type="datetimeFigureOut">
              <a:rPr lang="en-US" smtClean="0"/>
              <a:t>11/17/19</a:t>
            </a:fld>
            <a:endParaRPr lang="en-US"/>
          </a:p>
        </p:txBody>
      </p:sp>
      <p:sp>
        <p:nvSpPr>
          <p:cNvPr id="5" name="Footer Placeholder 4">
            <a:extLst>
              <a:ext uri="{FF2B5EF4-FFF2-40B4-BE49-F238E27FC236}">
                <a16:creationId xmlns:a16="http://schemas.microsoft.com/office/drawing/2014/main" id="{758B8090-9F65-B340-9FCA-B500F8695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BE623-4229-AF40-A365-6FB4469B55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F94413-6FB6-0A4B-93CF-F9299D0BB328}" type="slidenum">
              <a:rPr lang="en-US" smtClean="0"/>
              <a:t>‹#›</a:t>
            </a:fld>
            <a:endParaRPr lang="en-US"/>
          </a:p>
        </p:txBody>
      </p:sp>
    </p:spTree>
    <p:extLst>
      <p:ext uri="{BB962C8B-B14F-4D97-AF65-F5344CB8AC3E}">
        <p14:creationId xmlns:p14="http://schemas.microsoft.com/office/powerpoint/2010/main" val="300398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tras@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2.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Progress verification</a:t>
            </a:r>
            <a:br>
              <a:rPr lang="en-US" dirty="0"/>
            </a:br>
            <a:br>
              <a:rPr lang="en-US" dirty="0"/>
            </a:br>
            <a:endParaRPr lang="en-US" dirty="0"/>
          </a:p>
        </p:txBody>
      </p:sp>
      <p:sp>
        <p:nvSpPr>
          <p:cNvPr id="4" name="Subtitle 3"/>
          <p:cNvSpPr>
            <a:spLocks noGrp="1"/>
          </p:cNvSpPr>
          <p:nvPr>
            <p:ph type="subTitle" idx="1"/>
          </p:nvPr>
        </p:nvSpPr>
        <p:spPr/>
        <p:txBody>
          <a:bodyPr>
            <a:normAutofit fontScale="92500" lnSpcReduction="10000"/>
          </a:bodyPr>
          <a:lstStyle/>
          <a:p>
            <a:endParaRPr lang="en-US" dirty="0"/>
          </a:p>
          <a:p>
            <a:r>
              <a:rPr lang="en-US" dirty="0"/>
              <a:t>Sayan Mitra</a:t>
            </a:r>
          </a:p>
          <a:p>
            <a:r>
              <a:rPr lang="en-US" dirty="0"/>
              <a:t>Verifying cyberphysical systems</a:t>
            </a:r>
          </a:p>
          <a:p>
            <a:r>
              <a:rPr lang="en-US" dirty="0">
                <a:hlinkClick r:id="rId2"/>
              </a:rPr>
              <a:t>mitras@illinois.edu</a:t>
            </a:r>
            <a:endParaRPr lang="en-US" dirty="0"/>
          </a:p>
        </p:txBody>
      </p:sp>
    </p:spTree>
    <p:extLst>
      <p:ext uri="{BB962C8B-B14F-4D97-AF65-F5344CB8AC3E}">
        <p14:creationId xmlns:p14="http://schemas.microsoft.com/office/powerpoint/2010/main" val="296081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stability of hybrid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5462" y="1825625"/>
                <a:ext cx="9902227" cy="4351338"/>
              </a:xfrm>
            </p:spPr>
            <p:txBody>
              <a:bodyPr>
                <a:normAutofit fontScale="77500" lnSpcReduction="20000"/>
              </a:bodyPr>
              <a:lstStyle/>
              <a:p>
                <a:pPr>
                  <a:lnSpc>
                    <a:spcPct val="120000"/>
                  </a:lnSpc>
                </a:pPr>
                <a:r>
                  <a:rPr lang="en-US" dirty="0"/>
                  <a:t>Hybrid automaton: </a:t>
                </a:r>
                <a14:m>
                  <m:oMath xmlns:m="http://schemas.openxmlformats.org/officeDocument/2006/math">
                    <m:r>
                      <a:rPr lang="en-US" b="1" i="0" dirty="0" smtClean="0">
                        <a:latin typeface="Cambria Math" charset="0"/>
                      </a:rPr>
                      <m:t>𝐀</m:t>
                    </m:r>
                    <m:r>
                      <a:rPr lang="en-US" b="1" i="0" dirty="0" smtClean="0">
                        <a:latin typeface="Cambria Math" charset="0"/>
                      </a:rPr>
                      <m:t>=</m:t>
                    </m:r>
                    <m:r>
                      <a:rPr lang="en-US" b="1" i="1" dirty="0" smtClean="0">
                        <a:latin typeface="Cambria Math" charset="0"/>
                      </a:rPr>
                      <m:t>⟨</m:t>
                    </m:r>
                    <m:r>
                      <a:rPr lang="en-US" b="0" i="1" dirty="0" smtClean="0">
                        <a:latin typeface="Cambria Math" charset="0"/>
                      </a:rPr>
                      <m:t>𝑉</m:t>
                    </m:r>
                    <m:r>
                      <a:rPr lang="en-US" b="0" i="1" dirty="0" smtClean="0">
                        <a:latin typeface="Cambria Math" charset="0"/>
                      </a:rPr>
                      <m:t>,</m:t>
                    </m:r>
                    <m:r>
                      <a:rPr lang="en-US" b="0" i="1" dirty="0" smtClean="0">
                        <a:latin typeface="Cambria Math" charset="0"/>
                      </a:rPr>
                      <m:t>𝐴</m:t>
                    </m:r>
                    <m:r>
                      <a:rPr lang="en-US" b="0" i="1" dirty="0" smtClean="0">
                        <a:latin typeface="Cambria Math" charset="0"/>
                      </a:rPr>
                      <m:t>, </m:t>
                    </m:r>
                    <m:r>
                      <a:rPr lang="en-US" b="0" i="1" dirty="0" smtClean="0">
                        <a:latin typeface="Cambria Math" charset="0"/>
                      </a:rPr>
                      <m:t>𝐷</m:t>
                    </m:r>
                    <m:r>
                      <a:rPr lang="en-US" b="0" i="1" dirty="0" smtClean="0">
                        <a:latin typeface="Cambria Math" charset="0"/>
                      </a:rPr>
                      <m:t>,</m:t>
                    </m:r>
                    <m:r>
                      <m:rPr>
                        <m:sty m:val="p"/>
                      </m:rPr>
                      <a:rPr lang="en-US" b="0" i="0" dirty="0" smtClean="0">
                        <a:latin typeface="Cambria Math" charset="0"/>
                      </a:rPr>
                      <m:t>Τ</m:t>
                    </m:r>
                    <m:r>
                      <a:rPr lang="en-US" b="0" i="1" dirty="0" smtClean="0">
                        <a:latin typeface="Cambria Math" charset="0"/>
                      </a:rPr>
                      <m:t>⟩</m:t>
                    </m:r>
                  </m:oMath>
                </a14:m>
                <a:endParaRPr lang="en-US" i="1" dirty="0">
                  <a:latin typeface="Cambria Math" charset="0"/>
                </a:endParaRPr>
              </a:p>
              <a:p>
                <a:pPr lvl="1">
                  <a:lnSpc>
                    <a:spcPct val="120000"/>
                  </a:lnSpc>
                </a:pPr>
                <a14:m>
                  <m:oMath xmlns:m="http://schemas.openxmlformats.org/officeDocument/2006/math">
                    <m:r>
                      <a:rPr lang="en-US" b="0" i="1" smtClean="0">
                        <a:latin typeface="Cambria Math" charset="0"/>
                      </a:rPr>
                      <m:t>𝑉</m:t>
                    </m:r>
                    <m:r>
                      <a:rPr lang="en-US" b="0" i="1" smtClean="0">
                        <a:latin typeface="Cambria Math" charset="0"/>
                      </a:rPr>
                      <m:t>=</m:t>
                    </m:r>
                    <m:r>
                      <a:rPr lang="en-US" b="0" i="1" smtClean="0">
                        <a:latin typeface="Cambria Math" charset="0"/>
                      </a:rPr>
                      <m:t>𝑋</m:t>
                    </m:r>
                    <m:r>
                      <a:rPr lang="en-US" b="0" i="1" smtClean="0">
                        <a:latin typeface="Cambria Math" charset="0"/>
                      </a:rPr>
                      <m:t>∪{ℓ}</m:t>
                    </m:r>
                  </m:oMath>
                </a14:m>
                <a:endParaRPr lang="en-US" i="1" dirty="0">
                  <a:latin typeface="Cambria Math" charset="0"/>
                </a:endParaRPr>
              </a:p>
              <a:p>
                <a:pPr>
                  <a:lnSpc>
                    <a:spcPct val="120000"/>
                  </a:lnSpc>
                </a:pPr>
                <a:r>
                  <a:rPr lang="en-US" dirty="0"/>
                  <a:t>Execution </a:t>
                </a:r>
                <a14:m>
                  <m:oMath xmlns:m="http://schemas.openxmlformats.org/officeDocument/2006/math">
                    <m:r>
                      <a:rPr lang="en-US" b="0" i="1" smtClean="0">
                        <a:latin typeface="Cambria Math" charset="0"/>
                      </a:rPr>
                      <m:t>𝛼</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0</m:t>
                        </m:r>
                      </m:sub>
                    </m:sSub>
                    <m:sSub>
                      <m:sSubPr>
                        <m:ctrlPr>
                          <a:rPr lang="en-US" b="0" i="1" smtClean="0">
                            <a:latin typeface="Cambria Math" panose="02040503050406030204" pitchFamily="18" charset="0"/>
                          </a:rPr>
                        </m:ctrlPr>
                      </m:sSubPr>
                      <m:e>
                        <m:r>
                          <a:rPr lang="en-US" b="0" i="1" smtClean="0">
                            <a:latin typeface="Cambria Math" charset="0"/>
                          </a:rPr>
                          <m:t>𝑎</m:t>
                        </m:r>
                      </m:e>
                      <m:sub>
                        <m:r>
                          <a:rPr lang="en-US" b="0" i="1" smtClean="0">
                            <a:latin typeface="Cambria Math" charset="0"/>
                          </a:rPr>
                          <m:t>1</m:t>
                        </m:r>
                      </m:sub>
                    </m:sSub>
                    <m:sSub>
                      <m:sSubPr>
                        <m:ctrlPr>
                          <a:rPr lang="en-US" b="0" i="1" smtClean="0">
                            <a:latin typeface="Cambria Math" panose="02040503050406030204" pitchFamily="18" charset="0"/>
                          </a:rPr>
                        </m:ctrlPr>
                      </m:sSubPr>
                      <m:e>
                        <m:r>
                          <a:rPr lang="en-US" b="0" i="1" smtClean="0">
                            <a:latin typeface="Cambria Math" charset="0"/>
                          </a:rPr>
                          <m:t>𝜏</m:t>
                        </m:r>
                      </m:e>
                      <m:sub>
                        <m:r>
                          <a:rPr lang="en-US" b="0" i="1" smtClean="0">
                            <a:latin typeface="Cambria Math" charset="0"/>
                          </a:rPr>
                          <m:t>1</m:t>
                        </m:r>
                      </m:sub>
                    </m:sSub>
                    <m:sSub>
                      <m:sSubPr>
                        <m:ctrlPr>
                          <a:rPr lang="en-US" b="0" i="1" smtClean="0">
                            <a:latin typeface="Cambria Math" panose="02040503050406030204" pitchFamily="18" charset="0"/>
                          </a:rPr>
                        </m:ctrlPr>
                      </m:sSubPr>
                      <m:e>
                        <m:r>
                          <a:rPr lang="en-US" b="0" i="1" smtClean="0">
                            <a:latin typeface="Cambria Math" charset="0"/>
                          </a:rPr>
                          <m:t>𝑎</m:t>
                        </m:r>
                      </m:e>
                      <m:sub>
                        <m:r>
                          <a:rPr lang="en-US" b="0" i="1" smtClean="0">
                            <a:latin typeface="Cambria Math" charset="0"/>
                          </a:rPr>
                          <m:t>2</m:t>
                        </m:r>
                      </m:sub>
                    </m:sSub>
                    <m:r>
                      <a:rPr lang="en-US" b="0" i="1" smtClean="0">
                        <a:latin typeface="Cambria Math" charset="0"/>
                      </a:rPr>
                      <m:t>…</m:t>
                    </m:r>
                  </m:oMath>
                </a14:m>
                <a:endParaRPr lang="en-US" b="0" dirty="0"/>
              </a:p>
              <a:p>
                <a:pPr>
                  <a:lnSpc>
                    <a:spcPct val="120000"/>
                  </a:lnSpc>
                </a:pPr>
                <a:r>
                  <a:rPr lang="en-US" dirty="0"/>
                  <a:t>Notation </a:t>
                </a:r>
                <a14:m>
                  <m:oMath xmlns:m="http://schemas.openxmlformats.org/officeDocument/2006/math">
                    <m:r>
                      <a:rPr lang="en-US" b="0" i="1" smtClean="0">
                        <a:latin typeface="Cambria Math" charset="0"/>
                      </a:rPr>
                      <m:t>𝛼</m:t>
                    </m:r>
                    <m:r>
                      <a:rPr lang="en-US" b="0" i="1" smtClean="0">
                        <a:latin typeface="Cambria Math" charset="0"/>
                      </a:rPr>
                      <m:t>(</m:t>
                    </m:r>
                    <m:r>
                      <a:rPr lang="en-US" b="0" i="1" smtClean="0">
                        <a:latin typeface="Cambria Math" charset="0"/>
                      </a:rPr>
                      <m:t>𝑡</m:t>
                    </m:r>
                    <m:r>
                      <a:rPr lang="en-US" b="0" i="1" smtClean="0">
                        <a:latin typeface="Cambria Math" charset="0"/>
                      </a:rPr>
                      <m:t>)</m:t>
                    </m:r>
                  </m:oMath>
                </a14:m>
                <a:r>
                  <a:rPr lang="en-US" dirty="0"/>
                  <a:t>: denotes the valuation </a:t>
                </a:r>
                <a14:m>
                  <m:oMath xmlns:m="http://schemas.openxmlformats.org/officeDocument/2006/math">
                    <m:r>
                      <a:rPr lang="en-US" b="0" i="1" smtClean="0">
                        <a:latin typeface="Cambria Math" charset="0"/>
                      </a:rPr>
                      <m:t>𝛽</m:t>
                    </m:r>
                    <m:r>
                      <a:rPr lang="en-US" b="0" i="1" smtClean="0">
                        <a:latin typeface="Cambria Math" charset="0"/>
                      </a:rPr>
                      <m:t>.</m:t>
                    </m:r>
                    <m:r>
                      <a:rPr lang="en-US" b="0" i="1" smtClean="0">
                        <a:latin typeface="Cambria Math" charset="0"/>
                      </a:rPr>
                      <m:t>𝑙𝑠𝑡𝑎𝑡𝑒</m:t>
                    </m:r>
                    <m:r>
                      <a:rPr lang="en-US" b="0" i="1" smtClean="0">
                        <a:latin typeface="Cambria Math" charset="0"/>
                      </a:rPr>
                      <m:t> </m:t>
                    </m:r>
                  </m:oMath>
                </a14:m>
                <a:r>
                  <a:rPr lang="en-US" dirty="0"/>
                  <a:t>where </a:t>
                </a:r>
                <a14:m>
                  <m:oMath xmlns:m="http://schemas.openxmlformats.org/officeDocument/2006/math">
                    <m:r>
                      <a:rPr lang="en-US" b="0" i="1" smtClean="0">
                        <a:latin typeface="Cambria Math" charset="0"/>
                      </a:rPr>
                      <m:t>𝛽</m:t>
                    </m:r>
                  </m:oMath>
                </a14:m>
                <a:r>
                  <a:rPr lang="en-US" dirty="0"/>
                  <a:t> is the longest prefix with </a:t>
                </a:r>
                <a14:m>
                  <m:oMath xmlns:m="http://schemas.openxmlformats.org/officeDocument/2006/math">
                    <m:r>
                      <a:rPr lang="en-US" b="0" i="1" smtClean="0">
                        <a:latin typeface="Cambria Math" charset="0"/>
                      </a:rPr>
                      <m:t>𝛽</m:t>
                    </m:r>
                    <m:r>
                      <a:rPr lang="en-US" b="0" i="1" smtClean="0">
                        <a:latin typeface="Cambria Math" charset="0"/>
                      </a:rPr>
                      <m:t>.</m:t>
                    </m:r>
                    <m:r>
                      <m:rPr>
                        <m:sty m:val="p"/>
                      </m:rPr>
                      <a:rPr lang="en-US" b="0" i="1" smtClean="0">
                        <a:latin typeface="Cambria Math" charset="0"/>
                      </a:rPr>
                      <m:t>ltime</m:t>
                    </m:r>
                    <m:r>
                      <a:rPr lang="en-US" b="0" i="1" smtClean="0">
                        <a:latin typeface="Cambria Math" charset="0"/>
                      </a:rPr>
                      <m:t>=</m:t>
                    </m:r>
                    <m:r>
                      <a:rPr lang="en-US" b="0" i="1" smtClean="0">
                        <a:latin typeface="Cambria Math" charset="0"/>
                      </a:rPr>
                      <m:t>𝑡</m:t>
                    </m:r>
                  </m:oMath>
                </a14:m>
                <a:endParaRPr lang="en-US" dirty="0"/>
              </a:p>
              <a:p>
                <a:pPr>
                  <a:lnSpc>
                    <a:spcPct val="120000"/>
                  </a:lnSpc>
                </a:pPr>
                <a14:m>
                  <m:oMath xmlns:m="http://schemas.openxmlformats.org/officeDocument/2006/math">
                    <m:r>
                      <a:rPr lang="en-US" b="0" i="1" smtClean="0">
                        <a:latin typeface="Cambria Math" charset="0"/>
                      </a:rPr>
                      <m:t>|</m:t>
                    </m:r>
                    <m:r>
                      <a:rPr lang="en-US" i="1">
                        <a:latin typeface="Cambria Math" charset="0"/>
                      </a:rPr>
                      <m:t>𝛼</m:t>
                    </m:r>
                    <m:d>
                      <m:dPr>
                        <m:ctrlPr>
                          <a:rPr lang="en-US" i="1">
                            <a:latin typeface="Cambria Math" panose="02040503050406030204" pitchFamily="18" charset="0"/>
                          </a:rPr>
                        </m:ctrlPr>
                      </m:dPr>
                      <m:e>
                        <m:r>
                          <a:rPr lang="en-US" i="1">
                            <a:latin typeface="Cambria Math" charset="0"/>
                          </a:rPr>
                          <m:t>𝑡</m:t>
                        </m:r>
                      </m:e>
                    </m:d>
                    <m:r>
                      <a:rPr lang="en-US" b="0" i="1" smtClean="0">
                        <a:latin typeface="Cambria Math" charset="0"/>
                      </a:rPr>
                      <m:t>|</m:t>
                    </m:r>
                  </m:oMath>
                </a14:m>
                <a:r>
                  <a:rPr lang="en-US" dirty="0"/>
                  <a:t>: norm of the continuous state </a:t>
                </a:r>
                <a14:m>
                  <m:oMath xmlns:m="http://schemas.openxmlformats.org/officeDocument/2006/math">
                    <m:r>
                      <a:rPr lang="en-US" b="0" i="1" smtClean="0">
                        <a:latin typeface="Cambria Math" charset="0"/>
                      </a:rPr>
                      <m:t>𝑋</m:t>
                    </m:r>
                  </m:oMath>
                </a14:m>
                <a:endParaRPr lang="en-US" i="1" dirty="0"/>
              </a:p>
              <a:p>
                <a:pPr>
                  <a:lnSpc>
                    <a:spcPct val="120000"/>
                  </a:lnSpc>
                </a:pPr>
                <a:r>
                  <a:rPr lang="en-US" b="1" i="1" dirty="0"/>
                  <a:t>A </a:t>
                </a:r>
                <a:r>
                  <a:rPr lang="en-US" dirty="0"/>
                  <a:t>is </a:t>
                </a:r>
                <a:r>
                  <a:rPr lang="en-US" b="1" i="1" dirty="0" err="1"/>
                  <a:t>Lyapunov</a:t>
                </a:r>
                <a:r>
                  <a:rPr lang="en-US" b="1" i="1" dirty="0"/>
                  <a:t> stable </a:t>
                </a:r>
                <a:r>
                  <a:rPr lang="en-US" dirty="0"/>
                  <a:t>(at the origin) if for every </a:t>
                </a:r>
                <a14:m>
                  <m:oMath xmlns:m="http://schemas.openxmlformats.org/officeDocument/2006/math">
                    <m:r>
                      <a:rPr lang="en-US" i="1">
                        <a:latin typeface="Cambria Math" charset="0"/>
                      </a:rPr>
                      <m:t>𝜀</m:t>
                    </m:r>
                    <m:r>
                      <a:rPr lang="en-US" i="1">
                        <a:latin typeface="Cambria Math" charset="0"/>
                      </a:rPr>
                      <m:t>&gt;0 </m:t>
                    </m:r>
                  </m:oMath>
                </a14:m>
                <a:r>
                  <a:rPr lang="en-US" dirty="0"/>
                  <a:t>there exists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𝜀</m:t>
                        </m:r>
                      </m:sub>
                    </m:sSub>
                    <m:r>
                      <a:rPr lang="en-US" i="1">
                        <a:latin typeface="Cambria Math" charset="0"/>
                      </a:rPr>
                      <m:t>&gt;0 </m:t>
                    </m:r>
                  </m:oMath>
                </a14:m>
                <a:r>
                  <a:rPr lang="en-US" dirty="0"/>
                  <a:t>such that for every if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charset="0"/>
                          </a:rPr>
                          <m:t>𝛼</m:t>
                        </m:r>
                        <m:d>
                          <m:dPr>
                            <m:ctrlPr>
                              <a:rPr lang="en-US" i="1">
                                <a:latin typeface="Cambria Math" panose="02040503050406030204" pitchFamily="18" charset="0"/>
                              </a:rPr>
                            </m:ctrlPr>
                          </m:dPr>
                          <m:e>
                            <m:r>
                              <a:rPr lang="en-US" i="1">
                                <a:latin typeface="Cambria Math" charset="0"/>
                              </a:rPr>
                              <m:t>0</m:t>
                            </m:r>
                          </m:e>
                        </m:d>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𝜀</m:t>
                        </m:r>
                      </m:sub>
                    </m:sSub>
                  </m:oMath>
                </a14:m>
                <a:r>
                  <a:rPr lang="en-US" dirty="0"/>
                  <a:t> then for all </a:t>
                </a:r>
                <a14:m>
                  <m:oMath xmlns:m="http://schemas.openxmlformats.org/officeDocument/2006/math">
                    <m:r>
                      <m:rPr>
                        <m:sty m:val="p"/>
                      </m:rPr>
                      <a:rPr lang="en-US">
                        <a:latin typeface="Cambria Math" charset="0"/>
                      </a:rPr>
                      <m:t>t</m:t>
                    </m:r>
                    <m:r>
                      <a:rPr lang="en-US" i="1">
                        <a:latin typeface="Cambria Math" charset="0"/>
                      </a:rPr>
                      <m:t>≥0, </m:t>
                    </m:r>
                    <m:d>
                      <m:dPr>
                        <m:begChr m:val="|"/>
                        <m:endChr m:val="|"/>
                        <m:ctrlPr>
                          <a:rPr lang="en-US" i="1">
                            <a:latin typeface="Cambria Math" panose="02040503050406030204" pitchFamily="18" charset="0"/>
                          </a:rPr>
                        </m:ctrlPr>
                      </m:dPr>
                      <m:e>
                        <m:r>
                          <a:rPr lang="en-US" b="0" i="1" smtClean="0">
                            <a:latin typeface="Cambria Math" charset="0"/>
                          </a:rPr>
                          <m:t>𝛼</m:t>
                        </m:r>
                        <m:d>
                          <m:dPr>
                            <m:ctrlPr>
                              <a:rPr lang="en-US" i="1">
                                <a:latin typeface="Cambria Math" panose="02040503050406030204" pitchFamily="18" charset="0"/>
                              </a:rPr>
                            </m:ctrlPr>
                          </m:dPr>
                          <m:e>
                            <m:r>
                              <a:rPr lang="en-US" i="1">
                                <a:latin typeface="Cambria Math" charset="0"/>
                              </a:rPr>
                              <m:t>𝑡</m:t>
                            </m:r>
                          </m:e>
                        </m:d>
                      </m:e>
                    </m:d>
                    <m:r>
                      <a:rPr lang="en-US" i="1">
                        <a:latin typeface="Cambria Math" charset="0"/>
                      </a:rPr>
                      <m:t>≤</m:t>
                    </m:r>
                    <m:r>
                      <a:rPr lang="en-US" i="1">
                        <a:latin typeface="Cambria Math" charset="0"/>
                      </a:rPr>
                      <m:t>𝜀</m:t>
                    </m:r>
                    <m:r>
                      <a:rPr lang="en-US" i="1">
                        <a:latin typeface="Cambria Math" charset="0"/>
                      </a:rPr>
                      <m:t>.</m:t>
                    </m:r>
                  </m:oMath>
                </a14:m>
                <a:endParaRPr lang="en-US" dirty="0"/>
              </a:p>
              <a:p>
                <a:pPr>
                  <a:lnSpc>
                    <a:spcPct val="120000"/>
                  </a:lnSpc>
                </a:pPr>
                <a:r>
                  <a:rPr lang="en-US" b="1" i="1" dirty="0"/>
                  <a:t>Asymptotically stable </a:t>
                </a:r>
                <a:r>
                  <a:rPr lang="en-US" dirty="0"/>
                  <a:t>if it is </a:t>
                </a:r>
                <a:r>
                  <a:rPr lang="en-US" dirty="0" err="1"/>
                  <a:t>Lyapunov</a:t>
                </a:r>
                <a:r>
                  <a:rPr lang="en-US" dirty="0"/>
                  <a:t> stable and there exists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2</m:t>
                        </m:r>
                      </m:sub>
                    </m:sSub>
                    <m:r>
                      <a:rPr lang="en-US" i="1">
                        <a:latin typeface="Cambria Math" charset="0"/>
                      </a:rPr>
                      <m:t>&gt;0 </m:t>
                    </m:r>
                  </m:oMath>
                </a14:m>
                <a:r>
                  <a:rPr lang="en-US" dirty="0"/>
                  <a:t>such that for every if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charset="0"/>
                          </a:rPr>
                          <m:t>𝛼</m:t>
                        </m:r>
                        <m:d>
                          <m:dPr>
                            <m:ctrlPr>
                              <a:rPr lang="en-US" i="1">
                                <a:latin typeface="Cambria Math" panose="02040503050406030204" pitchFamily="18" charset="0"/>
                              </a:rPr>
                            </m:ctrlPr>
                          </m:dPr>
                          <m:e>
                            <m:r>
                              <a:rPr lang="en-US" i="1">
                                <a:latin typeface="Cambria Math" charset="0"/>
                              </a:rPr>
                              <m:t>0</m:t>
                            </m:r>
                          </m:e>
                        </m:d>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2</m:t>
                        </m:r>
                      </m:sub>
                    </m:sSub>
                  </m:oMath>
                </a14:m>
                <a:r>
                  <a:rPr lang="en-US" dirty="0"/>
                  <a:t> then </a:t>
                </a:r>
                <a14:m>
                  <m:oMath xmlns:m="http://schemas.openxmlformats.org/officeDocument/2006/math">
                    <m:r>
                      <m:rPr>
                        <m:sty m:val="p"/>
                      </m:rPr>
                      <a:rPr lang="en-US">
                        <a:latin typeface="Cambria Math" charset="0"/>
                      </a:rPr>
                      <m:t>t</m:t>
                    </m:r>
                    <m:r>
                      <a:rPr lang="en-US" i="1">
                        <a:latin typeface="Cambria Math" charset="0"/>
                      </a:rPr>
                      <m:t>→∞, </m:t>
                    </m:r>
                    <m:d>
                      <m:dPr>
                        <m:begChr m:val="|"/>
                        <m:endChr m:val="|"/>
                        <m:ctrlPr>
                          <a:rPr lang="en-US" i="1">
                            <a:latin typeface="Cambria Math" panose="02040503050406030204" pitchFamily="18" charset="0"/>
                          </a:rPr>
                        </m:ctrlPr>
                      </m:dPr>
                      <m:e>
                        <m:r>
                          <a:rPr lang="en-US" b="0" i="1" smtClean="0">
                            <a:latin typeface="Cambria Math" charset="0"/>
                          </a:rPr>
                          <m:t>𝛼</m:t>
                        </m:r>
                        <m:d>
                          <m:dPr>
                            <m:ctrlPr>
                              <a:rPr lang="en-US" i="1">
                                <a:latin typeface="Cambria Math" panose="02040503050406030204" pitchFamily="18" charset="0"/>
                              </a:rPr>
                            </m:ctrlPr>
                          </m:dPr>
                          <m:e>
                            <m:r>
                              <a:rPr lang="en-US" i="1">
                                <a:latin typeface="Cambria Math" charset="0"/>
                              </a:rPr>
                              <m:t>𝑡</m:t>
                            </m:r>
                          </m:e>
                        </m:d>
                      </m:e>
                    </m:d>
                    <m:r>
                      <a:rPr lang="en-US" i="1">
                        <a:latin typeface="Cambria Math" charset="0"/>
                      </a:rPr>
                      <m:t>→</m:t>
                    </m:r>
                    <m:r>
                      <a:rPr lang="en-US" b="1" i="1">
                        <a:latin typeface="Cambria Math" charset="0"/>
                      </a:rPr>
                      <m:t>𝟎</m:t>
                    </m:r>
                    <m:r>
                      <a:rPr lang="en-US" i="1">
                        <a:latin typeface="Cambria Math" charset="0"/>
                      </a:rPr>
                      <m:t>.</m:t>
                    </m:r>
                  </m:oMath>
                </a14:m>
                <a:endParaRPr lang="en-US" dirty="0"/>
              </a:p>
              <a:p>
                <a:pPr>
                  <a:lnSpc>
                    <a:spcPct val="120000"/>
                  </a:lnSpc>
                </a:pPr>
                <a:endParaRPr lang="en-US" dirty="0"/>
              </a:p>
              <a:p>
                <a:pPr>
                  <a:lnSpc>
                    <a:spcPct val="120000"/>
                  </a:lnSpc>
                </a:pPr>
                <a:endParaRPr lang="en-US" dirty="0"/>
              </a:p>
              <a:p>
                <a:pPr>
                  <a:lnSpc>
                    <a:spcPct val="120000"/>
                  </a:lnSpc>
                </a:pPr>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5462" y="1825625"/>
                <a:ext cx="9902227" cy="4351338"/>
              </a:xfrm>
              <a:blipFill>
                <a:blip r:embed="rId2"/>
                <a:stretch>
                  <a:fillRect l="-769" t="-1170"/>
                </a:stretch>
              </a:blipFill>
            </p:spPr>
            <p:txBody>
              <a:bodyPr/>
              <a:lstStyle/>
              <a:p>
                <a:r>
                  <a:rPr lang="en-US">
                    <a:noFill/>
                  </a:rPr>
                  <a:t> </a:t>
                </a:r>
              </a:p>
            </p:txBody>
          </p:sp>
        </mc:Fallback>
      </mc:AlternateContent>
      <p:grpSp>
        <p:nvGrpSpPr>
          <p:cNvPr id="4" name="Group 3"/>
          <p:cNvGrpSpPr/>
          <p:nvPr/>
        </p:nvGrpSpPr>
        <p:grpSpPr>
          <a:xfrm>
            <a:off x="7293656" y="1027907"/>
            <a:ext cx="3224033" cy="1739644"/>
            <a:chOff x="2502841" y="1176427"/>
            <a:chExt cx="5117159" cy="4178632"/>
          </a:xfrm>
        </p:grpSpPr>
        <mc:AlternateContent xmlns:mc="http://schemas.openxmlformats.org/markup-compatibility/2006" xmlns:a14="http://schemas.microsoft.com/office/drawing/2010/main">
          <mc:Choice Requires="a14">
            <p:sp>
              <p:nvSpPr>
                <p:cNvPr id="5" name="Oval 4"/>
                <p:cNvSpPr/>
                <p:nvPr/>
              </p:nvSpPr>
              <p:spPr>
                <a:xfrm>
                  <a:off x="2913830" y="2353601"/>
                  <a:ext cx="2338311" cy="17526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mode 1</a:t>
                  </a:r>
                </a:p>
                <a:p>
                  <a:pPr algn="ctr"/>
                  <a14:m>
                    <m:oMathPara xmlns:m="http://schemas.openxmlformats.org/officeDocument/2006/math">
                      <m:oMathParaPr>
                        <m:jc m:val="centerGroup"/>
                      </m:oMathParaPr>
                      <m:oMath xmlns:m="http://schemas.openxmlformats.org/officeDocument/2006/math">
                        <m:r>
                          <a:rPr lang="en-US" sz="1200" i="1">
                            <a:latin typeface="Cambria Math" charset="0"/>
                          </a:rPr>
                          <m:t>𝑑</m:t>
                        </m:r>
                        <m:d>
                          <m:dPr>
                            <m:ctrlPr>
                              <a:rPr lang="en-US" sz="1200" i="1">
                                <a:latin typeface="Cambria Math" panose="02040503050406030204" pitchFamily="18" charset="0"/>
                              </a:rPr>
                            </m:ctrlPr>
                          </m:dPr>
                          <m:e>
                            <m:r>
                              <a:rPr lang="en-US" sz="1200" i="1">
                                <a:latin typeface="Cambria Math" charset="0"/>
                              </a:rPr>
                              <m:t>𝑥</m:t>
                            </m:r>
                          </m:e>
                        </m:d>
                        <m:r>
                          <a:rPr lang="en-US" sz="1200" i="1">
                            <a:latin typeface="Cambria Math" charset="0"/>
                          </a:rPr>
                          <m:t>=</m:t>
                        </m:r>
                        <m:sSub>
                          <m:sSubPr>
                            <m:ctrlPr>
                              <a:rPr lang="en-US" sz="1200" i="1">
                                <a:latin typeface="Cambria Math" panose="02040503050406030204" pitchFamily="18" charset="0"/>
                              </a:rPr>
                            </m:ctrlPr>
                          </m:sSubPr>
                          <m:e>
                            <m:r>
                              <a:rPr lang="en-US" sz="1200" i="1">
                                <a:latin typeface="Cambria Math" charset="0"/>
                              </a:rPr>
                              <m:t>𝑓</m:t>
                            </m:r>
                          </m:e>
                          <m:sub>
                            <m:r>
                              <a:rPr lang="en-US" sz="1200" i="1">
                                <a:latin typeface="Cambria Math" charset="0"/>
                              </a:rPr>
                              <m:t>1</m:t>
                            </m:r>
                          </m:sub>
                        </m:sSub>
                        <m:r>
                          <a:rPr lang="en-US" sz="1200" i="1">
                            <a:latin typeface="Cambria Math" charset="0"/>
                          </a:rPr>
                          <m:t>(</m:t>
                        </m:r>
                        <m:r>
                          <a:rPr lang="en-US" sz="1200" i="1">
                            <a:latin typeface="Cambria Math" charset="0"/>
                          </a:rPr>
                          <m:t>𝑥</m:t>
                        </m:r>
                        <m:r>
                          <a:rPr lang="en-US" sz="1200" i="1">
                            <a:latin typeface="Cambria Math" charset="0"/>
                          </a:rPr>
                          <m:t>)</m:t>
                        </m:r>
                      </m:oMath>
                    </m:oMathPara>
                  </a14:m>
                  <a:endParaRPr lang="en-US" sz="1200" dirty="0"/>
                </a:p>
              </p:txBody>
            </p:sp>
          </mc:Choice>
          <mc:Fallback xmlns="">
            <p:sp>
              <p:nvSpPr>
                <p:cNvPr id="5" name="Oval 4"/>
                <p:cNvSpPr>
                  <a:spLocks noRot="1" noChangeAspect="1" noMove="1" noResize="1" noEditPoints="1" noAdjustHandles="1" noChangeArrowheads="1" noChangeShapeType="1" noTextEdit="1"/>
                </p:cNvSpPr>
                <p:nvPr/>
              </p:nvSpPr>
              <p:spPr>
                <a:xfrm>
                  <a:off x="2913830" y="2353601"/>
                  <a:ext cx="2338311" cy="1752601"/>
                </a:xfrm>
                <a:prstGeom prst="ellipse">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638800" y="2362200"/>
                  <a:ext cx="1981200" cy="1752600"/>
                </a:xfrm>
                <a:prstGeom prst="ellipse">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200" dirty="0"/>
                    <a:t>mode 2</a:t>
                  </a:r>
                </a:p>
                <a:p>
                  <a:pPr algn="ctr"/>
                  <a14:m>
                    <m:oMathPara xmlns:m="http://schemas.openxmlformats.org/officeDocument/2006/math">
                      <m:oMathParaPr>
                        <m:jc m:val="centerGroup"/>
                      </m:oMathParaPr>
                      <m:oMath xmlns:m="http://schemas.openxmlformats.org/officeDocument/2006/math">
                        <m:r>
                          <a:rPr lang="en-US" sz="1200" i="1">
                            <a:latin typeface="Cambria Math" charset="0"/>
                          </a:rPr>
                          <m:t>𝑑</m:t>
                        </m:r>
                        <m:d>
                          <m:dPr>
                            <m:ctrlPr>
                              <a:rPr lang="en-US" sz="1200" i="1">
                                <a:latin typeface="Cambria Math" panose="02040503050406030204" pitchFamily="18" charset="0"/>
                              </a:rPr>
                            </m:ctrlPr>
                          </m:dPr>
                          <m:e>
                            <m:r>
                              <a:rPr lang="en-US" sz="1200" i="1">
                                <a:latin typeface="Cambria Math" charset="0"/>
                              </a:rPr>
                              <m:t>𝑥</m:t>
                            </m:r>
                          </m:e>
                        </m:d>
                        <m:r>
                          <a:rPr lang="en-US" sz="1200" i="1">
                            <a:latin typeface="Cambria Math" charset="0"/>
                          </a:rPr>
                          <m:t>=</m:t>
                        </m:r>
                        <m:sSub>
                          <m:sSubPr>
                            <m:ctrlPr>
                              <a:rPr lang="en-US" sz="1200" i="1">
                                <a:latin typeface="Cambria Math" panose="02040503050406030204" pitchFamily="18" charset="0"/>
                              </a:rPr>
                            </m:ctrlPr>
                          </m:sSubPr>
                          <m:e>
                            <m:r>
                              <a:rPr lang="en-US" sz="1200" i="1">
                                <a:latin typeface="Cambria Math" charset="0"/>
                              </a:rPr>
                              <m:t>𝑓</m:t>
                            </m:r>
                          </m:e>
                          <m:sub>
                            <m:r>
                              <a:rPr lang="en-US" sz="1200" i="1">
                                <a:latin typeface="Cambria Math" charset="0"/>
                              </a:rPr>
                              <m:t>2</m:t>
                            </m:r>
                          </m:sub>
                        </m:sSub>
                        <m:r>
                          <a:rPr lang="en-US" sz="1200" i="1">
                            <a:latin typeface="Cambria Math" charset="0"/>
                          </a:rPr>
                          <m:t>(</m:t>
                        </m:r>
                        <m:r>
                          <a:rPr lang="en-US" sz="1200" i="1">
                            <a:latin typeface="Cambria Math" charset="0"/>
                          </a:rPr>
                          <m:t>𝑥</m:t>
                        </m:r>
                        <m:r>
                          <a:rPr lang="en-US" sz="1200" i="1">
                            <a:latin typeface="Cambria Math" charset="0"/>
                          </a:rPr>
                          <m:t>)</m:t>
                        </m:r>
                      </m:oMath>
                    </m:oMathPara>
                  </a14:m>
                  <a:endParaRPr lang="en-US" sz="1200" dirty="0"/>
                </a:p>
              </p:txBody>
            </p:sp>
          </mc:Choice>
          <mc:Fallback xmlns="">
            <p:sp>
              <p:nvSpPr>
                <p:cNvPr id="6" name="Oval 5"/>
                <p:cNvSpPr>
                  <a:spLocks noRot="1" noChangeAspect="1" noMove="1" noResize="1" noEditPoints="1" noAdjustHandles="1" noChangeArrowheads="1" noChangeShapeType="1" noTextEdit="1"/>
                </p:cNvSpPr>
                <p:nvPr/>
              </p:nvSpPr>
              <p:spPr>
                <a:xfrm>
                  <a:off x="5638800" y="2362200"/>
                  <a:ext cx="1981200" cy="1752600"/>
                </a:xfrm>
                <a:prstGeom prst="ellipse">
                  <a:avLst/>
                </a:prstGeom>
                <a:blipFill rotWithShape="0">
                  <a:blip r:embed="rId4"/>
                  <a:stretch>
                    <a:fillRect/>
                  </a:stretch>
                </a:blipFill>
              </p:spPr>
              <p:txBody>
                <a:bodyPr/>
                <a:lstStyle/>
                <a:p>
                  <a:r>
                    <a:rPr lang="en-US">
                      <a:noFill/>
                    </a:rPr>
                    <a:t> </a:t>
                  </a:r>
                </a:p>
              </p:txBody>
            </p:sp>
          </mc:Fallback>
        </mc:AlternateContent>
        <p:cxnSp>
          <p:nvCxnSpPr>
            <p:cNvPr id="8" name="Curved Connector 7"/>
            <p:cNvCxnSpPr>
              <a:stCxn id="5" idx="0"/>
              <a:endCxn id="6" idx="0"/>
            </p:cNvCxnSpPr>
            <p:nvPr/>
          </p:nvCxnSpPr>
          <p:spPr>
            <a:xfrm rot="16200000" flipH="1">
              <a:off x="5351893" y="1084693"/>
              <a:ext cx="8599" cy="2546414"/>
            </a:xfrm>
            <a:prstGeom prst="curvedConnector3">
              <a:avLst>
                <a:gd name="adj1" fmla="val -63854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3899878" y="1176427"/>
                  <a:ext cx="2611137" cy="665353"/>
                </a:xfrm>
                <a:prstGeom prst="rect">
                  <a:avLst/>
                </a:prstGeom>
              </p:spPr>
              <p:txBody>
                <a:bodyPr wrap="none">
                  <a:spAutoFit/>
                </a:bodyPr>
                <a:lstStyle/>
                <a:p>
                  <a:r>
                    <a:rPr lang="en-US" sz="1200" dirty="0"/>
                    <a:t>Pre </a:t>
                  </a:r>
                  <a14:m>
                    <m:oMath xmlns:m="http://schemas.openxmlformats.org/officeDocument/2006/math">
                      <m:sSub>
                        <m:sSubPr>
                          <m:ctrlPr>
                            <a:rPr lang="en-US" sz="1200" i="1">
                              <a:latin typeface="Cambria Math" panose="02040503050406030204" pitchFamily="18" charset="0"/>
                            </a:rPr>
                          </m:ctrlPr>
                        </m:sSubPr>
                        <m:e>
                          <m:r>
                            <a:rPr lang="en-US" sz="1200" i="1">
                              <a:latin typeface="Cambria Math" charset="0"/>
                            </a:rPr>
                            <m:t>𝐺</m:t>
                          </m:r>
                        </m:e>
                        <m:sub>
                          <m:r>
                            <a:rPr lang="en-US" sz="1200" i="1">
                              <a:latin typeface="Cambria Math" charset="0"/>
                            </a:rPr>
                            <m:t>12</m:t>
                          </m:r>
                        </m:sub>
                      </m:sSub>
                      <m:r>
                        <a:rPr lang="en-US" sz="1200" i="1">
                          <a:latin typeface="Cambria Math" charset="0"/>
                        </a:rPr>
                        <m:t> </m:t>
                      </m:r>
                    </m:oMath>
                  </a14:m>
                  <a:r>
                    <a:rPr lang="en-US" sz="1200" dirty="0"/>
                    <a:t>Eff </a:t>
                  </a:r>
                  <a14:m>
                    <m:oMath xmlns:m="http://schemas.openxmlformats.org/officeDocument/2006/math">
                      <m:r>
                        <a:rPr lang="en-US" sz="1200" i="1">
                          <a:latin typeface="Cambria Math" charset="0"/>
                        </a:rPr>
                        <m:t>𝑥</m:t>
                      </m:r>
                      <m:r>
                        <a:rPr lang="en-US" sz="1200" i="1">
                          <a:latin typeface="Cambria Math" charset="0"/>
                        </a:rPr>
                        <m:t>≔</m:t>
                      </m:r>
                      <m:sSub>
                        <m:sSubPr>
                          <m:ctrlPr>
                            <a:rPr lang="en-US" sz="1200" i="1">
                              <a:latin typeface="Cambria Math" panose="02040503050406030204" pitchFamily="18" charset="0"/>
                            </a:rPr>
                          </m:ctrlPr>
                        </m:sSubPr>
                        <m:e>
                          <m:r>
                            <a:rPr lang="en-US" sz="1200" i="1">
                              <a:latin typeface="Cambria Math" charset="0"/>
                            </a:rPr>
                            <m:t>𝑅</m:t>
                          </m:r>
                        </m:e>
                        <m:sub>
                          <m:r>
                            <a:rPr lang="en-US" sz="1200" i="1">
                              <a:latin typeface="Cambria Math" charset="0"/>
                            </a:rPr>
                            <m:t>12</m:t>
                          </m:r>
                        </m:sub>
                      </m:sSub>
                      <m:r>
                        <a:rPr lang="en-US" sz="1200" i="1">
                          <a:latin typeface="Cambria Math" charset="0"/>
                        </a:rPr>
                        <m:t>(</m:t>
                      </m:r>
                      <m:r>
                        <a:rPr lang="en-US" sz="1200" i="1">
                          <a:latin typeface="Cambria Math" charset="0"/>
                        </a:rPr>
                        <m:t>𝑥</m:t>
                      </m:r>
                      <m:r>
                        <a:rPr lang="en-US" sz="1200" i="1">
                          <a:latin typeface="Cambria Math" charset="0"/>
                        </a:rPr>
                        <m:t>)</m:t>
                      </m:r>
                    </m:oMath>
                  </a14:m>
                  <a:endParaRPr lang="en-US" sz="1200" dirty="0"/>
                </a:p>
              </p:txBody>
            </p:sp>
          </mc:Choice>
          <mc:Fallback xmlns="">
            <p:sp>
              <p:nvSpPr>
                <p:cNvPr id="9" name="Rectangle 8"/>
                <p:cNvSpPr>
                  <a:spLocks noRot="1" noChangeAspect="1" noMove="1" noResize="1" noEditPoints="1" noAdjustHandles="1" noChangeArrowheads="1" noChangeShapeType="1" noTextEdit="1"/>
                </p:cNvSpPr>
                <p:nvPr/>
              </p:nvSpPr>
              <p:spPr>
                <a:xfrm>
                  <a:off x="3899878" y="1176427"/>
                  <a:ext cx="2611137" cy="665353"/>
                </a:xfrm>
                <a:prstGeom prst="rect">
                  <a:avLst/>
                </a:prstGeom>
                <a:blipFill>
                  <a:blip r:embed="rId5"/>
                  <a:stretch>
                    <a:fillRect b="-8696"/>
                  </a:stretch>
                </a:blipFill>
              </p:spPr>
              <p:txBody>
                <a:bodyPr/>
                <a:lstStyle/>
                <a:p>
                  <a:r>
                    <a:rPr lang="en-US">
                      <a:noFill/>
                    </a:rPr>
                    <a:t> </a:t>
                  </a:r>
                </a:p>
              </p:txBody>
            </p:sp>
          </mc:Fallback>
        </mc:AlternateContent>
        <p:cxnSp>
          <p:nvCxnSpPr>
            <p:cNvPr id="10" name="Curved Connector 9"/>
            <p:cNvCxnSpPr>
              <a:stCxn id="6" idx="4"/>
              <a:endCxn id="5" idx="4"/>
            </p:cNvCxnSpPr>
            <p:nvPr/>
          </p:nvCxnSpPr>
          <p:spPr>
            <a:xfrm rot="5400000" flipH="1">
              <a:off x="5351893" y="2837294"/>
              <a:ext cx="8599" cy="2546414"/>
            </a:xfrm>
            <a:prstGeom prst="curvedConnector3">
              <a:avLst>
                <a:gd name="adj1" fmla="val -6385475"/>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02841" y="4246138"/>
              <a:ext cx="1397037" cy="1108921"/>
            </a:xfrm>
            <a:prstGeom prst="rect">
              <a:avLst/>
            </a:prstGeom>
          </p:spPr>
          <p:txBody>
            <a:bodyPr wrap="square">
              <a:spAutoFit/>
            </a:bodyPr>
            <a:lstStyle/>
            <a:p>
              <a:endParaRPr lang="en-US" sz="1200" dirty="0"/>
            </a:p>
            <a:p>
              <a:endParaRPr lang="en-US" sz="1200" dirty="0"/>
            </a:p>
          </p:txBody>
        </p:sp>
      </p:grpSp>
      <p:sp>
        <p:nvSpPr>
          <p:cNvPr id="7" name="Footer Placeholder 6"/>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191092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a:t>Question:</a:t>
            </a:r>
            <a:r>
              <a:rPr lang="en-US" altLang="x-none" dirty="0" err="1"/>
              <a:t>Stability</a:t>
            </a:r>
            <a:r>
              <a:rPr lang="en-US" altLang="x-none" dirty="0"/>
              <a:t> Verification</a:t>
            </a:r>
          </a:p>
        </p:txBody>
      </p:sp>
      <p:sp>
        <p:nvSpPr>
          <p:cNvPr id="7171" name="Rectangle 3"/>
          <p:cNvSpPr>
            <a:spLocks noGrp="1" noChangeArrowheads="1"/>
          </p:cNvSpPr>
          <p:nvPr>
            <p:ph type="body" sz="half" idx="1"/>
          </p:nvPr>
        </p:nvSpPr>
        <p:spPr>
          <a:xfrm>
            <a:off x="1819276" y="1571626"/>
            <a:ext cx="5045075" cy="4525963"/>
          </a:xfrm>
        </p:spPr>
        <p:txBody>
          <a:bodyPr/>
          <a:lstStyle/>
          <a:p>
            <a:r>
              <a:rPr lang="en-US" sz="2400" dirty="0"/>
              <a:t>If each mode is asymptotically stable then is </a:t>
            </a:r>
            <a:r>
              <a:rPr lang="en-US" sz="2400" b="1" i="1" dirty="0"/>
              <a:t>A </a:t>
            </a:r>
            <a:r>
              <a:rPr lang="en-US" sz="2400" i="1" dirty="0"/>
              <a:t>also asymptotically stable?</a:t>
            </a:r>
            <a:r>
              <a:rPr lang="en-US" sz="2400" b="1" i="1" dirty="0"/>
              <a:t> </a:t>
            </a:r>
          </a:p>
          <a:p>
            <a:r>
              <a:rPr lang="en-US" sz="2400" b="1" i="1" dirty="0"/>
              <a:t>No</a:t>
            </a:r>
          </a:p>
        </p:txBody>
      </p:sp>
      <p:grpSp>
        <p:nvGrpSpPr>
          <p:cNvPr id="7337" name="Group 169"/>
          <p:cNvGrpSpPr>
            <a:grpSpLocks/>
          </p:cNvGrpSpPr>
          <p:nvPr/>
        </p:nvGrpSpPr>
        <p:grpSpPr bwMode="auto">
          <a:xfrm>
            <a:off x="5168597" y="2827338"/>
            <a:ext cx="3921125" cy="4030662"/>
            <a:chOff x="3290" y="1001"/>
            <a:chExt cx="2470" cy="2539"/>
          </a:xfrm>
        </p:grpSpPr>
        <p:pic>
          <p:nvPicPr>
            <p:cNvPr id="7225" name="Picture 57" descr="spiralsred"/>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 y="1001"/>
              <a:ext cx="2470" cy="2539"/>
            </a:xfrm>
            <a:prstGeom prst="rect">
              <a:avLst/>
            </a:prstGeom>
            <a:noFill/>
            <a:extLst>
              <a:ext uri="{909E8E84-426E-40DD-AFC4-6F175D3DCCD1}">
                <a14:hiddenFill xmlns:a14="http://schemas.microsoft.com/office/drawing/2010/main">
                  <a:solidFill>
                    <a:srgbClr val="FFFFFF"/>
                  </a:solidFill>
                </a14:hiddenFill>
              </a:ext>
            </a:extLst>
          </p:spPr>
        </p:pic>
        <p:sp>
          <p:nvSpPr>
            <p:cNvPr id="7241" name="Line 73"/>
            <p:cNvSpPr>
              <a:spLocks noChangeShapeType="1"/>
            </p:cNvSpPr>
            <p:nvPr/>
          </p:nvSpPr>
          <p:spPr bwMode="auto">
            <a:xfrm>
              <a:off x="3990" y="2214"/>
              <a:ext cx="2" cy="7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2" name="Line 74"/>
            <p:cNvSpPr>
              <a:spLocks noChangeShapeType="1"/>
            </p:cNvSpPr>
            <p:nvPr/>
          </p:nvSpPr>
          <p:spPr bwMode="auto">
            <a:xfrm>
              <a:off x="4221" y="2139"/>
              <a:ext cx="2" cy="7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3" name="Line 75"/>
            <p:cNvSpPr>
              <a:spLocks noChangeShapeType="1"/>
            </p:cNvSpPr>
            <p:nvPr/>
          </p:nvSpPr>
          <p:spPr bwMode="auto">
            <a:xfrm flipH="1" flipV="1">
              <a:off x="5089" y="2163"/>
              <a:ext cx="0" cy="6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4" name="Line 76"/>
            <p:cNvSpPr>
              <a:spLocks noChangeShapeType="1"/>
            </p:cNvSpPr>
            <p:nvPr/>
          </p:nvSpPr>
          <p:spPr bwMode="auto">
            <a:xfrm flipV="1">
              <a:off x="4952" y="2222"/>
              <a:ext cx="2" cy="56"/>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5" name="Line 77"/>
            <p:cNvSpPr>
              <a:spLocks noChangeShapeType="1"/>
            </p:cNvSpPr>
            <p:nvPr/>
          </p:nvSpPr>
          <p:spPr bwMode="auto">
            <a:xfrm flipH="1">
              <a:off x="4034" y="2209"/>
              <a:ext cx="2" cy="6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6" name="Line 78"/>
            <p:cNvSpPr>
              <a:spLocks noChangeShapeType="1"/>
            </p:cNvSpPr>
            <p:nvPr/>
          </p:nvSpPr>
          <p:spPr bwMode="auto">
            <a:xfrm>
              <a:off x="4083" y="2197"/>
              <a:ext cx="0" cy="5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7" name="Line 79"/>
            <p:cNvSpPr>
              <a:spLocks noChangeShapeType="1"/>
            </p:cNvSpPr>
            <p:nvPr/>
          </p:nvSpPr>
          <p:spPr bwMode="auto">
            <a:xfrm flipH="1">
              <a:off x="4127" y="2183"/>
              <a:ext cx="2" cy="5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49" name="Line 81"/>
            <p:cNvSpPr>
              <a:spLocks noChangeShapeType="1"/>
            </p:cNvSpPr>
            <p:nvPr/>
          </p:nvSpPr>
          <p:spPr bwMode="auto">
            <a:xfrm flipH="1" flipV="1">
              <a:off x="5041" y="2175"/>
              <a:ext cx="2" cy="64"/>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0" name="Line 82"/>
            <p:cNvSpPr>
              <a:spLocks noChangeShapeType="1"/>
            </p:cNvSpPr>
            <p:nvPr/>
          </p:nvSpPr>
          <p:spPr bwMode="auto">
            <a:xfrm flipV="1">
              <a:off x="4997" y="2198"/>
              <a:ext cx="2" cy="64"/>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1" name="Line 83"/>
            <p:cNvSpPr>
              <a:spLocks noChangeShapeType="1"/>
            </p:cNvSpPr>
            <p:nvPr/>
          </p:nvSpPr>
          <p:spPr bwMode="auto">
            <a:xfrm flipH="1" flipV="1">
              <a:off x="5132" y="2147"/>
              <a:ext cx="4" cy="68"/>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3" name="Line 85"/>
            <p:cNvSpPr>
              <a:spLocks noChangeShapeType="1"/>
            </p:cNvSpPr>
            <p:nvPr/>
          </p:nvSpPr>
          <p:spPr bwMode="auto">
            <a:xfrm flipH="1">
              <a:off x="4176" y="2160"/>
              <a:ext cx="0" cy="6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7309" name="Text Box 141"/>
          <p:cNvSpPr txBox="1">
            <a:spLocks noChangeArrowheads="1"/>
          </p:cNvSpPr>
          <p:nvPr/>
        </p:nvSpPr>
        <p:spPr bwMode="auto">
          <a:xfrm>
            <a:off x="5842000" y="0"/>
            <a:ext cx="482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altLang="x-none">
                <a:solidFill>
                  <a:schemeClr val="bg1"/>
                </a:solidFill>
              </a:rPr>
              <a:t>Proof Techniques: Stability</a:t>
            </a:r>
          </a:p>
        </p:txBody>
      </p:sp>
      <p:grpSp>
        <p:nvGrpSpPr>
          <p:cNvPr id="7336" name="Group 168"/>
          <p:cNvGrpSpPr>
            <a:grpSpLocks/>
          </p:cNvGrpSpPr>
          <p:nvPr/>
        </p:nvGrpSpPr>
        <p:grpSpPr bwMode="auto">
          <a:xfrm>
            <a:off x="5168597" y="2825750"/>
            <a:ext cx="3921125" cy="4032250"/>
            <a:chOff x="3290" y="2806"/>
            <a:chExt cx="2470" cy="2540"/>
          </a:xfrm>
        </p:grpSpPr>
        <p:pic>
          <p:nvPicPr>
            <p:cNvPr id="7223" name="Picture 55" descr="spirals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0" y="2806"/>
              <a:ext cx="2470" cy="2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7255" name="Line 87"/>
            <p:cNvSpPr>
              <a:spLocks noChangeShapeType="1"/>
            </p:cNvSpPr>
            <p:nvPr/>
          </p:nvSpPr>
          <p:spPr bwMode="auto">
            <a:xfrm>
              <a:off x="3624" y="4041"/>
              <a:ext cx="4" cy="5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6" name="Line 88"/>
            <p:cNvSpPr>
              <a:spLocks noChangeShapeType="1"/>
            </p:cNvSpPr>
            <p:nvPr/>
          </p:nvSpPr>
          <p:spPr bwMode="auto">
            <a:xfrm>
              <a:off x="3715" y="4028"/>
              <a:ext cx="4" cy="4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7" name="Line 89"/>
            <p:cNvSpPr>
              <a:spLocks noChangeShapeType="1"/>
            </p:cNvSpPr>
            <p:nvPr/>
          </p:nvSpPr>
          <p:spPr bwMode="auto">
            <a:xfrm>
              <a:off x="3762" y="3997"/>
              <a:ext cx="2" cy="64"/>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8" name="Line 90"/>
            <p:cNvSpPr>
              <a:spLocks noChangeShapeType="1"/>
            </p:cNvSpPr>
            <p:nvPr/>
          </p:nvSpPr>
          <p:spPr bwMode="auto">
            <a:xfrm flipH="1">
              <a:off x="3810" y="3995"/>
              <a:ext cx="0" cy="4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59" name="Line 91"/>
            <p:cNvSpPr>
              <a:spLocks noChangeShapeType="1"/>
            </p:cNvSpPr>
            <p:nvPr/>
          </p:nvSpPr>
          <p:spPr bwMode="auto">
            <a:xfrm flipV="1">
              <a:off x="5290" y="4083"/>
              <a:ext cx="20" cy="5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0" name="Line 92"/>
            <p:cNvSpPr>
              <a:spLocks noChangeShapeType="1"/>
            </p:cNvSpPr>
            <p:nvPr/>
          </p:nvSpPr>
          <p:spPr bwMode="auto">
            <a:xfrm flipV="1">
              <a:off x="5495" y="4034"/>
              <a:ext cx="6" cy="6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1" name="Line 93"/>
            <p:cNvSpPr>
              <a:spLocks noChangeShapeType="1"/>
            </p:cNvSpPr>
            <p:nvPr/>
          </p:nvSpPr>
          <p:spPr bwMode="auto">
            <a:xfrm flipV="1">
              <a:off x="5445" y="4046"/>
              <a:ext cx="6" cy="6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5" name="Line 97"/>
            <p:cNvSpPr>
              <a:spLocks noChangeShapeType="1"/>
            </p:cNvSpPr>
            <p:nvPr/>
          </p:nvSpPr>
          <p:spPr bwMode="auto">
            <a:xfrm>
              <a:off x="3671" y="4036"/>
              <a:ext cx="2" cy="52"/>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6" name="Line 98"/>
            <p:cNvSpPr>
              <a:spLocks noChangeShapeType="1"/>
            </p:cNvSpPr>
            <p:nvPr/>
          </p:nvSpPr>
          <p:spPr bwMode="auto">
            <a:xfrm flipH="1">
              <a:off x="3853" y="3978"/>
              <a:ext cx="8" cy="5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2" name="Line 94"/>
            <p:cNvSpPr>
              <a:spLocks noChangeShapeType="1"/>
            </p:cNvSpPr>
            <p:nvPr/>
          </p:nvSpPr>
          <p:spPr bwMode="auto">
            <a:xfrm flipV="1">
              <a:off x="5393" y="4060"/>
              <a:ext cx="14" cy="54"/>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64" name="Line 96"/>
            <p:cNvSpPr>
              <a:spLocks noChangeShapeType="1"/>
            </p:cNvSpPr>
            <p:nvPr/>
          </p:nvSpPr>
          <p:spPr bwMode="auto">
            <a:xfrm flipV="1">
              <a:off x="5345" y="4078"/>
              <a:ext cx="14" cy="4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7335" name="Group 167"/>
          <p:cNvGrpSpPr>
            <a:grpSpLocks/>
          </p:cNvGrpSpPr>
          <p:nvPr/>
        </p:nvGrpSpPr>
        <p:grpSpPr bwMode="auto">
          <a:xfrm>
            <a:off x="5170185" y="2816226"/>
            <a:ext cx="3919537" cy="4041775"/>
            <a:chOff x="367" y="2784"/>
            <a:chExt cx="2469" cy="2462"/>
          </a:xfrm>
        </p:grpSpPr>
        <p:pic>
          <p:nvPicPr>
            <p:cNvPr id="7213" name="Picture 45" descr="spiral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 y="2784"/>
              <a:ext cx="2469" cy="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7312" name="Line 144"/>
            <p:cNvSpPr>
              <a:spLocks noChangeShapeType="1"/>
            </p:cNvSpPr>
            <p:nvPr/>
          </p:nvSpPr>
          <p:spPr bwMode="auto">
            <a:xfrm>
              <a:off x="1065" y="3991"/>
              <a:ext cx="2" cy="7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3" name="Line 145"/>
            <p:cNvSpPr>
              <a:spLocks noChangeShapeType="1"/>
            </p:cNvSpPr>
            <p:nvPr/>
          </p:nvSpPr>
          <p:spPr bwMode="auto">
            <a:xfrm>
              <a:off x="1298" y="3916"/>
              <a:ext cx="2" cy="7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4" name="Line 146"/>
            <p:cNvSpPr>
              <a:spLocks noChangeShapeType="1"/>
            </p:cNvSpPr>
            <p:nvPr/>
          </p:nvSpPr>
          <p:spPr bwMode="auto">
            <a:xfrm flipH="1" flipV="1">
              <a:off x="2164" y="3936"/>
              <a:ext cx="0" cy="6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5" name="Line 147"/>
            <p:cNvSpPr>
              <a:spLocks noChangeShapeType="1"/>
            </p:cNvSpPr>
            <p:nvPr/>
          </p:nvSpPr>
          <p:spPr bwMode="auto">
            <a:xfrm flipV="1">
              <a:off x="2025" y="3999"/>
              <a:ext cx="2" cy="56"/>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7" name="Line 149"/>
            <p:cNvSpPr>
              <a:spLocks noChangeShapeType="1"/>
            </p:cNvSpPr>
            <p:nvPr/>
          </p:nvSpPr>
          <p:spPr bwMode="auto">
            <a:xfrm>
              <a:off x="1158" y="3974"/>
              <a:ext cx="0" cy="5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6" name="Line 148"/>
            <p:cNvSpPr>
              <a:spLocks noChangeShapeType="1"/>
            </p:cNvSpPr>
            <p:nvPr/>
          </p:nvSpPr>
          <p:spPr bwMode="auto">
            <a:xfrm flipH="1">
              <a:off x="1111" y="3986"/>
              <a:ext cx="2" cy="6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8" name="Line 150"/>
            <p:cNvSpPr>
              <a:spLocks noChangeShapeType="1"/>
            </p:cNvSpPr>
            <p:nvPr/>
          </p:nvSpPr>
          <p:spPr bwMode="auto">
            <a:xfrm flipH="1">
              <a:off x="1202" y="3960"/>
              <a:ext cx="2" cy="52"/>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19" name="Line 151"/>
            <p:cNvSpPr>
              <a:spLocks noChangeShapeType="1"/>
            </p:cNvSpPr>
            <p:nvPr/>
          </p:nvSpPr>
          <p:spPr bwMode="auto">
            <a:xfrm flipH="1" flipV="1">
              <a:off x="2116" y="3950"/>
              <a:ext cx="2" cy="64"/>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0" name="Line 152"/>
            <p:cNvSpPr>
              <a:spLocks noChangeShapeType="1"/>
            </p:cNvSpPr>
            <p:nvPr/>
          </p:nvSpPr>
          <p:spPr bwMode="auto">
            <a:xfrm flipV="1">
              <a:off x="2072" y="3977"/>
              <a:ext cx="2" cy="64"/>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1" name="Line 153"/>
            <p:cNvSpPr>
              <a:spLocks noChangeShapeType="1"/>
            </p:cNvSpPr>
            <p:nvPr/>
          </p:nvSpPr>
          <p:spPr bwMode="auto">
            <a:xfrm flipH="1" flipV="1">
              <a:off x="2207" y="3924"/>
              <a:ext cx="4" cy="68"/>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2" name="Line 154"/>
            <p:cNvSpPr>
              <a:spLocks noChangeShapeType="1"/>
            </p:cNvSpPr>
            <p:nvPr/>
          </p:nvSpPr>
          <p:spPr bwMode="auto">
            <a:xfrm flipH="1">
              <a:off x="1253" y="3939"/>
              <a:ext cx="0" cy="60"/>
            </a:xfrm>
            <a:prstGeom prst="line">
              <a:avLst/>
            </a:prstGeom>
            <a:noFill/>
            <a:ln w="6350">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3" name="Line 155"/>
            <p:cNvSpPr>
              <a:spLocks noChangeShapeType="1"/>
            </p:cNvSpPr>
            <p:nvPr/>
          </p:nvSpPr>
          <p:spPr bwMode="auto">
            <a:xfrm>
              <a:off x="703" y="3978"/>
              <a:ext cx="4" cy="5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4" name="Line 156"/>
            <p:cNvSpPr>
              <a:spLocks noChangeShapeType="1"/>
            </p:cNvSpPr>
            <p:nvPr/>
          </p:nvSpPr>
          <p:spPr bwMode="auto">
            <a:xfrm>
              <a:off x="792" y="3965"/>
              <a:ext cx="4" cy="4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5" name="Line 157"/>
            <p:cNvSpPr>
              <a:spLocks noChangeShapeType="1"/>
            </p:cNvSpPr>
            <p:nvPr/>
          </p:nvSpPr>
          <p:spPr bwMode="auto">
            <a:xfrm>
              <a:off x="843" y="3934"/>
              <a:ext cx="2" cy="64"/>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6" name="Line 158"/>
            <p:cNvSpPr>
              <a:spLocks noChangeShapeType="1"/>
            </p:cNvSpPr>
            <p:nvPr/>
          </p:nvSpPr>
          <p:spPr bwMode="auto">
            <a:xfrm flipH="1">
              <a:off x="889" y="3936"/>
              <a:ext cx="0" cy="48"/>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7" name="Line 159"/>
            <p:cNvSpPr>
              <a:spLocks noChangeShapeType="1"/>
            </p:cNvSpPr>
            <p:nvPr/>
          </p:nvSpPr>
          <p:spPr bwMode="auto">
            <a:xfrm flipV="1">
              <a:off x="2365" y="4020"/>
              <a:ext cx="20" cy="5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8" name="Line 160"/>
            <p:cNvSpPr>
              <a:spLocks noChangeShapeType="1"/>
            </p:cNvSpPr>
            <p:nvPr/>
          </p:nvSpPr>
          <p:spPr bwMode="auto">
            <a:xfrm flipV="1">
              <a:off x="2572" y="3973"/>
              <a:ext cx="6" cy="56"/>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29" name="Line 161"/>
            <p:cNvSpPr>
              <a:spLocks noChangeShapeType="1"/>
            </p:cNvSpPr>
            <p:nvPr/>
          </p:nvSpPr>
          <p:spPr bwMode="auto">
            <a:xfrm flipV="1">
              <a:off x="2520" y="3983"/>
              <a:ext cx="8" cy="6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30" name="Line 162"/>
            <p:cNvSpPr>
              <a:spLocks noChangeShapeType="1"/>
            </p:cNvSpPr>
            <p:nvPr/>
          </p:nvSpPr>
          <p:spPr bwMode="auto">
            <a:xfrm>
              <a:off x="748" y="3973"/>
              <a:ext cx="2" cy="52"/>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31" name="Line 163"/>
            <p:cNvSpPr>
              <a:spLocks noChangeShapeType="1"/>
            </p:cNvSpPr>
            <p:nvPr/>
          </p:nvSpPr>
          <p:spPr bwMode="auto">
            <a:xfrm flipH="1">
              <a:off x="932" y="3917"/>
              <a:ext cx="8" cy="5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32" name="Line 164"/>
            <p:cNvSpPr>
              <a:spLocks noChangeShapeType="1"/>
            </p:cNvSpPr>
            <p:nvPr/>
          </p:nvSpPr>
          <p:spPr bwMode="auto">
            <a:xfrm flipV="1">
              <a:off x="2472" y="3997"/>
              <a:ext cx="14" cy="54"/>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333" name="Line 165"/>
            <p:cNvSpPr>
              <a:spLocks noChangeShapeType="1"/>
            </p:cNvSpPr>
            <p:nvPr/>
          </p:nvSpPr>
          <p:spPr bwMode="auto">
            <a:xfrm flipV="1">
              <a:off x="2420" y="4013"/>
              <a:ext cx="14" cy="40"/>
            </a:xfrm>
            <a:prstGeom prst="line">
              <a:avLst/>
            </a:prstGeom>
            <a:noFill/>
            <a:ln w="6350">
              <a:solidFill>
                <a:srgbClr val="0000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222" name="Group 54"/>
            <p:cNvGrpSpPr>
              <a:grpSpLocks/>
            </p:cNvGrpSpPr>
            <p:nvPr/>
          </p:nvGrpSpPr>
          <p:grpSpPr bwMode="auto">
            <a:xfrm>
              <a:off x="1158" y="3540"/>
              <a:ext cx="1244" cy="965"/>
              <a:chOff x="4078" y="2173"/>
              <a:chExt cx="1244" cy="965"/>
            </a:xfrm>
          </p:grpSpPr>
          <p:sp>
            <p:nvSpPr>
              <p:cNvPr id="7218" name="Freeform 50"/>
              <p:cNvSpPr>
                <a:spLocks/>
              </p:cNvSpPr>
              <p:nvPr/>
            </p:nvSpPr>
            <p:spPr bwMode="auto">
              <a:xfrm>
                <a:off x="4604" y="2912"/>
                <a:ext cx="304" cy="50"/>
              </a:xfrm>
              <a:custGeom>
                <a:avLst/>
                <a:gdLst>
                  <a:gd name="T0" fmla="*/ 0 w 304"/>
                  <a:gd name="T1" fmla="*/ 50 h 50"/>
                  <a:gd name="T2" fmla="*/ 192 w 304"/>
                  <a:gd name="T3" fmla="*/ 22 h 50"/>
                  <a:gd name="T4" fmla="*/ 304 w 304"/>
                  <a:gd name="T5" fmla="*/ 0 h 50"/>
                </a:gdLst>
                <a:ahLst/>
                <a:cxnLst>
                  <a:cxn ang="0">
                    <a:pos x="T0" y="T1"/>
                  </a:cxn>
                  <a:cxn ang="0">
                    <a:pos x="T2" y="T3"/>
                  </a:cxn>
                  <a:cxn ang="0">
                    <a:pos x="T4" y="T5"/>
                  </a:cxn>
                </a:cxnLst>
                <a:rect l="0" t="0" r="r" b="b"/>
                <a:pathLst>
                  <a:path w="304" h="50">
                    <a:moveTo>
                      <a:pt x="0" y="50"/>
                    </a:moveTo>
                    <a:cubicBezTo>
                      <a:pt x="70" y="40"/>
                      <a:pt x="141" y="30"/>
                      <a:pt x="192" y="22"/>
                    </a:cubicBezTo>
                    <a:cubicBezTo>
                      <a:pt x="243" y="14"/>
                      <a:pt x="273" y="7"/>
                      <a:pt x="304" y="0"/>
                    </a:cubicBezTo>
                  </a:path>
                </a:pathLst>
              </a:custGeom>
              <a:noFill/>
              <a:ln w="1905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220" name="Group 52"/>
              <p:cNvGrpSpPr>
                <a:grpSpLocks/>
              </p:cNvGrpSpPr>
              <p:nvPr/>
            </p:nvGrpSpPr>
            <p:grpSpPr bwMode="auto">
              <a:xfrm>
                <a:off x="4078" y="2173"/>
                <a:ext cx="1244" cy="965"/>
                <a:chOff x="4078" y="2173"/>
                <a:chExt cx="1244" cy="965"/>
              </a:xfrm>
            </p:grpSpPr>
            <p:sp>
              <p:nvSpPr>
                <p:cNvPr id="7215" name="Freeform 47"/>
                <p:cNvSpPr>
                  <a:spLocks/>
                </p:cNvSpPr>
                <p:nvPr/>
              </p:nvSpPr>
              <p:spPr bwMode="auto">
                <a:xfrm>
                  <a:off x="4878" y="2216"/>
                  <a:ext cx="72" cy="692"/>
                </a:xfrm>
                <a:custGeom>
                  <a:avLst/>
                  <a:gdLst>
                    <a:gd name="T0" fmla="*/ 28 w 72"/>
                    <a:gd name="T1" fmla="*/ 692 h 692"/>
                    <a:gd name="T2" fmla="*/ 64 w 72"/>
                    <a:gd name="T3" fmla="*/ 496 h 692"/>
                    <a:gd name="T4" fmla="*/ 70 w 72"/>
                    <a:gd name="T5" fmla="*/ 382 h 692"/>
                    <a:gd name="T6" fmla="*/ 52 w 72"/>
                    <a:gd name="T7" fmla="*/ 220 h 692"/>
                    <a:gd name="T8" fmla="*/ 0 w 72"/>
                    <a:gd name="T9" fmla="*/ 0 h 692"/>
                  </a:gdLst>
                  <a:ahLst/>
                  <a:cxnLst>
                    <a:cxn ang="0">
                      <a:pos x="T0" y="T1"/>
                    </a:cxn>
                    <a:cxn ang="0">
                      <a:pos x="T2" y="T3"/>
                    </a:cxn>
                    <a:cxn ang="0">
                      <a:pos x="T4" y="T5"/>
                    </a:cxn>
                    <a:cxn ang="0">
                      <a:pos x="T6" y="T7"/>
                    </a:cxn>
                    <a:cxn ang="0">
                      <a:pos x="T8" y="T9"/>
                    </a:cxn>
                  </a:cxnLst>
                  <a:rect l="0" t="0" r="r" b="b"/>
                  <a:pathLst>
                    <a:path w="72" h="692">
                      <a:moveTo>
                        <a:pt x="28" y="692"/>
                      </a:moveTo>
                      <a:cubicBezTo>
                        <a:pt x="42" y="620"/>
                        <a:pt x="57" y="548"/>
                        <a:pt x="64" y="496"/>
                      </a:cubicBezTo>
                      <a:cubicBezTo>
                        <a:pt x="71" y="444"/>
                        <a:pt x="72" y="428"/>
                        <a:pt x="70" y="382"/>
                      </a:cubicBezTo>
                      <a:cubicBezTo>
                        <a:pt x="68" y="336"/>
                        <a:pt x="64" y="284"/>
                        <a:pt x="52" y="220"/>
                      </a:cubicBezTo>
                      <a:cubicBezTo>
                        <a:pt x="40" y="156"/>
                        <a:pt x="20" y="78"/>
                        <a:pt x="0" y="0"/>
                      </a:cubicBezTo>
                    </a:path>
                  </a:pathLst>
                </a:custGeom>
                <a:noFill/>
                <a:ln w="1905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16" name="Freeform 48"/>
                <p:cNvSpPr>
                  <a:spLocks/>
                </p:cNvSpPr>
                <p:nvPr/>
              </p:nvSpPr>
              <p:spPr bwMode="auto">
                <a:xfrm>
                  <a:off x="4144" y="2173"/>
                  <a:ext cx="736" cy="83"/>
                </a:xfrm>
                <a:custGeom>
                  <a:avLst/>
                  <a:gdLst>
                    <a:gd name="T0" fmla="*/ 736 w 736"/>
                    <a:gd name="T1" fmla="*/ 41 h 83"/>
                    <a:gd name="T2" fmla="*/ 600 w 736"/>
                    <a:gd name="T3" fmla="*/ 15 h 83"/>
                    <a:gd name="T4" fmla="*/ 438 w 736"/>
                    <a:gd name="T5" fmla="*/ 1 h 83"/>
                    <a:gd name="T6" fmla="*/ 260 w 736"/>
                    <a:gd name="T7" fmla="*/ 21 h 83"/>
                    <a:gd name="T8" fmla="*/ 0 w 736"/>
                    <a:gd name="T9" fmla="*/ 83 h 83"/>
                  </a:gdLst>
                  <a:ahLst/>
                  <a:cxnLst>
                    <a:cxn ang="0">
                      <a:pos x="T0" y="T1"/>
                    </a:cxn>
                    <a:cxn ang="0">
                      <a:pos x="T2" y="T3"/>
                    </a:cxn>
                    <a:cxn ang="0">
                      <a:pos x="T4" y="T5"/>
                    </a:cxn>
                    <a:cxn ang="0">
                      <a:pos x="T6" y="T7"/>
                    </a:cxn>
                    <a:cxn ang="0">
                      <a:pos x="T8" y="T9"/>
                    </a:cxn>
                  </a:cxnLst>
                  <a:rect l="0" t="0" r="r" b="b"/>
                  <a:pathLst>
                    <a:path w="736" h="83">
                      <a:moveTo>
                        <a:pt x="736" y="41"/>
                      </a:moveTo>
                      <a:cubicBezTo>
                        <a:pt x="693" y="31"/>
                        <a:pt x="650" y="22"/>
                        <a:pt x="600" y="15"/>
                      </a:cubicBezTo>
                      <a:cubicBezTo>
                        <a:pt x="550" y="8"/>
                        <a:pt x="495" y="0"/>
                        <a:pt x="438" y="1"/>
                      </a:cubicBezTo>
                      <a:cubicBezTo>
                        <a:pt x="381" y="2"/>
                        <a:pt x="333" y="7"/>
                        <a:pt x="260" y="21"/>
                      </a:cubicBezTo>
                      <a:cubicBezTo>
                        <a:pt x="187" y="35"/>
                        <a:pt x="93" y="59"/>
                        <a:pt x="0" y="83"/>
                      </a:cubicBezTo>
                    </a:path>
                  </a:pathLst>
                </a:custGeom>
                <a:noFill/>
                <a:ln w="1905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17" name="Freeform 49"/>
                <p:cNvSpPr>
                  <a:spLocks/>
                </p:cNvSpPr>
                <p:nvPr/>
              </p:nvSpPr>
              <p:spPr bwMode="auto">
                <a:xfrm>
                  <a:off x="4078" y="2256"/>
                  <a:ext cx="120" cy="824"/>
                </a:xfrm>
                <a:custGeom>
                  <a:avLst/>
                  <a:gdLst>
                    <a:gd name="T0" fmla="*/ 66 w 120"/>
                    <a:gd name="T1" fmla="*/ 0 h 824"/>
                    <a:gd name="T2" fmla="*/ 30 w 120"/>
                    <a:gd name="T3" fmla="*/ 140 h 824"/>
                    <a:gd name="T4" fmla="*/ 8 w 120"/>
                    <a:gd name="T5" fmla="*/ 264 h 824"/>
                    <a:gd name="T6" fmla="*/ 6 w 120"/>
                    <a:gd name="T7" fmla="*/ 406 h 824"/>
                    <a:gd name="T8" fmla="*/ 42 w 120"/>
                    <a:gd name="T9" fmla="*/ 582 h 824"/>
                    <a:gd name="T10" fmla="*/ 120 w 120"/>
                    <a:gd name="T11" fmla="*/ 824 h 824"/>
                  </a:gdLst>
                  <a:ahLst/>
                  <a:cxnLst>
                    <a:cxn ang="0">
                      <a:pos x="T0" y="T1"/>
                    </a:cxn>
                    <a:cxn ang="0">
                      <a:pos x="T2" y="T3"/>
                    </a:cxn>
                    <a:cxn ang="0">
                      <a:pos x="T4" y="T5"/>
                    </a:cxn>
                    <a:cxn ang="0">
                      <a:pos x="T6" y="T7"/>
                    </a:cxn>
                    <a:cxn ang="0">
                      <a:pos x="T8" y="T9"/>
                    </a:cxn>
                    <a:cxn ang="0">
                      <a:pos x="T10" y="T11"/>
                    </a:cxn>
                  </a:cxnLst>
                  <a:rect l="0" t="0" r="r" b="b"/>
                  <a:pathLst>
                    <a:path w="120" h="824">
                      <a:moveTo>
                        <a:pt x="66" y="0"/>
                      </a:moveTo>
                      <a:cubicBezTo>
                        <a:pt x="53" y="48"/>
                        <a:pt x="40" y="96"/>
                        <a:pt x="30" y="140"/>
                      </a:cubicBezTo>
                      <a:cubicBezTo>
                        <a:pt x="20" y="184"/>
                        <a:pt x="12" y="220"/>
                        <a:pt x="8" y="264"/>
                      </a:cubicBezTo>
                      <a:cubicBezTo>
                        <a:pt x="4" y="308"/>
                        <a:pt x="0" y="353"/>
                        <a:pt x="6" y="406"/>
                      </a:cubicBezTo>
                      <a:cubicBezTo>
                        <a:pt x="12" y="459"/>
                        <a:pt x="23" y="512"/>
                        <a:pt x="42" y="582"/>
                      </a:cubicBezTo>
                      <a:cubicBezTo>
                        <a:pt x="61" y="652"/>
                        <a:pt x="90" y="738"/>
                        <a:pt x="120" y="824"/>
                      </a:cubicBezTo>
                    </a:path>
                  </a:pathLst>
                </a:custGeom>
                <a:noFill/>
                <a:ln w="1905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19" name="Freeform 51"/>
                <p:cNvSpPr>
                  <a:spLocks/>
                </p:cNvSpPr>
                <p:nvPr/>
              </p:nvSpPr>
              <p:spPr bwMode="auto">
                <a:xfrm>
                  <a:off x="4198" y="2896"/>
                  <a:ext cx="1124" cy="242"/>
                </a:xfrm>
                <a:custGeom>
                  <a:avLst/>
                  <a:gdLst>
                    <a:gd name="T0" fmla="*/ 0 w 1124"/>
                    <a:gd name="T1" fmla="*/ 180 h 242"/>
                    <a:gd name="T2" fmla="*/ 160 w 1124"/>
                    <a:gd name="T3" fmla="*/ 216 h 242"/>
                    <a:gd name="T4" fmla="*/ 314 w 1124"/>
                    <a:gd name="T5" fmla="*/ 240 h 242"/>
                    <a:gd name="T6" fmla="*/ 500 w 1124"/>
                    <a:gd name="T7" fmla="*/ 228 h 242"/>
                    <a:gd name="T8" fmla="*/ 720 w 1124"/>
                    <a:gd name="T9" fmla="*/ 176 h 242"/>
                    <a:gd name="T10" fmla="*/ 932 w 1124"/>
                    <a:gd name="T11" fmla="*/ 106 h 242"/>
                    <a:gd name="T12" fmla="*/ 1124 w 1124"/>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1124" h="242">
                      <a:moveTo>
                        <a:pt x="0" y="180"/>
                      </a:moveTo>
                      <a:cubicBezTo>
                        <a:pt x="54" y="193"/>
                        <a:pt x="108" y="206"/>
                        <a:pt x="160" y="216"/>
                      </a:cubicBezTo>
                      <a:cubicBezTo>
                        <a:pt x="212" y="226"/>
                        <a:pt x="257" y="238"/>
                        <a:pt x="314" y="240"/>
                      </a:cubicBezTo>
                      <a:cubicBezTo>
                        <a:pt x="371" y="242"/>
                        <a:pt x="432" y="239"/>
                        <a:pt x="500" y="228"/>
                      </a:cubicBezTo>
                      <a:cubicBezTo>
                        <a:pt x="568" y="217"/>
                        <a:pt x="648" y="196"/>
                        <a:pt x="720" y="176"/>
                      </a:cubicBezTo>
                      <a:cubicBezTo>
                        <a:pt x="792" y="156"/>
                        <a:pt x="865" y="135"/>
                        <a:pt x="932" y="106"/>
                      </a:cubicBezTo>
                      <a:cubicBezTo>
                        <a:pt x="999" y="77"/>
                        <a:pt x="1061" y="38"/>
                        <a:pt x="1124" y="0"/>
                      </a:cubicBezTo>
                    </a:path>
                  </a:pathLst>
                </a:custGeom>
                <a:noFill/>
                <a:ln w="19050">
                  <a:solidFill>
                    <a:schemeClr val="tx1"/>
                  </a:solidFill>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grpSp>
      <p:sp>
        <p:nvSpPr>
          <p:cNvPr id="2" name="Footer Placeholder 1"/>
          <p:cNvSpPr>
            <a:spLocks noGrp="1"/>
          </p:cNvSpPr>
          <p:nvPr>
            <p:ph type="ftr" sz="quarter" idx="11"/>
          </p:nvPr>
        </p:nvSpPr>
        <p:spPr/>
        <p:txBody>
          <a:bodyPr/>
          <a:lstStyle/>
          <a:p>
            <a:r>
              <a:rPr lang="en-US" altLang="x-none"/>
              <a:t>Lecture Slides by Sayan Mitra mitras@illinois.edu</a:t>
            </a:r>
          </a:p>
        </p:txBody>
      </p:sp>
    </p:spTree>
    <p:extLst>
      <p:ext uri="{BB962C8B-B14F-4D97-AF65-F5344CB8AC3E}">
        <p14:creationId xmlns:p14="http://schemas.microsoft.com/office/powerpoint/2010/main" val="2256629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err="1"/>
              <a:t>Lyapunov</a:t>
            </a:r>
            <a:r>
              <a:rPr lang="en-US" dirty="0"/>
              <a:t> Function</a:t>
            </a:r>
          </a:p>
        </p:txBody>
      </p:sp>
      <mc:AlternateContent xmlns:mc="http://schemas.openxmlformats.org/markup-compatibility/2006" xmlns:a14="http://schemas.microsoft.com/office/drawing/2010/main">
        <mc:Choice Requires="a14">
          <p:sp>
            <p:nvSpPr>
              <p:cNvPr id="3" name="Text Placeholder 2"/>
              <p:cNvSpPr>
                <a:spLocks noGrp="1"/>
              </p:cNvSpPr>
              <p:nvPr>
                <p:ph type="body" sz="half" idx="1"/>
              </p:nvPr>
            </p:nvSpPr>
            <p:spPr>
              <a:xfrm>
                <a:off x="609600" y="1600201"/>
                <a:ext cx="10732477" cy="4525963"/>
              </a:xfrm>
            </p:spPr>
            <p:txBody>
              <a:bodyPr>
                <a:normAutofit/>
              </a:bodyPr>
              <a:lstStyle/>
              <a:p>
                <a:r>
                  <a:rPr lang="en-US" dirty="0"/>
                  <a:t>If there exists positive definite continuously differentiable function </a:t>
                </a:r>
                <a14:m>
                  <m:oMath xmlns:m="http://schemas.openxmlformats.org/officeDocument/2006/math">
                    <m:r>
                      <a:rPr lang="en-US" i="1" dirty="0" smtClean="0">
                        <a:latin typeface="Cambria Math" charset="0"/>
                      </a:rPr>
                      <m:t>𝑉</m:t>
                    </m:r>
                    <m:r>
                      <a:rPr lang="en-US" i="1" dirty="0" smtClean="0">
                        <a:latin typeface="Cambria Math" charset="0"/>
                      </a:rPr>
                      <m:t>:</m:t>
                    </m:r>
                    <m:sSup>
                      <m:sSupPr>
                        <m:ctrlPr>
                          <a:rPr lang="en-US" b="0" i="1" dirty="0" smtClean="0">
                            <a:latin typeface="Cambria Math" panose="02040503050406030204" pitchFamily="18" charset="0"/>
                            <a:ea typeface="Cambria Math" charset="0"/>
                            <a:cs typeface="Cambria Math" charset="0"/>
                          </a:rPr>
                        </m:ctrlPr>
                      </m:sSupPr>
                      <m:e>
                        <m:r>
                          <a:rPr lang="en-US" i="1" dirty="0" smtClean="0">
                            <a:latin typeface="Cambria Math" charset="0"/>
                            <a:ea typeface="Cambria Math" charset="0"/>
                            <a:cs typeface="Cambria Math" charset="0"/>
                          </a:rPr>
                          <m:t>ℝ</m:t>
                        </m:r>
                      </m:e>
                      <m:sup>
                        <m:r>
                          <a:rPr lang="en-US" b="0" i="1" dirty="0" smtClean="0">
                            <a:latin typeface="Cambria Math" charset="0"/>
                            <a:ea typeface="Cambria Math" charset="0"/>
                            <a:cs typeface="Cambria Math" charset="0"/>
                          </a:rPr>
                          <m:t>𝑛</m:t>
                        </m:r>
                      </m:sup>
                    </m:sSup>
                    <m:r>
                      <a:rPr lang="en-US" b="0" i="1" dirty="0" smtClean="0">
                        <a:latin typeface="Cambria Math" charset="0"/>
                        <a:ea typeface="Cambria Math" charset="0"/>
                        <a:cs typeface="Cambria Math" charset="0"/>
                      </a:rPr>
                      <m:t>→</m:t>
                    </m:r>
                    <m:r>
                      <a:rPr lang="en-US" i="1" dirty="0">
                        <a:latin typeface="Cambria Math" charset="0"/>
                        <a:ea typeface="Cambria Math" charset="0"/>
                        <a:cs typeface="Cambria Math" charset="0"/>
                      </a:rPr>
                      <m:t>ℝ</m:t>
                    </m:r>
                  </m:oMath>
                </a14:m>
                <a:r>
                  <a:rPr lang="en-US" dirty="0"/>
                  <a:t> and a positive definite function W</a:t>
                </a:r>
                <a14:m>
                  <m:oMath xmlns:m="http://schemas.openxmlformats.org/officeDocument/2006/math">
                    <m:r>
                      <a:rPr lang="en-US" i="1" dirty="0">
                        <a:latin typeface="Cambria Math" charset="0"/>
                      </a:rPr>
                      <m:t>:</m:t>
                    </m:r>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ℝ</m:t>
                        </m:r>
                      </m:e>
                      <m:sup>
                        <m:r>
                          <a:rPr lang="en-US" i="1" dirty="0">
                            <a:latin typeface="Cambria Math" charset="0"/>
                            <a:ea typeface="Cambria Math" charset="0"/>
                            <a:cs typeface="Cambria Math" charset="0"/>
                          </a:rPr>
                          <m:t>𝑛</m:t>
                        </m:r>
                      </m:sup>
                    </m:sSup>
                    <m:r>
                      <a:rPr lang="en-US" i="1" dirty="0">
                        <a:latin typeface="Cambria Math" charset="0"/>
                        <a:ea typeface="Cambria Math" charset="0"/>
                        <a:cs typeface="Cambria Math" charset="0"/>
                      </a:rPr>
                      <m:t>→</m:t>
                    </m:r>
                    <m:r>
                      <a:rPr lang="en-US" i="1" dirty="0">
                        <a:latin typeface="Cambria Math" charset="0"/>
                        <a:ea typeface="Cambria Math" charset="0"/>
                        <a:cs typeface="Cambria Math" charset="0"/>
                      </a:rPr>
                      <m:t>ℝ</m:t>
                    </m:r>
                    <m:r>
                      <a:rPr lang="en-US" i="1" dirty="0">
                        <a:latin typeface="Cambria Math" charset="0"/>
                        <a:ea typeface="Cambria Math" charset="0"/>
                        <a:cs typeface="Cambria Math" charset="0"/>
                      </a:rPr>
                      <m:t> </m:t>
                    </m:r>
                  </m:oMath>
                </a14:m>
                <a:r>
                  <a:rPr lang="en-US" dirty="0"/>
                  <a:t> such that for each mode </a:t>
                </a:r>
                <a14:m>
                  <m:oMath xmlns:m="http://schemas.openxmlformats.org/officeDocument/2006/math">
                    <m:r>
                      <a:rPr lang="en-US" b="0" i="1" smtClean="0">
                        <a:latin typeface="Cambria Math" charset="0"/>
                      </a:rPr>
                      <m:t>𝑖</m:t>
                    </m:r>
                    <m:r>
                      <a:rPr lang="en-US" b="0" i="1" smtClean="0">
                        <a:latin typeface="Cambria Math" charset="0"/>
                      </a:rPr>
                      <m:t>,</m:t>
                    </m:r>
                  </m:oMath>
                </a14:m>
                <a:r>
                  <a:rPr lang="en-US" dirty="0"/>
                  <a:t> </a:t>
                </a:r>
                <a14:m>
                  <m:oMath xmlns:m="http://schemas.openxmlformats.org/officeDocument/2006/math">
                    <m:f>
                      <m:fPr>
                        <m:ctrlPr>
                          <a:rPr lang="en-US" b="0" i="1" dirty="0" smtClean="0">
                            <a:latin typeface="Cambria Math" panose="02040503050406030204" pitchFamily="18" charset="0"/>
                            <a:ea typeface="Cambria Math" charset="0"/>
                            <a:cs typeface="Cambria Math" charset="0"/>
                          </a:rPr>
                        </m:ctrlPr>
                      </m:fPr>
                      <m:num>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𝑉</m:t>
                        </m:r>
                      </m:num>
                      <m:den>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𝑡</m:t>
                        </m:r>
                      </m:den>
                    </m:f>
                    <m:sSub>
                      <m:sSubPr>
                        <m:ctrlPr>
                          <a:rPr lang="en-US" b="0" i="1" dirty="0" smtClean="0">
                            <a:latin typeface="Cambria Math" panose="02040503050406030204" pitchFamily="18" charset="0"/>
                            <a:ea typeface="Cambria Math" charset="0"/>
                            <a:cs typeface="Cambria Math" charset="0"/>
                          </a:rPr>
                        </m:ctrlPr>
                      </m:sSubPr>
                      <m:e>
                        <m:r>
                          <a:rPr lang="en-US" b="0" i="1" dirty="0" smtClean="0">
                            <a:latin typeface="Cambria Math" charset="0"/>
                            <a:ea typeface="Cambria Math" charset="0"/>
                            <a:cs typeface="Cambria Math" charset="0"/>
                          </a:rPr>
                          <m:t>𝑓</m:t>
                        </m:r>
                      </m:e>
                      <m:sub>
                        <m:r>
                          <a:rPr lang="en-US" b="0" i="1" dirty="0" smtClean="0">
                            <a:latin typeface="Cambria Math" charset="0"/>
                            <a:ea typeface="Cambria Math" charset="0"/>
                            <a:cs typeface="Cambria Math" charset="0"/>
                          </a:rPr>
                          <m:t>𝑖</m:t>
                        </m:r>
                      </m:sub>
                    </m:sSub>
                    <m:d>
                      <m:dPr>
                        <m:ctrlPr>
                          <a:rPr lang="en-US" b="0" i="1" dirty="0" smtClean="0">
                            <a:latin typeface="Cambria Math" panose="02040503050406030204" pitchFamily="18" charset="0"/>
                            <a:ea typeface="Cambria Math" charset="0"/>
                            <a:cs typeface="Cambria Math" charset="0"/>
                          </a:rPr>
                        </m:ctrlPr>
                      </m:dPr>
                      <m:e>
                        <m:r>
                          <a:rPr lang="en-US" b="0" i="1" dirty="0" smtClean="0">
                            <a:latin typeface="Cambria Math" charset="0"/>
                            <a:ea typeface="Cambria Math" charset="0"/>
                            <a:cs typeface="Cambria Math" charset="0"/>
                          </a:rPr>
                          <m:t>𝑥</m:t>
                        </m:r>
                      </m:e>
                    </m:d>
                    <m:r>
                      <a:rPr lang="en-US" b="0" i="1" dirty="0" smtClean="0">
                        <a:latin typeface="Cambria Math" charset="0"/>
                        <a:ea typeface="Cambria Math" charset="0"/>
                        <a:cs typeface="Cambria Math" charset="0"/>
                      </a:rPr>
                      <m:t>&lt;−</m:t>
                    </m:r>
                    <m:r>
                      <a:rPr lang="en-US" b="0" i="1" dirty="0" smtClean="0">
                        <a:latin typeface="Cambria Math" charset="0"/>
                        <a:ea typeface="Cambria Math" charset="0"/>
                        <a:cs typeface="Cambria Math" charset="0"/>
                      </a:rPr>
                      <m:t>𝑊</m:t>
                    </m:r>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𝑥</m:t>
                    </m:r>
                    <m:r>
                      <a:rPr lang="en-US" b="0" i="1" dirty="0" smtClean="0">
                        <a:latin typeface="Cambria Math" charset="0"/>
                        <a:ea typeface="Cambria Math" charset="0"/>
                        <a:cs typeface="Cambria Math" charset="0"/>
                      </a:rPr>
                      <m:t>)</m:t>
                    </m:r>
                  </m:oMath>
                </a14:m>
                <a:r>
                  <a:rPr lang="en-US" dirty="0"/>
                  <a:t> for all </a:t>
                </a:r>
                <a14:m>
                  <m:oMath xmlns:m="http://schemas.openxmlformats.org/officeDocument/2006/math">
                    <m:r>
                      <a:rPr lang="en-US" b="0" i="1" dirty="0" smtClean="0">
                        <a:latin typeface="Cambria Math" charset="0"/>
                        <a:ea typeface="Cambria Math" charset="0"/>
                        <a:cs typeface="Cambria Math" charset="0"/>
                      </a:rPr>
                      <m:t>𝑥</m:t>
                    </m:r>
                    <m:r>
                      <a:rPr lang="en-US" b="0" i="1" dirty="0" smtClean="0">
                        <a:latin typeface="Cambria Math" charset="0"/>
                        <a:ea typeface="Cambria Math" charset="0"/>
                        <a:cs typeface="Cambria Math" charset="0"/>
                      </a:rPr>
                      <m:t>≠0</m:t>
                    </m:r>
                  </m:oMath>
                </a14:m>
                <a:r>
                  <a:rPr lang="en-US" dirty="0"/>
                  <a:t> then V is called a common </a:t>
                </a:r>
                <a:r>
                  <a:rPr lang="en-US" dirty="0" err="1"/>
                  <a:t>Lyapunov</a:t>
                </a:r>
                <a:r>
                  <a:rPr lang="en-US" dirty="0"/>
                  <a:t> function for A. </a:t>
                </a:r>
              </a:p>
              <a:p>
                <a:endParaRPr lang="en-US" dirty="0"/>
              </a:p>
              <a:p>
                <a14:m>
                  <m:oMath xmlns:m="http://schemas.openxmlformats.org/officeDocument/2006/math">
                    <m:r>
                      <a:rPr lang="en-US" i="1" dirty="0">
                        <a:latin typeface="Cambria Math" charset="0"/>
                      </a:rPr>
                      <m:t>𝑉</m:t>
                    </m:r>
                  </m:oMath>
                </a14:m>
                <a:r>
                  <a:rPr lang="en-US" dirty="0"/>
                  <a:t> is called a common </a:t>
                </a:r>
                <a:r>
                  <a:rPr lang="en-US" dirty="0" err="1"/>
                  <a:t>Lyapunov</a:t>
                </a:r>
                <a:r>
                  <a:rPr lang="en-US" dirty="0"/>
                  <a:t> function</a:t>
                </a:r>
              </a:p>
              <a:p>
                <a:endParaRPr lang="en-US" dirty="0"/>
              </a:p>
              <a:p>
                <a:r>
                  <a:rPr lang="en-US" b="1" dirty="0"/>
                  <a:t>Theorem. </a:t>
                </a:r>
                <a:r>
                  <a:rPr lang="en-US" b="1" i="1" dirty="0"/>
                  <a:t>A</a:t>
                </a:r>
                <a:r>
                  <a:rPr lang="en-US" dirty="0"/>
                  <a:t> is GUAS if there exists a common </a:t>
                </a:r>
                <a:r>
                  <a:rPr lang="en-US" dirty="0" err="1"/>
                  <a:t>Lyapunov</a:t>
                </a:r>
                <a:r>
                  <a:rPr lang="en-US" dirty="0"/>
                  <a:t> function. </a:t>
                </a:r>
              </a:p>
              <a:p>
                <a:endParaRPr lang="en-US" b="1" dirty="0"/>
              </a:p>
            </p:txBody>
          </p:sp>
        </mc:Choice>
        <mc:Fallback xmlns="">
          <p:sp>
            <p:nvSpPr>
              <p:cNvPr id="3" name="Text Placeholder 2"/>
              <p:cNvSpPr>
                <a:spLocks noGrp="1" noRot="1" noChangeAspect="1" noMove="1" noResize="1" noEditPoints="1" noAdjustHandles="1" noChangeArrowheads="1" noChangeShapeType="1" noTextEdit="1"/>
              </p:cNvSpPr>
              <p:nvPr>
                <p:ph type="body" sz="half" idx="1"/>
              </p:nvPr>
            </p:nvSpPr>
            <p:spPr>
              <a:xfrm>
                <a:off x="609600" y="1600201"/>
                <a:ext cx="10732477" cy="4525963"/>
              </a:xfrm>
              <a:blipFill>
                <a:blip r:embed="rId2"/>
                <a:stretch>
                  <a:fillRect l="-1065" t="-19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ltLang="x-none"/>
              <a:t>Lecture Slides by Sayan Mitra mitras@illinois.edu</a:t>
            </a:r>
          </a:p>
        </p:txBody>
      </p:sp>
    </p:spTree>
    <p:extLst>
      <p:ext uri="{BB962C8B-B14F-4D97-AF65-F5344CB8AC3E}">
        <p14:creationId xmlns:p14="http://schemas.microsoft.com/office/powerpoint/2010/main" val="14000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t>
            </a:r>
            <a:r>
              <a:rPr lang="en-US" dirty="0" err="1"/>
              <a:t>Lyapunov</a:t>
            </a:r>
            <a:r>
              <a:rPr lang="en-US" dirty="0"/>
              <a:t> Functions</a:t>
            </a:r>
          </a:p>
        </p:txBody>
      </p:sp>
      <mc:AlternateContent xmlns:mc="http://schemas.openxmlformats.org/markup-compatibility/2006" xmlns:a14="http://schemas.microsoft.com/office/drawing/2010/main">
        <mc:Choice Requires="a14">
          <p:sp>
            <p:nvSpPr>
              <p:cNvPr id="3" name="Text Placeholder 2"/>
              <p:cNvSpPr>
                <a:spLocks noGrp="1"/>
              </p:cNvSpPr>
              <p:nvPr>
                <p:ph type="body" sz="half" idx="1"/>
              </p:nvPr>
            </p:nvSpPr>
            <p:spPr>
              <a:xfrm>
                <a:off x="609600" y="1600201"/>
                <a:ext cx="10767646" cy="4525963"/>
              </a:xfrm>
            </p:spPr>
            <p:txBody>
              <a:bodyPr>
                <a:normAutofit fontScale="92500"/>
              </a:bodyPr>
              <a:lstStyle/>
              <a:p>
                <a:pPr>
                  <a:lnSpc>
                    <a:spcPct val="110000"/>
                  </a:lnSpc>
                </a:pPr>
                <a:r>
                  <a:rPr lang="en-US" dirty="0"/>
                  <a:t>In the absence of a common </a:t>
                </a:r>
                <a:r>
                  <a:rPr lang="en-US" dirty="0" err="1"/>
                  <a:t>lyapunov</a:t>
                </a:r>
                <a:r>
                  <a:rPr lang="en-US" dirty="0"/>
                  <a:t> function the stability verification has to rely of the discrete transitions. </a:t>
                </a:r>
              </a:p>
              <a:p>
                <a:pPr>
                  <a:lnSpc>
                    <a:spcPct val="110000"/>
                  </a:lnSpc>
                </a:pPr>
                <a:r>
                  <a:rPr lang="en-US" dirty="0"/>
                  <a:t>The following theorem gives such a stability in terms of </a:t>
                </a:r>
                <a:r>
                  <a:rPr lang="en-US" i="1" dirty="0"/>
                  <a:t>multiple </a:t>
                </a:r>
                <a:r>
                  <a:rPr lang="en-US" i="1" dirty="0" err="1"/>
                  <a:t>Lyapunov</a:t>
                </a:r>
                <a:r>
                  <a:rPr lang="en-US" i="1" dirty="0"/>
                  <a:t> function</a:t>
                </a:r>
                <a:r>
                  <a:rPr lang="en-US" dirty="0"/>
                  <a:t>. </a:t>
                </a:r>
              </a:p>
              <a:p>
                <a:pPr>
                  <a:lnSpc>
                    <a:spcPct val="110000"/>
                  </a:lnSpc>
                </a:pPr>
                <a:r>
                  <a:rPr lang="en-US" b="1" dirty="0"/>
                  <a:t>Theorem</a:t>
                </a:r>
                <a:r>
                  <a:rPr lang="en-US" dirty="0"/>
                  <a:t> [</a:t>
                </a:r>
                <a:r>
                  <a:rPr lang="en-US" dirty="0" err="1"/>
                  <a:t>Branicky</a:t>
                </a:r>
                <a:r>
                  <a:rPr lang="en-US" dirty="0"/>
                  <a:t>] If there exists a family of positive definite continuously differentiable </a:t>
                </a:r>
                <a:r>
                  <a:rPr lang="en-US" b="1" dirty="0" err="1"/>
                  <a:t>Lyapunov</a:t>
                </a:r>
                <a:r>
                  <a:rPr lang="en-US" b="1" dirty="0"/>
                  <a:t> </a:t>
                </a:r>
                <a:r>
                  <a:rPr lang="en-US" dirty="0"/>
                  <a:t>functions </a:t>
                </a:r>
                <a14:m>
                  <m:oMath xmlns:m="http://schemas.openxmlformats.org/officeDocument/2006/math">
                    <m:sSub>
                      <m:sSubPr>
                        <m:ctrlPr>
                          <a:rPr lang="en-US" b="0" i="1" dirty="0" smtClean="0">
                            <a:latin typeface="Cambria Math" panose="02040503050406030204" pitchFamily="18" charset="0"/>
                          </a:rPr>
                        </m:ctrlPr>
                      </m:sSubPr>
                      <m:e>
                        <m:r>
                          <a:rPr lang="en-US" i="1" dirty="0">
                            <a:latin typeface="Cambria Math" charset="0"/>
                          </a:rPr>
                          <m:t>𝑉</m:t>
                        </m:r>
                      </m:e>
                      <m:sub>
                        <m:r>
                          <a:rPr lang="en-US" b="0" i="1" dirty="0" smtClean="0">
                            <a:latin typeface="Cambria Math" charset="0"/>
                          </a:rPr>
                          <m:t>𝑖</m:t>
                        </m:r>
                      </m:sub>
                    </m:sSub>
                    <m:r>
                      <a:rPr lang="en-US" i="1" dirty="0">
                        <a:latin typeface="Cambria Math" charset="0"/>
                      </a:rPr>
                      <m:t>:</m:t>
                    </m:r>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ℝ</m:t>
                        </m:r>
                      </m:e>
                      <m:sup>
                        <m:r>
                          <a:rPr lang="en-US" i="1" dirty="0">
                            <a:latin typeface="Cambria Math" charset="0"/>
                            <a:ea typeface="Cambria Math" charset="0"/>
                            <a:cs typeface="Cambria Math" charset="0"/>
                          </a:rPr>
                          <m:t>𝑛</m:t>
                        </m:r>
                      </m:sup>
                    </m:sSup>
                    <m:r>
                      <a:rPr lang="en-US" i="1" dirty="0">
                        <a:latin typeface="Cambria Math" charset="0"/>
                        <a:ea typeface="Cambria Math" charset="0"/>
                        <a:cs typeface="Cambria Math" charset="0"/>
                      </a:rPr>
                      <m:t>→</m:t>
                    </m:r>
                    <m:r>
                      <a:rPr lang="en-US" i="1" dirty="0">
                        <a:latin typeface="Cambria Math" charset="0"/>
                        <a:ea typeface="Cambria Math" charset="0"/>
                        <a:cs typeface="Cambria Math" charset="0"/>
                      </a:rPr>
                      <m:t>ℝ</m:t>
                    </m:r>
                  </m:oMath>
                </a14:m>
                <a:r>
                  <a:rPr lang="en-US" dirty="0"/>
                  <a:t> and a positive definite function </a:t>
                </a:r>
                <a14:m>
                  <m:oMath xmlns:m="http://schemas.openxmlformats.org/officeDocument/2006/math">
                    <m:sSub>
                      <m:sSubPr>
                        <m:ctrlPr>
                          <a:rPr lang="en-US" b="0" i="1" dirty="0" smtClean="0">
                            <a:latin typeface="Cambria Math" panose="02040503050406030204" pitchFamily="18" charset="0"/>
                            <a:ea typeface="Cambria Math" charset="0"/>
                            <a:cs typeface="Cambria Math" charset="0"/>
                          </a:rPr>
                        </m:ctrlPr>
                      </m:sSubPr>
                      <m:e>
                        <m:r>
                          <m:rPr>
                            <m:sty m:val="p"/>
                          </m:rPr>
                          <a:rPr lang="en-US" b="0" i="0" dirty="0" smtClean="0">
                            <a:latin typeface="Cambria Math" charset="0"/>
                            <a:ea typeface="Cambria Math" charset="0"/>
                            <a:cs typeface="Cambria Math" charset="0"/>
                          </a:rPr>
                          <m:t>W</m:t>
                        </m:r>
                      </m:e>
                      <m:sub>
                        <m:r>
                          <m:rPr>
                            <m:sty m:val="p"/>
                          </m:rPr>
                          <a:rPr lang="en-US" b="0" i="0" dirty="0" smtClean="0">
                            <a:latin typeface="Cambria Math" charset="0"/>
                            <a:ea typeface="Cambria Math" charset="0"/>
                            <a:cs typeface="Cambria Math" charset="0"/>
                          </a:rPr>
                          <m:t>i</m:t>
                        </m:r>
                      </m:sub>
                    </m:sSub>
                    <m:r>
                      <a:rPr lang="en-US" b="0" i="0" dirty="0" smtClean="0">
                        <a:latin typeface="Cambria Math" charset="0"/>
                        <a:ea typeface="Cambria Math" charset="0"/>
                        <a:cs typeface="Cambria Math" charset="0"/>
                      </a:rPr>
                      <m:t>:</m:t>
                    </m:r>
                    <m:sSup>
                      <m:sSupPr>
                        <m:ctrlPr>
                          <a:rPr lang="en-US" i="1" dirty="0">
                            <a:latin typeface="Cambria Math" panose="02040503050406030204" pitchFamily="18" charset="0"/>
                            <a:ea typeface="Cambria Math" charset="0"/>
                            <a:cs typeface="Cambria Math" charset="0"/>
                          </a:rPr>
                        </m:ctrlPr>
                      </m:sSupPr>
                      <m:e>
                        <m:r>
                          <a:rPr lang="en-US" i="1" dirty="0">
                            <a:latin typeface="Cambria Math" charset="0"/>
                            <a:ea typeface="Cambria Math" charset="0"/>
                            <a:cs typeface="Cambria Math" charset="0"/>
                          </a:rPr>
                          <m:t>ℝ</m:t>
                        </m:r>
                      </m:e>
                      <m:sup>
                        <m:r>
                          <a:rPr lang="en-US" i="1" dirty="0">
                            <a:latin typeface="Cambria Math" charset="0"/>
                            <a:ea typeface="Cambria Math" charset="0"/>
                            <a:cs typeface="Cambria Math" charset="0"/>
                          </a:rPr>
                          <m:t>𝑛</m:t>
                        </m:r>
                      </m:sup>
                    </m:sSup>
                    <m:r>
                      <a:rPr lang="en-US" i="1" dirty="0">
                        <a:latin typeface="Cambria Math" charset="0"/>
                        <a:ea typeface="Cambria Math" charset="0"/>
                        <a:cs typeface="Cambria Math" charset="0"/>
                      </a:rPr>
                      <m:t>→</m:t>
                    </m:r>
                    <m:r>
                      <a:rPr lang="en-US" i="1" dirty="0">
                        <a:latin typeface="Cambria Math" charset="0"/>
                        <a:ea typeface="Cambria Math" charset="0"/>
                        <a:cs typeface="Cambria Math" charset="0"/>
                      </a:rPr>
                      <m:t>ℝ</m:t>
                    </m:r>
                    <m:r>
                      <a:rPr lang="en-US" i="1" dirty="0">
                        <a:latin typeface="Cambria Math" charset="0"/>
                        <a:ea typeface="Cambria Math" charset="0"/>
                        <a:cs typeface="Cambria Math" charset="0"/>
                      </a:rPr>
                      <m:t> </m:t>
                    </m:r>
                  </m:oMath>
                </a14:m>
                <a:r>
                  <a:rPr lang="en-US" dirty="0"/>
                  <a:t> such that for any execution </a:t>
                </a:r>
                <a14:m>
                  <m:oMath xmlns:m="http://schemas.openxmlformats.org/officeDocument/2006/math">
                    <m:r>
                      <a:rPr lang="en-US" b="0" i="1" smtClean="0">
                        <a:latin typeface="Cambria Math" charset="0"/>
                      </a:rPr>
                      <m:t>𝛼</m:t>
                    </m:r>
                    <m:r>
                      <a:rPr lang="en-US" b="0" i="1" smtClean="0">
                        <a:latin typeface="Cambria Math" charset="0"/>
                      </a:rPr>
                      <m:t> </m:t>
                    </m:r>
                  </m:oMath>
                </a14:m>
                <a:r>
                  <a:rPr lang="en-US" dirty="0"/>
                  <a:t>and for any time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1</m:t>
                        </m:r>
                      </m:sub>
                    </m:sSub>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2</m:t>
                        </m:r>
                      </m:sub>
                    </m:sSub>
                  </m:oMath>
                </a14:m>
                <a:r>
                  <a:rPr lang="en-US" dirty="0"/>
                  <a:t>   </a:t>
                </a:r>
                <a14:m>
                  <m:oMath xmlns:m="http://schemas.openxmlformats.org/officeDocument/2006/math">
                    <m:r>
                      <a:rPr lang="en-US" b="0" i="1" dirty="0" smtClean="0">
                        <a:latin typeface="Cambria Math" charset="0"/>
                      </a:rPr>
                      <m:t>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charset="0"/>
                              </a:rPr>
                              <m:t>𝑡</m:t>
                            </m:r>
                          </m:e>
                          <m:sub>
                            <m:r>
                              <a:rPr lang="en-US" b="0" i="1" dirty="0" smtClean="0">
                                <a:latin typeface="Cambria Math" charset="0"/>
                              </a:rPr>
                              <m:t>1</m:t>
                            </m:r>
                          </m:sub>
                        </m:sSub>
                      </m:e>
                    </m:d>
                    <m:r>
                      <a:rPr lang="en-US" b="0" i="1" dirty="0" smtClean="0">
                        <a:latin typeface="Cambria Math" charset="0"/>
                      </a:rPr>
                      <m:t>.</m:t>
                    </m:r>
                    <m:r>
                      <a:rPr lang="en-US" i="1">
                        <a:latin typeface="Cambria Math" charset="0"/>
                      </a:rPr>
                      <m:t>ℓ</m:t>
                    </m:r>
                    <m:r>
                      <a:rPr lang="en-US" b="0" i="1" dirty="0" smtClean="0">
                        <a:latin typeface="Cambria Math" charset="0"/>
                      </a:rPr>
                      <m:t>=</m:t>
                    </m:r>
                    <m:r>
                      <a:rPr lang="en-US" b="0" i="1" dirty="0" smtClean="0">
                        <a:latin typeface="Cambria Math" charset="0"/>
                      </a:rPr>
                      <m:t>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charset="0"/>
                              </a:rPr>
                              <m:t>𝑡</m:t>
                            </m:r>
                          </m:e>
                          <m:sub>
                            <m:r>
                              <a:rPr lang="en-US" b="0" i="1" dirty="0" smtClean="0">
                                <a:latin typeface="Cambria Math" charset="0"/>
                              </a:rPr>
                              <m:t>2</m:t>
                            </m:r>
                          </m:sub>
                        </m:sSub>
                      </m:e>
                    </m:d>
                    <m:r>
                      <a:rPr lang="en-US" b="0" i="1" dirty="0" smtClean="0">
                        <a:latin typeface="Cambria Math" charset="0"/>
                      </a:rPr>
                      <m:t>.</m:t>
                    </m:r>
                    <m:r>
                      <a:rPr lang="en-US" i="1">
                        <a:latin typeface="Cambria Math" charset="0"/>
                      </a:rPr>
                      <m:t>ℓ</m:t>
                    </m:r>
                    <m:r>
                      <a:rPr lang="en-US" b="0" i="1" dirty="0" smtClean="0">
                        <a:latin typeface="Cambria Math" charset="0"/>
                      </a:rPr>
                      <m:t>=</m:t>
                    </m:r>
                    <m:r>
                      <a:rPr lang="en-US" b="0" i="1" dirty="0" smtClean="0">
                        <a:latin typeface="Cambria Math" charset="0"/>
                      </a:rPr>
                      <m:t>𝑖</m:t>
                    </m:r>
                  </m:oMath>
                </a14:m>
                <a:r>
                  <a:rPr lang="en-US" dirty="0"/>
                  <a:t> and for all time </a:t>
                </a:r>
                <a14:m>
                  <m:oMath xmlns:m="http://schemas.openxmlformats.org/officeDocument/2006/math">
                    <m:r>
                      <a:rPr lang="en-US" b="0" i="1" smtClean="0">
                        <a:latin typeface="Cambria Math" charset="0"/>
                      </a:rPr>
                      <m:t>𝑡</m:t>
                    </m:r>
                    <m:r>
                      <a:rPr lang="en-US" b="0" i="1" smtClean="0">
                        <a:latin typeface="Cambria Math"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1</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2</m:t>
                            </m:r>
                          </m:sub>
                        </m:sSub>
                      </m:e>
                    </m:d>
                    <m:r>
                      <a:rPr lang="en-US" b="0" i="1" smtClean="0">
                        <a:latin typeface="Cambria Math" charset="0"/>
                      </a:rPr>
                      <m:t>,</m:t>
                    </m:r>
                    <m:r>
                      <a:rPr lang="en-US" b="0" i="1" smtClean="0">
                        <a:latin typeface="Cambria Math" charset="0"/>
                      </a:rPr>
                      <m:t>𝛼</m:t>
                    </m:r>
                    <m:d>
                      <m:dPr>
                        <m:ctrlPr>
                          <a:rPr lang="en-US" b="0" i="1" smtClean="0">
                            <a:latin typeface="Cambria Math" panose="02040503050406030204" pitchFamily="18" charset="0"/>
                          </a:rPr>
                        </m:ctrlPr>
                      </m:dPr>
                      <m:e>
                        <m:r>
                          <a:rPr lang="en-US" b="0" i="1" smtClean="0">
                            <a:latin typeface="Cambria Math" charset="0"/>
                          </a:rPr>
                          <m:t>𝑡</m:t>
                        </m:r>
                      </m:e>
                    </m:d>
                    <m:r>
                      <a:rPr lang="en-US" b="0" i="1" smtClean="0">
                        <a:latin typeface="Cambria Math" charset="0"/>
                      </a:rPr>
                      <m:t>.</m:t>
                    </m:r>
                    <m:r>
                      <a:rPr lang="en-US" i="1">
                        <a:latin typeface="Cambria Math" charset="0"/>
                      </a:rPr>
                      <m:t>ℓ</m:t>
                    </m:r>
                    <m:r>
                      <a:rPr lang="en-US" b="0" i="1" smtClean="0">
                        <a:latin typeface="Cambria Math" charset="0"/>
                      </a:rPr>
                      <m:t>≠</m:t>
                    </m:r>
                    <m:r>
                      <a:rPr lang="en-US" b="0" i="1" smtClean="0">
                        <a:latin typeface="Cambria Math" charset="0"/>
                      </a:rPr>
                      <m:t>𝑖</m:t>
                    </m:r>
                  </m:oMath>
                </a14:m>
                <a:endParaRPr lang="en-US" dirty="0"/>
              </a:p>
              <a:p>
                <a:pPr lvl="1">
                  <a:lnSpc>
                    <a:spcPct val="11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𝑉</m:t>
                        </m:r>
                      </m:e>
                      <m:sub>
                        <m:r>
                          <a:rPr lang="en-US" b="0" i="1" smtClean="0">
                            <a:latin typeface="Cambria Math" charset="0"/>
                          </a:rPr>
                          <m:t>𝑖</m:t>
                        </m:r>
                      </m:sub>
                    </m:sSub>
                    <m:d>
                      <m:dPr>
                        <m:ctrlPr>
                          <a:rPr lang="en-US" b="0" i="1" smtClean="0">
                            <a:latin typeface="Cambria Math" panose="02040503050406030204" pitchFamily="18" charset="0"/>
                          </a:rPr>
                        </m:ctrlPr>
                      </m:dPr>
                      <m:e>
                        <m:r>
                          <a:rPr lang="en-US" b="0" i="1" smtClean="0">
                            <a:latin typeface="Cambria Math"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2</m:t>
                                </m:r>
                              </m:sub>
                            </m:sSub>
                          </m:e>
                        </m:d>
                        <m:r>
                          <a:rPr lang="en-US" b="0" i="1" smtClean="0">
                            <a:latin typeface="Cambria Math" charset="0"/>
                          </a:rPr>
                          <m:t>.</m:t>
                        </m:r>
                        <m:r>
                          <a:rPr lang="en-US" b="0" i="1" smtClean="0">
                            <a:latin typeface="Cambria Math" charset="0"/>
                          </a:rPr>
                          <m:t>𝑥</m:t>
                        </m:r>
                      </m:e>
                    </m:d>
                    <m:r>
                      <a:rPr lang="en-US" b="0" i="1" smtClean="0">
                        <a:latin typeface="Cambria Math" charset="0"/>
                      </a:rPr>
                      <m:t>− </m:t>
                    </m:r>
                    <m:sSub>
                      <m:sSubPr>
                        <m:ctrlPr>
                          <a:rPr lang="en-US" b="0" i="1" smtClean="0">
                            <a:latin typeface="Cambria Math" panose="02040503050406030204" pitchFamily="18" charset="0"/>
                          </a:rPr>
                        </m:ctrlPr>
                      </m:sSubPr>
                      <m:e>
                        <m:r>
                          <a:rPr lang="en-US" i="1">
                            <a:latin typeface="Cambria Math" charset="0"/>
                          </a:rPr>
                          <m:t>𝑉</m:t>
                        </m:r>
                      </m:e>
                      <m:sub>
                        <m:r>
                          <a:rPr lang="en-US" b="0" i="1" smtClean="0">
                            <a:latin typeface="Cambria Math" charset="0"/>
                          </a:rPr>
                          <m:t>𝑖</m:t>
                        </m:r>
                      </m:sub>
                    </m:sSub>
                    <m:d>
                      <m:dPr>
                        <m:ctrlPr>
                          <a:rPr lang="en-US" i="1">
                            <a:latin typeface="Cambria Math" panose="02040503050406030204" pitchFamily="18" charset="0"/>
                          </a:rPr>
                        </m:ctrlPr>
                      </m:dPr>
                      <m:e>
                        <m:r>
                          <a:rPr lang="en-US" i="1">
                            <a:latin typeface="Cambria Math"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𝑡</m:t>
                                </m:r>
                              </m:e>
                              <m:sub>
                                <m:r>
                                  <a:rPr lang="en-US" b="0" i="1" smtClean="0">
                                    <a:latin typeface="Cambria Math" charset="0"/>
                                  </a:rPr>
                                  <m:t>1</m:t>
                                </m:r>
                              </m:sub>
                            </m:sSub>
                          </m:e>
                        </m:d>
                        <m:r>
                          <a:rPr lang="en-US" i="1">
                            <a:latin typeface="Cambria Math" charset="0"/>
                          </a:rPr>
                          <m:t>.</m:t>
                        </m:r>
                        <m:r>
                          <a:rPr lang="en-US" i="1">
                            <a:latin typeface="Cambria Math" charset="0"/>
                          </a:rPr>
                          <m:t>𝑥</m:t>
                        </m:r>
                      </m:e>
                    </m:d>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𝑊</m:t>
                        </m:r>
                      </m:e>
                      <m:sub>
                        <m:r>
                          <a:rPr lang="en-US" b="0" i="1" smtClean="0">
                            <a:latin typeface="Cambria Math" charset="0"/>
                          </a:rPr>
                          <m:t>𝑖</m:t>
                        </m:r>
                      </m:sub>
                    </m:sSub>
                    <m:r>
                      <a:rPr lang="en-US" b="0" i="1" smtClean="0">
                        <a:latin typeface="Cambria Math" charset="0"/>
                      </a:rPr>
                      <m:t>(</m:t>
                    </m:r>
                    <m:r>
                      <a:rPr lang="en-US" b="0" i="1" smtClean="0">
                        <a:latin typeface="Cambria Math"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𝑡</m:t>
                            </m:r>
                          </m:e>
                          <m:sub>
                            <m:r>
                              <a:rPr lang="en-US" b="0" i="1" smtClean="0">
                                <a:latin typeface="Cambria Math" charset="0"/>
                              </a:rPr>
                              <m:t>1</m:t>
                            </m:r>
                          </m:sub>
                        </m:sSub>
                      </m:e>
                    </m:d>
                    <m:r>
                      <a:rPr lang="en-US" b="0" i="1" smtClean="0">
                        <a:latin typeface="Cambria Math" charset="0"/>
                      </a:rPr>
                      <m:t>.</m:t>
                    </m:r>
                    <m:r>
                      <a:rPr lang="en-US" b="0" i="1" smtClean="0">
                        <a:latin typeface="Cambria Math" charset="0"/>
                      </a:rPr>
                      <m:t>𝑥</m:t>
                    </m:r>
                    <m:r>
                      <a:rPr lang="en-US" b="0" i="1" smtClean="0">
                        <a:latin typeface="Cambria Math" charset="0"/>
                      </a:rPr>
                      <m:t>)</m:t>
                    </m:r>
                  </m:oMath>
                </a14:m>
                <a:endParaRPr lang="en-US" dirty="0"/>
              </a:p>
              <a:p>
                <a:pPr>
                  <a:lnSpc>
                    <a:spcPct val="110000"/>
                  </a:lnSpc>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sz="half" idx="1"/>
              </p:nvPr>
            </p:nvSpPr>
            <p:spPr>
              <a:xfrm>
                <a:off x="609600" y="1600201"/>
                <a:ext cx="10767646" cy="4525963"/>
              </a:xfrm>
              <a:blipFill>
                <a:blip r:embed="rId2"/>
                <a:stretch>
                  <a:fillRect l="-943" t="-56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ltLang="x-none"/>
              <a:t>Lecture Slides by Sayan Mitra mitras@illinois.edu</a:t>
            </a:r>
          </a:p>
        </p:txBody>
      </p:sp>
    </p:spTree>
    <p:extLst>
      <p:ext uri="{BB962C8B-B14F-4D97-AF65-F5344CB8AC3E}">
        <p14:creationId xmlns:p14="http://schemas.microsoft.com/office/powerpoint/2010/main" val="416873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Line 4"/>
          <p:cNvSpPr>
            <a:spLocks noChangeShapeType="1"/>
          </p:cNvSpPr>
          <p:nvPr/>
        </p:nvSpPr>
        <p:spPr bwMode="auto">
          <a:xfrm>
            <a:off x="3883026" y="3203575"/>
            <a:ext cx="45767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5" name="Text Box 5"/>
          <p:cNvSpPr txBox="1">
            <a:spLocks noChangeArrowheads="1"/>
          </p:cNvSpPr>
          <p:nvPr/>
        </p:nvSpPr>
        <p:spPr bwMode="auto">
          <a:xfrm>
            <a:off x="8045450" y="2816226"/>
            <a:ext cx="890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x-none" sz="2000"/>
              <a:t>time</a:t>
            </a:r>
          </a:p>
        </p:txBody>
      </p:sp>
      <p:sp>
        <p:nvSpPr>
          <p:cNvPr id="10246" name="Line 6"/>
          <p:cNvSpPr>
            <a:spLocks noChangeShapeType="1"/>
          </p:cNvSpPr>
          <p:nvPr/>
        </p:nvSpPr>
        <p:spPr bwMode="auto">
          <a:xfrm>
            <a:off x="4610100" y="3135313"/>
            <a:ext cx="0"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7" name="Line 7"/>
          <p:cNvSpPr>
            <a:spLocks noChangeShapeType="1"/>
          </p:cNvSpPr>
          <p:nvPr/>
        </p:nvSpPr>
        <p:spPr bwMode="auto">
          <a:xfrm>
            <a:off x="5916613" y="3135313"/>
            <a:ext cx="0"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8" name="Line 8"/>
          <p:cNvSpPr>
            <a:spLocks noChangeShapeType="1"/>
          </p:cNvSpPr>
          <p:nvPr/>
        </p:nvSpPr>
        <p:spPr bwMode="auto">
          <a:xfrm>
            <a:off x="6934200" y="3135313"/>
            <a:ext cx="0"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49" name="Line 9"/>
          <p:cNvSpPr>
            <a:spLocks noChangeShapeType="1"/>
          </p:cNvSpPr>
          <p:nvPr/>
        </p:nvSpPr>
        <p:spPr bwMode="auto">
          <a:xfrm>
            <a:off x="7878763" y="3135313"/>
            <a:ext cx="0" cy="138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54" name="Line 14"/>
          <p:cNvSpPr>
            <a:spLocks noChangeShapeType="1"/>
          </p:cNvSpPr>
          <p:nvPr/>
        </p:nvSpPr>
        <p:spPr bwMode="auto">
          <a:xfrm flipV="1">
            <a:off x="3883025" y="1619251"/>
            <a:ext cx="0" cy="15906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10255" name="Object 15"/>
          <p:cNvGraphicFramePr>
            <a:graphicFrameLocks noChangeAspect="1"/>
          </p:cNvGraphicFramePr>
          <p:nvPr/>
        </p:nvGraphicFramePr>
        <p:xfrm>
          <a:off x="3613150" y="1262063"/>
          <a:ext cx="592138" cy="404812"/>
        </p:xfrm>
        <a:graphic>
          <a:graphicData uri="http://schemas.openxmlformats.org/presentationml/2006/ole">
            <mc:AlternateContent xmlns:mc="http://schemas.openxmlformats.org/markup-compatibility/2006">
              <mc:Choice xmlns:v="urn:schemas-microsoft-com:vml" Requires="v">
                <p:oleObj spid="_x0000_s1038" name="Equation" r:id="rId4" imgW="317160" imgH="228600" progId="Equation.3">
                  <p:embed/>
                </p:oleObj>
              </mc:Choice>
              <mc:Fallback>
                <p:oleObj name="Equation" r:id="rId4" imgW="317160" imgH="228600" progId="Equation.3">
                  <p:embed/>
                  <p:pic>
                    <p:nvPicPr>
                      <p:cNvPr id="10255"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3150" y="1262063"/>
                        <a:ext cx="592138"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56" name="Arc 16"/>
          <p:cNvSpPr>
            <a:spLocks/>
          </p:cNvSpPr>
          <p:nvPr/>
        </p:nvSpPr>
        <p:spPr bwMode="auto">
          <a:xfrm flipH="1" flipV="1">
            <a:off x="4027488" y="1806576"/>
            <a:ext cx="582612" cy="830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Arc 17"/>
          <p:cNvSpPr>
            <a:spLocks/>
          </p:cNvSpPr>
          <p:nvPr/>
        </p:nvSpPr>
        <p:spPr bwMode="auto">
          <a:xfrm flipH="1" flipV="1">
            <a:off x="4629151" y="2359025"/>
            <a:ext cx="1306513" cy="692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8" name="Arc 18"/>
          <p:cNvSpPr>
            <a:spLocks/>
          </p:cNvSpPr>
          <p:nvPr/>
        </p:nvSpPr>
        <p:spPr bwMode="auto">
          <a:xfrm rot="20998784" flipV="1">
            <a:off x="4557713" y="2219326"/>
            <a:ext cx="1308100" cy="3079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FF99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lang="x-none" altLang="x-none" sz="2400">
              <a:solidFill>
                <a:srgbClr val="990000"/>
              </a:solidFill>
              <a:latin typeface="Arial" charset="0"/>
            </a:endParaRPr>
          </a:p>
        </p:txBody>
      </p:sp>
      <p:sp>
        <p:nvSpPr>
          <p:cNvPr id="10259" name="Arc 19"/>
          <p:cNvSpPr>
            <a:spLocks/>
          </p:cNvSpPr>
          <p:nvPr/>
        </p:nvSpPr>
        <p:spPr bwMode="auto">
          <a:xfrm flipH="1" flipV="1">
            <a:off x="5845176" y="2124076"/>
            <a:ext cx="1089025" cy="6905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0" name="Arc 20"/>
          <p:cNvSpPr>
            <a:spLocks/>
          </p:cNvSpPr>
          <p:nvPr/>
        </p:nvSpPr>
        <p:spPr bwMode="auto">
          <a:xfrm rot="954128" flipV="1">
            <a:off x="5994400" y="2513013"/>
            <a:ext cx="871538" cy="6651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Arc 21"/>
          <p:cNvSpPr>
            <a:spLocks/>
          </p:cNvSpPr>
          <p:nvPr/>
        </p:nvSpPr>
        <p:spPr bwMode="auto">
          <a:xfrm flipH="1" flipV="1">
            <a:off x="6934201" y="2636839"/>
            <a:ext cx="944563" cy="3444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Arc 22"/>
          <p:cNvSpPr>
            <a:spLocks/>
          </p:cNvSpPr>
          <p:nvPr/>
        </p:nvSpPr>
        <p:spPr bwMode="auto">
          <a:xfrm rot="20998784" flipV="1">
            <a:off x="6872289" y="2527300"/>
            <a:ext cx="935037" cy="203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9050">
            <a:solidFill>
              <a:srgbClr val="FFCC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a:endParaRPr lang="x-none" altLang="x-none" sz="2400">
              <a:solidFill>
                <a:srgbClr val="CC3300"/>
              </a:solidFill>
              <a:latin typeface="Arial" charset="0"/>
            </a:endParaRPr>
          </a:p>
        </p:txBody>
      </p:sp>
      <p:sp>
        <p:nvSpPr>
          <p:cNvPr id="10263" name="Arc 23"/>
          <p:cNvSpPr>
            <a:spLocks/>
          </p:cNvSpPr>
          <p:nvPr/>
        </p:nvSpPr>
        <p:spPr bwMode="auto">
          <a:xfrm flipH="1" flipV="1">
            <a:off x="7805739" y="2498726"/>
            <a:ext cx="363537" cy="206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a:off x="4573589" y="2605088"/>
            <a:ext cx="115887" cy="100012"/>
          </a:xfrm>
          <a:prstGeom prst="ellipse">
            <a:avLst/>
          </a:pr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a:off x="4556125" y="2263776"/>
            <a:ext cx="115888" cy="100013"/>
          </a:xfrm>
          <a:prstGeom prst="ellipse">
            <a:avLst/>
          </a:pr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Line 26"/>
          <p:cNvSpPr>
            <a:spLocks noChangeShapeType="1"/>
          </p:cNvSpPr>
          <p:nvPr/>
        </p:nvSpPr>
        <p:spPr bwMode="auto">
          <a:xfrm flipH="1">
            <a:off x="3249613" y="2628901"/>
            <a:ext cx="1416050" cy="511175"/>
          </a:xfrm>
          <a:prstGeom prst="line">
            <a:avLst/>
          </a:prstGeom>
          <a:noFill/>
          <a:ln w="9525">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mc:AlternateContent xmlns:mc="http://schemas.openxmlformats.org/markup-compatibility/2006" xmlns:a14="http://schemas.microsoft.com/office/drawing/2010/main">
        <mc:Choice Requires="a14">
          <p:sp>
            <p:nvSpPr>
              <p:cNvPr id="10267" name="Text Box 27"/>
              <p:cNvSpPr txBox="1">
                <a:spLocks noChangeArrowheads="1"/>
              </p:cNvSpPr>
              <p:nvPr/>
            </p:nvSpPr>
            <p:spPr bwMode="auto">
              <a:xfrm>
                <a:off x="1935163" y="2819401"/>
                <a:ext cx="1460500"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x-none" sz="2400" i="1" dirty="0">
                    <a:latin typeface="Times New Roman" charset="0"/>
                  </a:rPr>
                  <a:t>V</a:t>
                </a:r>
                <a:r>
                  <a:rPr lang="en-US" altLang="x-none" sz="2400" i="1" baseline="-25000" dirty="0">
                    <a:latin typeface="Times New Roman" charset="0"/>
                  </a:rPr>
                  <a:t>2 </a:t>
                </a:r>
                <a:r>
                  <a:rPr lang="en-US" altLang="x-none" sz="2400" i="1" dirty="0">
                    <a:latin typeface="Times New Roman" charset="0"/>
                    <a:sym typeface="Symbol" charset="2"/>
                  </a:rPr>
                  <a:t> </a:t>
                </a:r>
                <a14:m>
                  <m:oMath xmlns:m="http://schemas.openxmlformats.org/officeDocument/2006/math">
                    <m:r>
                      <a:rPr lang="en-US" altLang="x-none" sz="2400" i="1">
                        <a:latin typeface="Cambria Math" charset="0"/>
                        <a:sym typeface="Symbol" charset="2"/>
                      </a:rPr>
                      <m:t>𝜇</m:t>
                    </m:r>
                  </m:oMath>
                </a14:m>
                <a:r>
                  <a:rPr lang="en-US" altLang="x-none" sz="2400" i="1" dirty="0">
                    <a:latin typeface="Times New Roman" charset="0"/>
                    <a:sym typeface="Mathematica1" charset="0"/>
                  </a:rPr>
                  <a:t> V</a:t>
                </a:r>
                <a:r>
                  <a:rPr lang="en-US" altLang="x-none" sz="2400" i="1" baseline="-25000" dirty="0">
                    <a:latin typeface="Times New Roman" charset="0"/>
                    <a:sym typeface="Mathematica1" charset="0"/>
                  </a:rPr>
                  <a:t>1</a:t>
                </a:r>
                <a:endParaRPr lang="en-US" altLang="x-none" sz="2400" i="1" baseline="-25000" dirty="0">
                  <a:latin typeface="Times New Roman" charset="0"/>
                  <a:sym typeface="Symbol" charset="2"/>
                </a:endParaRPr>
              </a:p>
            </p:txBody>
          </p:sp>
        </mc:Choice>
        <mc:Fallback xmlns="">
          <p:sp>
            <p:nvSpPr>
              <p:cNvPr id="10267" name="Text Box 27"/>
              <p:cNvSpPr txBox="1">
                <a:spLocks noRot="1" noChangeAspect="1" noMove="1" noResize="1" noEditPoints="1" noAdjustHandles="1" noChangeArrowheads="1" noChangeShapeType="1" noTextEdit="1"/>
              </p:cNvSpPr>
              <p:nvPr/>
            </p:nvSpPr>
            <p:spPr bwMode="auto">
              <a:xfrm>
                <a:off x="1935163" y="2819401"/>
                <a:ext cx="1460500" cy="461665"/>
              </a:xfrm>
              <a:prstGeom prst="rect">
                <a:avLst/>
              </a:prstGeom>
              <a:blipFill>
                <a:blip r:embed="rId6"/>
                <a:stretch>
                  <a:fillRect t="-13514" b="-297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10268" name="Line 28"/>
          <p:cNvSpPr>
            <a:spLocks noChangeShapeType="1"/>
          </p:cNvSpPr>
          <p:nvPr/>
        </p:nvSpPr>
        <p:spPr bwMode="auto">
          <a:xfrm>
            <a:off x="3417889" y="2105026"/>
            <a:ext cx="701675" cy="188913"/>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mc:AlternateContent xmlns:mc="http://schemas.openxmlformats.org/markup-compatibility/2006" xmlns:a14="http://schemas.microsoft.com/office/drawing/2010/main">
        <mc:Choice Requires="a14">
          <p:sp>
            <p:nvSpPr>
              <p:cNvPr id="10270" name="Rectangle 30"/>
              <p:cNvSpPr>
                <a:spLocks noChangeArrowheads="1"/>
              </p:cNvSpPr>
              <p:nvPr/>
            </p:nvSpPr>
            <p:spPr bwMode="auto">
              <a:xfrm>
                <a:off x="914402" y="3646488"/>
                <a:ext cx="10515595" cy="27368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a:lstStyle>
                <a:lvl1pPr marL="469900" indent="-469900">
                  <a:spcBef>
                    <a:spcPct val="20000"/>
                  </a:spcBef>
                  <a:buClr>
                    <a:srgbClr val="FF6600"/>
                  </a:buClr>
                  <a:buChar char="•"/>
                  <a:defRPr sz="3200">
                    <a:solidFill>
                      <a:schemeClr val="tx1"/>
                    </a:solidFill>
                    <a:latin typeface="Palatino Linotype" charset="0"/>
                  </a:defRPr>
                </a:lvl1pPr>
                <a:lvl2pPr marL="908050" indent="-436563">
                  <a:spcBef>
                    <a:spcPct val="20000"/>
                  </a:spcBef>
                  <a:buClr>
                    <a:schemeClr val="hlink"/>
                  </a:buClr>
                  <a:buChar char="•"/>
                  <a:defRPr sz="2800">
                    <a:solidFill>
                      <a:schemeClr val="tx1"/>
                    </a:solidFill>
                    <a:latin typeface="Palatino Linotype" charset="0"/>
                  </a:defRPr>
                </a:lvl2pPr>
                <a:lvl3pPr marL="1304925" indent="-395288">
                  <a:spcBef>
                    <a:spcPct val="20000"/>
                  </a:spcBef>
                  <a:buClr>
                    <a:schemeClr val="folHlink"/>
                  </a:buClr>
                  <a:buChar char="•"/>
                  <a:defRPr sz="2400">
                    <a:solidFill>
                      <a:schemeClr val="tx1"/>
                    </a:solidFill>
                    <a:latin typeface="Palatino Linotype" charset="0"/>
                  </a:defRPr>
                </a:lvl3pPr>
                <a:lvl4pPr marL="1693863" indent="-387350">
                  <a:spcBef>
                    <a:spcPct val="20000"/>
                  </a:spcBef>
                  <a:buClr>
                    <a:schemeClr val="accent2"/>
                  </a:buClr>
                  <a:buChar char="•"/>
                  <a:defRPr sz="2000">
                    <a:solidFill>
                      <a:schemeClr val="tx1"/>
                    </a:solidFill>
                    <a:latin typeface="Palatino Linotype" charset="0"/>
                  </a:defRPr>
                </a:lvl4pPr>
                <a:lvl5pPr marL="2093913" indent="-398463">
                  <a:spcBef>
                    <a:spcPct val="20000"/>
                  </a:spcBef>
                  <a:buClr>
                    <a:schemeClr val="bg2"/>
                  </a:buClr>
                  <a:buChar char="•"/>
                  <a:defRPr sz="2000">
                    <a:solidFill>
                      <a:schemeClr val="tx1"/>
                    </a:solidFill>
                    <a:latin typeface="Palatino Linotype" charset="0"/>
                  </a:defRPr>
                </a:lvl5pPr>
                <a:lvl6pPr marL="2551113" indent="-398463" fontAlgn="base">
                  <a:spcBef>
                    <a:spcPct val="20000"/>
                  </a:spcBef>
                  <a:spcAft>
                    <a:spcPct val="0"/>
                  </a:spcAft>
                  <a:buClr>
                    <a:schemeClr val="bg2"/>
                  </a:buClr>
                  <a:buChar char="•"/>
                  <a:defRPr sz="2000">
                    <a:solidFill>
                      <a:schemeClr val="tx1"/>
                    </a:solidFill>
                    <a:latin typeface="Palatino Linotype" charset="0"/>
                  </a:defRPr>
                </a:lvl6pPr>
                <a:lvl7pPr marL="3008313" indent="-398463" fontAlgn="base">
                  <a:spcBef>
                    <a:spcPct val="20000"/>
                  </a:spcBef>
                  <a:spcAft>
                    <a:spcPct val="0"/>
                  </a:spcAft>
                  <a:buClr>
                    <a:schemeClr val="bg2"/>
                  </a:buClr>
                  <a:buChar char="•"/>
                  <a:defRPr sz="2000">
                    <a:solidFill>
                      <a:schemeClr val="tx1"/>
                    </a:solidFill>
                    <a:latin typeface="Palatino Linotype" charset="0"/>
                  </a:defRPr>
                </a:lvl7pPr>
                <a:lvl8pPr marL="3465513" indent="-398463" fontAlgn="base">
                  <a:spcBef>
                    <a:spcPct val="20000"/>
                  </a:spcBef>
                  <a:spcAft>
                    <a:spcPct val="0"/>
                  </a:spcAft>
                  <a:buClr>
                    <a:schemeClr val="bg2"/>
                  </a:buClr>
                  <a:buChar char="•"/>
                  <a:defRPr sz="2000">
                    <a:solidFill>
                      <a:schemeClr val="tx1"/>
                    </a:solidFill>
                    <a:latin typeface="Palatino Linotype" charset="0"/>
                  </a:defRPr>
                </a:lvl8pPr>
                <a:lvl9pPr marL="3922713" indent="-398463" fontAlgn="base">
                  <a:spcBef>
                    <a:spcPct val="20000"/>
                  </a:spcBef>
                  <a:spcAft>
                    <a:spcPct val="0"/>
                  </a:spcAft>
                  <a:buClr>
                    <a:schemeClr val="bg2"/>
                  </a:buClr>
                  <a:buChar char="•"/>
                  <a:defRPr sz="2000">
                    <a:solidFill>
                      <a:schemeClr val="tx1"/>
                    </a:solidFill>
                    <a:latin typeface="Palatino Linotype" charset="0"/>
                  </a:defRPr>
                </a:lvl9pPr>
              </a:lstStyle>
              <a:p>
                <a:r>
                  <a:rPr lang="en-US" altLang="x-none" sz="2400" dirty="0">
                    <a:solidFill>
                      <a:srgbClr val="0000FF"/>
                    </a:solidFill>
                    <a:latin typeface="+mj-lt"/>
                  </a:rPr>
                  <a:t>Average Dwell Time (ADT)</a:t>
                </a:r>
                <a:r>
                  <a:rPr lang="en-US" altLang="x-none" sz="2400" dirty="0">
                    <a:latin typeface="+mj-lt"/>
                  </a:rPr>
                  <a:t> characterizes rate of mode switches</a:t>
                </a:r>
              </a:p>
              <a:p>
                <a:r>
                  <a:rPr lang="en-US" altLang="x-none" sz="2400" dirty="0">
                    <a:latin typeface="+mj-lt"/>
                  </a:rPr>
                  <a:t>Definition: H has ADT </a:t>
                </a:r>
                <a:r>
                  <a:rPr lang="en-US" altLang="x-none" sz="2400" dirty="0">
                    <a:solidFill>
                      <a:srgbClr val="0000FF"/>
                    </a:solidFill>
                    <a:latin typeface="+mj-lt"/>
                  </a:rPr>
                  <a:t>T </a:t>
                </a:r>
                <a:r>
                  <a:rPr lang="en-US" altLang="x-none" sz="2400" dirty="0">
                    <a:latin typeface="+mj-lt"/>
                  </a:rPr>
                  <a:t>if there exists a </a:t>
                </a:r>
                <a:r>
                  <a:rPr lang="en-US" altLang="x-none" sz="2400" dirty="0">
                    <a:solidFill>
                      <a:srgbClr val="0000FF"/>
                    </a:solidFill>
                    <a:latin typeface="+mj-lt"/>
                  </a:rPr>
                  <a:t>constant</a:t>
                </a:r>
                <a:r>
                  <a:rPr lang="en-US" altLang="x-none" sz="2400" dirty="0">
                    <a:latin typeface="+mj-lt"/>
                  </a:rPr>
                  <a:t> </a:t>
                </a:r>
                <a:r>
                  <a:rPr lang="en-US" altLang="x-none" sz="2400" dirty="0">
                    <a:solidFill>
                      <a:srgbClr val="0000FF"/>
                    </a:solidFill>
                    <a:latin typeface="+mj-lt"/>
                  </a:rPr>
                  <a:t>N</a:t>
                </a:r>
                <a:r>
                  <a:rPr lang="en-US" altLang="x-none" sz="2400" baseline="-25000" dirty="0">
                    <a:solidFill>
                      <a:srgbClr val="0000FF"/>
                    </a:solidFill>
                    <a:latin typeface="+mj-lt"/>
                  </a:rPr>
                  <a:t>0</a:t>
                </a:r>
                <a:r>
                  <a:rPr lang="en-US" altLang="x-none" sz="2400" dirty="0">
                    <a:latin typeface="+mj-lt"/>
                  </a:rPr>
                  <a:t> such that for </a:t>
                </a:r>
                <a:r>
                  <a:rPr lang="en-US" altLang="x-none" sz="2400" dirty="0">
                    <a:solidFill>
                      <a:srgbClr val="0000FF"/>
                    </a:solidFill>
                    <a:latin typeface="+mj-lt"/>
                  </a:rPr>
                  <a:t>every</a:t>
                </a:r>
                <a:r>
                  <a:rPr lang="en-US" altLang="x-none" sz="2400" dirty="0">
                    <a:latin typeface="+mj-lt"/>
                  </a:rPr>
                  <a:t> execution </a:t>
                </a:r>
                <a:r>
                  <a:rPr lang="el-GR" altLang="x-none" sz="2400" dirty="0">
                    <a:latin typeface="+mj-lt"/>
                    <a:ea typeface="Times New Roman" charset="0"/>
                    <a:cs typeface="Times New Roman" charset="0"/>
                  </a:rPr>
                  <a:t>α</a:t>
                </a:r>
                <a:r>
                  <a:rPr lang="en-US" altLang="x-none" sz="2400" dirty="0">
                    <a:latin typeface="+mj-lt"/>
                    <a:ea typeface="Times New Roman" charset="0"/>
                    <a:cs typeface="Times New Roman" charset="0"/>
                  </a:rPr>
                  <a:t>, </a:t>
                </a:r>
              </a:p>
              <a:p>
                <a:pPr>
                  <a:buFontTx/>
                  <a:buNone/>
                </a:pPr>
                <a:r>
                  <a:rPr lang="en-US" altLang="x-none" sz="2400" dirty="0">
                    <a:latin typeface="+mj-lt"/>
                    <a:ea typeface="Times New Roman" charset="0"/>
                    <a:cs typeface="Times New Roman" charset="0"/>
                  </a:rPr>
                  <a:t>				N(</a:t>
                </a:r>
                <a:r>
                  <a:rPr lang="el-GR" altLang="x-none" sz="2400" dirty="0">
                    <a:latin typeface="+mj-lt"/>
                    <a:ea typeface="Times New Roman" charset="0"/>
                    <a:cs typeface="Times New Roman" charset="0"/>
                  </a:rPr>
                  <a:t>α</a:t>
                </a:r>
                <a:r>
                  <a:rPr lang="en-US" altLang="x-none" sz="2400" dirty="0">
                    <a:latin typeface="+mj-lt"/>
                    <a:ea typeface="Times New Roman" charset="0"/>
                    <a:cs typeface="Times New Roman" charset="0"/>
                  </a:rPr>
                  <a:t>) </a:t>
                </a:r>
                <a:r>
                  <a:rPr lang="en-US" altLang="x-none" sz="2400" dirty="0">
                    <a:latin typeface="+mj-lt"/>
                    <a:ea typeface="Times New Roman" charset="0"/>
                    <a:cs typeface="Times New Roman" charset="0"/>
                    <a:sym typeface="Symbol" charset="2"/>
                  </a:rPr>
                  <a:t> </a:t>
                </a:r>
                <a:r>
                  <a:rPr lang="en-US" altLang="x-none" sz="2400" dirty="0">
                    <a:latin typeface="+mj-lt"/>
                  </a:rPr>
                  <a:t>N</a:t>
                </a:r>
                <a:r>
                  <a:rPr lang="en-US" altLang="x-none" sz="2400" baseline="-25000" dirty="0">
                    <a:latin typeface="+mj-lt"/>
                  </a:rPr>
                  <a:t>0</a:t>
                </a:r>
                <a:r>
                  <a:rPr lang="en-US" altLang="x-none" sz="2400" dirty="0">
                    <a:latin typeface="+mj-lt"/>
                    <a:ea typeface="Times New Roman" charset="0"/>
                    <a:cs typeface="Times New Roman" charset="0"/>
                    <a:sym typeface="Symbol" charset="2"/>
                  </a:rPr>
                  <a:t> + duration(</a:t>
                </a:r>
                <a:r>
                  <a:rPr lang="el-GR" altLang="x-none" sz="2400" dirty="0">
                    <a:latin typeface="+mj-lt"/>
                    <a:ea typeface="Times New Roman" charset="0"/>
                    <a:cs typeface="Times New Roman" charset="0"/>
                  </a:rPr>
                  <a:t>α</a:t>
                </a:r>
                <a:r>
                  <a:rPr lang="en-US" altLang="x-none" sz="2400" dirty="0">
                    <a:latin typeface="+mj-lt"/>
                    <a:ea typeface="Times New Roman" charset="0"/>
                    <a:cs typeface="Times New Roman" charset="0"/>
                  </a:rPr>
                  <a:t>)/</a:t>
                </a:r>
                <a:r>
                  <a:rPr lang="en-US" altLang="x-none" sz="2400" dirty="0">
                    <a:solidFill>
                      <a:srgbClr val="0000FF"/>
                    </a:solidFill>
                    <a:latin typeface="+mj-lt"/>
                    <a:ea typeface="Times New Roman" charset="0"/>
                    <a:cs typeface="Times New Roman" charset="0"/>
                  </a:rPr>
                  <a:t>T</a:t>
                </a:r>
                <a:r>
                  <a:rPr lang="en-US" altLang="x-none" sz="2400" dirty="0">
                    <a:latin typeface="+mj-lt"/>
                    <a:ea typeface="Times New Roman" charset="0"/>
                    <a:cs typeface="Times New Roman" charset="0"/>
                  </a:rPr>
                  <a:t>. </a:t>
                </a:r>
              </a:p>
              <a:p>
                <a:pPr>
                  <a:buFontTx/>
                  <a:buNone/>
                </a:pPr>
                <a:r>
                  <a:rPr lang="en-US" altLang="x-none" sz="2400" dirty="0">
                    <a:latin typeface="+mj-lt"/>
                    <a:ea typeface="Times New Roman" charset="0"/>
                    <a:cs typeface="Times New Roman" charset="0"/>
                  </a:rPr>
                  <a:t>	N(</a:t>
                </a:r>
                <a:r>
                  <a:rPr lang="el-GR" altLang="x-none" sz="2400" dirty="0">
                    <a:latin typeface="+mj-lt"/>
                    <a:ea typeface="Times New Roman" charset="0"/>
                    <a:cs typeface="Times New Roman" charset="0"/>
                  </a:rPr>
                  <a:t>α</a:t>
                </a:r>
                <a:r>
                  <a:rPr lang="en-US" altLang="x-none" sz="2400" dirty="0">
                    <a:latin typeface="+mj-lt"/>
                    <a:ea typeface="Times New Roman" charset="0"/>
                    <a:cs typeface="Times New Roman" charset="0"/>
                  </a:rPr>
                  <a:t>): number of mode switches in </a:t>
                </a:r>
                <a:r>
                  <a:rPr lang="el-GR" altLang="x-none" sz="2400" dirty="0">
                    <a:latin typeface="+mj-lt"/>
                    <a:ea typeface="Times New Roman" charset="0"/>
                    <a:cs typeface="Times New Roman" charset="0"/>
                  </a:rPr>
                  <a:t>α</a:t>
                </a:r>
                <a:endParaRPr lang="en-US" altLang="x-none" sz="2400" dirty="0">
                  <a:latin typeface="+mj-lt"/>
                  <a:ea typeface="Times New Roman" charset="0"/>
                  <a:cs typeface="Times New Roman" charset="0"/>
                </a:endParaRPr>
              </a:p>
              <a:p>
                <a:pPr>
                  <a:lnSpc>
                    <a:spcPct val="115000"/>
                  </a:lnSpc>
                </a:pPr>
                <a:r>
                  <a:rPr lang="en-US" altLang="x-none" sz="2400" b="1" dirty="0">
                    <a:latin typeface="+mj-lt"/>
                  </a:rPr>
                  <a:t>Theorem</a:t>
                </a:r>
                <a:r>
                  <a:rPr lang="en-US" altLang="x-none" sz="2400" dirty="0">
                    <a:latin typeface="+mj-lt"/>
                  </a:rPr>
                  <a:t> </a:t>
                </a:r>
                <a:r>
                  <a:rPr lang="en-US" altLang="x-none" sz="2400" dirty="0">
                    <a:solidFill>
                      <a:schemeClr val="hlink"/>
                    </a:solidFill>
                    <a:latin typeface="+mj-lt"/>
                  </a:rPr>
                  <a:t>[HM`99]</a:t>
                </a:r>
                <a:r>
                  <a:rPr lang="en-US" altLang="x-none" sz="2400" dirty="0">
                    <a:latin typeface="+mj-lt"/>
                  </a:rPr>
                  <a:t> H is asymptotically stable if its modes have a</a:t>
                </a:r>
                <a:r>
                  <a:rPr lang="en-US" altLang="x-none" sz="2400" dirty="0">
                    <a:solidFill>
                      <a:srgbClr val="0000FF"/>
                    </a:solidFill>
                    <a:latin typeface="+mj-lt"/>
                  </a:rPr>
                  <a:t> </a:t>
                </a:r>
                <a:r>
                  <a:rPr lang="en-US" altLang="x-none" sz="2400" dirty="0">
                    <a:latin typeface="+mj-lt"/>
                  </a:rPr>
                  <a:t>set of </a:t>
                </a:r>
                <a:r>
                  <a:rPr lang="en-US" altLang="x-none" sz="2400" dirty="0" err="1">
                    <a:latin typeface="+mj-lt"/>
                  </a:rPr>
                  <a:t>Lyapunov</a:t>
                </a:r>
                <a:r>
                  <a:rPr lang="en-US" altLang="x-none" sz="2400" dirty="0">
                    <a:solidFill>
                      <a:srgbClr val="0000FF"/>
                    </a:solidFill>
                    <a:latin typeface="+mj-lt"/>
                  </a:rPr>
                  <a:t> </a:t>
                </a:r>
                <a:r>
                  <a:rPr lang="en-US" altLang="x-none" sz="2400" dirty="0">
                    <a:latin typeface="+mj-lt"/>
                  </a:rPr>
                  <a:t>functions (</a:t>
                </a:r>
                <a14:m>
                  <m:oMath xmlns:m="http://schemas.openxmlformats.org/officeDocument/2006/math">
                    <m:r>
                      <a:rPr lang="en-US" altLang="x-none" sz="2400" i="1">
                        <a:latin typeface="Cambria Math" panose="02040503050406030204" pitchFamily="18" charset="0"/>
                      </a:rPr>
                      <m:t>𝜇</m:t>
                    </m:r>
                  </m:oMath>
                </a14:m>
                <a:r>
                  <a:rPr lang="en-US" altLang="x-none" sz="2400" dirty="0">
                    <a:latin typeface="+mj-lt"/>
                    <a:sym typeface="Mathematica1" charset="0"/>
                  </a:rPr>
                  <a:t>,</a:t>
                </a:r>
                <a:r>
                  <a:rPr lang="en-US" altLang="x-none" sz="2400" dirty="0">
                    <a:latin typeface="+mj-lt"/>
                  </a:rPr>
                  <a:t> </a:t>
                </a:r>
                <a14:m>
                  <m:oMath xmlns:m="http://schemas.openxmlformats.org/officeDocument/2006/math">
                    <m:sSub>
                      <m:sSubPr>
                        <m:ctrlPr>
                          <a:rPr lang="en-US" altLang="x-none" sz="2400" i="1">
                            <a:latin typeface="Cambria Math" panose="02040503050406030204" pitchFamily="18" charset="0"/>
                          </a:rPr>
                        </m:ctrlPr>
                      </m:sSubPr>
                      <m:e>
                        <m:r>
                          <a:rPr lang="en-US" altLang="x-none" sz="2400" i="1">
                            <a:latin typeface="Cambria Math" panose="02040503050406030204" pitchFamily="18" charset="0"/>
                          </a:rPr>
                          <m:t>𝜆</m:t>
                        </m:r>
                      </m:e>
                      <m:sub>
                        <m:r>
                          <a:rPr lang="en-US" altLang="x-none" sz="2400" i="1">
                            <a:latin typeface="Cambria Math" panose="02040503050406030204" pitchFamily="18" charset="0"/>
                          </a:rPr>
                          <m:t>0</m:t>
                        </m:r>
                      </m:sub>
                    </m:sSub>
                  </m:oMath>
                </a14:m>
                <a:r>
                  <a:rPr lang="en-US" altLang="x-none" sz="2400" dirty="0">
                    <a:latin typeface="+mj-lt"/>
                    <a:sym typeface="Mathematica1" charset="0"/>
                  </a:rPr>
                  <a:t>) </a:t>
                </a:r>
                <a:r>
                  <a:rPr lang="en-US" altLang="x-none" sz="2400" dirty="0">
                    <a:latin typeface="+mj-lt"/>
                  </a:rPr>
                  <a:t>and</a:t>
                </a:r>
                <a:r>
                  <a:rPr lang="en-US" altLang="x-none" sz="2400" dirty="0">
                    <a:solidFill>
                      <a:srgbClr val="0000FF"/>
                    </a:solidFill>
                    <a:latin typeface="+mj-lt"/>
                  </a:rPr>
                  <a:t> ADT(H)</a:t>
                </a:r>
                <a:r>
                  <a:rPr lang="en-US" altLang="x-none" sz="2400" dirty="0">
                    <a:latin typeface="+mj-lt"/>
                  </a:rPr>
                  <a:t> </a:t>
                </a:r>
                <a:r>
                  <a:rPr lang="en-US" altLang="x-none" sz="2400" dirty="0">
                    <a:solidFill>
                      <a:srgbClr val="0000FF"/>
                    </a:solidFill>
                    <a:latin typeface="+mj-lt"/>
                  </a:rPr>
                  <a:t>&gt; log </a:t>
                </a:r>
                <a14:m>
                  <m:oMath xmlns:m="http://schemas.openxmlformats.org/officeDocument/2006/math">
                    <m:r>
                      <a:rPr lang="en-US" altLang="x-none" sz="2400" i="1">
                        <a:solidFill>
                          <a:srgbClr val="0000FF"/>
                        </a:solidFill>
                        <a:latin typeface="Cambria Math" panose="02040503050406030204" pitchFamily="18" charset="0"/>
                      </a:rPr>
                      <m:t>𝜇</m:t>
                    </m:r>
                  </m:oMath>
                </a14:m>
                <a:r>
                  <a:rPr lang="en-US" altLang="x-none" sz="2400" dirty="0">
                    <a:solidFill>
                      <a:srgbClr val="0000FF"/>
                    </a:solidFill>
                    <a:latin typeface="+mj-lt"/>
                    <a:sym typeface="Mathematica1" charset="0"/>
                  </a:rPr>
                  <a:t>/</a:t>
                </a:r>
                <a14:m>
                  <m:oMath xmlns:m="http://schemas.openxmlformats.org/officeDocument/2006/math">
                    <m:sSub>
                      <m:sSubPr>
                        <m:ctrlPr>
                          <a:rPr lang="en-US" altLang="x-none" sz="2400" i="1" dirty="0">
                            <a:solidFill>
                              <a:srgbClr val="0000FF"/>
                            </a:solidFill>
                            <a:latin typeface="Cambria Math" panose="02040503050406030204" pitchFamily="18" charset="0"/>
                            <a:sym typeface="Mathematica1" charset="0"/>
                          </a:rPr>
                        </m:ctrlPr>
                      </m:sSubPr>
                      <m:e>
                        <m:r>
                          <a:rPr lang="en-US" altLang="x-none" sz="2400" i="1" dirty="0">
                            <a:solidFill>
                              <a:srgbClr val="0000FF"/>
                            </a:solidFill>
                            <a:latin typeface="Cambria Math" panose="02040503050406030204" pitchFamily="18" charset="0"/>
                            <a:sym typeface="Mathematica1" charset="0"/>
                          </a:rPr>
                          <m:t>𝜆</m:t>
                        </m:r>
                      </m:e>
                      <m:sub>
                        <m:r>
                          <a:rPr lang="en-US" altLang="x-none" sz="2400" i="1" dirty="0">
                            <a:solidFill>
                              <a:srgbClr val="0000FF"/>
                            </a:solidFill>
                            <a:latin typeface="Cambria Math" panose="02040503050406030204" pitchFamily="18" charset="0"/>
                            <a:sym typeface="Mathematica1" charset="0"/>
                          </a:rPr>
                          <m:t>0</m:t>
                        </m:r>
                      </m:sub>
                    </m:sSub>
                  </m:oMath>
                </a14:m>
                <a:r>
                  <a:rPr lang="en-US" altLang="x-none" sz="2400" dirty="0">
                    <a:solidFill>
                      <a:srgbClr val="0000FF"/>
                    </a:solidFill>
                    <a:latin typeface="+mj-lt"/>
                    <a:sym typeface="Mathematica1" charset="0"/>
                  </a:rPr>
                  <a:t> </a:t>
                </a:r>
                <a:r>
                  <a:rPr lang="en-US" altLang="x-none" sz="2400" dirty="0">
                    <a:latin typeface="+mj-lt"/>
                  </a:rPr>
                  <a:t>.</a:t>
                </a:r>
                <a:endParaRPr lang="el-GR" altLang="x-none" sz="2400" dirty="0">
                  <a:latin typeface="+mj-lt"/>
                </a:endParaRPr>
              </a:p>
            </p:txBody>
          </p:sp>
        </mc:Choice>
        <mc:Fallback xmlns="">
          <p:sp>
            <p:nvSpPr>
              <p:cNvPr id="10270" name="Rectangle 30"/>
              <p:cNvSpPr>
                <a:spLocks noRot="1" noChangeAspect="1" noMove="1" noResize="1" noEditPoints="1" noAdjustHandles="1" noChangeArrowheads="1" noChangeShapeType="1" noTextEdit="1"/>
              </p:cNvSpPr>
              <p:nvPr/>
            </p:nvSpPr>
            <p:spPr bwMode="auto">
              <a:xfrm>
                <a:off x="914402" y="3646488"/>
                <a:ext cx="10515595" cy="2736850"/>
              </a:xfrm>
              <a:prstGeom prst="rect">
                <a:avLst/>
              </a:prstGeom>
              <a:blipFill>
                <a:blip r:embed="rId7"/>
                <a:stretch>
                  <a:fillRect l="-966" t="-1843" r="-1087" b="-152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10271" name="Rectangle 31"/>
          <p:cNvSpPr>
            <a:spLocks noGrp="1" noChangeArrowheads="1"/>
          </p:cNvSpPr>
          <p:nvPr>
            <p:ph type="title" idx="4294967295"/>
          </p:nvPr>
        </p:nvSpPr>
        <p:spPr>
          <a:xfrm>
            <a:off x="2055813" y="288926"/>
            <a:ext cx="7886700" cy="1325563"/>
          </a:xfrm>
        </p:spPr>
        <p:txBody>
          <a:bodyPr/>
          <a:lstStyle/>
          <a:p>
            <a:r>
              <a:rPr lang="en-US" altLang="x-none"/>
              <a:t>Stability Under Slow Switching</a:t>
            </a:r>
          </a:p>
        </p:txBody>
      </p:sp>
      <p:sp>
        <p:nvSpPr>
          <p:cNvPr id="10272" name="Line 32"/>
          <p:cNvSpPr>
            <a:spLocks noChangeShapeType="1"/>
          </p:cNvSpPr>
          <p:nvPr/>
        </p:nvSpPr>
        <p:spPr bwMode="auto">
          <a:xfrm>
            <a:off x="4610100" y="2314576"/>
            <a:ext cx="0" cy="885825"/>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273" name="Text Box 33"/>
          <p:cNvSpPr txBox="1">
            <a:spLocks noChangeArrowheads="1"/>
          </p:cNvSpPr>
          <p:nvPr/>
        </p:nvSpPr>
        <p:spPr bwMode="auto">
          <a:xfrm>
            <a:off x="3883026" y="3230563"/>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t>mode 1</a:t>
            </a:r>
          </a:p>
        </p:txBody>
      </p:sp>
      <p:sp>
        <p:nvSpPr>
          <p:cNvPr id="10274" name="Text Box 34"/>
          <p:cNvSpPr txBox="1">
            <a:spLocks noChangeArrowheads="1"/>
          </p:cNvSpPr>
          <p:nvPr/>
        </p:nvSpPr>
        <p:spPr bwMode="auto">
          <a:xfrm>
            <a:off x="4797426" y="3230563"/>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t>mode 2</a:t>
            </a:r>
          </a:p>
        </p:txBody>
      </p:sp>
      <p:sp>
        <p:nvSpPr>
          <p:cNvPr id="10275" name="Text Box 35"/>
          <p:cNvSpPr txBox="1">
            <a:spLocks noChangeArrowheads="1"/>
          </p:cNvSpPr>
          <p:nvPr/>
        </p:nvSpPr>
        <p:spPr bwMode="auto">
          <a:xfrm>
            <a:off x="7007226" y="3205163"/>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t>mode 2</a:t>
            </a:r>
          </a:p>
        </p:txBody>
      </p:sp>
      <p:sp>
        <p:nvSpPr>
          <p:cNvPr id="10276" name="Text Box 36"/>
          <p:cNvSpPr txBox="1">
            <a:spLocks noChangeArrowheads="1"/>
          </p:cNvSpPr>
          <p:nvPr/>
        </p:nvSpPr>
        <p:spPr bwMode="auto">
          <a:xfrm>
            <a:off x="5991226" y="3205163"/>
            <a:ext cx="8980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a:t>mode 1</a:t>
            </a:r>
          </a:p>
        </p:txBody>
      </p:sp>
      <p:sp>
        <p:nvSpPr>
          <p:cNvPr id="10280" name="Text Box 40"/>
          <p:cNvSpPr txBox="1">
            <a:spLocks noChangeArrowheads="1"/>
          </p:cNvSpPr>
          <p:nvPr/>
        </p:nvSpPr>
        <p:spPr bwMode="auto">
          <a:xfrm>
            <a:off x="6632575" y="1204913"/>
            <a:ext cx="37734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1">
              <a:lnSpc>
                <a:spcPct val="90000"/>
              </a:lnSpc>
              <a:spcBef>
                <a:spcPct val="20000"/>
              </a:spcBef>
              <a:buClr>
                <a:schemeClr val="hlink"/>
              </a:buClr>
            </a:pPr>
            <a:r>
              <a:rPr lang="en-US" altLang="x-none" sz="2000">
                <a:solidFill>
                  <a:schemeClr val="hlink"/>
                </a:solidFill>
                <a:sym typeface="Wingdings" charset="2"/>
              </a:rPr>
              <a:t>[Hespanha and Morse`99]</a:t>
            </a:r>
            <a:endParaRPr lang="en-US" altLang="x-none" sz="2000"/>
          </a:p>
        </p:txBody>
      </p:sp>
      <p:sp>
        <p:nvSpPr>
          <p:cNvPr id="10282" name="Rectangle 42"/>
          <p:cNvSpPr>
            <a:spLocks noChangeArrowheads="1"/>
          </p:cNvSpPr>
          <p:nvPr/>
        </p:nvSpPr>
        <p:spPr bwMode="auto">
          <a:xfrm>
            <a:off x="4038600" y="6253718"/>
            <a:ext cx="2200275" cy="352425"/>
          </a:xfrm>
          <a:prstGeom prst="rect">
            <a:avLst/>
          </a:prstGeom>
          <a:noFill/>
          <a:ln w="222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Text Box 43"/>
          <p:cNvSpPr txBox="1">
            <a:spLocks noChangeArrowheads="1"/>
          </p:cNvSpPr>
          <p:nvPr/>
        </p:nvSpPr>
        <p:spPr bwMode="auto">
          <a:xfrm>
            <a:off x="5842000" y="0"/>
            <a:ext cx="482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altLang="x-none">
                <a:solidFill>
                  <a:schemeClr val="bg1"/>
                </a:solidFill>
              </a:rPr>
              <a:t>Proof Techniques: Stability</a:t>
            </a:r>
          </a:p>
        </p:txBody>
      </p:sp>
      <mc:AlternateContent xmlns:mc="http://schemas.openxmlformats.org/markup-compatibility/2006" xmlns:a14="http://schemas.microsoft.com/office/drawing/2010/main">
        <mc:Choice Requires="a14">
          <p:sp>
            <p:nvSpPr>
              <p:cNvPr id="2" name="TextBox 1"/>
              <p:cNvSpPr txBox="1"/>
              <p:nvPr/>
            </p:nvSpPr>
            <p:spPr>
              <a:xfrm>
                <a:off x="1784778" y="1554186"/>
                <a:ext cx="1901226" cy="6190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𝑉</m:t>
                              </m:r>
                            </m:e>
                            <m:sub>
                              <m:r>
                                <a:rPr lang="en-US" i="1">
                                  <a:latin typeface="Cambria Math" charset="0"/>
                                </a:rPr>
                                <m:t>𝑖</m:t>
                              </m:r>
                            </m:sub>
                          </m:sSub>
                        </m:num>
                        <m:den>
                          <m:r>
                            <a:rPr lang="en-US" i="1">
                              <a:latin typeface="Cambria Math" charset="0"/>
                            </a:rPr>
                            <m:t>𝜕</m:t>
                          </m:r>
                          <m:r>
                            <a:rPr lang="en-US" i="1">
                              <a:latin typeface="Cambria Math" charset="0"/>
                            </a:rPr>
                            <m:t>𝑥</m:t>
                          </m:r>
                        </m:den>
                      </m:f>
                      <m:r>
                        <a:rPr lang="en-US" i="1">
                          <a:latin typeface="Cambria Math" charset="0"/>
                        </a:rPr>
                        <m:t>≤</m:t>
                      </m:r>
                      <m:sSub>
                        <m:sSubPr>
                          <m:ctrlPr>
                            <a:rPr lang="en-US" i="1">
                              <a:latin typeface="Cambria Math" panose="02040503050406030204" pitchFamily="18" charset="0"/>
                            </a:rPr>
                          </m:ctrlPr>
                        </m:sSubPr>
                        <m:e>
                          <m:r>
                            <a:rPr lang="en-US" i="1">
                              <a:latin typeface="Cambria Math" charset="0"/>
                            </a:rPr>
                            <m:t>−2</m:t>
                          </m:r>
                          <m:sSub>
                            <m:sSubPr>
                              <m:ctrlPr>
                                <a:rPr lang="en-US" i="1">
                                  <a:latin typeface="Cambria Math" panose="02040503050406030204" pitchFamily="18" charset="0"/>
                                </a:rPr>
                              </m:ctrlPr>
                            </m:sSubPr>
                            <m:e>
                              <m:r>
                                <a:rPr lang="en-US" i="1">
                                  <a:latin typeface="Cambria Math" charset="0"/>
                                </a:rPr>
                                <m:t>𝜆</m:t>
                              </m:r>
                            </m:e>
                            <m:sub>
                              <m:r>
                                <a:rPr lang="en-US" i="1">
                                  <a:latin typeface="Cambria Math" charset="0"/>
                                </a:rPr>
                                <m:t>0</m:t>
                              </m:r>
                            </m:sub>
                          </m:sSub>
                          <m:r>
                            <a:rPr lang="en-US" i="1">
                              <a:latin typeface="Cambria Math" charset="0"/>
                            </a:rPr>
                            <m:t>𝑉</m:t>
                          </m:r>
                        </m:e>
                        <m:sub>
                          <m:r>
                            <a:rPr lang="en-US" i="1">
                              <a:latin typeface="Cambria Math" charset="0"/>
                            </a:rPr>
                            <m:t>𝑖</m:t>
                          </m:r>
                        </m:sub>
                      </m:sSub>
                      <m:r>
                        <a:rPr lang="en-US" i="1">
                          <a:latin typeface="Cambria Math" charset="0"/>
                        </a:rPr>
                        <m:t>(</m:t>
                      </m:r>
                      <m:r>
                        <a:rPr lang="en-US" i="1">
                          <a:latin typeface="Cambria Math" charset="0"/>
                        </a:rPr>
                        <m:t>𝑥</m:t>
                      </m:r>
                      <m:r>
                        <a:rPr lang="en-US" i="1">
                          <a:latin typeface="Cambria Math" charset="0"/>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784778" y="1554186"/>
                <a:ext cx="1901226" cy="619016"/>
              </a:xfrm>
              <a:prstGeom prst="rect">
                <a:avLst/>
              </a:prstGeom>
              <a:blipFill>
                <a:blip r:embed="rId8"/>
                <a:stretch>
                  <a:fillRect b="-400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2276970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Remarks about ADT theorem 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031" y="1825625"/>
                <a:ext cx="10931769" cy="4351338"/>
              </a:xfrm>
            </p:spPr>
            <p:txBody>
              <a:bodyPr>
                <a:normAutofit/>
              </a:bodyPr>
              <a:lstStyle/>
              <a:p>
                <a:pPr marL="514350" indent="-514350">
                  <a:buFont typeface="+mj-lt"/>
                  <a:buAutoNum type="arabicPeriod"/>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𝑓</m:t>
                        </m:r>
                      </m:e>
                      <m:sub>
                        <m:r>
                          <a:rPr lang="en-US" b="0" i="1" smtClean="0">
                            <a:latin typeface="Cambria Math" charset="0"/>
                          </a:rPr>
                          <m:t>𝑖</m:t>
                        </m:r>
                      </m:sub>
                    </m:sSub>
                  </m:oMath>
                </a14:m>
                <a:r>
                  <a:rPr lang="en-US" dirty="0"/>
                  <a:t> is globally asymptotically stable, then there exists a </a:t>
                </a:r>
                <a:r>
                  <a:rPr lang="en-US" dirty="0" err="1"/>
                  <a:t>Lyapunov</a:t>
                </a:r>
                <a:r>
                  <a:rPr lang="en-US" dirty="0"/>
                  <a:t> function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charset="0"/>
                          </a:rPr>
                          <m:t>𝑉</m:t>
                        </m:r>
                      </m:e>
                      <m:sub>
                        <m:r>
                          <a:rPr lang="en-US" i="1" dirty="0" smtClean="0">
                            <a:latin typeface="Cambria Math" charset="0"/>
                          </a:rPr>
                          <m:t>𝑖</m:t>
                        </m:r>
                      </m:sub>
                    </m:sSub>
                  </m:oMath>
                </a14:m>
                <a:r>
                  <a:rPr lang="en-US" dirty="0"/>
                  <a:t> that satisfies </a:t>
                </a:r>
                <a14:m>
                  <m:oMath xmlns:m="http://schemas.openxmlformats.org/officeDocument/2006/math">
                    <m:f>
                      <m:fPr>
                        <m:ctrlPr>
                          <a:rPr lang="en-US" i="1">
                            <a:latin typeface="Cambria Math" panose="02040503050406030204" pitchFamily="18" charset="0"/>
                          </a:rPr>
                        </m:ctrlPr>
                      </m:fPr>
                      <m:num>
                        <m:r>
                          <a:rPr lang="en-US" i="1">
                            <a:latin typeface="Cambria Math" charset="0"/>
                          </a:rPr>
                          <m:t>𝜕</m:t>
                        </m:r>
                        <m:sSub>
                          <m:sSubPr>
                            <m:ctrlPr>
                              <a:rPr lang="en-US" i="1">
                                <a:latin typeface="Cambria Math" panose="02040503050406030204" pitchFamily="18" charset="0"/>
                              </a:rPr>
                            </m:ctrlPr>
                          </m:sSubPr>
                          <m:e>
                            <m:r>
                              <a:rPr lang="en-US" i="1">
                                <a:latin typeface="Cambria Math" charset="0"/>
                              </a:rPr>
                              <m:t>𝑉</m:t>
                            </m:r>
                          </m:e>
                          <m:sub>
                            <m:r>
                              <a:rPr lang="en-US" i="1">
                                <a:latin typeface="Cambria Math" charset="0"/>
                              </a:rPr>
                              <m:t>𝑖</m:t>
                            </m:r>
                          </m:sub>
                        </m:sSub>
                      </m:num>
                      <m:den>
                        <m:r>
                          <a:rPr lang="en-US" i="1">
                            <a:latin typeface="Cambria Math" charset="0"/>
                          </a:rPr>
                          <m:t>𝜕</m:t>
                        </m:r>
                        <m:r>
                          <a:rPr lang="en-US" i="1">
                            <a:latin typeface="Cambria Math" charset="0"/>
                          </a:rPr>
                          <m:t>𝑥</m:t>
                        </m:r>
                      </m:den>
                    </m:f>
                    <m:r>
                      <a:rPr lang="en-US" i="1">
                        <a:latin typeface="Cambria Math" charset="0"/>
                      </a:rPr>
                      <m:t>≤</m:t>
                    </m:r>
                    <m:sSub>
                      <m:sSubPr>
                        <m:ctrlPr>
                          <a:rPr lang="en-US" i="1">
                            <a:latin typeface="Cambria Math" panose="02040503050406030204" pitchFamily="18" charset="0"/>
                          </a:rPr>
                        </m:ctrlPr>
                      </m:sSubPr>
                      <m:e>
                        <m:r>
                          <a:rPr lang="en-US" i="1">
                            <a:latin typeface="Cambria Math" charset="0"/>
                          </a:rPr>
                          <m:t>−2</m:t>
                        </m:r>
                        <m:sSub>
                          <m:sSubPr>
                            <m:ctrlPr>
                              <a:rPr lang="en-US" i="1">
                                <a:latin typeface="Cambria Math" panose="02040503050406030204" pitchFamily="18" charset="0"/>
                              </a:rPr>
                            </m:ctrlPr>
                          </m:sSubPr>
                          <m:e>
                            <m:r>
                              <a:rPr lang="en-US" i="1">
                                <a:latin typeface="Cambria Math" charset="0"/>
                              </a:rPr>
                              <m:t>𝜆</m:t>
                            </m:r>
                          </m:e>
                          <m:sub>
                            <m:r>
                              <a:rPr lang="en-US" b="0" i="1" smtClean="0">
                                <a:latin typeface="Cambria Math" charset="0"/>
                              </a:rPr>
                              <m:t>𝑖</m:t>
                            </m:r>
                          </m:sub>
                        </m:sSub>
                        <m:r>
                          <a:rPr lang="en-US" i="1">
                            <a:latin typeface="Cambria Math" charset="0"/>
                          </a:rPr>
                          <m:t>𝑉</m:t>
                        </m:r>
                      </m:e>
                      <m:sub>
                        <m:r>
                          <a:rPr lang="en-US" i="1">
                            <a:latin typeface="Cambria Math" charset="0"/>
                          </a:rPr>
                          <m:t>𝑖</m:t>
                        </m:r>
                      </m:sub>
                    </m:sSub>
                    <m:d>
                      <m:dPr>
                        <m:ctrlPr>
                          <a:rPr lang="en-US" i="1">
                            <a:latin typeface="Cambria Math" panose="02040503050406030204" pitchFamily="18" charset="0"/>
                          </a:rPr>
                        </m:ctrlPr>
                      </m:dPr>
                      <m:e>
                        <m:r>
                          <a:rPr lang="en-US" i="1">
                            <a:latin typeface="Cambria Math" charset="0"/>
                          </a:rPr>
                          <m:t>𝑥</m:t>
                        </m:r>
                      </m:e>
                    </m:d>
                  </m:oMath>
                </a14:m>
                <a:r>
                  <a:rPr lang="en-US" dirty="0"/>
                  <a:t> for appropriately chosen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𝜆</m:t>
                        </m:r>
                      </m:e>
                      <m:sub>
                        <m:r>
                          <a:rPr lang="en-US" b="0" i="1" smtClean="0">
                            <a:latin typeface="Cambria Math" charset="0"/>
                          </a:rPr>
                          <m:t>𝑖</m:t>
                        </m:r>
                      </m:sub>
                    </m:sSub>
                    <m:r>
                      <a:rPr lang="en-US" b="0" i="1" smtClean="0">
                        <a:latin typeface="Cambria Math" charset="0"/>
                      </a:rPr>
                      <m:t>&gt;0</m:t>
                    </m:r>
                  </m:oMath>
                </a14:m>
                <a:endParaRPr lang="en-US" dirty="0"/>
              </a:p>
              <a:p>
                <a:pPr marL="514350" indent="-514350">
                  <a:buFont typeface="+mj-lt"/>
                  <a:buAutoNum type="arabicPeriod"/>
                </a:pPr>
                <a:r>
                  <a:rPr lang="en-US" dirty="0"/>
                  <a:t>If the set of modes is finite,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𝜆</m:t>
                        </m:r>
                      </m:e>
                      <m:sub>
                        <m:r>
                          <a:rPr lang="en-US" b="0" i="1" smtClean="0">
                            <a:latin typeface="Cambria Math" charset="0"/>
                          </a:rPr>
                          <m:t>0</m:t>
                        </m:r>
                      </m:sub>
                    </m:sSub>
                  </m:oMath>
                </a14:m>
                <a:r>
                  <a:rPr lang="en-US" dirty="0"/>
                  <a:t> independent of </a:t>
                </a:r>
                <a14:m>
                  <m:oMath xmlns:m="http://schemas.openxmlformats.org/officeDocument/2006/math">
                    <m:r>
                      <a:rPr lang="en-US" b="0" i="1" smtClean="0">
                        <a:latin typeface="Cambria Math" charset="0"/>
                      </a:rPr>
                      <m:t>𝑖</m:t>
                    </m:r>
                  </m:oMath>
                </a14:m>
                <a:endParaRPr lang="en-US" dirty="0"/>
              </a:p>
              <a:p>
                <a:pPr marL="514350" indent="-514350">
                  <a:buFont typeface="+mj-lt"/>
                  <a:buAutoNum type="arabicPeriod"/>
                </a:pPr>
                <a:r>
                  <a:rPr lang="en-US" dirty="0"/>
                  <a:t>The other assumption restricts the maximum increase in the value of the current </a:t>
                </a:r>
                <a:r>
                  <a:rPr lang="en-US" dirty="0" err="1"/>
                  <a:t>Lyapunov</a:t>
                </a:r>
                <a:r>
                  <a:rPr lang="en-US" dirty="0"/>
                  <a:t> functions over any mode switch, by a factor of </a:t>
                </a:r>
                <a:r>
                  <a:rPr lang="en-US" dirty="0" err="1"/>
                  <a:t>μ</a:t>
                </a:r>
                <a:r>
                  <a:rPr lang="en-US" dirty="0"/>
                  <a:t>. </a:t>
                </a:r>
              </a:p>
              <a:p>
                <a:pPr marL="514350" indent="-514350">
                  <a:buFont typeface="+mj-lt"/>
                  <a:buAutoNum type="arabicPeriod"/>
                </a:pPr>
                <a:r>
                  <a:rPr lang="en-US" dirty="0"/>
                  <a:t>We will also assume that there exist strictly increasing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1</m:t>
                        </m:r>
                      </m:sub>
                    </m:sSub>
                  </m:oMath>
                </a14:m>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2</m:t>
                        </m:r>
                      </m:sub>
                    </m:sSub>
                  </m:oMath>
                </a14:m>
                <a:r>
                  <a:rPr lang="en-US" dirty="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1</m:t>
                        </m:r>
                      </m:sub>
                    </m:sSub>
                    <m:r>
                      <a:rPr lang="en-US" b="0" i="1" smtClean="0">
                        <a:latin typeface="Cambria Math" charset="0"/>
                      </a:rPr>
                      <m:t>(|</m:t>
                    </m:r>
                    <m:r>
                      <a:rPr lang="en-US" b="0" i="1" smtClean="0">
                        <a:latin typeface="Cambria Math" charset="0"/>
                      </a:rPr>
                      <m:t>𝑥</m:t>
                    </m:r>
                    <m:r>
                      <a:rPr lang="en-US" b="0" i="1" smtClean="0">
                        <a:latin typeface="Cambria Math" charset="0"/>
                      </a:rPr>
                      <m:t>|)</m:t>
                    </m:r>
                  </m:oMath>
                </a14:m>
                <a:r>
                  <a:rPr lang="mr-IN"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𝑉</m:t>
                        </m:r>
                      </m:e>
                      <m:sub>
                        <m:r>
                          <a:rPr lang="en-US" b="0" i="1" smtClean="0">
                            <a:latin typeface="Cambria Math" charset="0"/>
                          </a:rPr>
                          <m:t>𝑖</m:t>
                        </m:r>
                      </m:sub>
                    </m:sSub>
                    <m:d>
                      <m:dPr>
                        <m:ctrlPr>
                          <a:rPr lang="en-US" b="0" i="1" smtClean="0">
                            <a:latin typeface="Cambria Math" panose="02040503050406030204" pitchFamily="18" charset="0"/>
                          </a:rPr>
                        </m:ctrlPr>
                      </m:dPr>
                      <m:e>
                        <m:r>
                          <a:rPr lang="en-US" b="0" i="1" smtClean="0">
                            <a:latin typeface="Cambria Math" charset="0"/>
                          </a:rPr>
                          <m:t>𝑥</m:t>
                        </m:r>
                      </m:e>
                    </m:d>
                  </m:oMath>
                </a14:m>
                <a:r>
                  <a:rPr lang="mr-IN"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2</m:t>
                        </m:r>
                      </m:sub>
                    </m:sSub>
                  </m:oMath>
                </a14:m>
                <a:r>
                  <a:rPr lang="mr-IN" dirty="0"/>
                  <a:t>(</a:t>
                </a:r>
                <a14:m>
                  <m:oMath xmlns:m="http://schemas.openxmlformats.org/officeDocument/2006/math">
                    <m:r>
                      <a:rPr lang="en-US" b="0" i="1" smtClean="0">
                        <a:latin typeface="Cambria Math" charset="0"/>
                      </a:rPr>
                      <m:t>|</m:t>
                    </m:r>
                    <m:r>
                      <a:rPr lang="en-US" b="0" i="1" smtClean="0">
                        <a:latin typeface="Cambria Math" charset="0"/>
                      </a:rPr>
                      <m:t>𝑥</m:t>
                    </m:r>
                    <m:r>
                      <a:rPr lang="en-US" b="0" i="1" smtClean="0">
                        <a:latin typeface="Cambria Math" charset="0"/>
                      </a:rPr>
                      <m:t>|</m:t>
                    </m:r>
                  </m:oMath>
                </a14:m>
                <a:r>
                  <a:rPr lang="mr-IN"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031" y="1825625"/>
                <a:ext cx="10931769" cy="4351338"/>
              </a:xfrm>
              <a:blipFill>
                <a:blip r:embed="rId2"/>
                <a:stretch>
                  <a:fillRect l="-1044" t="-2924" r="-139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64977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749"/>
            <a:ext cx="7886700" cy="1325563"/>
          </a:xfrm>
        </p:spPr>
        <p:txBody>
          <a:bodyPr/>
          <a:lstStyle/>
          <a:p>
            <a:r>
              <a:rPr lang="en-US" dirty="0"/>
              <a:t>Proof sketch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79942"/>
                <a:ext cx="11131062" cy="6031281"/>
              </a:xfrm>
            </p:spPr>
            <p:txBody>
              <a:bodyPr>
                <a:noAutofit/>
              </a:bodyPr>
              <a:lstStyle/>
              <a:p>
                <a:pPr marL="0" indent="0">
                  <a:lnSpc>
                    <a:spcPct val="100000"/>
                  </a:lnSpc>
                  <a:buNone/>
                </a:pPr>
                <a:r>
                  <a:rPr lang="en-US" sz="2000" dirty="0"/>
                  <a:t>Suppose </a:t>
                </a:r>
                <a14:m>
                  <m:oMath xmlns:m="http://schemas.openxmlformats.org/officeDocument/2006/math">
                    <m:r>
                      <a:rPr lang="en-US" sz="2000" i="1">
                        <a:latin typeface="Cambria Math" charset="0"/>
                      </a:rPr>
                      <m:t>𝛼</m:t>
                    </m:r>
                  </m:oMath>
                </a14:m>
                <a:r>
                  <a:rPr lang="en-US" sz="2000" dirty="0"/>
                  <a:t> is any execution of A. </a:t>
                </a:r>
              </a:p>
              <a:p>
                <a:pPr marL="0" indent="0">
                  <a:lnSpc>
                    <a:spcPct val="100000"/>
                  </a:lnSpc>
                  <a:buNone/>
                </a:pPr>
                <a:r>
                  <a:rPr lang="en-US" sz="2000" dirty="0"/>
                  <a:t>Let </a:t>
                </a:r>
                <a14:m>
                  <m:oMath xmlns:m="http://schemas.openxmlformats.org/officeDocument/2006/math">
                    <m:r>
                      <a:rPr lang="en-US" sz="2000" i="1">
                        <a:latin typeface="Cambria Math" charset="0"/>
                      </a:rPr>
                      <m:t>𝑇</m:t>
                    </m:r>
                    <m:r>
                      <a:rPr lang="en-US" sz="2000" i="1">
                        <a:latin typeface="Cambria Math" charset="0"/>
                      </a:rPr>
                      <m:t>=</m:t>
                    </m:r>
                    <m:r>
                      <a:rPr lang="en-US" sz="2000" i="1">
                        <a:latin typeface="Cambria Math" charset="0"/>
                      </a:rPr>
                      <m:t>𝛼</m:t>
                    </m:r>
                    <m:r>
                      <a:rPr lang="en-US" sz="2000" i="1">
                        <a:latin typeface="Cambria Math" charset="0"/>
                      </a:rPr>
                      <m:t>.</m:t>
                    </m:r>
                    <m:r>
                      <a:rPr lang="en-US" sz="2000" i="1">
                        <a:latin typeface="Cambria Math" charset="0"/>
                      </a:rPr>
                      <m:t>𝑙𝑡𝑖𝑚𝑒</m:t>
                    </m:r>
                    <m:r>
                      <a:rPr lang="en-US" sz="2000" i="1">
                        <a:latin typeface="Cambria Math" charset="0"/>
                      </a:rPr>
                      <m:t> </m:t>
                    </m:r>
                  </m:oMath>
                </a14:m>
                <a:r>
                  <a:rPr lang="en-US" sz="2000" dirty="0"/>
                  <a:t>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𝑡</m:t>
                        </m:r>
                      </m:e>
                      <m:sub>
                        <m:r>
                          <a:rPr lang="en-US" sz="2000" i="1">
                            <a:latin typeface="Cambria Math" charset="0"/>
                          </a:rPr>
                          <m:t>1</m:t>
                        </m:r>
                      </m:sub>
                    </m:sSub>
                    <m:r>
                      <a:rPr lang="en-US" sz="2000" i="1">
                        <a:latin typeface="Cambria Math" charset="0"/>
                      </a:rPr>
                      <m:t>, …,</m:t>
                    </m:r>
                    <m:sSub>
                      <m:sSubPr>
                        <m:ctrlPr>
                          <a:rPr lang="en-US" sz="2000" i="1">
                            <a:latin typeface="Cambria Math" panose="02040503050406030204" pitchFamily="18" charset="0"/>
                          </a:rPr>
                        </m:ctrlPr>
                      </m:sSubPr>
                      <m:e>
                        <m:r>
                          <a:rPr lang="en-US" sz="2000" i="1">
                            <a:latin typeface="Cambria Math" charset="0"/>
                          </a:rPr>
                          <m:t>𝑡</m:t>
                        </m:r>
                      </m:e>
                      <m:sub>
                        <m:r>
                          <a:rPr lang="en-US" sz="2000" i="1">
                            <a:latin typeface="Cambria Math" charset="0"/>
                          </a:rPr>
                          <m:t>𝑁</m:t>
                        </m:r>
                        <m:d>
                          <m:dPr>
                            <m:ctrlPr>
                              <a:rPr lang="en-US" sz="2000" i="1">
                                <a:latin typeface="Cambria Math" panose="02040503050406030204" pitchFamily="18" charset="0"/>
                              </a:rPr>
                            </m:ctrlPr>
                          </m:dPr>
                          <m:e>
                            <m:r>
                              <a:rPr lang="en-US" sz="2000" i="1">
                                <a:latin typeface="Cambria Math" charset="0"/>
                              </a:rPr>
                              <m:t>𝛼</m:t>
                            </m:r>
                          </m:e>
                        </m:d>
                      </m:sub>
                    </m:sSub>
                    <m:r>
                      <a:rPr lang="en-US" sz="2000" i="1">
                        <a:latin typeface="Cambria Math" charset="0"/>
                      </a:rPr>
                      <m:t> </m:t>
                    </m:r>
                  </m:oMath>
                </a14:m>
                <a:r>
                  <a:rPr lang="en-US" sz="2000" dirty="0"/>
                  <a:t>be instants of mode switches in </a:t>
                </a:r>
                <a14:m>
                  <m:oMath xmlns:m="http://schemas.openxmlformats.org/officeDocument/2006/math">
                    <m:r>
                      <a:rPr lang="en-US" sz="2000" i="1">
                        <a:latin typeface="Cambria Math" charset="0"/>
                      </a:rPr>
                      <m:t>𝛼</m:t>
                    </m:r>
                  </m:oMath>
                </a14:m>
                <a:r>
                  <a:rPr lang="en-US" sz="2000" dirty="0"/>
                  <a:t>.</a:t>
                </a:r>
              </a:p>
              <a:p>
                <a:pPr marL="0" indent="0">
                  <a:lnSpc>
                    <a:spcPct val="100000"/>
                  </a:lnSpc>
                  <a:buNone/>
                </a:pPr>
                <a:r>
                  <a:rPr lang="en-US" sz="2000" dirty="0"/>
                  <a:t>We will find an upper-bound on the value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𝑙</m:t>
                        </m:r>
                      </m:sub>
                    </m:sSub>
                    <m:d>
                      <m:dPr>
                        <m:ctrlPr>
                          <a:rPr lang="en-US" sz="2000" i="1">
                            <a:latin typeface="Cambria Math" panose="02040503050406030204" pitchFamily="18" charset="0"/>
                          </a:rPr>
                        </m:ctrlPr>
                      </m:dPr>
                      <m:e>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𝑥</m:t>
                        </m:r>
                      </m:e>
                    </m:d>
                  </m:oMath>
                </a14:m>
                <a:endParaRPr lang="en-US" sz="2000" dirty="0"/>
              </a:p>
              <a:p>
                <a:pPr marL="0" indent="0">
                  <a:lnSpc>
                    <a:spcPct val="100000"/>
                  </a:lnSpc>
                  <a:buNone/>
                </a:pPr>
                <a:r>
                  <a:rPr lang="en-US" sz="2000" dirty="0"/>
                  <a:t>Define </a:t>
                </a:r>
                <a14:m>
                  <m:oMath xmlns:m="http://schemas.openxmlformats.org/officeDocument/2006/math">
                    <m:r>
                      <a:rPr lang="en-US" sz="2000" i="1">
                        <a:latin typeface="Cambria Math" charset="0"/>
                      </a:rPr>
                      <m:t>𝑊</m:t>
                    </m:r>
                    <m:d>
                      <m:dPr>
                        <m:ctrlPr>
                          <a:rPr lang="en-US" sz="2000" i="1">
                            <a:latin typeface="Cambria Math" panose="02040503050406030204" pitchFamily="18" charset="0"/>
                          </a:rPr>
                        </m:ctrlPr>
                      </m:dPr>
                      <m:e>
                        <m:r>
                          <a:rPr lang="en-US" sz="2000" i="1">
                            <a:latin typeface="Cambria Math" charset="0"/>
                          </a:rPr>
                          <m:t>𝑡</m:t>
                        </m:r>
                      </m:e>
                    </m:d>
                    <m:r>
                      <a:rPr lang="en-US" sz="2000" i="1">
                        <a:latin typeface="Cambria Math" charset="0"/>
                      </a:rPr>
                      <m:t>=</m:t>
                    </m:r>
                    <m:sSup>
                      <m:sSupPr>
                        <m:ctrlPr>
                          <a:rPr lang="en-US" sz="2000" i="1">
                            <a:latin typeface="Cambria Math" panose="02040503050406030204" pitchFamily="18" charset="0"/>
                          </a:rPr>
                        </m:ctrlPr>
                      </m:sSupPr>
                      <m:e>
                        <m:r>
                          <a:rPr lang="en-US" sz="2000" i="1">
                            <a:latin typeface="Cambria Math" charset="0"/>
                          </a:rPr>
                          <m:t>𝑒</m:t>
                        </m:r>
                      </m:e>
                      <m:sup>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𝑡</m:t>
                        </m:r>
                      </m:sup>
                    </m:sSup>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𝑡</m:t>
                            </m:r>
                          </m:e>
                        </m:d>
                        <m:r>
                          <a:rPr lang="en-US" sz="2000" i="1">
                            <a:latin typeface="Cambria Math" charset="0"/>
                          </a:rPr>
                          <m:t>.</m:t>
                        </m:r>
                        <m:r>
                          <a:rPr lang="en-US" sz="2000" i="1">
                            <a:latin typeface="Cambria Math" charset="0"/>
                          </a:rPr>
                          <m:t>𝑙</m:t>
                        </m:r>
                      </m:sub>
                    </m:sSub>
                    <m:r>
                      <a:rPr lang="en-US" sz="2000" i="1">
                        <a:latin typeface="Cambria Math" charset="0"/>
                      </a:rPr>
                      <m:t>(</m:t>
                    </m:r>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𝑡</m:t>
                        </m:r>
                      </m:e>
                    </m:d>
                    <m:r>
                      <a:rPr lang="en-US" sz="2000" i="1">
                        <a:latin typeface="Cambria Math" charset="0"/>
                      </a:rPr>
                      <m:t>.</m:t>
                    </m:r>
                    <m:r>
                      <a:rPr lang="en-US" sz="2000" i="1">
                        <a:latin typeface="Cambria Math" charset="0"/>
                      </a:rPr>
                      <m:t>𝑥</m:t>
                    </m:r>
                    <m:r>
                      <a:rPr lang="en-US" sz="2000" i="1">
                        <a:latin typeface="Cambria Math" charset="0"/>
                      </a:rPr>
                      <m:t>)</m:t>
                    </m:r>
                  </m:oMath>
                </a14:m>
                <a:endParaRPr lang="en-US" sz="2000" dirty="0"/>
              </a:p>
              <a:p>
                <a:pPr marL="0" indent="0">
                  <a:lnSpc>
                    <a:spcPct val="100000"/>
                  </a:lnSpc>
                  <a:buNone/>
                </a:pPr>
                <a14:m>
                  <m:oMath xmlns:m="http://schemas.openxmlformats.org/officeDocument/2006/math">
                    <m:r>
                      <a:rPr lang="en-US" sz="2000" i="1">
                        <a:latin typeface="Cambria Math" charset="0"/>
                      </a:rPr>
                      <m:t>𝑊</m:t>
                    </m:r>
                  </m:oMath>
                </a14:m>
                <a:r>
                  <a:rPr lang="en-US" sz="2000" dirty="0"/>
                  <a:t> is non-increasing between mode switches </a:t>
                </a:r>
                <a14:m>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charset="0"/>
                          </a:rPr>
                          <m:t> </m:t>
                        </m:r>
                        <m:f>
                          <m:fPr>
                            <m:ctrlPr>
                              <a:rPr lang="en-US" sz="2000" i="1">
                                <a:latin typeface="Cambria Math" panose="02040503050406030204" pitchFamily="18" charset="0"/>
                              </a:rPr>
                            </m:ctrlPr>
                          </m:fPr>
                          <m:num>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𝑖</m:t>
                                </m:r>
                              </m:sub>
                            </m:sSub>
                          </m:num>
                          <m:den>
                            <m:r>
                              <a:rPr lang="en-US" sz="2000" i="1">
                                <a:latin typeface="Cambria Math" charset="0"/>
                              </a:rPr>
                              <m:t>𝜕</m:t>
                            </m:r>
                            <m:r>
                              <a:rPr lang="en-US" sz="2000" i="1">
                                <a:latin typeface="Cambria Math" charset="0"/>
                              </a:rPr>
                              <m:t>𝑥</m:t>
                            </m:r>
                          </m:den>
                        </m:f>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𝑉</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𝑥</m:t>
                            </m:r>
                          </m:e>
                        </m:d>
                      </m:e>
                    </m:d>
                  </m:oMath>
                </a14:m>
                <a:endParaRPr lang="en-US" sz="2000" dirty="0"/>
              </a:p>
              <a:p>
                <a:pPr marL="0" indent="0">
                  <a:lnSpc>
                    <a:spcPct val="100000"/>
                  </a:lnSpc>
                  <a:buNone/>
                </a:pPr>
                <a:r>
                  <a:rPr lang="en-US" sz="2000" dirty="0"/>
                  <a:t>That is, </a:t>
                </a:r>
                <a14:m>
                  <m:oMath xmlns:m="http://schemas.openxmlformats.org/officeDocument/2006/math">
                    <m:r>
                      <a:rPr lang="en-US" sz="2000" i="1">
                        <a:latin typeface="Cambria Math" charset="0"/>
                      </a:rPr>
                      <m:t>𝑊</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charset="0"/>
                              </a:rPr>
                              <m:t>𝑡</m:t>
                            </m:r>
                          </m:e>
                          <m:sub>
                            <m:r>
                              <a:rPr lang="en-US" sz="2000" i="1">
                                <a:latin typeface="Cambria Math" charset="0"/>
                              </a:rPr>
                              <m:t>𝑖</m:t>
                            </m:r>
                            <m:r>
                              <a:rPr lang="en-US" sz="2000" i="1">
                                <a:latin typeface="Cambria Math" charset="0"/>
                              </a:rPr>
                              <m:t>+1</m:t>
                            </m:r>
                          </m:sub>
                          <m:sup>
                            <m:r>
                              <a:rPr lang="en-US" sz="2000" i="1">
                                <a:latin typeface="Cambria Math" charset="0"/>
                              </a:rPr>
                              <m:t>−</m:t>
                            </m:r>
                          </m:sup>
                        </m:sSubSup>
                      </m:e>
                    </m:d>
                    <m:r>
                      <a:rPr lang="en-US" sz="2000" i="1">
                        <a:latin typeface="Cambria Math" charset="0"/>
                      </a:rPr>
                      <m:t>≤</m:t>
                    </m:r>
                    <m:r>
                      <a:rPr lang="en-US" sz="2000" i="1">
                        <a:latin typeface="Cambria Math" charset="0"/>
                      </a:rPr>
                      <m:t>𝑊</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charset="0"/>
                              </a:rPr>
                              <m:t>𝑡</m:t>
                            </m:r>
                          </m:e>
                          <m:sub>
                            <m:r>
                              <a:rPr lang="en-US" sz="2000" i="1">
                                <a:latin typeface="Cambria Math" charset="0"/>
                              </a:rPr>
                              <m:t>𝑖</m:t>
                            </m:r>
                          </m:sub>
                          <m:sup/>
                        </m:sSubSup>
                      </m:e>
                    </m:d>
                  </m:oMath>
                </a14:m>
                <a:endParaRPr lang="en-US" sz="2000" dirty="0"/>
              </a:p>
              <a:p>
                <a:pPr marL="0" indent="0">
                  <a:lnSpc>
                    <a:spcPct val="100000"/>
                  </a:lnSpc>
                  <a:buNone/>
                </a:pPr>
                <a14:m>
                  <m:oMath xmlns:m="http://schemas.openxmlformats.org/officeDocument/2006/math">
                    <m:r>
                      <a:rPr lang="en-US" sz="2000" i="1">
                        <a:latin typeface="Cambria Math" charset="0"/>
                      </a:rPr>
                      <m:t>𝑊</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charset="0"/>
                              </a:rPr>
                              <m:t>𝑡</m:t>
                            </m:r>
                          </m:e>
                          <m:sub>
                            <m:r>
                              <a:rPr lang="en-US" sz="2000" i="1">
                                <a:latin typeface="Cambria Math" charset="0"/>
                              </a:rPr>
                              <m:t>𝑖</m:t>
                            </m:r>
                            <m:r>
                              <a:rPr lang="en-US" sz="2000" i="1">
                                <a:latin typeface="Cambria Math" charset="0"/>
                              </a:rPr>
                              <m:t>+1</m:t>
                            </m:r>
                          </m:sub>
                          <m:sup/>
                        </m:sSubSup>
                      </m:e>
                    </m:d>
                    <m:r>
                      <a:rPr lang="en-US" sz="2000" i="1">
                        <a:latin typeface="Cambria Math" charset="0"/>
                      </a:rPr>
                      <m:t>≤</m:t>
                    </m:r>
                    <m:r>
                      <a:rPr lang="en-US" sz="2000" i="1">
                        <a:latin typeface="Cambria Math" charset="0"/>
                      </a:rPr>
                      <m:t>𝜇</m:t>
                    </m:r>
                    <m:r>
                      <a:rPr lang="en-US" sz="2000" i="1">
                        <a:latin typeface="Cambria Math" charset="0"/>
                      </a:rPr>
                      <m:t>𝑊</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charset="0"/>
                              </a:rPr>
                              <m:t>𝑡</m:t>
                            </m:r>
                          </m:e>
                          <m:sub>
                            <m:r>
                              <a:rPr lang="en-US" sz="2000" i="1">
                                <a:latin typeface="Cambria Math" charset="0"/>
                              </a:rPr>
                              <m:t>𝑖</m:t>
                            </m:r>
                            <m:r>
                              <a:rPr lang="en-US" sz="2000" i="1">
                                <a:latin typeface="Cambria Math" charset="0"/>
                              </a:rPr>
                              <m:t>+1</m:t>
                            </m:r>
                          </m:sub>
                          <m:sup>
                            <m:r>
                              <a:rPr lang="en-US" sz="2000" i="1">
                                <a:latin typeface="Cambria Math" charset="0"/>
                              </a:rPr>
                              <m:t>−</m:t>
                            </m:r>
                          </m:sup>
                        </m:sSubSup>
                      </m:e>
                    </m:d>
                    <m:r>
                      <a:rPr lang="en-US" sz="2000" i="1">
                        <a:latin typeface="Cambria Math" charset="0"/>
                      </a:rPr>
                      <m:t>≤</m:t>
                    </m:r>
                    <m:r>
                      <a:rPr lang="en-US" sz="2000" i="1">
                        <a:latin typeface="Cambria Math" charset="0"/>
                      </a:rPr>
                      <m:t>𝜇</m:t>
                    </m:r>
                    <m:r>
                      <a:rPr lang="en-US" sz="2000" i="1">
                        <a:latin typeface="Cambria Math" charset="0"/>
                      </a:rPr>
                      <m:t>𝑊</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𝑡</m:t>
                            </m:r>
                          </m:e>
                          <m:sub>
                            <m:r>
                              <a:rPr lang="en-US" sz="2000" i="1">
                                <a:latin typeface="Cambria Math" charset="0"/>
                              </a:rPr>
                              <m:t>𝑖</m:t>
                            </m:r>
                          </m:sub>
                        </m:sSub>
                      </m:e>
                    </m:d>
                  </m:oMath>
                </a14:m>
                <a:r>
                  <a:rPr lang="en-US" sz="2000" dirty="0"/>
                  <a:t> </a:t>
                </a:r>
              </a:p>
              <a:p>
                <a:pPr marL="0" indent="0">
                  <a:lnSpc>
                    <a:spcPct val="100000"/>
                  </a:lnSpc>
                  <a:buNone/>
                </a:pPr>
                <a:r>
                  <a:rPr lang="en-US" sz="2000" dirty="0"/>
                  <a:t>Iterating this </a:t>
                </a:r>
                <a14:m>
                  <m:oMath xmlns:m="http://schemas.openxmlformats.org/officeDocument/2006/math">
                    <m:r>
                      <a:rPr lang="en-US" sz="2000" i="1">
                        <a:latin typeface="Cambria Math" charset="0"/>
                      </a:rPr>
                      <m:t>𝑁</m:t>
                    </m:r>
                    <m:d>
                      <m:dPr>
                        <m:ctrlPr>
                          <a:rPr lang="en-US" sz="2000" i="1">
                            <a:latin typeface="Cambria Math" panose="02040503050406030204" pitchFamily="18" charset="0"/>
                          </a:rPr>
                        </m:ctrlPr>
                      </m:dPr>
                      <m:e>
                        <m:r>
                          <a:rPr lang="en-US" sz="2000" i="1">
                            <a:latin typeface="Cambria Math" charset="0"/>
                          </a:rPr>
                          <m:t>𝛼</m:t>
                        </m:r>
                      </m:e>
                    </m:d>
                    <m:r>
                      <a:rPr lang="en-US" sz="2000" i="1">
                        <a:latin typeface="Cambria Math" charset="0"/>
                      </a:rPr>
                      <m:t> </m:t>
                    </m:r>
                  </m:oMath>
                </a14:m>
                <a:r>
                  <a:rPr lang="en-US" sz="2000" dirty="0"/>
                  <a:t>times: </a:t>
                </a:r>
                <a14:m>
                  <m:oMath xmlns:m="http://schemas.openxmlformats.org/officeDocument/2006/math">
                    <m:r>
                      <a:rPr lang="en-US" sz="2000" i="1">
                        <a:latin typeface="Cambria Math" charset="0"/>
                      </a:rPr>
                      <m:t>𝑊</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sSup>
                      <m:sSupPr>
                        <m:ctrlPr>
                          <a:rPr lang="en-US" sz="2000" i="1">
                            <a:latin typeface="Cambria Math" panose="02040503050406030204" pitchFamily="18" charset="0"/>
                          </a:rPr>
                        </m:ctrlPr>
                      </m:sSupPr>
                      <m:e>
                        <m:r>
                          <a:rPr lang="en-US" sz="2000" i="1">
                            <a:latin typeface="Cambria Math" charset="0"/>
                          </a:rPr>
                          <m:t>𝜇</m:t>
                        </m:r>
                      </m:e>
                      <m:sup>
                        <m:r>
                          <a:rPr lang="en-US" sz="2000" i="1">
                            <a:latin typeface="Cambria Math" charset="0"/>
                          </a:rPr>
                          <m:t>𝑁</m:t>
                        </m:r>
                        <m:r>
                          <a:rPr lang="en-US" sz="2000" i="1">
                            <a:latin typeface="Cambria Math" charset="0"/>
                          </a:rPr>
                          <m:t>(</m:t>
                        </m:r>
                        <m:r>
                          <a:rPr lang="en-US" sz="2000" i="1">
                            <a:latin typeface="Cambria Math" charset="0"/>
                          </a:rPr>
                          <m:t>𝛼</m:t>
                        </m:r>
                        <m:r>
                          <a:rPr lang="en-US" sz="2000" i="1">
                            <a:latin typeface="Cambria Math" charset="0"/>
                          </a:rPr>
                          <m:t>)</m:t>
                        </m:r>
                      </m:sup>
                    </m:sSup>
                    <m:r>
                      <a:rPr lang="en-US" sz="2000" i="1">
                        <a:latin typeface="Cambria Math" charset="0"/>
                      </a:rPr>
                      <m:t>𝑊</m:t>
                    </m:r>
                    <m:d>
                      <m:dPr>
                        <m:ctrlPr>
                          <a:rPr lang="en-US" sz="2000" i="1">
                            <a:latin typeface="Cambria Math" panose="02040503050406030204" pitchFamily="18" charset="0"/>
                          </a:rPr>
                        </m:ctrlPr>
                      </m:dPr>
                      <m:e>
                        <m:r>
                          <a:rPr lang="en-US" sz="2000" i="1">
                            <a:latin typeface="Cambria Math" charset="0"/>
                          </a:rPr>
                          <m:t>0</m:t>
                        </m:r>
                      </m:e>
                    </m:d>
                  </m:oMath>
                </a14:m>
                <a:endParaRPr lang="en-US" sz="2000" dirty="0"/>
              </a:p>
              <a:p>
                <a:pPr marL="0" indent="0">
                  <a:lnSpc>
                    <a:spcPct val="100000"/>
                  </a:lnSpc>
                  <a:buNone/>
                </a:pPr>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charset="0"/>
                          </a:rPr>
                          <m:t>𝑒</m:t>
                        </m:r>
                      </m:e>
                      <m:sup>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𝑇</m:t>
                        </m:r>
                      </m:sup>
                    </m:sSup>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𝑙</m:t>
                        </m:r>
                      </m:sub>
                    </m:sSub>
                    <m:d>
                      <m:dPr>
                        <m:ctrlPr>
                          <a:rPr lang="en-US" sz="2000" i="1">
                            <a:latin typeface="Cambria Math" panose="02040503050406030204" pitchFamily="18" charset="0"/>
                          </a:rPr>
                        </m:ctrlPr>
                      </m:dPr>
                      <m:e>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𝑥</m:t>
                        </m:r>
                      </m:e>
                    </m:d>
                    <m:r>
                      <a:rPr lang="en-US" sz="2000" i="1">
                        <a:latin typeface="Cambria Math" charset="0"/>
                      </a:rPr>
                      <m:t>≤</m:t>
                    </m:r>
                    <m:sSub>
                      <m:sSubPr>
                        <m:ctrlPr>
                          <a:rPr lang="en-US" sz="2000" i="1">
                            <a:latin typeface="Cambria Math" panose="02040503050406030204" pitchFamily="18" charset="0"/>
                          </a:rPr>
                        </m:ctrlPr>
                      </m:sSubPr>
                      <m:e>
                        <m:sSup>
                          <m:sSupPr>
                            <m:ctrlPr>
                              <a:rPr lang="en-US" sz="2000" i="1">
                                <a:latin typeface="Cambria Math" panose="02040503050406030204" pitchFamily="18" charset="0"/>
                              </a:rPr>
                            </m:ctrlPr>
                          </m:sSupPr>
                          <m:e>
                            <m:r>
                              <a:rPr lang="en-US" sz="2000" i="1">
                                <a:latin typeface="Cambria Math" charset="0"/>
                              </a:rPr>
                              <m:t>𝜇</m:t>
                            </m:r>
                          </m:e>
                          <m:sup>
                            <m:r>
                              <a:rPr lang="en-US" sz="2000" i="1">
                                <a:latin typeface="Cambria Math" charset="0"/>
                              </a:rPr>
                              <m:t>𝑁</m:t>
                            </m:r>
                            <m:d>
                              <m:dPr>
                                <m:ctrlPr>
                                  <a:rPr lang="en-US" sz="2000" i="1">
                                    <a:latin typeface="Cambria Math" panose="02040503050406030204" pitchFamily="18" charset="0"/>
                                  </a:rPr>
                                </m:ctrlPr>
                              </m:dPr>
                              <m:e>
                                <m:r>
                                  <a:rPr lang="en-US" sz="2000" i="1">
                                    <a:latin typeface="Cambria Math" charset="0"/>
                                  </a:rPr>
                                  <m:t>𝛼</m:t>
                                </m:r>
                              </m:e>
                            </m:d>
                          </m:sup>
                        </m:sSup>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𝑙</m:t>
                        </m:r>
                      </m:sub>
                    </m:sSub>
                    <m:r>
                      <a:rPr lang="en-US" sz="2000" i="1">
                        <a:latin typeface="Cambria Math" charset="0"/>
                      </a:rPr>
                      <m:t>(</m:t>
                    </m:r>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𝑥</m:t>
                    </m:r>
                    <m:r>
                      <a:rPr lang="en-US" sz="2000" i="1">
                        <a:latin typeface="Cambria Math" charset="0"/>
                      </a:rPr>
                      <m:t>)</m:t>
                    </m:r>
                  </m:oMath>
                </a14:m>
                <a:endParaRPr lang="en-US" sz="2000" dirty="0"/>
              </a:p>
              <a:p>
                <a:pPr marL="457200" lvl="1" indent="0">
                  <a:lnSpc>
                    <a:spcPct val="100000"/>
                  </a:lnSpc>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𝑙</m:t>
                        </m:r>
                      </m:sub>
                    </m:sSub>
                    <m:d>
                      <m:dPr>
                        <m:ctrlPr>
                          <a:rPr lang="en-US" sz="2000" i="1">
                            <a:latin typeface="Cambria Math" panose="02040503050406030204" pitchFamily="18" charset="0"/>
                          </a:rPr>
                        </m:ctrlPr>
                      </m:dPr>
                      <m:e>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𝑥</m:t>
                        </m:r>
                      </m:e>
                    </m:d>
                    <m:r>
                      <a:rPr lang="en-US" sz="2000" i="1">
                        <a:latin typeface="Cambria Math" charset="0"/>
                      </a:rPr>
                      <m:t>≤</m:t>
                    </m:r>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charset="0"/>
                              </a:rPr>
                              <m:t>𝜇</m:t>
                            </m:r>
                          </m:e>
                          <m:sup>
                            <m:r>
                              <a:rPr lang="en-US" sz="2000" i="1">
                                <a:latin typeface="Cambria Math" charset="0"/>
                              </a:rPr>
                              <m:t>𝑁</m:t>
                            </m:r>
                            <m:d>
                              <m:dPr>
                                <m:ctrlPr>
                                  <a:rPr lang="en-US" sz="2000" i="1">
                                    <a:latin typeface="Cambria Math" panose="02040503050406030204" pitchFamily="18" charset="0"/>
                                  </a:rPr>
                                </m:ctrlPr>
                              </m:dPr>
                              <m:e>
                                <m:r>
                                  <a:rPr lang="en-US" sz="2000" i="1">
                                    <a:latin typeface="Cambria Math" charset="0"/>
                                  </a:rPr>
                                  <m:t>𝛼</m:t>
                                </m:r>
                              </m:e>
                            </m:d>
                          </m:sup>
                        </m:sSup>
                        <m:r>
                          <a:rPr lang="en-US" sz="2000" i="1">
                            <a:latin typeface="Cambria Math" charset="0"/>
                          </a:rPr>
                          <m:t>𝑒</m:t>
                        </m:r>
                      </m:e>
                      <m:sup>
                        <m:r>
                          <a:rPr lang="en-US" sz="2000" i="1">
                            <a:solidFill>
                              <a:srgbClr val="FF0000"/>
                            </a:solidFill>
                            <a:latin typeface="Cambria Math" charset="0"/>
                          </a:rPr>
                          <m:t>−2</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charset="0"/>
                              </a:rPr>
                              <m:t>𝜆</m:t>
                            </m:r>
                          </m:e>
                          <m:sub>
                            <m:r>
                              <a:rPr lang="en-US" sz="2000" i="1">
                                <a:solidFill>
                                  <a:srgbClr val="FF0000"/>
                                </a:solidFill>
                                <a:latin typeface="Cambria Math" charset="0"/>
                              </a:rPr>
                              <m:t>0</m:t>
                            </m:r>
                          </m:sub>
                        </m:sSub>
                        <m:r>
                          <a:rPr lang="en-US" sz="2000" i="1">
                            <a:solidFill>
                              <a:srgbClr val="FF0000"/>
                            </a:solidFill>
                            <a:latin typeface="Cambria Math" charset="0"/>
                          </a:rPr>
                          <m:t>𝑇</m:t>
                        </m:r>
                      </m:sup>
                    </m:sSup>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𝑙</m:t>
                        </m:r>
                      </m:sub>
                    </m:sSub>
                    <m:r>
                      <a:rPr lang="en-US" sz="2000" i="1">
                        <a:latin typeface="Cambria Math" charset="0"/>
                      </a:rPr>
                      <m:t>(</m:t>
                    </m:r>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𝑥</m:t>
                    </m:r>
                    <m:r>
                      <a:rPr lang="en-US" sz="2000" i="1">
                        <a:latin typeface="Cambria Math" charset="0"/>
                      </a:rPr>
                      <m:t>)=</m:t>
                    </m:r>
                    <m:sSup>
                      <m:sSupPr>
                        <m:ctrlPr>
                          <a:rPr lang="en-US" sz="2000" i="1">
                            <a:latin typeface="Cambria Math" panose="02040503050406030204" pitchFamily="18" charset="0"/>
                          </a:rPr>
                        </m:ctrlPr>
                      </m:sSupPr>
                      <m:e>
                        <m:r>
                          <a:rPr lang="en-US" sz="2000" i="1">
                            <a:latin typeface="Cambria Math" charset="0"/>
                          </a:rPr>
                          <m:t>𝑒</m:t>
                        </m:r>
                      </m:e>
                      <m:sup>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𝑇</m:t>
                        </m:r>
                        <m:r>
                          <a:rPr lang="en-US" sz="2000" i="1">
                            <a:latin typeface="Cambria Math" charset="0"/>
                          </a:rPr>
                          <m:t>+</m:t>
                        </m:r>
                        <m:r>
                          <a:rPr lang="en-US" sz="2000" i="1">
                            <a:solidFill>
                              <a:srgbClr val="FF0000"/>
                            </a:solidFill>
                            <a:latin typeface="Cambria Math" charset="0"/>
                          </a:rPr>
                          <m:t>𝑁</m:t>
                        </m:r>
                        <m:d>
                          <m:dPr>
                            <m:ctrlPr>
                              <a:rPr lang="en-US" sz="2000" i="1">
                                <a:solidFill>
                                  <a:srgbClr val="FF0000"/>
                                </a:solidFill>
                                <a:latin typeface="Cambria Math" panose="02040503050406030204" pitchFamily="18" charset="0"/>
                              </a:rPr>
                            </m:ctrlPr>
                          </m:dPr>
                          <m:e>
                            <m:r>
                              <a:rPr lang="en-US" sz="2000" i="1">
                                <a:solidFill>
                                  <a:srgbClr val="FF0000"/>
                                </a:solidFill>
                                <a:latin typeface="Cambria Math" charset="0"/>
                              </a:rPr>
                              <m:t>𝛼</m:t>
                            </m:r>
                          </m:e>
                        </m:d>
                        <m:func>
                          <m:funcPr>
                            <m:ctrlPr>
                              <a:rPr lang="en-US" sz="2000" i="1">
                                <a:solidFill>
                                  <a:srgbClr val="FF0000"/>
                                </a:solidFill>
                                <a:latin typeface="Cambria Math" panose="02040503050406030204" pitchFamily="18" charset="0"/>
                              </a:rPr>
                            </m:ctrlPr>
                          </m:funcPr>
                          <m:fName>
                            <m:r>
                              <m:rPr>
                                <m:sty m:val="p"/>
                              </m:rPr>
                              <a:rPr lang="en-US" sz="2000">
                                <a:solidFill>
                                  <a:srgbClr val="FF0000"/>
                                </a:solidFill>
                                <a:latin typeface="Cambria Math" charset="0"/>
                              </a:rPr>
                              <m:t>log</m:t>
                            </m:r>
                          </m:fName>
                          <m:e>
                            <m:r>
                              <a:rPr lang="en-US" sz="2000" i="1">
                                <a:solidFill>
                                  <a:srgbClr val="FF0000"/>
                                </a:solidFill>
                                <a:latin typeface="Cambria Math" charset="0"/>
                              </a:rPr>
                              <m:t>𝜇</m:t>
                            </m:r>
                          </m:e>
                        </m:func>
                      </m:sup>
                    </m:sSup>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𝑙</m:t>
                        </m:r>
                      </m:sub>
                    </m:sSub>
                    <m:r>
                      <a:rPr lang="en-US" sz="2000" i="1">
                        <a:latin typeface="Cambria Math" charset="0"/>
                      </a:rPr>
                      <m:t>(</m:t>
                    </m:r>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𝑥</m:t>
                    </m:r>
                    <m:r>
                      <a:rPr lang="en-US" sz="2000" i="1">
                        <a:latin typeface="Cambria Math" charset="0"/>
                      </a:rPr>
                      <m:t>)</m:t>
                    </m:r>
                  </m:oMath>
                </a14:m>
                <a:endParaRPr lang="en-US" sz="2000" dirty="0"/>
              </a:p>
              <a:p>
                <a:pPr marL="0" lvl="1" indent="0">
                  <a:lnSpc>
                    <a:spcPct val="100000"/>
                  </a:lnSpc>
                  <a:spcBef>
                    <a:spcPts val="1000"/>
                  </a:spcBef>
                  <a:buNone/>
                </a:pPr>
                <a:r>
                  <a:rPr lang="en-US" sz="2000" dirty="0"/>
                  <a:t>If </a:t>
                </a:r>
                <a14:m>
                  <m:oMath xmlns:m="http://schemas.openxmlformats.org/officeDocument/2006/math">
                    <m:r>
                      <a:rPr lang="en-US" sz="2000" i="1">
                        <a:latin typeface="Cambria Math" charset="0"/>
                      </a:rPr>
                      <m:t>𝛼</m:t>
                    </m:r>
                  </m:oMath>
                </a14:m>
                <a:r>
                  <a:rPr lang="en-US" sz="2000" dirty="0"/>
                  <a:t> has ADT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𝜏</m:t>
                        </m:r>
                      </m:e>
                      <m:sub>
                        <m:r>
                          <a:rPr lang="en-US" sz="2000" i="1">
                            <a:latin typeface="Cambria Math" charset="0"/>
                          </a:rPr>
                          <m:t>𝑎</m:t>
                        </m:r>
                      </m:sub>
                    </m:sSub>
                  </m:oMath>
                </a14:m>
                <a:r>
                  <a:rPr lang="en-US" sz="2000" dirty="0"/>
                  <a:t> then, recall, </a:t>
                </a:r>
                <a14:m>
                  <m:oMath xmlns:m="http://schemas.openxmlformats.org/officeDocument/2006/math">
                    <m:r>
                      <a:rPr lang="en-US" sz="2000" i="1">
                        <a:latin typeface="Cambria Math" charset="0"/>
                      </a:rPr>
                      <m:t>𝑁</m:t>
                    </m:r>
                    <m:d>
                      <m:dPr>
                        <m:ctrlPr>
                          <a:rPr lang="en-US" sz="2000" i="1">
                            <a:latin typeface="Cambria Math" panose="02040503050406030204" pitchFamily="18" charset="0"/>
                          </a:rPr>
                        </m:ctrlPr>
                      </m:dPr>
                      <m:e>
                        <m:r>
                          <a:rPr lang="en-US" sz="2000" i="1">
                            <a:latin typeface="Cambria Math" charset="0"/>
                          </a:rPr>
                          <m:t>𝛼</m:t>
                        </m:r>
                      </m:e>
                    </m:d>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𝑁</m:t>
                        </m:r>
                      </m:e>
                      <m:sub>
                        <m:r>
                          <a:rPr lang="en-US" sz="2000" i="1">
                            <a:latin typeface="Cambria Math" charset="0"/>
                          </a:rPr>
                          <m:t>0</m:t>
                        </m:r>
                      </m:sub>
                    </m:sSub>
                    <m:r>
                      <a:rPr lang="en-US" sz="2000" i="1">
                        <a:latin typeface="Cambria Math" charset="0"/>
                      </a:rPr>
                      <m:t>+</m:t>
                    </m:r>
                    <m:r>
                      <a:rPr lang="en-US" sz="2000" i="1">
                        <a:latin typeface="Cambria Math" charset="0"/>
                      </a:rPr>
                      <m:t>𝑇</m:t>
                    </m:r>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𝜏</m:t>
                        </m:r>
                      </m:e>
                      <m:sub>
                        <m:r>
                          <a:rPr lang="en-US" sz="2000" i="1">
                            <a:latin typeface="Cambria Math" charset="0"/>
                          </a:rPr>
                          <m:t>𝑎</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𝑙</m:t>
                        </m:r>
                      </m:sub>
                    </m:sSub>
                    <m:d>
                      <m:dPr>
                        <m:ctrlPr>
                          <a:rPr lang="en-US" sz="2000" i="1">
                            <a:latin typeface="Cambria Math" panose="02040503050406030204" pitchFamily="18" charset="0"/>
                          </a:rPr>
                        </m:ctrlPr>
                      </m:dPr>
                      <m:e>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𝑇</m:t>
                            </m:r>
                          </m:e>
                        </m:d>
                        <m:r>
                          <a:rPr lang="en-US" sz="2000" i="1">
                            <a:latin typeface="Cambria Math" charset="0"/>
                          </a:rPr>
                          <m:t>.</m:t>
                        </m:r>
                        <m:r>
                          <a:rPr lang="en-US" sz="2000" i="1">
                            <a:latin typeface="Cambria Math" charset="0"/>
                          </a:rPr>
                          <m:t>𝑥</m:t>
                        </m:r>
                      </m:e>
                    </m:d>
                    <m:r>
                      <a:rPr lang="en-US" sz="2000" i="1">
                        <a:latin typeface="Cambria Math" charset="0"/>
                      </a:rPr>
                      <m:t>≤</m:t>
                    </m:r>
                    <m:sSup>
                      <m:sSupPr>
                        <m:ctrlPr>
                          <a:rPr lang="en-US" sz="2000" i="1">
                            <a:latin typeface="Cambria Math" panose="02040503050406030204" pitchFamily="18" charset="0"/>
                          </a:rPr>
                        </m:ctrlPr>
                      </m:sSupPr>
                      <m:e>
                        <m:r>
                          <a:rPr lang="en-US" sz="2000" i="1">
                            <a:latin typeface="Cambria Math" charset="0"/>
                          </a:rPr>
                          <m:t>𝑒</m:t>
                        </m:r>
                      </m:e>
                      <m:sup>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𝑇</m:t>
                        </m:r>
                        <m:r>
                          <a:rPr lang="en-US" sz="2000" i="1">
                            <a:latin typeface="Cambria Math"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charset="0"/>
                              </a:rPr>
                              <m:t>𝑁</m:t>
                            </m:r>
                          </m:e>
                          <m:sub>
                            <m:r>
                              <a:rPr lang="en-US" sz="2000" i="1">
                                <a:solidFill>
                                  <a:srgbClr val="FF0000"/>
                                </a:solidFill>
                                <a:latin typeface="Cambria Math" charset="0"/>
                              </a:rPr>
                              <m:t>0</m:t>
                            </m:r>
                          </m:sub>
                        </m:sSub>
                        <m:r>
                          <a:rPr lang="en-US" sz="2000" i="1">
                            <a:solidFill>
                              <a:srgbClr val="FF0000"/>
                            </a:solidFill>
                            <a:latin typeface="Cambria Math" charset="0"/>
                          </a:rPr>
                          <m:t>+</m:t>
                        </m:r>
                        <m:r>
                          <a:rPr lang="en-US" sz="2000" i="1">
                            <a:solidFill>
                              <a:srgbClr val="FF0000"/>
                            </a:solidFill>
                            <a:latin typeface="Cambria Math" charset="0"/>
                          </a:rPr>
                          <m:t>𝑇</m:t>
                        </m:r>
                        <m:r>
                          <a:rPr lang="en-US" sz="2000" i="1">
                            <a:solidFill>
                              <a:srgbClr val="FF0000"/>
                            </a:solidFill>
                            <a:latin typeface="Cambria Math" charset="0"/>
                          </a:rPr>
                          <m: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charset="0"/>
                              </a:rPr>
                              <m:t>𝜏</m:t>
                            </m:r>
                          </m:e>
                          <m:sub>
                            <m:r>
                              <a:rPr lang="en-US" sz="2000" i="1">
                                <a:solidFill>
                                  <a:srgbClr val="FF0000"/>
                                </a:solidFill>
                                <a:latin typeface="Cambria Math" charset="0"/>
                              </a:rPr>
                              <m:t>𝑎</m:t>
                            </m:r>
                          </m:sub>
                        </m:sSub>
                        <m:r>
                          <a:rPr lang="en-US" sz="2000" i="1">
                            <a:latin typeface="Cambria Math" charset="0"/>
                          </a:rPr>
                          <m:t>)</m:t>
                        </m:r>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𝜇</m:t>
                            </m:r>
                          </m:e>
                        </m:func>
                      </m:sup>
                    </m:sSup>
                    <m:sSub>
                      <m:sSubPr>
                        <m:ctrlPr>
                          <a:rPr lang="en-US" sz="2000" i="1">
                            <a:latin typeface="Cambria Math" panose="02040503050406030204" pitchFamily="18" charset="0"/>
                          </a:rPr>
                        </m:ctrlPr>
                      </m:sSubPr>
                      <m:e>
                        <m:r>
                          <a:rPr lang="en-US" sz="2000" i="1">
                            <a:latin typeface="Cambria Math" charset="0"/>
                          </a:rPr>
                          <m:t>𝑉</m:t>
                        </m:r>
                      </m:e>
                      <m:sub>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𝑙</m:t>
                        </m:r>
                      </m:sub>
                    </m:sSub>
                    <m:r>
                      <a:rPr lang="en-US" sz="2000" i="1">
                        <a:latin typeface="Cambria Math" charset="0"/>
                      </a:rPr>
                      <m:t>(</m:t>
                    </m:r>
                    <m:r>
                      <a:rPr lang="en-US" sz="2000" i="1">
                        <a:latin typeface="Cambria Math" charset="0"/>
                      </a:rPr>
                      <m:t>𝛼</m:t>
                    </m:r>
                    <m:d>
                      <m:dPr>
                        <m:ctrlPr>
                          <a:rPr lang="en-US" sz="2000" i="1">
                            <a:latin typeface="Cambria Math" panose="02040503050406030204" pitchFamily="18" charset="0"/>
                          </a:rPr>
                        </m:ctrlPr>
                      </m:dPr>
                      <m:e>
                        <m:r>
                          <a:rPr lang="en-US" sz="2000" i="1">
                            <a:latin typeface="Cambria Math" charset="0"/>
                          </a:rPr>
                          <m:t>0</m:t>
                        </m:r>
                      </m:e>
                    </m:d>
                    <m:r>
                      <a:rPr lang="en-US" sz="2000" i="1">
                        <a:latin typeface="Cambria Math" charset="0"/>
                      </a:rPr>
                      <m:t>.</m:t>
                    </m:r>
                    <m:r>
                      <a:rPr lang="en-US" sz="2000" i="1">
                        <a:latin typeface="Cambria Math" charset="0"/>
                      </a:rPr>
                      <m:t>𝑥</m:t>
                    </m:r>
                    <m:r>
                      <a:rPr lang="en-US" sz="2000" i="1">
                        <a:latin typeface="Cambria Math" charset="0"/>
                      </a:rPr>
                      <m:t>)≤</m:t>
                    </m:r>
                    <m:r>
                      <a:rPr lang="en-US" sz="2000" i="1">
                        <a:solidFill>
                          <a:srgbClr val="00B050"/>
                        </a:solidFill>
                        <a:latin typeface="Cambria Math" charset="0"/>
                      </a:rPr>
                      <m:t>𝐶</m:t>
                    </m:r>
                    <m:sSup>
                      <m:sSupPr>
                        <m:ctrlPr>
                          <a:rPr lang="en-US" sz="2000" i="1">
                            <a:latin typeface="Cambria Math" panose="02040503050406030204" pitchFamily="18" charset="0"/>
                          </a:rPr>
                        </m:ctrlPr>
                      </m:sSupPr>
                      <m:e>
                        <m:r>
                          <a:rPr lang="en-US" sz="2000" i="1">
                            <a:latin typeface="Cambria Math" charset="0"/>
                          </a:rPr>
                          <m:t> </m:t>
                        </m:r>
                        <m:r>
                          <a:rPr lang="en-US" sz="2000" i="1">
                            <a:latin typeface="Cambria Math" charset="0"/>
                          </a:rPr>
                          <m:t>𝑒</m:t>
                        </m:r>
                      </m:e>
                      <m:sup>
                        <m:r>
                          <a:rPr lang="en-US" sz="2000" i="1">
                            <a:latin typeface="Cambria Math" charset="0"/>
                          </a:rPr>
                          <m:t>𝑇</m:t>
                        </m:r>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r>
                          <a:rPr lang="en-US" sz="2000" i="1">
                            <a:latin typeface="Cambria Math" charset="0"/>
                          </a:rPr>
                          <m:t>+</m:t>
                        </m:r>
                        <m:r>
                          <m:rPr>
                            <m:sty m:val="p"/>
                          </m:rPr>
                          <a:rPr lang="en-US" sz="2000" i="1">
                            <a:latin typeface="Cambria Math" charset="0"/>
                          </a:rPr>
                          <m:t>log</m:t>
                        </m:r>
                        <m:r>
                          <a:rPr lang="en-US" sz="2000" i="1">
                            <a:latin typeface="Cambria Math" charset="0"/>
                          </a:rPr>
                          <m:t> </m:t>
                        </m:r>
                        <m:r>
                          <a:rPr lang="en-US" sz="2000" i="1">
                            <a:latin typeface="Cambria Math" charset="0"/>
                          </a:rPr>
                          <m:t>𝜇</m:t>
                        </m:r>
                        <m:r>
                          <a:rPr lang="en-US" sz="2000" i="1">
                            <a:latin typeface="Cambria Math" charset="0"/>
                          </a:rPr>
                          <m:t> /</m:t>
                        </m:r>
                        <m:sSub>
                          <m:sSubPr>
                            <m:ctrlPr>
                              <a:rPr lang="en-US" sz="2000" i="1">
                                <a:latin typeface="Cambria Math" panose="02040503050406030204" pitchFamily="18" charset="0"/>
                              </a:rPr>
                            </m:ctrlPr>
                          </m:sSubPr>
                          <m:e>
                            <m:r>
                              <a:rPr lang="en-US" sz="2000" i="1">
                                <a:latin typeface="Cambria Math" charset="0"/>
                              </a:rPr>
                              <m:t>𝜏</m:t>
                            </m:r>
                          </m:e>
                          <m:sub>
                            <m:r>
                              <a:rPr lang="en-US" sz="2000" i="1">
                                <a:latin typeface="Cambria Math" charset="0"/>
                              </a:rPr>
                              <m:t>𝑎</m:t>
                            </m:r>
                            <m:r>
                              <a:rPr lang="en-US" sz="2000" i="1">
                                <a:latin typeface="Cambria Math" charset="0"/>
                              </a:rPr>
                              <m:t>) </m:t>
                            </m:r>
                          </m:sub>
                        </m:sSub>
                      </m:sup>
                    </m:sSup>
                  </m:oMath>
                </a14:m>
                <a:endParaRPr lang="en-US" sz="2000" dirty="0"/>
              </a:p>
              <a:p>
                <a:pPr marL="0" indent="0">
                  <a:lnSpc>
                    <a:spcPct val="100000"/>
                  </a:lnSpc>
                  <a:buNone/>
                </a:pPr>
                <a:r>
                  <a:rPr lang="en-US" sz="2000" dirty="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charset="0"/>
                          </a:rPr>
                          <m:t>𝜏</m:t>
                        </m:r>
                      </m:e>
                      <m:sub>
                        <m:r>
                          <a:rPr lang="en-US" sz="2000" i="1">
                            <a:latin typeface="Cambria Math" charset="0"/>
                          </a:rPr>
                          <m:t>𝑎</m:t>
                        </m:r>
                      </m:sub>
                    </m:sSub>
                    <m:r>
                      <a:rPr lang="en-US" sz="2000" i="1">
                        <a:latin typeface="Cambria Math" charset="0"/>
                      </a:rPr>
                      <m:t>&gt;</m:t>
                    </m:r>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𝜇</m:t>
                        </m:r>
                      </m:e>
                    </m:func>
                    <m:r>
                      <a:rPr lang="en-US" sz="2000" i="1">
                        <a:latin typeface="Cambria Math" charset="0"/>
                      </a:rPr>
                      <m:t>/2</m:t>
                    </m:r>
                    <m:sSub>
                      <m:sSubPr>
                        <m:ctrlPr>
                          <a:rPr lang="en-US" sz="2000" i="1">
                            <a:latin typeface="Cambria Math" panose="02040503050406030204" pitchFamily="18" charset="0"/>
                          </a:rPr>
                        </m:ctrlPr>
                      </m:sSubPr>
                      <m:e>
                        <m:r>
                          <a:rPr lang="en-US" sz="2000" i="1">
                            <a:latin typeface="Cambria Math" charset="0"/>
                          </a:rPr>
                          <m:t>𝜆</m:t>
                        </m:r>
                      </m:e>
                      <m:sub>
                        <m:r>
                          <a:rPr lang="en-US" sz="2000" i="1">
                            <a:latin typeface="Cambria Math" charset="0"/>
                          </a:rPr>
                          <m:t>0</m:t>
                        </m:r>
                      </m:sub>
                    </m:sSub>
                  </m:oMath>
                </a14:m>
                <a:r>
                  <a:rPr lang="en-US" sz="2000" dirty="0"/>
                  <a:t> then second term converges to 0 as </a:t>
                </a:r>
                <a14:m>
                  <m:oMath xmlns:m="http://schemas.openxmlformats.org/officeDocument/2006/math">
                    <m:r>
                      <a:rPr lang="en-US" sz="2000" i="1">
                        <a:latin typeface="Cambria Math" charset="0"/>
                      </a:rPr>
                      <m:t>𝑇</m:t>
                    </m:r>
                    <m:r>
                      <a:rPr lang="en-US" sz="2000" i="1">
                        <a:latin typeface="Cambria Math" charset="0"/>
                      </a:rPr>
                      <m:t>→∞</m:t>
                    </m:r>
                  </m:oMath>
                </a14:m>
                <a:r>
                  <a:rPr lang="en-US" sz="2000" dirty="0"/>
                  <a:t> then from assumption 4 it follows that </a:t>
                </a:r>
                <a14:m>
                  <m:oMath xmlns:m="http://schemas.openxmlformats.org/officeDocument/2006/math">
                    <m:r>
                      <a:rPr lang="en-US" sz="2000" i="1">
                        <a:latin typeface="Cambria Math" charset="0"/>
                      </a:rPr>
                      <m:t>𝛼</m:t>
                    </m:r>
                  </m:oMath>
                </a14:m>
                <a:r>
                  <a:rPr lang="en-US" sz="2000" dirty="0"/>
                  <a:t> converges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79942"/>
                <a:ext cx="11131062" cy="6031281"/>
              </a:xfrm>
              <a:blipFill>
                <a:blip r:embed="rId2"/>
                <a:stretch>
                  <a:fillRect l="-571" t="-632" b="-505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12697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sp>
        <p:nvSpPr>
          <p:cNvPr id="3" name="Content Placeholder 2"/>
          <p:cNvSpPr>
            <a:spLocks noGrp="1"/>
          </p:cNvSpPr>
          <p:nvPr>
            <p:ph idx="1"/>
          </p:nvPr>
        </p:nvSpPr>
        <p:spPr/>
        <p:txBody>
          <a:bodyPr/>
          <a:lstStyle/>
          <a:p>
            <a:r>
              <a:rPr lang="en-US" dirty="0"/>
              <a:t>More general conditions for termination proofs of automata (Disjunctive unions of well-founded relations) [</a:t>
            </a:r>
            <a:r>
              <a:rPr lang="en-US" dirty="0" err="1"/>
              <a:t>Podelski</a:t>
            </a:r>
            <a:r>
              <a:rPr lang="en-US" dirty="0"/>
              <a:t> and </a:t>
            </a:r>
            <a:r>
              <a:rPr lang="en-US" dirty="0" err="1"/>
              <a:t>Rybalchenko</a:t>
            </a:r>
            <a:r>
              <a:rPr lang="en-US" dirty="0"/>
              <a:t>]</a:t>
            </a:r>
          </a:p>
          <a:p>
            <a:r>
              <a:rPr lang="en-US" dirty="0"/>
              <a:t>Verification of dwell </a:t>
            </a:r>
            <a:r>
              <a:rPr lang="en-US"/>
              <a:t>time [Mitra </a:t>
            </a:r>
            <a:r>
              <a:rPr lang="en-US" dirty="0"/>
              <a:t>and </a:t>
            </a:r>
            <a:r>
              <a:rPr lang="en-US" dirty="0" err="1"/>
              <a:t>Liberzon</a:t>
            </a:r>
            <a:r>
              <a:rPr lang="en-US" dirty="0"/>
              <a:t>]</a:t>
            </a:r>
          </a:p>
          <a:p>
            <a:r>
              <a:rPr lang="en-US" dirty="0"/>
              <a:t>Abstractions for stability proofs [Prabhakar et al., </a:t>
            </a:r>
            <a:r>
              <a:rPr lang="en-US" dirty="0" err="1"/>
              <a:t>Duggirala</a:t>
            </a:r>
            <a:r>
              <a:rPr lang="en-US" dirty="0"/>
              <a:t> et al.]</a:t>
            </a:r>
          </a:p>
        </p:txBody>
      </p:sp>
      <p:sp>
        <p:nvSpPr>
          <p:cNvPr id="4" name="Footer Placeholder 3"/>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311856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41D1-F852-7845-9E40-F702E365B9E4}"/>
              </a:ext>
            </a:extLst>
          </p:cNvPr>
          <p:cNvSpPr>
            <a:spLocks noGrp="1"/>
          </p:cNvSpPr>
          <p:nvPr>
            <p:ph type="title"/>
          </p:nvPr>
        </p:nvSpPr>
        <p:spPr/>
        <p:txBody>
          <a:bodyPr/>
          <a:lstStyle/>
          <a:p>
            <a:r>
              <a:rPr lang="en-US" dirty="0"/>
              <a:t>Progress properties			Invariance/safety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9363672-D5C0-C84B-BD94-ED9D59162528}"/>
                  </a:ext>
                </a:extLst>
              </p:cNvPr>
              <p:cNvSpPr>
                <a:spLocks noGrp="1"/>
              </p:cNvSpPr>
              <p:nvPr>
                <p:ph sz="half" idx="1"/>
              </p:nvPr>
            </p:nvSpPr>
            <p:spPr/>
            <p:txBody>
              <a:bodyPr>
                <a:normAutofit/>
              </a:bodyPr>
              <a:lstStyle/>
              <a:p>
                <a:r>
                  <a:rPr lang="en-US" sz="2400" dirty="0"/>
                  <a:t>Every behavior system </a:t>
                </a:r>
                <a14:m>
                  <m:oMath xmlns:m="http://schemas.openxmlformats.org/officeDocument/2006/math">
                    <m:r>
                      <a:rPr lang="en-US" sz="2400" i="1" smtClean="0">
                        <a:latin typeface="Cambria Math" panose="02040503050406030204" pitchFamily="18" charset="0"/>
                        <a:ea typeface="Cambria Math" panose="02040503050406030204" pitchFamily="18" charset="0"/>
                      </a:rPr>
                      <m:t>𝒜</m:t>
                    </m:r>
                  </m:oMath>
                </a14:m>
                <a:r>
                  <a:rPr lang="en-US" sz="2400" dirty="0"/>
                  <a:t> will </a:t>
                </a:r>
                <a:r>
                  <a:rPr lang="en-US" sz="2400" i="1" dirty="0"/>
                  <a:t>eventually</a:t>
                </a:r>
                <a:r>
                  <a:rPr lang="en-US" sz="2400" dirty="0"/>
                  <a:t> reach a goal </a:t>
                </a:r>
                <a:r>
                  <a:rPr lang="en-US" sz="2400" b="1" dirty="0"/>
                  <a:t>goal</a:t>
                </a:r>
              </a:p>
              <a:p>
                <a:r>
                  <a:rPr lang="en-US" sz="2400" dirty="0"/>
                  <a:t>CTL:</a:t>
                </a:r>
                <a:r>
                  <a:rPr lang="en-US" sz="2400" b="1" dirty="0"/>
                  <a:t> AF goal</a:t>
                </a:r>
                <a:endParaRPr lang="en-US" sz="2400" dirty="0"/>
              </a:p>
              <a:p>
                <a:r>
                  <a:rPr lang="en-US" sz="2400" dirty="0"/>
                  <a:t>Dijkstra: From any state, (possibly &gt;1 tokens) all executions get to a state with 1 token</a:t>
                </a:r>
              </a:p>
              <a:p>
                <a:endParaRPr lang="en-US" sz="2400" dirty="0"/>
              </a:p>
            </p:txBody>
          </p:sp>
        </mc:Choice>
        <mc:Fallback xmlns="">
          <p:sp>
            <p:nvSpPr>
              <p:cNvPr id="4" name="Content Placeholder 3">
                <a:extLst>
                  <a:ext uri="{FF2B5EF4-FFF2-40B4-BE49-F238E27FC236}">
                    <a16:creationId xmlns:a16="http://schemas.microsoft.com/office/drawing/2014/main" id="{F9363672-D5C0-C84B-BD94-ED9D59162528}"/>
                  </a:ext>
                </a:extLst>
              </p:cNvPr>
              <p:cNvSpPr>
                <a:spLocks noGrp="1" noRot="1" noChangeAspect="1" noMove="1" noResize="1" noEditPoints="1" noAdjustHandles="1" noChangeArrowheads="1" noChangeShapeType="1" noTextEdit="1"/>
              </p:cNvSpPr>
              <p:nvPr>
                <p:ph sz="half" idx="1"/>
              </p:nvPr>
            </p:nvSpPr>
            <p:spPr>
              <a:blipFill>
                <a:blip r:embed="rId2"/>
                <a:stretch>
                  <a:fillRect l="-1467" t="-2047"/>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3C03A211-2205-2E47-86AA-DA48A6A2D981}"/>
              </a:ext>
            </a:extLst>
          </p:cNvPr>
          <p:cNvSpPr>
            <a:spLocks noGrp="1"/>
          </p:cNvSpPr>
          <p:nvPr>
            <p:ph sz="half" idx="2"/>
          </p:nvPr>
        </p:nvSpPr>
        <p:spPr/>
        <p:txBody>
          <a:bodyPr>
            <a:normAutofit/>
          </a:bodyPr>
          <a:lstStyle/>
          <a:p>
            <a:r>
              <a:rPr lang="en-US" sz="2400" dirty="0"/>
              <a:t>No behavior of </a:t>
            </a:r>
            <a:r>
              <a:rPr lang="en-US" sz="2400" b="1" dirty="0"/>
              <a:t>A</a:t>
            </a:r>
            <a:r>
              <a:rPr lang="en-US" sz="2400" dirty="0"/>
              <a:t> goes outside of </a:t>
            </a:r>
            <a:r>
              <a:rPr lang="en-US" sz="2400" b="1" dirty="0"/>
              <a:t>unsafe</a:t>
            </a:r>
          </a:p>
          <a:p>
            <a:r>
              <a:rPr lang="en-US" sz="2400" dirty="0"/>
              <a:t>CTL: </a:t>
            </a:r>
            <a:r>
              <a:rPr lang="en-US" sz="2400" b="1" dirty="0"/>
              <a:t>AG unsafe</a:t>
            </a:r>
          </a:p>
          <a:p>
            <a:r>
              <a:rPr lang="en-US" sz="2400" dirty="0"/>
              <a:t>Dijkstra: Starting a state with a 1 token, all executions have 1 token</a:t>
            </a:r>
            <a:endParaRPr lang="en-US" sz="2400" b="1" dirty="0"/>
          </a:p>
          <a:p>
            <a:r>
              <a:rPr lang="en-US" sz="2400" dirty="0"/>
              <a:t>Finding a counterexample to safety does </a:t>
            </a:r>
            <a:r>
              <a:rPr lang="en-US" sz="2400" u="sng" dirty="0"/>
              <a:t>not</a:t>
            </a:r>
            <a:r>
              <a:rPr lang="en-US" sz="2400" dirty="0"/>
              <a:t> prove progress</a:t>
            </a:r>
          </a:p>
        </p:txBody>
      </p:sp>
    </p:spTree>
    <p:extLst>
      <p:ext uri="{BB962C8B-B14F-4D97-AF65-F5344CB8AC3E}">
        <p14:creationId xmlns:p14="http://schemas.microsoft.com/office/powerpoint/2010/main" val="37426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30EA39-4F48-E84B-8302-AE986FEBE2D8}"/>
              </a:ext>
            </a:extLst>
          </p:cNvPr>
          <p:cNvSpPr>
            <a:spLocks noGrp="1"/>
          </p:cNvSpPr>
          <p:nvPr>
            <p:ph type="title"/>
          </p:nvPr>
        </p:nvSpPr>
        <p:spPr/>
        <p:txBody>
          <a:bodyPr/>
          <a:lstStyle/>
          <a:p>
            <a:r>
              <a:rPr lang="en-US" dirty="0"/>
              <a:t>Proving termination for automata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EAE3FCD-8D34-0045-AE48-713ACC37C3CF}"/>
                  </a:ext>
                </a:extLst>
              </p:cNvPr>
              <p:cNvSpPr>
                <a:spLocks noGrp="1"/>
              </p:cNvSpPr>
              <p:nvPr>
                <p:ph idx="1"/>
              </p:nvPr>
            </p:nvSpPr>
            <p:spPr/>
            <p:txBody>
              <a:bodyPr>
                <a:normAutofit fontScale="85000" lnSpcReduction="20000"/>
              </a:bodyPr>
              <a:lstStyle/>
              <a:p>
                <a:pPr>
                  <a:lnSpc>
                    <a:spcPct val="110000"/>
                  </a:lnSpc>
                </a:pPr>
                <a:r>
                  <a:rPr lang="en-US" dirty="0"/>
                  <a:t>Automaton </a:t>
                </a:r>
                <a14:m>
                  <m:oMath xmlns:m="http://schemas.openxmlformats.org/officeDocument/2006/math">
                    <m:r>
                      <a:rPr lang="en-US" i="1">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a14:m>
                <a:endParaRPr lang="en-US" b="1" dirty="0">
                  <a:ea typeface="Cambria Math" panose="02040503050406030204" pitchFamily="18" charset="0"/>
                </a:endParaRPr>
              </a:p>
              <a:p>
                <a:pPr>
                  <a:lnSpc>
                    <a:spcPct val="110000"/>
                  </a:lnSpc>
                </a:pPr>
                <a:r>
                  <a:rPr lang="en-US" dirty="0">
                    <a:ea typeface="Cambria Math" panose="02040503050406030204" pitchFamily="18" charset="0"/>
                  </a:rPr>
                  <a:t>Recall </a:t>
                </a:r>
                <a14:m>
                  <m:oMath xmlns:m="http://schemas.openxmlformats.org/officeDocument/2006/math">
                    <m:r>
                      <a:rPr lang="en-US" b="1" i="1" smtClean="0">
                        <a:latin typeface="Cambria Math" panose="02040503050406030204" pitchFamily="18" charset="0"/>
                        <a:ea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𝑣𝑎𝑙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a:lnSpc>
                    <a:spcPct val="110000"/>
                  </a:lnSpc>
                </a:pPr>
                <a:r>
                  <a:rPr lang="en-US" dirty="0">
                    <a:ea typeface="Cambria Math" panose="02040503050406030204" pitchFamily="18" charset="0"/>
                  </a:rPr>
                  <a:t>Automaton terminates if it does not have any infinite executions</a:t>
                </a:r>
              </a:p>
              <a:p>
                <a:pPr>
                  <a:lnSpc>
                    <a:spcPct val="110000"/>
                  </a:lnSpc>
                </a:pPr>
                <a:endParaRPr lang="en-US" dirty="0">
                  <a:ea typeface="Cambria Math" panose="02040503050406030204" pitchFamily="18" charset="0"/>
                </a:endParaRPr>
              </a:p>
              <a:p>
                <a:pPr>
                  <a:lnSpc>
                    <a:spcPct val="110000"/>
                  </a:lnSpc>
                </a:pPr>
                <a:r>
                  <a:rPr lang="en-US" dirty="0">
                    <a:ea typeface="Cambria Math" panose="02040503050406030204" pitchFamily="18" charset="0"/>
                  </a:rPr>
                  <a:t>Definition. A </a:t>
                </a:r>
                <a:r>
                  <a:rPr lang="en-US" b="1" dirty="0">
                    <a:ea typeface="Cambria Math" panose="02040503050406030204" pitchFamily="18" charset="0"/>
                  </a:rPr>
                  <a:t>well-founded relation </a:t>
                </a:r>
                <a:r>
                  <a:rPr lang="en-US" dirty="0">
                    <a:ea typeface="Cambria Math" panose="02040503050406030204" pitchFamily="18" charset="0"/>
                  </a:rPr>
                  <a:t>&lt; on a set S is a binary relation </a:t>
                </a:r>
                <a14:m>
                  <m:oMath xmlns:m="http://schemas.openxmlformats.org/officeDocument/2006/math">
                    <m:r>
                      <a:rPr lang="en-US" b="0" i="0" smtClean="0">
                        <a:latin typeface="Cambria Math" panose="02040503050406030204" pitchFamily="18" charset="0"/>
                        <a:ea typeface="Cambria Math" panose="02040503050406030204" pitchFamily="18" charset="0"/>
                      </a:rPr>
                      <m:t>&lt; </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such that every subset</a:t>
                </a:r>
                <a14:m>
                  <m:oMath xmlns:m="http://schemas.openxmlformats.org/officeDocument/2006/math">
                    <m:r>
                      <a:rPr lang="en-US" b="0" i="0"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ea typeface="Cambria Math" panose="02040503050406030204" pitchFamily="18" charset="0"/>
                  </a:rPr>
                  <a:t> has a least element. </a:t>
                </a:r>
              </a:p>
              <a:p>
                <a:pPr>
                  <a:lnSpc>
                    <a:spcPct val="110000"/>
                  </a:lnSpc>
                </a:pPr>
                <a:r>
                  <a:rPr lang="en-US" dirty="0">
                    <a:ea typeface="Cambria Math" panose="02040503050406030204" pitchFamily="18" charset="0"/>
                  </a:rPr>
                  <a:t>In other words, there are no infinite decreasing chains of elements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oMath>
                </a14:m>
                <a:r>
                  <a:rPr lang="en-US" dirty="0">
                    <a:ea typeface="Cambria Math" panose="02040503050406030204" pitchFamily="18" charset="0"/>
                  </a:rPr>
                  <a:t>.</a:t>
                </a:r>
              </a:p>
              <a:p>
                <a:pPr>
                  <a:lnSpc>
                    <a:spcPct val="110000"/>
                  </a:lnSpc>
                </a:pPr>
                <a:r>
                  <a:rPr lang="en-US" dirty="0">
                    <a:ea typeface="Cambria Math" panose="02040503050406030204" pitchFamily="18" charset="0"/>
                  </a:rPr>
                  <a:t>Example: </a:t>
                </a:r>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ℤ</m:t>
                    </m:r>
                  </m:oMath>
                </a14:m>
                <a:r>
                  <a:rPr lang="en-US" dirty="0">
                    <a:ea typeface="Cambria Math" panose="02040503050406030204" pitchFamily="18" charset="0"/>
                  </a:rPr>
                  <a:t> a &lt; b </a:t>
                </a:r>
                <a:r>
                  <a:rPr lang="en-US" dirty="0" err="1">
                    <a:ea typeface="Cambria Math" panose="02040503050406030204" pitchFamily="18" charset="0"/>
                  </a:rPr>
                  <a:t>iff</a:t>
                </a:r>
                <a:r>
                  <a:rPr lang="en-US" dirty="0">
                    <a:ea typeface="Cambria Math" panose="02040503050406030204" pitchFamily="18" charset="0"/>
                  </a:rPr>
                  <a:t> a divides b and a ≠ b</a:t>
                </a:r>
              </a:p>
              <a:p>
                <a:pPr>
                  <a:lnSpc>
                    <a:spcPct val="110000"/>
                  </a:lnSpc>
                </a:pPr>
                <a:r>
                  <a:rPr lang="en-US" dirty="0">
                    <a:ea typeface="Cambria Math" panose="02040503050406030204" pitchFamily="18" charset="0"/>
                  </a:rPr>
                  <a:t>Example: </a:t>
                </a:r>
                <a14:m>
                  <m:oMath xmlns:m="http://schemas.openxmlformats.org/officeDocument/2006/math">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e>
                      <m:sup>
                        <m:r>
                          <a:rPr lang="en-US" b="0" i="1" smtClean="0">
                            <a:latin typeface="Cambria Math" panose="02040503050406030204" pitchFamily="18" charset="0"/>
                            <a:ea typeface="Cambria Math" panose="02040503050406030204" pitchFamily="18" charset="0"/>
                          </a:rPr>
                          <m:t>∗</m:t>
                        </m:r>
                      </m:sup>
                    </m:sSup>
                  </m:oMath>
                </a14:m>
                <a:r>
                  <a:rPr lang="en-US" dirty="0">
                    <a:ea typeface="Cambria Math" panose="02040503050406030204" pitchFamily="18" charset="0"/>
                  </a:rPr>
                  <a:t> a &lt; b </a:t>
                </a:r>
                <a:r>
                  <a:rPr lang="en-US" dirty="0" err="1">
                    <a:ea typeface="Cambria Math" panose="02040503050406030204" pitchFamily="18" charset="0"/>
                  </a:rPr>
                  <a:t>iff</a:t>
                </a:r>
                <a:r>
                  <a:rPr lang="en-US" dirty="0">
                    <a:ea typeface="Cambria Math" panose="02040503050406030204" pitchFamily="18" charset="0"/>
                  </a:rPr>
                  <a:t> a is a proper substring of b</a:t>
                </a:r>
              </a:p>
              <a:p>
                <a:pPr>
                  <a:lnSpc>
                    <a:spcPct val="110000"/>
                  </a:lnSpc>
                </a:pPr>
                <a:endParaRPr lang="en-US" dirty="0">
                  <a:ea typeface="Cambria Math" panose="02040503050406030204" pitchFamily="18" charset="0"/>
                </a:endParaRPr>
              </a:p>
            </p:txBody>
          </p:sp>
        </mc:Choice>
        <mc:Fallback xmlns="">
          <p:sp>
            <p:nvSpPr>
              <p:cNvPr id="6" name="Content Placeholder 5">
                <a:extLst>
                  <a:ext uri="{FF2B5EF4-FFF2-40B4-BE49-F238E27FC236}">
                    <a16:creationId xmlns:a16="http://schemas.microsoft.com/office/drawing/2014/main" id="{4EAE3FCD-8D34-0045-AE48-713ACC37C3CF}"/>
                  </a:ext>
                </a:extLst>
              </p:cNvPr>
              <p:cNvSpPr>
                <a:spLocks noGrp="1" noRot="1" noChangeAspect="1" noMove="1" noResize="1" noEditPoints="1" noAdjustHandles="1" noChangeArrowheads="1" noChangeShapeType="1" noTextEdit="1"/>
              </p:cNvSpPr>
              <p:nvPr>
                <p:ph idx="1"/>
              </p:nvPr>
            </p:nvSpPr>
            <p:spPr>
              <a:blipFill>
                <a:blip r:embed="rId2"/>
                <a:stretch>
                  <a:fillRect l="-724" t="-2047" r="-603" b="-1462"/>
                </a:stretch>
              </a:blipFill>
            </p:spPr>
            <p:txBody>
              <a:bodyPr/>
              <a:lstStyle/>
              <a:p>
                <a:r>
                  <a:rPr lang="en-US">
                    <a:noFill/>
                  </a:rPr>
                  <a:t> </a:t>
                </a:r>
              </a:p>
            </p:txBody>
          </p:sp>
        </mc:Fallback>
      </mc:AlternateContent>
    </p:spTree>
    <p:extLst>
      <p:ext uri="{BB962C8B-B14F-4D97-AF65-F5344CB8AC3E}">
        <p14:creationId xmlns:p14="http://schemas.microsoft.com/office/powerpoint/2010/main" val="42587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FB8B-8F0D-7D42-9C83-91960497FA0E}"/>
              </a:ext>
            </a:extLst>
          </p:cNvPr>
          <p:cNvSpPr>
            <a:spLocks noGrp="1"/>
          </p:cNvSpPr>
          <p:nvPr>
            <p:ph type="title"/>
          </p:nvPr>
        </p:nvSpPr>
        <p:spPr/>
        <p:txBody>
          <a:bodyPr/>
          <a:lstStyle/>
          <a:p>
            <a:r>
              <a:rPr lang="en-US" dirty="0"/>
              <a:t>Proving termination for automata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944F66-8F7D-9244-AA2E-43F578F6DE12}"/>
                  </a:ext>
                </a:extLst>
              </p:cNvPr>
              <p:cNvSpPr>
                <a:spLocks noGrp="1"/>
              </p:cNvSpPr>
              <p:nvPr>
                <p:ph idx="1"/>
              </p:nvPr>
            </p:nvSpPr>
            <p:spPr>
              <a:xfrm>
                <a:off x="838200" y="1825625"/>
                <a:ext cx="10515600" cy="4667250"/>
              </a:xfrm>
            </p:spPr>
            <p:txBody>
              <a:bodyPr>
                <a:normAutofit fontScale="85000" lnSpcReduction="20000"/>
              </a:bodyPr>
              <a:lstStyle/>
              <a:p>
                <a:pPr marL="0" indent="0">
                  <a:lnSpc>
                    <a:spcPct val="110000"/>
                  </a:lnSpc>
                  <a:buNone/>
                </a:pPr>
                <a:r>
                  <a:rPr lang="en-US" b="1" dirty="0"/>
                  <a:t>Theorem.</a:t>
                </a:r>
                <a:r>
                  <a:rPr lang="en-US" dirty="0"/>
                  <a:t> Automaton </a:t>
                </a:r>
                <a14:m>
                  <m:oMath xmlns:m="http://schemas.openxmlformats.org/officeDocument/2006/math">
                    <m:r>
                      <a:rPr lang="en-US" i="1">
                        <a:latin typeface="Cambria Math" panose="02040503050406030204" pitchFamily="18" charset="0"/>
                        <a:ea typeface="Cambria Math" panose="02040503050406030204" pitchFamily="18" charset="0"/>
                      </a:rPr>
                      <m:t>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a14:m>
                <a:r>
                  <a:rPr lang="en-US" b="1" dirty="0">
                    <a:ea typeface="Cambria Math" panose="02040503050406030204" pitchFamily="18" charset="0"/>
                  </a:rPr>
                  <a:t> </a:t>
                </a:r>
                <a:r>
                  <a:rPr lang="en-US" dirty="0">
                    <a:ea typeface="Cambria Math" panose="02040503050406030204" pitchFamily="18" charset="0"/>
                  </a:rPr>
                  <a:t>terminates </a:t>
                </a:r>
                <a:r>
                  <a:rPr lang="en-US" dirty="0" err="1">
                    <a:ea typeface="Cambria Math" panose="02040503050406030204" pitchFamily="18" charset="0"/>
                  </a:rPr>
                  <a:t>iff</a:t>
                </a:r>
                <a:r>
                  <a:rPr lang="en-US" dirty="0">
                    <a:ea typeface="Cambria Math" panose="02040503050406030204" pitchFamily="18" charset="0"/>
                  </a:rPr>
                  <a:t> there exists a well-founded relation </a:t>
                </a:r>
                <a14:m>
                  <m:oMath xmlns:m="http://schemas.openxmlformats.org/officeDocument/2006/math">
                    <m:r>
                      <a:rPr lang="en-US" b="0" i="1" smtClean="0">
                        <a:latin typeface="Cambria Math" panose="02040503050406030204" pitchFamily="18" charset="0"/>
                        <a:ea typeface="Cambria Math" panose="02040503050406030204" pitchFamily="18" charset="0"/>
                      </a:rPr>
                      <m:t>𝑅</m:t>
                    </m:r>
                  </m:oMath>
                </a14:m>
                <a:r>
                  <a:rPr lang="en-US" dirty="0">
                    <a:ea typeface="Cambria Math" panose="02040503050406030204" pitchFamily="18" charset="0"/>
                  </a:rPr>
                  <a:t> such that </a:t>
                </a:r>
                <a14:m>
                  <m:oMath xmlns:m="http://schemas.openxmlformats.org/officeDocument/2006/math">
                    <m:r>
                      <a:rPr lang="en-US" b="1" i="1" smtClean="0">
                        <a:latin typeface="Cambria Math" panose="02040503050406030204" pitchFamily="18" charset="0"/>
                        <a:ea typeface="Cambria Math" panose="02040503050406030204" pitchFamily="18" charset="0"/>
                      </a:rPr>
                      <m:t>𝑫</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𝑅𝑒𝑎𝑐</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𝒜</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𝑅𝑒𝑎𝑐</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𝒜</m:t>
                        </m:r>
                      </m:sub>
                    </m:sSub>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US" dirty="0">
                    <a:ea typeface="Cambria Math" panose="02040503050406030204" pitchFamily="18" charset="0"/>
                  </a:rPr>
                  <a:t>.</a:t>
                </a:r>
              </a:p>
              <a:p>
                <a:pPr marL="0" indent="0">
                  <a:lnSpc>
                    <a:spcPct val="110000"/>
                  </a:lnSpc>
                  <a:buNone/>
                </a:pPr>
                <a:endParaRPr lang="en-US" dirty="0">
                  <a:ea typeface="Cambria Math" panose="02040503050406030204" pitchFamily="18" charset="0"/>
                </a:endParaRPr>
              </a:p>
              <a:p>
                <a:pPr marL="0" indent="0">
                  <a:lnSpc>
                    <a:spcPct val="110000"/>
                  </a:lnSpc>
                  <a:buNone/>
                </a:pPr>
                <a:r>
                  <a:rPr lang="en-US" dirty="0">
                    <a:ea typeface="Cambria Math" panose="02040503050406030204" pitchFamily="18" charset="0"/>
                  </a:rPr>
                  <a:t>Proof. If there exists </a:t>
                </a:r>
                <a14:m>
                  <m:oMath xmlns:m="http://schemas.openxmlformats.org/officeDocument/2006/math">
                    <m:r>
                      <a:rPr lang="en-US" b="0" i="1" smtClean="0">
                        <a:latin typeface="Cambria Math" panose="02040503050406030204" pitchFamily="18" charset="0"/>
                        <a:ea typeface="Cambria Math" panose="02040503050406030204" pitchFamily="18" charset="0"/>
                      </a:rPr>
                      <m:t>𝑅</m:t>
                    </m:r>
                  </m:oMath>
                </a14:m>
                <a:r>
                  <a:rPr lang="en-US" dirty="0">
                    <a:ea typeface="Cambria Math" panose="02040503050406030204" pitchFamily="18" charset="0"/>
                  </a:rPr>
                  <a:t> and automaton does not terminate. </a:t>
                </a:r>
              </a:p>
              <a:p>
                <a:pPr marL="0" indent="0">
                  <a:lnSpc>
                    <a:spcPct val="110000"/>
                  </a:lnSpc>
                  <a:buNone/>
                </a:pPr>
                <a:r>
                  <a:rPr lang="en-US" dirty="0">
                    <a:ea typeface="Cambria Math" panose="02040503050406030204" pitchFamily="18" charset="0"/>
                  </a:rPr>
                  <a:t>Then there exists an infinite sequence of states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with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𝑫</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Since these are reachable states,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oMath>
                </a14:m>
                <a:r>
                  <a:rPr lang="en-US" dirty="0">
                    <a:ea typeface="Cambria Math" panose="02040503050406030204" pitchFamily="18" charset="0"/>
                  </a:rPr>
                  <a:t> which violates the definition of a well-founded relation. </a:t>
                </a:r>
              </a:p>
              <a:p>
                <a:pPr marL="0" indent="0">
                  <a:lnSpc>
                    <a:spcPct val="110000"/>
                  </a:lnSpc>
                  <a:buNone/>
                </a:pPr>
                <a:r>
                  <a:rPr lang="en-US" dirty="0">
                    <a:ea typeface="Cambria Math" panose="02040503050406030204" pitchFamily="18" charset="0"/>
                  </a:rPr>
                  <a:t>Suppose </a:t>
                </a:r>
                <a14:m>
                  <m:oMath xmlns:m="http://schemas.openxmlformats.org/officeDocument/2006/math">
                    <m:r>
                      <a:rPr lang="en-US" i="1" smtClean="0">
                        <a:latin typeface="Cambria Math" panose="02040503050406030204" pitchFamily="18" charset="0"/>
                        <a:ea typeface="Cambria Math" panose="02040503050406030204" pitchFamily="18" charset="0"/>
                      </a:rPr>
                      <m:t>𝒜</m:t>
                    </m:r>
                  </m:oMath>
                </a14:m>
                <a:r>
                  <a:rPr lang="en-US" dirty="0">
                    <a:ea typeface="Cambria Math" panose="02040503050406030204" pitchFamily="18" charset="0"/>
                  </a:rPr>
                  <a:t> is terminating, we define </a:t>
                </a:r>
              </a:p>
              <a:p>
                <a:pPr marL="0" indent="0">
                  <a:lnSpc>
                    <a:spcPct val="110000"/>
                  </a:lnSpc>
                  <a:buNone/>
                </a:pPr>
                <a14:m>
                  <m:oMath xmlns:m="http://schemas.openxmlformats.org/officeDocument/2006/math">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r>
                      <m:rPr>
                        <m:nor/>
                      </m:rPr>
                      <a:rPr lang="en-US" dirty="0" smtClean="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𝑫</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𝑅𝑒𝑎𝑐</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𝒜</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𝑅𝑒𝑎𝑐</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𝒜</m:t>
                        </m:r>
                      </m:sub>
                    </m:sSub>
                  </m:oMath>
                </a14:m>
                <a:r>
                  <a:rPr lang="en-US" dirty="0">
                    <a:ea typeface="Cambria Math" panose="02040503050406030204" pitchFamily="18" charset="0"/>
                  </a:rPr>
                  <a:t> </a:t>
                </a:r>
              </a:p>
              <a:p>
                <a:pPr marL="0" indent="0">
                  <a:lnSpc>
                    <a:spcPct val="110000"/>
                  </a:lnSpc>
                  <a:buNone/>
                </a:pPr>
                <a:r>
                  <a:rPr lang="en-US" dirty="0">
                    <a:ea typeface="Cambria Math" panose="02040503050406030204" pitchFamily="18" charset="0"/>
                  </a:rPr>
                  <a:t>check that </a:t>
                </a:r>
                <a14:m>
                  <m:oMath xmlns:m="http://schemas.openxmlformats.org/officeDocument/2006/math">
                    <m:r>
                      <a:rPr lang="en-US" b="0" i="1" smtClean="0">
                        <a:latin typeface="Cambria Math" panose="02040503050406030204" pitchFamily="18" charset="0"/>
                        <a:ea typeface="Cambria Math" panose="02040503050406030204" pitchFamily="18" charset="0"/>
                      </a:rPr>
                      <m:t>𝑅</m:t>
                    </m:r>
                  </m:oMath>
                </a14:m>
                <a:r>
                  <a:rPr lang="en-US" dirty="0">
                    <a:ea typeface="Cambria Math" panose="02040503050406030204" pitchFamily="18" charset="0"/>
                  </a:rPr>
                  <a:t> is indeed well-founded (because </a:t>
                </a:r>
                <a14:m>
                  <m:oMath xmlns:m="http://schemas.openxmlformats.org/officeDocument/2006/math">
                    <m:r>
                      <a:rPr lang="en-US" b="1" i="1" smtClean="0">
                        <a:latin typeface="Cambria Math" panose="02040503050406030204" pitchFamily="18" charset="0"/>
                        <a:ea typeface="Cambria Math" panose="02040503050406030204" pitchFamily="18" charset="0"/>
                      </a:rPr>
                      <m:t>𝑫</m:t>
                    </m:r>
                  </m:oMath>
                </a14:m>
                <a:r>
                  <a:rPr lang="en-US" dirty="0">
                    <a:ea typeface="Cambria Math" panose="02040503050406030204" pitchFamily="18" charset="0"/>
                  </a:rPr>
                  <a:t> does not permit infinite sequences)</a:t>
                </a:r>
              </a:p>
              <a:p>
                <a:endParaRPr lang="en-US" b="1" dirty="0">
                  <a:ea typeface="Cambria Math" panose="020405030504060302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42944F66-8F7D-9244-AA2E-43F578F6DE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844" t="-1907" r="-1327"/>
                </a:stretch>
              </a:blipFill>
            </p:spPr>
            <p:txBody>
              <a:bodyPr/>
              <a:lstStyle/>
              <a:p>
                <a:r>
                  <a:rPr lang="en-US">
                    <a:noFill/>
                  </a:rPr>
                  <a:t> </a:t>
                </a:r>
              </a:p>
            </p:txBody>
          </p:sp>
        </mc:Fallback>
      </mc:AlternateContent>
    </p:spTree>
    <p:extLst>
      <p:ext uri="{BB962C8B-B14F-4D97-AF65-F5344CB8AC3E}">
        <p14:creationId xmlns:p14="http://schemas.microsoft.com/office/powerpoint/2010/main" val="58667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287D-54A0-494B-986B-0AE5483E119D}"/>
              </a:ext>
            </a:extLst>
          </p:cNvPr>
          <p:cNvSpPr>
            <a:spLocks noGrp="1"/>
          </p:cNvSpPr>
          <p:nvPr>
            <p:ph type="title"/>
          </p:nvPr>
        </p:nvSpPr>
        <p:spPr/>
        <p:txBody>
          <a:bodyPr/>
          <a:lstStyle/>
          <a:p>
            <a:r>
              <a:rPr lang="en-US" dirty="0"/>
              <a:t>Ranking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A8EF9A-C9CA-8947-BE4E-1A4A9B505619}"/>
                  </a:ext>
                </a:extLst>
              </p:cNvPr>
              <p:cNvSpPr>
                <a:spLocks noGrp="1"/>
              </p:cNvSpPr>
              <p:nvPr>
                <p:ph idx="1"/>
              </p:nvPr>
            </p:nvSpPr>
            <p:spPr/>
            <p:txBody>
              <a:bodyPr/>
              <a:lstStyle/>
              <a:p>
                <a:pPr marL="0" indent="0">
                  <a:buNone/>
                </a:pPr>
                <a:r>
                  <a:rPr lang="en-US" dirty="0"/>
                  <a:t>Often the well-founded relation is defined in terms of a </a:t>
                </a:r>
                <a:r>
                  <a:rPr lang="en-US" b="1" i="1" dirty="0"/>
                  <a:t>ranking function</a:t>
                </a:r>
                <a:r>
                  <a:rPr lang="en-US" i="1"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val</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r>
                  <a:rPr lang="en-US" i="1" dirty="0"/>
                  <a:t> </a:t>
                </a:r>
                <a:r>
                  <a:rPr lang="en-US" dirty="0"/>
                  <a:t>such that for any reachable </a:t>
                </a:r>
                <a14:m>
                  <m:oMath xmlns:m="http://schemas.openxmlformats.org/officeDocument/2006/math">
                    <m:r>
                      <a:rPr lang="en-US" b="1" i="1" smtClean="0">
                        <a:latin typeface="Cambria Math" panose="02040503050406030204" pitchFamily="18" charset="0"/>
                        <a:ea typeface="Cambria Math" panose="02040503050406030204" pitchFamily="18" charset="0"/>
                      </a:rPr>
                      <m:t>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𝑣𝑎𝑙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𝒗</m:t>
                        </m:r>
                      </m:e>
                      <m:sup>
                        <m:r>
                          <a:rPr lang="en-US" b="1"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𝑠𝑢𝑐h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𝑡h𝑎𝑡</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𝒗</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𝒗</m:t>
                            </m:r>
                          </m:e>
                          <m:sup>
                            <m:r>
                              <a:rPr lang="en-US" b="1"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𝒗</m:t>
                            </m:r>
                          </m:e>
                          <m:sup>
                            <m:r>
                              <a:rPr lang="en-US" b="1"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𝒗</m:t>
                    </m:r>
                    <m:r>
                      <a:rPr lang="en-US" b="0" i="1" smtClean="0">
                        <a:latin typeface="Cambria Math" panose="02040503050406030204" pitchFamily="18" charset="0"/>
                        <a:ea typeface="Cambria Math" panose="02040503050406030204" pitchFamily="18" charset="0"/>
                      </a:rPr>
                      <m:t>)</m:t>
                    </m:r>
                  </m:oMath>
                </a14:m>
                <a:endParaRPr lang="en-US" i="1" dirty="0"/>
              </a:p>
              <a:p>
                <a:pPr marL="0" indent="0">
                  <a:buNone/>
                </a:pPr>
                <a:endParaRPr lang="en-US" dirty="0"/>
              </a:p>
              <a:p>
                <a:pPr marL="0" indent="0">
                  <a:buNone/>
                </a:pPr>
                <a:r>
                  <a:rPr lang="en-US" dirty="0"/>
                  <a:t>Here &lt; is a the usual comparison on integers</a:t>
                </a:r>
              </a:p>
              <a:p>
                <a:pPr marL="0" indent="0">
                  <a:buNone/>
                </a:pPr>
                <a:endParaRPr lang="en-US" dirty="0"/>
              </a:p>
              <a:p>
                <a:pPr marL="0" indent="0">
                  <a:buNone/>
                </a:pPr>
                <a:r>
                  <a:rPr lang="en-US" dirty="0"/>
                  <a:t>Instead of </a:t>
                </a:r>
                <a14:m>
                  <m:oMath xmlns:m="http://schemas.openxmlformats.org/officeDocument/2006/math">
                    <m:r>
                      <a:rPr lang="en-US" b="0" i="1" smtClean="0">
                        <a:latin typeface="Cambria Math" panose="02040503050406030204" pitchFamily="18" charset="0"/>
                        <a:ea typeface="Cambria Math" panose="02040503050406030204" pitchFamily="18" charset="0"/>
                      </a:rPr>
                      <m:t>ℕ</m:t>
                    </m:r>
                  </m:oMath>
                </a14:m>
                <a:r>
                  <a:rPr lang="en-US" dirty="0"/>
                  <a:t>, the ranking function could use any other range set with a lower bound</a:t>
                </a:r>
              </a:p>
              <a:p>
                <a:pPr marL="0" indent="0">
                  <a:buNone/>
                </a:pPr>
                <a:endParaRPr lang="en-US" i="1" dirty="0"/>
              </a:p>
              <a:p>
                <a:pPr marL="0" indent="0">
                  <a:buNone/>
                </a:pPr>
                <a:endParaRPr lang="en-US" i="1" dirty="0"/>
              </a:p>
            </p:txBody>
          </p:sp>
        </mc:Choice>
        <mc:Fallback xmlns="">
          <p:sp>
            <p:nvSpPr>
              <p:cNvPr id="3" name="Content Placeholder 2">
                <a:extLst>
                  <a:ext uri="{FF2B5EF4-FFF2-40B4-BE49-F238E27FC236}">
                    <a16:creationId xmlns:a16="http://schemas.microsoft.com/office/drawing/2014/main" id="{7AA8EF9A-C9CA-8947-BE4E-1A4A9B505619}"/>
                  </a:ext>
                </a:extLst>
              </p:cNvPr>
              <p:cNvSpPr>
                <a:spLocks noGrp="1" noRot="1" noChangeAspect="1" noMove="1" noResize="1" noEditPoints="1" noAdjustHandles="1" noChangeArrowheads="1" noChangeShapeType="1" noTextEdit="1"/>
              </p:cNvSpPr>
              <p:nvPr>
                <p:ph idx="1"/>
              </p:nvPr>
            </p:nvSpPr>
            <p:spPr>
              <a:blipFill>
                <a:blip r:embed="rId2"/>
                <a:stretch>
                  <a:fillRect l="-1086" t="-2632" r="-362"/>
                </a:stretch>
              </a:blipFill>
            </p:spPr>
            <p:txBody>
              <a:bodyPr/>
              <a:lstStyle/>
              <a:p>
                <a:r>
                  <a:rPr lang="en-US">
                    <a:noFill/>
                  </a:rPr>
                  <a:t> </a:t>
                </a:r>
              </a:p>
            </p:txBody>
          </p:sp>
        </mc:Fallback>
      </mc:AlternateContent>
    </p:spTree>
    <p:extLst>
      <p:ext uri="{BB962C8B-B14F-4D97-AF65-F5344CB8AC3E}">
        <p14:creationId xmlns:p14="http://schemas.microsoft.com/office/powerpoint/2010/main" val="318983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214BDA-EE3D-074D-9EC1-5EE06FE4F0D6}"/>
              </a:ext>
            </a:extLst>
          </p:cNvPr>
          <p:cNvPicPr>
            <a:picLocks noGrp="1" noChangeAspect="1"/>
          </p:cNvPicPr>
          <p:nvPr>
            <p:ph idx="1"/>
          </p:nvPr>
        </p:nvPicPr>
        <p:blipFill>
          <a:blip r:embed="rId2"/>
          <a:stretch>
            <a:fillRect/>
          </a:stretch>
        </p:blipFill>
        <p:spPr>
          <a:xfrm>
            <a:off x="1066159" y="353279"/>
            <a:ext cx="10877608" cy="2759198"/>
          </a:xfrm>
          <a:prstGeom prst="rect">
            <a:avLst/>
          </a:prstGeom>
        </p:spPr>
      </p:pic>
      <p:sp>
        <p:nvSpPr>
          <p:cNvPr id="2" name="Title 1">
            <a:extLst>
              <a:ext uri="{FF2B5EF4-FFF2-40B4-BE49-F238E27FC236}">
                <a16:creationId xmlns:a16="http://schemas.microsoft.com/office/drawing/2014/main" id="{86C552DF-A836-2E4B-BC2B-DB12EF24774D}"/>
              </a:ext>
            </a:extLst>
          </p:cNvPr>
          <p:cNvSpPr>
            <a:spLocks noGrp="1"/>
          </p:cNvSpPr>
          <p:nvPr>
            <p:ph type="title"/>
          </p:nvPr>
        </p:nvSpPr>
        <p:spPr>
          <a:xfrm>
            <a:off x="248233" y="1866838"/>
            <a:ext cx="10515600" cy="1325563"/>
          </a:xfrm>
        </p:spPr>
        <p:txBody>
          <a:bodyPr/>
          <a:lstStyle/>
          <a:p>
            <a:r>
              <a:rPr lang="en-US" dirty="0"/>
              <a:t>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E97DA2-89C5-6C4C-9B01-56C65E10F4A2}"/>
                  </a:ext>
                </a:extLst>
              </p:cNvPr>
              <p:cNvSpPr txBox="1"/>
              <p:nvPr/>
            </p:nvSpPr>
            <p:spPr>
              <a:xfrm>
                <a:off x="580293" y="3361706"/>
                <a:ext cx="10773507" cy="3046988"/>
              </a:xfrm>
              <a:prstGeom prst="rect">
                <a:avLst/>
              </a:prstGeom>
              <a:noFill/>
            </p:spPr>
            <p:txBody>
              <a:bodyPr wrap="square" rtlCol="0">
                <a:spAutoFit/>
              </a:bodyPr>
              <a:lstStyle/>
              <a:p>
                <a:r>
                  <a:rPr lang="en-US" sz="2400" dirty="0"/>
                  <a:t>Consider the ranking function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oMath>
                </a14:m>
                <a:endParaRPr lang="en-US" sz="2400" b="0" dirty="0"/>
              </a:p>
              <a:p>
                <a:endParaRPr lang="en-US" sz="2400" dirty="0"/>
              </a:p>
              <a:p>
                <a:r>
                  <a:rPr lang="en-US" sz="2400" dirty="0"/>
                  <a:t>Check that for any transition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e>
                    </m:d>
                  </m:oMath>
                </a14:m>
                <a:endParaRPr lang="en-US" sz="2400" b="0" dirty="0"/>
              </a:p>
              <a:p>
                <a:r>
                  <a:rPr lang="en-US" sz="2400" b="0" dirty="0"/>
                  <a:t>Up(1)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+1=2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−1=</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−1&lt;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b="0" dirty="0"/>
              </a:p>
              <a:p>
                <a:r>
                  <a:rPr lang="en-US" sz="2400" b="0" dirty="0"/>
                  <a:t>Down: </a:t>
                </a:r>
                <a14:m>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−1=</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−1&lt;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b="0" dirty="0"/>
              </a:p>
              <a:p>
                <a:r>
                  <a:rPr lang="en-US" sz="2400" dirty="0"/>
                  <a:t>Hence, the automaton terminates</a:t>
                </a:r>
              </a:p>
              <a:p>
                <a:endParaRPr lang="en-US" sz="2400" b="0" dirty="0"/>
              </a:p>
              <a:p>
                <a:r>
                  <a:rPr lang="en-US" sz="2400" b="0" dirty="0"/>
                  <a:t>What if d &gt; 1 ?</a:t>
                </a:r>
              </a:p>
            </p:txBody>
          </p:sp>
        </mc:Choice>
        <mc:Fallback xmlns="">
          <p:sp>
            <p:nvSpPr>
              <p:cNvPr id="5" name="TextBox 4">
                <a:extLst>
                  <a:ext uri="{FF2B5EF4-FFF2-40B4-BE49-F238E27FC236}">
                    <a16:creationId xmlns:a16="http://schemas.microsoft.com/office/drawing/2014/main" id="{5DE97DA2-89C5-6C4C-9B01-56C65E10F4A2}"/>
                  </a:ext>
                </a:extLst>
              </p:cNvPr>
              <p:cNvSpPr txBox="1">
                <a:spLocks noRot="1" noChangeAspect="1" noMove="1" noResize="1" noEditPoints="1" noAdjustHandles="1" noChangeArrowheads="1" noChangeShapeType="1" noTextEdit="1"/>
              </p:cNvSpPr>
              <p:nvPr/>
            </p:nvSpPr>
            <p:spPr>
              <a:xfrm>
                <a:off x="580293" y="3361706"/>
                <a:ext cx="10773507" cy="3046988"/>
              </a:xfrm>
              <a:prstGeom prst="rect">
                <a:avLst/>
              </a:prstGeom>
              <a:blipFill>
                <a:blip r:embed="rId3"/>
                <a:stretch>
                  <a:fillRect l="-942" t="-1245" b="-3320"/>
                </a:stretch>
              </a:blipFill>
            </p:spPr>
            <p:txBody>
              <a:bodyPr/>
              <a:lstStyle/>
              <a:p>
                <a:r>
                  <a:rPr lang="en-US">
                    <a:noFill/>
                  </a:rPr>
                  <a:t> </a:t>
                </a:r>
              </a:p>
            </p:txBody>
          </p:sp>
        </mc:Fallback>
      </mc:AlternateContent>
    </p:spTree>
    <p:extLst>
      <p:ext uri="{BB962C8B-B14F-4D97-AF65-F5344CB8AC3E}">
        <p14:creationId xmlns:p14="http://schemas.microsoft.com/office/powerpoint/2010/main" val="24804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Stability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Time invariant autonomous systems (closed systems, systems without inputs) </a:t>
                </a:r>
              </a:p>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charset="0"/>
                          </a:rPr>
                          <m:t>𝑥</m:t>
                        </m:r>
                      </m:e>
                    </m:acc>
                    <m:d>
                      <m:dPr>
                        <m:ctrlPr>
                          <a:rPr lang="en-US" b="0" i="1" dirty="0" smtClean="0">
                            <a:latin typeface="Cambria Math" panose="02040503050406030204" pitchFamily="18" charset="0"/>
                          </a:rPr>
                        </m:ctrlPr>
                      </m:dPr>
                      <m:e>
                        <m:r>
                          <a:rPr lang="en-US" b="0" i="1" dirty="0" smtClean="0">
                            <a:latin typeface="Cambria Math" charset="0"/>
                          </a:rPr>
                          <m:t>𝑡</m:t>
                        </m:r>
                      </m:e>
                    </m:d>
                    <m:r>
                      <a:rPr lang="en-US" b="0" i="1" dirty="0" smtClean="0">
                        <a:latin typeface="Cambria Math" charset="0"/>
                      </a:rPr>
                      <m:t>=</m:t>
                    </m:r>
                    <m:r>
                      <a:rPr lang="en-US" b="0" i="1" dirty="0" smtClean="0">
                        <a:latin typeface="Cambria Math" charset="0"/>
                      </a:rPr>
                      <m:t>𝑓</m:t>
                    </m:r>
                    <m:d>
                      <m:dPr>
                        <m:ctrlPr>
                          <a:rPr lang="en-US" b="0" i="1" dirty="0" smtClean="0">
                            <a:latin typeface="Cambria Math" panose="02040503050406030204" pitchFamily="18" charset="0"/>
                          </a:rPr>
                        </m:ctrlPr>
                      </m:dPr>
                      <m:e>
                        <m:r>
                          <a:rPr lang="en-US" b="0" i="1" dirty="0" smtClean="0">
                            <a:latin typeface="Cambria Math" charset="0"/>
                          </a:rPr>
                          <m:t>𝑥</m:t>
                        </m:r>
                        <m:d>
                          <m:dPr>
                            <m:ctrlPr>
                              <a:rPr lang="en-US" b="0" i="1" dirty="0" smtClean="0">
                                <a:latin typeface="Cambria Math" panose="02040503050406030204" pitchFamily="18" charset="0"/>
                              </a:rPr>
                            </m:ctrlPr>
                          </m:dPr>
                          <m:e>
                            <m:r>
                              <a:rPr lang="en-US" b="0" i="1" dirty="0" smtClean="0">
                                <a:latin typeface="Cambria Math" charset="0"/>
                              </a:rPr>
                              <m:t>𝑡</m:t>
                            </m:r>
                          </m:e>
                        </m:d>
                      </m:e>
                    </m:d>
                    <m:r>
                      <a:rPr lang="en-US" b="0" i="1" dirty="0" smtClean="0">
                        <a:latin typeface="Cambria Math" charset="0"/>
                      </a:rPr>
                      <m:t>, </m:t>
                    </m:r>
                    <m:sSub>
                      <m:sSubPr>
                        <m:ctrlPr>
                          <a:rPr lang="en-US" b="0" i="1" dirty="0" smtClean="0">
                            <a:latin typeface="Cambria Math" panose="02040503050406030204" pitchFamily="18" charset="0"/>
                          </a:rPr>
                        </m:ctrlPr>
                      </m:sSubPr>
                      <m:e>
                        <m:r>
                          <a:rPr lang="en-US" b="0" i="1" dirty="0" smtClean="0">
                            <a:latin typeface="Cambria Math" charset="0"/>
                          </a:rPr>
                          <m:t>𝑥</m:t>
                        </m:r>
                      </m:e>
                      <m:sub>
                        <m:r>
                          <a:rPr lang="en-US" b="0" i="1" dirty="0" smtClean="0">
                            <a:latin typeface="Cambria Math" charset="0"/>
                          </a:rPr>
                          <m:t>0</m:t>
                        </m:r>
                      </m:sub>
                    </m:sSub>
                    <m:r>
                      <a:rPr lang="en-US" b="0" i="1" dirty="0" smtClean="0">
                        <a:latin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ℝ</m:t>
                        </m:r>
                      </m:e>
                      <m:sup>
                        <m:r>
                          <a:rPr lang="en-US" i="1">
                            <a:latin typeface="Cambria Math" charset="0"/>
                            <a:ea typeface="Cambria Math" charset="0"/>
                            <a:cs typeface="Cambria Math" charset="0"/>
                          </a:rPr>
                          <m:t>𝑛</m:t>
                        </m:r>
                      </m:sup>
                    </m:sSup>
                    <m:r>
                      <a:rPr lang="en-US" b="0" i="1" smtClean="0">
                        <a:latin typeface="Cambria Math" charset="0"/>
                        <a:ea typeface="Cambria Math" charset="0"/>
                        <a:cs typeface="Cambria Math" charset="0"/>
                      </a:rPr>
                      <m:t>, </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𝑡</m:t>
                        </m:r>
                      </m:e>
                      <m:sub>
                        <m:r>
                          <a:rPr lang="en-US" b="0" i="1" smtClean="0">
                            <a:latin typeface="Cambria Math" charset="0"/>
                            <a:ea typeface="Cambria Math" charset="0"/>
                            <a:cs typeface="Cambria Math" charset="0"/>
                          </a:rPr>
                          <m:t>0</m:t>
                        </m:r>
                      </m:sub>
                    </m:sSub>
                    <m:r>
                      <a:rPr lang="en-US" b="0" i="1" smtClean="0">
                        <a:latin typeface="Cambria Math" charset="0"/>
                        <a:ea typeface="Cambria Math" charset="0"/>
                        <a:cs typeface="Cambria Math" charset="0"/>
                      </a:rPr>
                      <m:t>=0</m:t>
                    </m:r>
                  </m:oMath>
                </a14:m>
                <a:r>
                  <a:rPr lang="en-US" b="0" i="1" dirty="0">
                    <a:latin typeface="Cambria Math" charset="0"/>
                  </a:rPr>
                  <a:t> </a:t>
                </a:r>
                <a:r>
                  <a:rPr lang="mr-IN" b="0" i="1" dirty="0">
                    <a:latin typeface="Cambria Math" charset="0"/>
                  </a:rPr>
                  <a:t>–</a:t>
                </a:r>
                <a:r>
                  <a:rPr lang="en-US" b="0" i="1" dirty="0">
                    <a:latin typeface="Cambria Math" charset="0"/>
                  </a:rPr>
                  <a:t>(1)</a:t>
                </a:r>
              </a:p>
              <a:p>
                <a14:m>
                  <m:oMath xmlns:m="http://schemas.openxmlformats.org/officeDocument/2006/math">
                    <m:r>
                      <a:rPr lang="en-US" b="0" i="1" smtClean="0">
                        <a:latin typeface="Cambria Math" charset="0"/>
                      </a:rPr>
                      <m:t>𝜉</m:t>
                    </m:r>
                    <m:d>
                      <m:dPr>
                        <m:ctrlPr>
                          <a:rPr lang="en-US" b="0" i="1" smtClean="0">
                            <a:latin typeface="Cambria Math" panose="02040503050406030204" pitchFamily="18" charset="0"/>
                          </a:rPr>
                        </m:ctrlPr>
                      </m:dPr>
                      <m:e>
                        <m:r>
                          <a:rPr lang="en-US" b="0" i="1" smtClean="0">
                            <a:latin typeface="Cambria Math" charset="0"/>
                          </a:rPr>
                          <m:t>𝑡</m:t>
                        </m:r>
                      </m:e>
                    </m:d>
                  </m:oMath>
                </a14:m>
                <a:r>
                  <a:rPr lang="en-US" dirty="0"/>
                  <a:t> is the solution</a:t>
                </a:r>
              </a:p>
              <a:p>
                <a14:m>
                  <m:oMath xmlns:m="http://schemas.openxmlformats.org/officeDocument/2006/math">
                    <m:r>
                      <a:rPr lang="en-US" b="0" i="1" smtClean="0">
                        <a:latin typeface="Cambria Math" charset="0"/>
                      </a:rPr>
                      <m:t>|</m:t>
                    </m:r>
                    <m:r>
                      <a:rPr lang="en-US" i="1">
                        <a:latin typeface="Cambria Math" charset="0"/>
                      </a:rPr>
                      <m:t>𝜉</m:t>
                    </m:r>
                    <m:d>
                      <m:dPr>
                        <m:ctrlPr>
                          <a:rPr lang="en-US" i="1">
                            <a:latin typeface="Cambria Math" panose="02040503050406030204" pitchFamily="18" charset="0"/>
                          </a:rPr>
                        </m:ctrlPr>
                      </m:dPr>
                      <m:e>
                        <m:r>
                          <a:rPr lang="en-US" i="1">
                            <a:latin typeface="Cambria Math" charset="0"/>
                          </a:rPr>
                          <m:t>𝑡</m:t>
                        </m:r>
                      </m:e>
                    </m:d>
                    <m:r>
                      <a:rPr lang="en-US" b="0" i="1" smtClean="0">
                        <a:latin typeface="Cambria Math" charset="0"/>
                      </a:rPr>
                      <m:t>|</m:t>
                    </m:r>
                  </m:oMath>
                </a14:m>
                <a:r>
                  <a:rPr lang="en-US" dirty="0"/>
                  <a:t> norm</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m:t>
                    </m:r>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ℝ</m:t>
                        </m:r>
                      </m:e>
                      <m:sup>
                        <m:r>
                          <a:rPr lang="en-US" i="1">
                            <a:latin typeface="Cambria Math" charset="0"/>
                            <a:ea typeface="Cambria Math" charset="0"/>
                            <a:cs typeface="Cambria Math" charset="0"/>
                          </a:rPr>
                          <m:t>𝑛</m:t>
                        </m:r>
                      </m:sup>
                    </m:sSup>
                  </m:oMath>
                </a14:m>
                <a:r>
                  <a:rPr lang="en-US" dirty="0"/>
                  <a:t> is an </a:t>
                </a:r>
                <a:r>
                  <a:rPr lang="en-US" b="1" dirty="0"/>
                  <a:t>equilibrium point </a:t>
                </a:r>
                <a:r>
                  <a:rPr lang="en-US" dirty="0"/>
                  <a:t>if </a:t>
                </a:r>
                <a14:m>
                  <m:oMath xmlns:m="http://schemas.openxmlformats.org/officeDocument/2006/math">
                    <m:r>
                      <a:rPr lang="en-US" i="1" dirty="0">
                        <a:latin typeface="Cambria Math" charset="0"/>
                      </a:rPr>
                      <m:t>𝑓</m:t>
                    </m:r>
                    <m:d>
                      <m:dPr>
                        <m:ctrlPr>
                          <a:rPr lang="en-US" i="1" dirty="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charset="0"/>
                              </a:rPr>
                              <m:t>𝑥</m:t>
                            </m:r>
                          </m:e>
                          <m:sup>
                            <m:r>
                              <a:rPr lang="en-US" b="0" i="1" dirty="0" smtClean="0">
                                <a:latin typeface="Cambria Math" charset="0"/>
                              </a:rPr>
                              <m:t>∗</m:t>
                            </m:r>
                          </m:sup>
                        </m:sSup>
                      </m:e>
                    </m:d>
                    <m:r>
                      <a:rPr lang="en-US" b="0" i="1" dirty="0" smtClean="0">
                        <a:latin typeface="Cambria Math" charset="0"/>
                      </a:rPr>
                      <m:t>=0.</m:t>
                    </m:r>
                  </m:oMath>
                </a14:m>
                <a:endParaRPr lang="en-US" b="0" dirty="0"/>
              </a:p>
              <a:p>
                <a:r>
                  <a:rPr lang="en-US" dirty="0"/>
                  <a:t>For analysis we will assume </a:t>
                </a:r>
                <a:r>
                  <a:rPr lang="en-US" b="1" dirty="0"/>
                  <a:t>0 </a:t>
                </a:r>
                <a:r>
                  <a:rPr lang="en-US" dirty="0"/>
                  <a:t>to be an equilibrium point of (1) with out loss of generality</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632" r="-14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19811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Lyapunov</a:t>
            </a:r>
            <a:r>
              <a:rPr lang="en-US" dirty="0"/>
              <a:t> stability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nSpc>
                    <a:spcPct val="100000"/>
                  </a:lnSpc>
                  <a:buNone/>
                </a:pPr>
                <a:r>
                  <a:rPr lang="en-US" dirty="0"/>
                  <a:t>Lyapunov stability: The system (1) is said to be </a:t>
                </a:r>
                <a:r>
                  <a:rPr lang="en-US" b="1" i="1" dirty="0" err="1"/>
                  <a:t>Lyapunov</a:t>
                </a:r>
                <a:r>
                  <a:rPr lang="en-US" b="1" i="1" dirty="0"/>
                  <a:t> stable </a:t>
                </a:r>
                <a:r>
                  <a:rPr lang="en-US" dirty="0"/>
                  <a:t>(at the origin) if for every </a:t>
                </a:r>
                <a14:m>
                  <m:oMath xmlns:m="http://schemas.openxmlformats.org/officeDocument/2006/math">
                    <m:r>
                      <a:rPr lang="en-US" i="1">
                        <a:latin typeface="Cambria Math" charset="0"/>
                      </a:rPr>
                      <m:t>𝜀</m:t>
                    </m:r>
                    <m:r>
                      <a:rPr lang="en-US" i="1">
                        <a:latin typeface="Cambria Math" charset="0"/>
                      </a:rPr>
                      <m:t>&gt;0 </m:t>
                    </m:r>
                  </m:oMath>
                </a14:m>
                <a:r>
                  <a:rPr lang="en-US" dirty="0"/>
                  <a:t>there exists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𝜀</m:t>
                        </m:r>
                      </m:sub>
                    </m:sSub>
                    <m:r>
                      <a:rPr lang="en-US" i="1">
                        <a:latin typeface="Cambria Math" charset="0"/>
                      </a:rPr>
                      <m:t>&gt;0 </m:t>
                    </m:r>
                  </m:oMath>
                </a14:m>
                <a:r>
                  <a:rPr lang="en-US" dirty="0"/>
                  <a:t>such that for every if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charset="0"/>
                          </a:rPr>
                          <m:t>𝜉</m:t>
                        </m:r>
                        <m:d>
                          <m:dPr>
                            <m:ctrlPr>
                              <a:rPr lang="en-US" i="1">
                                <a:latin typeface="Cambria Math" panose="02040503050406030204" pitchFamily="18" charset="0"/>
                              </a:rPr>
                            </m:ctrlPr>
                          </m:dPr>
                          <m:e>
                            <m:r>
                              <a:rPr lang="en-US" i="1">
                                <a:latin typeface="Cambria Math" charset="0"/>
                              </a:rPr>
                              <m:t>0</m:t>
                            </m:r>
                          </m:e>
                        </m:d>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𝜀</m:t>
                        </m:r>
                      </m:sub>
                    </m:sSub>
                  </m:oMath>
                </a14:m>
                <a:r>
                  <a:rPr lang="en-US" dirty="0"/>
                  <a:t> then for all </a:t>
                </a:r>
                <a14:m>
                  <m:oMath xmlns:m="http://schemas.openxmlformats.org/officeDocument/2006/math">
                    <m:r>
                      <m:rPr>
                        <m:sty m:val="p"/>
                      </m:rPr>
                      <a:rPr lang="en-US" b="0" i="0" smtClean="0">
                        <a:latin typeface="Cambria Math" charset="0"/>
                      </a:rPr>
                      <m:t>t</m:t>
                    </m:r>
                    <m:r>
                      <a:rPr lang="en-US" b="0" i="1" smtClean="0">
                        <a:latin typeface="Cambria Math" charset="0"/>
                      </a:rPr>
                      <m:t>≥0, </m:t>
                    </m:r>
                    <m:d>
                      <m:dPr>
                        <m:begChr m:val="|"/>
                        <m:endChr m:val="|"/>
                        <m:ctrlPr>
                          <a:rPr lang="en-US" i="1">
                            <a:latin typeface="Cambria Math" panose="02040503050406030204" pitchFamily="18" charset="0"/>
                          </a:rPr>
                        </m:ctrlPr>
                      </m:dPr>
                      <m:e>
                        <m:r>
                          <a:rPr lang="en-US" i="1">
                            <a:latin typeface="Cambria Math" charset="0"/>
                          </a:rPr>
                          <m:t>𝜉</m:t>
                        </m:r>
                        <m:d>
                          <m:dPr>
                            <m:ctrlPr>
                              <a:rPr lang="en-US" i="1">
                                <a:latin typeface="Cambria Math" panose="02040503050406030204" pitchFamily="18" charset="0"/>
                              </a:rPr>
                            </m:ctrlPr>
                          </m:dPr>
                          <m:e>
                            <m:r>
                              <a:rPr lang="en-US" b="0" i="1" smtClean="0">
                                <a:latin typeface="Cambria Math" charset="0"/>
                              </a:rPr>
                              <m:t>𝑡</m:t>
                            </m:r>
                          </m:e>
                        </m:d>
                      </m:e>
                    </m:d>
                    <m:r>
                      <a:rPr lang="en-US" i="1">
                        <a:latin typeface="Cambria Math" charset="0"/>
                      </a:rPr>
                      <m:t>≤</m:t>
                    </m:r>
                    <m:r>
                      <a:rPr lang="en-US" b="0" i="1" smtClean="0">
                        <a:latin typeface="Cambria Math" charset="0"/>
                      </a:rPr>
                      <m:t>𝜀</m:t>
                    </m:r>
                    <m:r>
                      <a:rPr lang="en-US" b="0" i="1" smtClean="0">
                        <a:latin typeface="Cambria Math" charset="0"/>
                      </a:rPr>
                      <m:t>.</m:t>
                    </m:r>
                  </m:oMath>
                </a14:m>
                <a:endParaRPr lang="en-US" dirty="0"/>
              </a:p>
              <a:p>
                <a:pPr marL="0" indent="0">
                  <a:lnSpc>
                    <a:spcPct val="100000"/>
                  </a:lnSpc>
                  <a:buNone/>
                </a:pPr>
                <a:endParaRPr lang="en-US" dirty="0"/>
              </a:p>
              <a:p>
                <a:pPr>
                  <a:lnSpc>
                    <a:spcPct val="10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1754" r="-121"/>
                </a:stretch>
              </a:blipFill>
            </p:spPr>
            <p:txBody>
              <a:bodyPr/>
              <a:lstStyle/>
              <a:p>
                <a:r>
                  <a:rPr lang="en-US">
                    <a:noFill/>
                  </a:rPr>
                  <a:t> </a:t>
                </a:r>
              </a:p>
            </p:txBody>
          </p:sp>
        </mc:Fallback>
      </mc:AlternateContent>
      <p:sp>
        <p:nvSpPr>
          <p:cNvPr id="4" name="Oval 3"/>
          <p:cNvSpPr/>
          <p:nvPr/>
        </p:nvSpPr>
        <p:spPr>
          <a:xfrm>
            <a:off x="7038975" y="4150940"/>
            <a:ext cx="1428750" cy="147077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 name="Oval 4"/>
          <p:cNvSpPr/>
          <p:nvPr/>
        </p:nvSpPr>
        <p:spPr>
          <a:xfrm>
            <a:off x="6781800" y="3886200"/>
            <a:ext cx="1943100" cy="200025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 name="Straight Connector 6"/>
          <p:cNvCxnSpPr>
            <a:stCxn id="4" idx="1"/>
          </p:cNvCxnSpPr>
          <p:nvPr/>
        </p:nvCxnSpPr>
        <p:spPr>
          <a:xfrm>
            <a:off x="7248213" y="4366330"/>
            <a:ext cx="505139" cy="519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2"/>
          </p:cNvCxnSpPr>
          <p:nvPr/>
        </p:nvCxnSpPr>
        <p:spPr>
          <a:xfrm flipV="1">
            <a:off x="6781800" y="4886326"/>
            <a:ext cx="971550"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412777" y="4359961"/>
                <a:ext cx="386388"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charset="0"/>
                            </a:rPr>
                            <m:t>𝛿</m:t>
                          </m:r>
                        </m:e>
                        <m:sub>
                          <m:r>
                            <a:rPr lang="en-US" sz="1350" i="1">
                              <a:latin typeface="Cambria Math" charset="0"/>
                            </a:rPr>
                            <m:t>𝜀</m:t>
                          </m:r>
                        </m:sub>
                      </m:sSub>
                    </m:oMath>
                  </m:oMathPara>
                </a14:m>
                <a:endParaRPr lang="en-US" sz="1350" dirty="0"/>
              </a:p>
            </p:txBody>
          </p:sp>
        </mc:Choice>
        <mc:Fallback xmlns="">
          <p:sp>
            <p:nvSpPr>
              <p:cNvPr id="11" name="Rectangle 10"/>
              <p:cNvSpPr>
                <a:spLocks noRot="1" noChangeAspect="1" noMove="1" noResize="1" noEditPoints="1" noAdjustHandles="1" noChangeArrowheads="1" noChangeShapeType="1" noTextEdit="1"/>
              </p:cNvSpPr>
              <p:nvPr/>
            </p:nvSpPr>
            <p:spPr>
              <a:xfrm>
                <a:off x="7412777" y="4359961"/>
                <a:ext cx="386388" cy="3000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rot="426576">
                <a:off x="6214724" y="4670854"/>
                <a:ext cx="86552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𝜀</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rot="426576">
                <a:off x="6214724" y="4670854"/>
                <a:ext cx="865522" cy="369332"/>
              </a:xfrm>
              <a:prstGeom prst="rect">
                <a:avLst/>
              </a:prstGeom>
              <a:blipFill>
                <a:blip r:embed="rId4"/>
                <a:stretch>
                  <a:fillRect/>
                </a:stretch>
              </a:blipFill>
            </p:spPr>
            <p:txBody>
              <a:bodyPr/>
              <a:lstStyle/>
              <a:p>
                <a:r>
                  <a:rPr lang="en-US">
                    <a:noFill/>
                  </a:rPr>
                  <a:t> </a:t>
                </a:r>
              </a:p>
            </p:txBody>
          </p:sp>
        </mc:Fallback>
      </mc:AlternateContent>
      <p:sp>
        <p:nvSpPr>
          <p:cNvPr id="16" name="Freeform 15"/>
          <p:cNvSpPr/>
          <p:nvPr/>
        </p:nvSpPr>
        <p:spPr>
          <a:xfrm>
            <a:off x="6925282" y="4203314"/>
            <a:ext cx="1269637" cy="1560456"/>
          </a:xfrm>
          <a:custGeom>
            <a:avLst/>
            <a:gdLst>
              <a:gd name="connsiteX0" fmla="*/ 1440270 w 1692849"/>
              <a:gd name="connsiteY0" fmla="*/ 401935 h 2080608"/>
              <a:gd name="connsiteX1" fmla="*/ 1682318 w 1692849"/>
              <a:gd name="connsiteY1" fmla="*/ 1235653 h 2080608"/>
              <a:gd name="connsiteX2" fmla="*/ 1130988 w 1692849"/>
              <a:gd name="connsiteY2" fmla="*/ 1639064 h 2080608"/>
              <a:gd name="connsiteX3" fmla="*/ 324165 w 1692849"/>
              <a:gd name="connsiteY3" fmla="*/ 1706300 h 2080608"/>
              <a:gd name="connsiteX4" fmla="*/ 1435 w 1692849"/>
              <a:gd name="connsiteY4" fmla="*/ 1007053 h 2080608"/>
              <a:gd name="connsiteX5" fmla="*/ 431741 w 1692849"/>
              <a:gd name="connsiteY5" fmla="*/ 11970 h 2080608"/>
              <a:gd name="connsiteX6" fmla="*/ 1332694 w 1692849"/>
              <a:gd name="connsiteY6" fmla="*/ 509511 h 2080608"/>
              <a:gd name="connsiteX7" fmla="*/ 1547847 w 1692849"/>
              <a:gd name="connsiteY7" fmla="*/ 1289441 h 2080608"/>
              <a:gd name="connsiteX8" fmla="*/ 1252012 w 1692849"/>
              <a:gd name="connsiteY8" fmla="*/ 2042476 h 2080608"/>
              <a:gd name="connsiteX9" fmla="*/ 646894 w 1692849"/>
              <a:gd name="connsiteY9" fmla="*/ 1894558 h 2080608"/>
              <a:gd name="connsiteX10" fmla="*/ 445188 w 1692849"/>
              <a:gd name="connsiteY10" fmla="*/ 1249100 h 2080608"/>
              <a:gd name="connsiteX11" fmla="*/ 1036859 w 1692849"/>
              <a:gd name="connsiteY11" fmla="*/ 670876 h 208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2849" h="2080608">
                <a:moveTo>
                  <a:pt x="1440270" y="401935"/>
                </a:moveTo>
                <a:cubicBezTo>
                  <a:pt x="1587067" y="715700"/>
                  <a:pt x="1733865" y="1029465"/>
                  <a:pt x="1682318" y="1235653"/>
                </a:cubicBezTo>
                <a:cubicBezTo>
                  <a:pt x="1630771" y="1441841"/>
                  <a:pt x="1357347" y="1560623"/>
                  <a:pt x="1130988" y="1639064"/>
                </a:cubicBezTo>
                <a:cubicBezTo>
                  <a:pt x="904629" y="1717505"/>
                  <a:pt x="512424" y="1811635"/>
                  <a:pt x="324165" y="1706300"/>
                </a:cubicBezTo>
                <a:cubicBezTo>
                  <a:pt x="135906" y="1600965"/>
                  <a:pt x="-16494" y="1289441"/>
                  <a:pt x="1435" y="1007053"/>
                </a:cubicBezTo>
                <a:cubicBezTo>
                  <a:pt x="19364" y="724665"/>
                  <a:pt x="209865" y="94894"/>
                  <a:pt x="431741" y="11970"/>
                </a:cubicBezTo>
                <a:cubicBezTo>
                  <a:pt x="653617" y="-70954"/>
                  <a:pt x="1146676" y="296599"/>
                  <a:pt x="1332694" y="509511"/>
                </a:cubicBezTo>
                <a:cubicBezTo>
                  <a:pt x="1518712" y="722423"/>
                  <a:pt x="1561294" y="1033947"/>
                  <a:pt x="1547847" y="1289441"/>
                </a:cubicBezTo>
                <a:cubicBezTo>
                  <a:pt x="1534400" y="1544935"/>
                  <a:pt x="1402171" y="1941623"/>
                  <a:pt x="1252012" y="2042476"/>
                </a:cubicBezTo>
                <a:cubicBezTo>
                  <a:pt x="1101853" y="2143329"/>
                  <a:pt x="781365" y="2026787"/>
                  <a:pt x="646894" y="1894558"/>
                </a:cubicBezTo>
                <a:cubicBezTo>
                  <a:pt x="512423" y="1762329"/>
                  <a:pt x="380194" y="1453047"/>
                  <a:pt x="445188" y="1249100"/>
                </a:cubicBezTo>
                <a:cubicBezTo>
                  <a:pt x="510182" y="1045153"/>
                  <a:pt x="1036859" y="670876"/>
                  <a:pt x="1036859" y="670876"/>
                </a:cubicBezTo>
              </a:path>
            </a:pathLst>
          </a:custGeom>
          <a:noFill/>
          <a:ln>
            <a:solidFill>
              <a:schemeClr val="accent6">
                <a:lumMod val="75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321511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Asymptotically stability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057401"/>
                <a:ext cx="10169769" cy="2093538"/>
              </a:xfrm>
            </p:spPr>
            <p:txBody>
              <a:bodyPr>
                <a:normAutofit fontScale="92500" lnSpcReduction="10000"/>
              </a:bodyPr>
              <a:lstStyle/>
              <a:p>
                <a:pPr marL="0" indent="0">
                  <a:lnSpc>
                    <a:spcPct val="120000"/>
                  </a:lnSpc>
                  <a:buNone/>
                </a:pPr>
                <a:r>
                  <a:rPr lang="en-US" dirty="0"/>
                  <a:t>The system (1) is said to be </a:t>
                </a:r>
                <a:r>
                  <a:rPr lang="en-US" b="1" i="1" dirty="0"/>
                  <a:t>Asymptotically stable </a:t>
                </a:r>
                <a:r>
                  <a:rPr lang="en-US" i="1" dirty="0"/>
                  <a:t>(at the origin) </a:t>
                </a:r>
                <a:r>
                  <a:rPr lang="en-US" dirty="0"/>
                  <a:t>if it is </a:t>
                </a:r>
                <a:r>
                  <a:rPr lang="en-US" dirty="0" err="1"/>
                  <a:t>Lyapunov</a:t>
                </a:r>
                <a:r>
                  <a:rPr lang="en-US" dirty="0"/>
                  <a:t> stable and there exists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𝛿</m:t>
                        </m:r>
                      </m:e>
                      <m:sub>
                        <m:r>
                          <a:rPr lang="en-US" b="0" i="1" smtClean="0">
                            <a:latin typeface="Cambria Math" charset="0"/>
                          </a:rPr>
                          <m:t>2</m:t>
                        </m:r>
                      </m:sub>
                    </m:sSub>
                    <m:r>
                      <a:rPr lang="en-US" i="1">
                        <a:latin typeface="Cambria Math" charset="0"/>
                      </a:rPr>
                      <m:t>&gt;0 </m:t>
                    </m:r>
                  </m:oMath>
                </a14:m>
                <a:r>
                  <a:rPr lang="en-US" dirty="0"/>
                  <a:t>such that for every if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charset="0"/>
                          </a:rPr>
                          <m:t>𝜉</m:t>
                        </m:r>
                        <m:d>
                          <m:dPr>
                            <m:ctrlPr>
                              <a:rPr lang="en-US" i="1">
                                <a:latin typeface="Cambria Math" panose="02040503050406030204" pitchFamily="18" charset="0"/>
                              </a:rPr>
                            </m:ctrlPr>
                          </m:dPr>
                          <m:e>
                            <m:r>
                              <a:rPr lang="en-US" i="1">
                                <a:latin typeface="Cambria Math" charset="0"/>
                              </a:rPr>
                              <m:t>0</m:t>
                            </m:r>
                          </m:e>
                        </m:d>
                      </m:e>
                    </m:d>
                    <m:r>
                      <a:rPr lang="en-US" i="1">
                        <a:latin typeface="Cambria Math" charset="0"/>
                      </a:rPr>
                      <m:t>≤</m:t>
                    </m:r>
                    <m:sSub>
                      <m:sSubPr>
                        <m:ctrlPr>
                          <a:rPr lang="en-US" i="1">
                            <a:latin typeface="Cambria Math" panose="02040503050406030204" pitchFamily="18" charset="0"/>
                          </a:rPr>
                        </m:ctrlPr>
                      </m:sSubPr>
                      <m:e>
                        <m:r>
                          <a:rPr lang="en-US" i="1">
                            <a:latin typeface="Cambria Math" charset="0"/>
                          </a:rPr>
                          <m:t>𝛿</m:t>
                        </m:r>
                      </m:e>
                      <m:sub>
                        <m:r>
                          <a:rPr lang="en-US" b="0" i="1" smtClean="0">
                            <a:latin typeface="Cambria Math" charset="0"/>
                          </a:rPr>
                          <m:t>2</m:t>
                        </m:r>
                      </m:sub>
                    </m:sSub>
                  </m:oMath>
                </a14:m>
                <a:r>
                  <a:rPr lang="en-US" dirty="0"/>
                  <a:t> then </a:t>
                </a:r>
                <a14:m>
                  <m:oMath xmlns:m="http://schemas.openxmlformats.org/officeDocument/2006/math">
                    <m:r>
                      <m:rPr>
                        <m:sty m:val="p"/>
                      </m:rPr>
                      <a:rPr lang="en-US" b="0" i="0" smtClean="0">
                        <a:latin typeface="Cambria Math" charset="0"/>
                      </a:rPr>
                      <m:t>t</m:t>
                    </m:r>
                    <m:r>
                      <a:rPr lang="en-US" b="0" i="1" smtClean="0">
                        <a:latin typeface="Cambria Math" charset="0"/>
                      </a:rPr>
                      <m:t>→∞, </m:t>
                    </m:r>
                    <m:d>
                      <m:dPr>
                        <m:begChr m:val="|"/>
                        <m:endChr m:val="|"/>
                        <m:ctrlPr>
                          <a:rPr lang="en-US" i="1">
                            <a:latin typeface="Cambria Math" panose="02040503050406030204" pitchFamily="18" charset="0"/>
                          </a:rPr>
                        </m:ctrlPr>
                      </m:dPr>
                      <m:e>
                        <m:r>
                          <a:rPr lang="en-US" i="1">
                            <a:latin typeface="Cambria Math" charset="0"/>
                          </a:rPr>
                          <m:t>𝜉</m:t>
                        </m:r>
                        <m:d>
                          <m:dPr>
                            <m:ctrlPr>
                              <a:rPr lang="en-US" i="1">
                                <a:latin typeface="Cambria Math" panose="02040503050406030204" pitchFamily="18" charset="0"/>
                              </a:rPr>
                            </m:ctrlPr>
                          </m:dPr>
                          <m:e>
                            <m:r>
                              <a:rPr lang="en-US" b="0" i="1" smtClean="0">
                                <a:latin typeface="Cambria Math" charset="0"/>
                              </a:rPr>
                              <m:t>𝑡</m:t>
                            </m:r>
                          </m:e>
                        </m:d>
                      </m:e>
                    </m:d>
                    <m:r>
                      <a:rPr lang="en-US" b="0" i="1" smtClean="0">
                        <a:latin typeface="Cambria Math" charset="0"/>
                      </a:rPr>
                      <m:t>→</m:t>
                    </m:r>
                    <m:r>
                      <a:rPr lang="en-US" b="1" i="1" smtClean="0">
                        <a:latin typeface="Cambria Math" charset="0"/>
                      </a:rPr>
                      <m:t>𝟎</m:t>
                    </m:r>
                    <m:r>
                      <a:rPr lang="en-US" b="0" i="1" smtClean="0">
                        <a:latin typeface="Cambria Math" charset="0"/>
                      </a:rPr>
                      <m:t>.</m:t>
                    </m:r>
                  </m:oMath>
                </a14:m>
                <a:endParaRPr lang="en-US" dirty="0"/>
              </a:p>
              <a:p>
                <a:pPr marL="0" indent="0">
                  <a:lnSpc>
                    <a:spcPct val="120000"/>
                  </a:lnSpc>
                  <a:buNone/>
                </a:pPr>
                <a:r>
                  <a:rPr lang="en-US" dirty="0"/>
                  <a:t>If the property holds for any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𝛿</m:t>
                        </m:r>
                      </m:e>
                      <m:sub>
                        <m:r>
                          <a:rPr lang="en-US" i="1">
                            <a:latin typeface="Cambria Math" charset="0"/>
                          </a:rPr>
                          <m:t>2</m:t>
                        </m:r>
                      </m:sub>
                    </m:sSub>
                  </m:oMath>
                </a14:m>
                <a:r>
                  <a:rPr lang="en-US" dirty="0"/>
                  <a:t> then </a:t>
                </a:r>
                <a:r>
                  <a:rPr lang="en-US" b="1" dirty="0"/>
                  <a:t>Globally Asymptotically Stable</a:t>
                </a:r>
              </a:p>
              <a:p>
                <a:pPr marL="0" indent="0">
                  <a:lnSpc>
                    <a:spcPct val="120000"/>
                  </a:lnSpc>
                  <a:buNone/>
                </a:pPr>
                <a:endParaRPr lang="en-US" b="1" dirty="0"/>
              </a:p>
              <a:p>
                <a:pPr marL="0" indent="0">
                  <a:lnSpc>
                    <a:spcPct val="120000"/>
                  </a:lnSpc>
                  <a:buNone/>
                </a:pPr>
                <a:endParaRPr lang="en-US" b="1" dirty="0"/>
              </a:p>
              <a:p>
                <a:pPr marL="0" indent="0">
                  <a:lnSpc>
                    <a:spcPct val="120000"/>
                  </a:lnSpc>
                  <a:buNone/>
                </a:pPr>
                <a:endParaRPr lang="en-US" b="1" dirty="0"/>
              </a:p>
              <a:p>
                <a:pPr marL="0" indent="0">
                  <a:lnSpc>
                    <a:spcPct val="120000"/>
                  </a:lnSpc>
                  <a:buNone/>
                </a:pPr>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057401"/>
                <a:ext cx="10169769" cy="2093538"/>
              </a:xfrm>
              <a:blipFill>
                <a:blip r:embed="rId2"/>
                <a:stretch>
                  <a:fillRect l="-998" t="-1205"/>
                </a:stretch>
              </a:blipFill>
            </p:spPr>
            <p:txBody>
              <a:bodyPr/>
              <a:lstStyle/>
              <a:p>
                <a:r>
                  <a:rPr lang="en-US">
                    <a:noFill/>
                  </a:rPr>
                  <a:t> </a:t>
                </a:r>
              </a:p>
            </p:txBody>
          </p:sp>
        </mc:Fallback>
      </mc:AlternateContent>
      <p:sp>
        <p:nvSpPr>
          <p:cNvPr id="4" name="Oval 3"/>
          <p:cNvSpPr/>
          <p:nvPr/>
        </p:nvSpPr>
        <p:spPr>
          <a:xfrm>
            <a:off x="7038975" y="4150940"/>
            <a:ext cx="1428750" cy="1470772"/>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 name="Freeform 5"/>
          <p:cNvSpPr/>
          <p:nvPr/>
        </p:nvSpPr>
        <p:spPr>
          <a:xfrm>
            <a:off x="7164412" y="4423411"/>
            <a:ext cx="1195583" cy="1048155"/>
          </a:xfrm>
          <a:custGeom>
            <a:avLst/>
            <a:gdLst>
              <a:gd name="connsiteX0" fmla="*/ 371001 w 1594110"/>
              <a:gd name="connsiteY0" fmla="*/ 0 h 1397540"/>
              <a:gd name="connsiteX1" fmla="*/ 1584659 w 1594110"/>
              <a:gd name="connsiteY1" fmla="*/ 249382 h 1397540"/>
              <a:gd name="connsiteX2" fmla="*/ 886390 w 1594110"/>
              <a:gd name="connsiteY2" fmla="*/ 1396538 h 1397540"/>
              <a:gd name="connsiteX3" fmla="*/ 5241 w 1594110"/>
              <a:gd name="connsiteY3" fmla="*/ 448887 h 1397540"/>
              <a:gd name="connsiteX4" fmla="*/ 1318652 w 1594110"/>
              <a:gd name="connsiteY4" fmla="*/ 332509 h 1397540"/>
              <a:gd name="connsiteX5" fmla="*/ 1002768 w 1594110"/>
              <a:gd name="connsiteY5" fmla="*/ 1180407 h 1397540"/>
              <a:gd name="connsiteX6" fmla="*/ 271248 w 1594110"/>
              <a:gd name="connsiteY6" fmla="*/ 714895 h 1397540"/>
              <a:gd name="connsiteX7" fmla="*/ 1185648 w 1594110"/>
              <a:gd name="connsiteY7" fmla="*/ 448887 h 1397540"/>
              <a:gd name="connsiteX8" fmla="*/ 969517 w 1594110"/>
              <a:gd name="connsiteY8" fmla="*/ 1097280 h 1397540"/>
              <a:gd name="connsiteX9" fmla="*/ 470754 w 1594110"/>
              <a:gd name="connsiteY9" fmla="*/ 831273 h 1397540"/>
              <a:gd name="connsiteX10" fmla="*/ 936267 w 1594110"/>
              <a:gd name="connsiteY10" fmla="*/ 598516 h 1397540"/>
              <a:gd name="connsiteX11" fmla="*/ 919641 w 1594110"/>
              <a:gd name="connsiteY11" fmla="*/ 980902 h 1397540"/>
              <a:gd name="connsiteX12" fmla="*/ 670259 w 1594110"/>
              <a:gd name="connsiteY12" fmla="*/ 864524 h 1397540"/>
              <a:gd name="connsiteX13" fmla="*/ 803263 w 1594110"/>
              <a:gd name="connsiteY13" fmla="*/ 764771 h 139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94110" h="1397540">
                <a:moveTo>
                  <a:pt x="371001" y="0"/>
                </a:moveTo>
                <a:cubicBezTo>
                  <a:pt x="934881" y="8313"/>
                  <a:pt x="1498761" y="16626"/>
                  <a:pt x="1584659" y="249382"/>
                </a:cubicBezTo>
                <a:cubicBezTo>
                  <a:pt x="1670557" y="482138"/>
                  <a:pt x="1149626" y="1363287"/>
                  <a:pt x="886390" y="1396538"/>
                </a:cubicBezTo>
                <a:cubicBezTo>
                  <a:pt x="623154" y="1429789"/>
                  <a:pt x="-66803" y="626225"/>
                  <a:pt x="5241" y="448887"/>
                </a:cubicBezTo>
                <a:cubicBezTo>
                  <a:pt x="77285" y="271549"/>
                  <a:pt x="1152398" y="210589"/>
                  <a:pt x="1318652" y="332509"/>
                </a:cubicBezTo>
                <a:cubicBezTo>
                  <a:pt x="1484906" y="454429"/>
                  <a:pt x="1177335" y="1116676"/>
                  <a:pt x="1002768" y="1180407"/>
                </a:cubicBezTo>
                <a:cubicBezTo>
                  <a:pt x="828201" y="1244138"/>
                  <a:pt x="240768" y="836815"/>
                  <a:pt x="271248" y="714895"/>
                </a:cubicBezTo>
                <a:cubicBezTo>
                  <a:pt x="301728" y="592975"/>
                  <a:pt x="1069270" y="385156"/>
                  <a:pt x="1185648" y="448887"/>
                </a:cubicBezTo>
                <a:cubicBezTo>
                  <a:pt x="1302026" y="512618"/>
                  <a:pt x="1088666" y="1033549"/>
                  <a:pt x="969517" y="1097280"/>
                </a:cubicBezTo>
                <a:cubicBezTo>
                  <a:pt x="850368" y="1161011"/>
                  <a:pt x="476296" y="914400"/>
                  <a:pt x="470754" y="831273"/>
                </a:cubicBezTo>
                <a:cubicBezTo>
                  <a:pt x="465212" y="748146"/>
                  <a:pt x="861453" y="573578"/>
                  <a:pt x="936267" y="598516"/>
                </a:cubicBezTo>
                <a:cubicBezTo>
                  <a:pt x="1011081" y="623454"/>
                  <a:pt x="963976" y="936567"/>
                  <a:pt x="919641" y="980902"/>
                </a:cubicBezTo>
                <a:cubicBezTo>
                  <a:pt x="875306" y="1025237"/>
                  <a:pt x="689655" y="900546"/>
                  <a:pt x="670259" y="864524"/>
                </a:cubicBezTo>
                <a:cubicBezTo>
                  <a:pt x="650863" y="828502"/>
                  <a:pt x="803263" y="764771"/>
                  <a:pt x="803263" y="764771"/>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ooter Placeholder 4"/>
          <p:cNvSpPr>
            <a:spLocks noGrp="1"/>
          </p:cNvSpPr>
          <p:nvPr>
            <p:ph type="ftr" sz="quarter" idx="11"/>
          </p:nvPr>
        </p:nvSpPr>
        <p:spPr/>
        <p:txBody>
          <a:bodyPr/>
          <a:lstStyle/>
          <a:p>
            <a:r>
              <a:rPr lang="en-US"/>
              <a:t>Lecture Slides </a:t>
            </a:r>
            <a:r>
              <a:rPr lang="de-DE"/>
              <a:t>by </a:t>
            </a:r>
            <a:r>
              <a:rPr lang="en-US"/>
              <a:t>Sayan Mitra</a:t>
            </a:r>
            <a:r>
              <a:rPr lang="de-DE"/>
              <a:t> mitras@illinois.edu</a:t>
            </a:r>
            <a:endParaRPr lang="en-US" dirty="0"/>
          </a:p>
        </p:txBody>
      </p:sp>
    </p:spTree>
    <p:extLst>
      <p:ext uri="{BB962C8B-B14F-4D97-AF65-F5344CB8AC3E}">
        <p14:creationId xmlns:p14="http://schemas.microsoft.com/office/powerpoint/2010/main" val="254540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2492</Words>
  <Application>Microsoft Macintosh PowerPoint</Application>
  <PresentationFormat>Widescreen</PresentationFormat>
  <Paragraphs>203</Paragraphs>
  <Slides>17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Office Theme</vt:lpstr>
      <vt:lpstr>Equation</vt:lpstr>
      <vt:lpstr>Progress verification  </vt:lpstr>
      <vt:lpstr>Progress properties   Invariance/safety</vt:lpstr>
      <vt:lpstr>Proving termination for automata</vt:lpstr>
      <vt:lpstr>Proving termination for automata </vt:lpstr>
      <vt:lpstr>Ranking functions</vt:lpstr>
      <vt:lpstr>Example</vt:lpstr>
      <vt:lpstr>Recall Stability</vt:lpstr>
      <vt:lpstr>Lyapunov stability</vt:lpstr>
      <vt:lpstr>Asymptotically stability</vt:lpstr>
      <vt:lpstr>Defining stability of hybrid systems</vt:lpstr>
      <vt:lpstr>Question:Stability Verification</vt:lpstr>
      <vt:lpstr>Common Lyapunov Function</vt:lpstr>
      <vt:lpstr>Multiple Lyapunov Functions</vt:lpstr>
      <vt:lpstr>Stability Under Slow Switching</vt:lpstr>
      <vt:lpstr>Remarks about ADT theorem assumptions</vt:lpstr>
      <vt:lpstr>Proof sketch</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Mitra, Sayan</dc:creator>
  <cp:lastModifiedBy>Mitra, Sayan</cp:lastModifiedBy>
  <cp:revision>13</cp:revision>
  <dcterms:created xsi:type="dcterms:W3CDTF">2019-11-14T16:55:19Z</dcterms:created>
  <dcterms:modified xsi:type="dcterms:W3CDTF">2019-11-18T04:12:45Z</dcterms:modified>
</cp:coreProperties>
</file>