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2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1" r:id="rId12"/>
    <p:sldId id="265" r:id="rId13"/>
    <p:sldId id="267" r:id="rId14"/>
    <p:sldId id="268" r:id="rId15"/>
    <p:sldId id="269" r:id="rId16"/>
    <p:sldId id="270" r:id="rId17"/>
    <p:sldId id="434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9" r:id="rId38"/>
    <p:sldId id="468" r:id="rId39"/>
    <p:sldId id="472" r:id="rId40"/>
    <p:sldId id="473" r:id="rId41"/>
    <p:sldId id="47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73"/>
    <p:restoredTop sz="94624"/>
  </p:normalViewPr>
  <p:slideViewPr>
    <p:cSldViewPr>
      <p:cViewPr varScale="1">
        <p:scale>
          <a:sx n="89" d="100"/>
          <a:sy n="89" d="100"/>
        </p:scale>
        <p:origin x="1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5BC-01F2-C145-9BB6-2C944BF42412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44B96-1B36-524B-BDAB-0EA564A8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8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fix-point implementation in tools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remove 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init.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set.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Hytech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accept the automaton, but there is no guarantee on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2BFAB-8FF8-6341-B15F-2DC58818824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0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8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7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5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8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0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2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gr-courses.engr.illinois.edu/ece584/papers/henz_whats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gr-courses.engr.illinois.edu/ece584/papers/aahs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0.png"/><Relationship Id="rId7" Type="http://schemas.openxmlformats.org/officeDocument/2006/relationships/image" Target="../media/image150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10" Type="http://schemas.openxmlformats.org/officeDocument/2006/relationships/image" Target="../media/image180.png"/><Relationship Id="rId4" Type="http://schemas.openxmlformats.org/officeDocument/2006/relationships/image" Target="../media/image1200.png"/><Relationship Id="rId9" Type="http://schemas.openxmlformats.org/officeDocument/2006/relationships/image" Target="../media/image1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00.png"/><Relationship Id="rId7" Type="http://schemas.openxmlformats.org/officeDocument/2006/relationships/image" Target="../media/image31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340.png"/><Relationship Id="rId5" Type="http://schemas.openxmlformats.org/officeDocument/2006/relationships/image" Target="../media/image300.png"/><Relationship Id="rId10" Type="http://schemas.openxmlformats.org/officeDocument/2006/relationships/image" Target="../media/image330.png"/><Relationship Id="rId4" Type="http://schemas.openxmlformats.org/officeDocument/2006/relationships/image" Target="../media/image211.png"/><Relationship Id="rId9" Type="http://schemas.openxmlformats.org/officeDocument/2006/relationships/image" Target="../media/image3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gr-courses.engr.illinois.edu/ece584/papers/alur_dill94.pdf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745728"/>
          </a:xfrm>
        </p:spPr>
        <p:txBody>
          <a:bodyPr>
            <a:normAutofit/>
          </a:bodyPr>
          <a:lstStyle/>
          <a:p>
            <a:r>
              <a:rPr lang="en-US" sz="2700" dirty="0"/>
              <a:t>Reachability analysis: Integer Timed Automaton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Sayan Mitra</a:t>
            </a:r>
          </a:p>
          <a:p>
            <a:r>
              <a:rPr lang="en-US" dirty="0"/>
              <a:t>Verifying </a:t>
            </a:r>
            <a:r>
              <a:rPr lang="en-US"/>
              <a:t>cyberphysical</a:t>
            </a:r>
            <a:r>
              <a:rPr lang="en-US" dirty="0"/>
              <a:t> systems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the clock regions look like?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524000"/>
            <a:ext cx="6324600" cy="468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66801" y="1840675"/>
                <a:ext cx="1295400" cy="2053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 of Two Clocks </a:t>
                </a:r>
              </a:p>
              <a:p>
                <a:endParaRPr lang="en-US" dirty="0"/>
              </a:p>
              <a:p>
                <a:r>
                  <a:rPr lang="en-US" dirty="0"/>
                  <a:t>X = {</a:t>
                </a:r>
                <a:r>
                  <a:rPr lang="en-US" dirty="0" err="1"/>
                  <a:t>y,z</a:t>
                </a:r>
                <a:r>
                  <a:rPr lang="en-US" dirty="0"/>
                  <a:t>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= 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= 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1" y="1840675"/>
                <a:ext cx="1295400" cy="2053254"/>
              </a:xfrm>
              <a:prstGeom prst="rect">
                <a:avLst/>
              </a:prstGeom>
              <a:blipFill rotWithShape="1">
                <a:blip r:embed="rId3"/>
                <a:stretch>
                  <a:fillRect l="-3756" t="-1484" r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72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Lemma</a:t>
                </a:r>
                <a:r>
                  <a:rPr lang="en-US" dirty="0"/>
                  <a:t>. The number of clock regions is bounded by |X|! 2</a:t>
                </a:r>
                <a:r>
                  <a:rPr lang="en-US" baseline="30000" dirty="0"/>
                  <a:t>|X|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(2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𝒜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+2)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97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Region automaton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Given an ITA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sz="2000" i="1">
                        <a:latin typeface="Cambria Math"/>
                      </a:rPr>
                      <m:t>𝑉</m:t>
                    </m:r>
                    <m:r>
                      <a:rPr lang="en-US" sz="2000" i="1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,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〉</m:t>
                    </m:r>
                  </m:oMath>
                </a14:m>
                <a:r>
                  <a:rPr lang="en-US" sz="2000" dirty="0"/>
                  <a:t>, we construct the corresponding </a:t>
                </a:r>
                <a:r>
                  <a:rPr lang="en-US" sz="2000" b="1" dirty="0"/>
                  <a:t>Region Automaton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000" dirty="0"/>
                  <a:t> such that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visits the same set of locations (but does not have  timing information) and (ii)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finite state machine.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ITA (clock constants) defines a set of  clock regions,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sz="2000" dirty="0"/>
                  <a:t>. The set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is the set of states contain initial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/>
                  <a:t>We add the transitions between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(regions)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b="1" dirty="0"/>
                  <a:t>Time successors</a:t>
                </a:r>
                <a:r>
                  <a:rPr lang="en-US" sz="1600" dirty="0"/>
                  <a:t>: Consider two clock regions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𝛾</m:t>
                    </m:r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and</m:t>
                    </m:r>
                    <m:r>
                      <a:rPr lang="en-US" sz="16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/>
                  <a:t>, we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/>
                  <a:t> is a time successor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𝛾</m:t>
                    </m:r>
                  </m:oMath>
                </a14:m>
                <a:r>
                  <a:rPr lang="en-US" sz="1600" dirty="0"/>
                  <a:t> if there exits a trajectory of ITA starting from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𝛾</m:t>
                    </m:r>
                  </m:oMath>
                </a14:m>
                <a:r>
                  <a:rPr lang="en-US" sz="1600" dirty="0"/>
                  <a:t> that ends 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𝛾</m:t>
                    </m:r>
                  </m:oMath>
                </a14:m>
                <a:r>
                  <a:rPr lang="en-US" sz="1600" dirty="0"/>
                  <a:t>’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b="1" dirty="0"/>
                  <a:t>Discrete transitions</a:t>
                </a:r>
                <a:r>
                  <a:rPr lang="en-US" sz="1600" dirty="0"/>
                  <a:t>: Same as the ITA</a:t>
                </a: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/>
                  <a:t>Theorem.</a:t>
                </a:r>
                <a:r>
                  <a:rPr lang="en-US" sz="2000" dirty="0"/>
                  <a:t> A location of ITA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reachable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it is also reachable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(we say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</m:oMath>
                </a14:m>
                <a:r>
                  <a:rPr lang="en-US" sz="2000" dirty="0"/>
                  <a:t> is </a:t>
                </a:r>
                <a:r>
                  <a:rPr lang="en-US" sz="2000" i="1" dirty="0"/>
                  <a:t>time abstract </a:t>
                </a:r>
                <a:r>
                  <a:rPr lang="en-US" sz="2000" i="1" dirty="0" err="1"/>
                  <a:t>bisimilar</a:t>
                </a:r>
                <a:r>
                  <a:rPr lang="en-US" sz="2000" i="1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525963"/>
              </a:xfrm>
              <a:blipFill>
                <a:blip r:embed="rId3"/>
                <a:stretch>
                  <a:fillRect l="-772" b="-1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43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successors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46291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19750" y="1905000"/>
            <a:ext cx="32004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clock regions in blue are time successors of the clock region in red. </a:t>
            </a:r>
          </a:p>
        </p:txBody>
      </p:sp>
    </p:spTree>
    <p:extLst>
      <p:ext uri="{BB962C8B-B14F-4D97-AF65-F5344CB8AC3E}">
        <p14:creationId xmlns:p14="http://schemas.microsoft.com/office/powerpoint/2010/main" val="340015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Region Automata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9" y="1524000"/>
            <a:ext cx="5080862" cy="129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57600"/>
            <a:ext cx="62198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2483"/>
            <a:ext cx="1219200" cy="66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ITA</a:t>
            </a:r>
            <a:endParaRPr lang="en-US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2857500"/>
            <a:ext cx="3581400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200" dirty="0"/>
              <a:t>Corresponding FA</a:t>
            </a:r>
          </a:p>
        </p:txBody>
      </p:sp>
    </p:spTree>
    <p:extLst>
      <p:ext uri="{BB962C8B-B14F-4D97-AF65-F5344CB8AC3E}">
        <p14:creationId xmlns:p14="http://schemas.microsoft.com/office/powerpoint/2010/main" val="3766278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" r="3399"/>
          <a:stretch/>
        </p:blipFill>
        <p:spPr bwMode="auto">
          <a:xfrm>
            <a:off x="2209800" y="1828800"/>
            <a:ext cx="5355771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14800"/>
            <a:ext cx="26289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2310228"/>
            <a:ext cx="1219200" cy="66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ITA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1371" y="4800600"/>
            <a:ext cx="19050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Clock Regions</a:t>
            </a:r>
          </a:p>
        </p:txBody>
      </p:sp>
    </p:spTree>
    <p:extLst>
      <p:ext uri="{BB962C8B-B14F-4D97-AF65-F5344CB8AC3E}">
        <p14:creationId xmlns:p14="http://schemas.microsoft.com/office/powerpoint/2010/main" val="63346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599"/>
            <a:ext cx="4852988" cy="610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3455" y="4237121"/>
                <a:ext cx="25656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|X|! 2</a:t>
                </a:r>
                <a:r>
                  <a:rPr lang="en-US" baseline="30000" dirty="0"/>
                  <a:t>|X|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(2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𝒜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+2)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5" y="4237121"/>
                <a:ext cx="256563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900" t="-119672" r="-238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623455" y="4008521"/>
            <a:ext cx="1066800" cy="838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301" y="304800"/>
            <a:ext cx="3581400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200" dirty="0"/>
              <a:t>Corresponding FA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3454" y="5029200"/>
            <a:ext cx="2653145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Drastically increasing with the number of clocks</a:t>
            </a:r>
          </a:p>
        </p:txBody>
      </p:sp>
    </p:spTree>
    <p:extLst>
      <p:ext uri="{BB962C8B-B14F-4D97-AF65-F5344CB8AC3E}">
        <p14:creationId xmlns:p14="http://schemas.microsoft.com/office/powerpoint/2010/main" val="167865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Classes of Hybrid Automata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1600200"/>
            <a:ext cx="7696200" cy="5257800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ym typeface="Wingdings" pitchFamily="2" charset="2"/>
              </a:rPr>
              <a:t>Timed Automata </a:t>
            </a:r>
            <a:r>
              <a:rPr lang="en-US" dirty="0">
                <a:sym typeface="Wingdings"/>
              </a:rPr>
              <a:t> 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Rational time automata</a:t>
            </a:r>
          </a:p>
          <a:p>
            <a:pPr lvl="1"/>
            <a:r>
              <a:rPr lang="en-US" dirty="0" err="1">
                <a:sym typeface="Wingdings" pitchFamily="2" charset="2"/>
              </a:rPr>
              <a:t>Multirate</a:t>
            </a:r>
            <a:r>
              <a:rPr lang="en-US" dirty="0">
                <a:sym typeface="Wingdings" pitchFamily="2" charset="2"/>
              </a:rPr>
              <a:t> automata</a:t>
            </a:r>
          </a:p>
          <a:p>
            <a:pPr lvl="1"/>
            <a:r>
              <a:rPr lang="en-US" dirty="0">
                <a:sym typeface="Wingdings" pitchFamily="2" charset="2"/>
              </a:rPr>
              <a:t>Rectangular Initialized HA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Rectangular HA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Linear HA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Nonlinear HA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7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Clocks and </a:t>
            </a:r>
            <a:r>
              <a:rPr lang="en-US" b="1" dirty="0"/>
              <a:t>Rational</a:t>
            </a:r>
            <a:r>
              <a:rPr lang="en-US" dirty="0"/>
              <a:t> Clock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A </a:t>
                </a:r>
                <a:r>
                  <a:rPr lang="en-US" b="1" dirty="0"/>
                  <a:t>clock variable </a:t>
                </a:r>
                <a:r>
                  <a:rPr lang="en-US" dirty="0"/>
                  <a:t>x is a continuous (analog) variable of type real such that along any trajectory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 of x, for all 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𝑑𝑜𝑚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  <m:r>
                          <a:rPr lang="en-US" b="0" i="1" smtClean="0">
                            <a:latin typeface="Cambria Math"/>
                          </a:rPr>
                          <m:t>↓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For a set X of clock variables,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dirty="0"/>
                  <a:t>(X) of </a:t>
                </a:r>
                <a:r>
                  <a:rPr lang="en-US" b="1" i="1" dirty="0"/>
                  <a:t>rational</a:t>
                </a:r>
                <a:r>
                  <a:rPr lang="en-US" b="1" dirty="0"/>
                  <a:t> clock constraints </a:t>
                </a:r>
                <a:r>
                  <a:rPr lang="en-US" dirty="0"/>
                  <a:t>are expressions defined by the syntax: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/>
                  <a:t>g ::=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¬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  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∧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ℚ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Examples: x = 10.125;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[2.99, 5); true are valid rational clock constraints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Semantics of clock constraints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Slides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en-US" dirty="0"/>
              <a:t>Sayan Mitra</a:t>
            </a:r>
            <a:r>
              <a:rPr lang="de-DE" dirty="0"/>
              <a:t> </a:t>
            </a:r>
            <a:r>
              <a:rPr lang="de-DE" dirty="0" err="1"/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70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Rational Timed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b="1" dirty="0"/>
                  <a:t>Definition. </a:t>
                </a:r>
                <a:r>
                  <a:rPr lang="en-US" dirty="0"/>
                  <a:t>A </a:t>
                </a:r>
                <a:r>
                  <a:rPr lang="en-US" b="1" i="1" dirty="0"/>
                  <a:t>rational timed automaton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is a HA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𝓐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〈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〉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pPr lvl="1"/>
                <a:r>
                  <a:rPr lang="en-US" dirty="0"/>
                  <a:t>V =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a set of n clocks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is a discrete state variable of finite type Ł</a:t>
                </a:r>
                <a:endParaRPr lang="en-US" baseline="-25000" dirty="0"/>
              </a:p>
              <a:p>
                <a:pPr lvl="1"/>
                <a:r>
                  <a:rPr lang="en-US" dirty="0"/>
                  <a:t>A is a finite 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is a set of transitions such that </a:t>
                </a:r>
              </a:p>
              <a:p>
                <a:pPr lvl="2"/>
                <a:r>
                  <a:rPr lang="en-US" dirty="0"/>
                  <a:t>The guards are described by </a:t>
                </a:r>
                <a:r>
                  <a:rPr lang="en-US" b="1" dirty="0">
                    <a:solidFill>
                      <a:srgbClr val="00B050"/>
                    </a:solidFill>
                  </a:rPr>
                  <a:t>rational </a:t>
                </a:r>
                <a:r>
                  <a:rPr lang="en-US" dirty="0"/>
                  <a:t>clock constraings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implies 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dirty="0"/>
                  <a:t> set of clock trajectories for the clock variables in 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 so far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81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 modeling framework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Discrete and continuous dynamics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Compositional (modular) modeling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General proof techniques for proving invariants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8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1" dirty="0">
                <a:solidFill>
                  <a:srgbClr val="00B0F0"/>
                </a:solidFill>
              </a:rPr>
              <a:t>Rational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Light switch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70037"/>
                <a:ext cx="6858000" cy="4525963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Switch can be turned on whenever at least 2.25 time units have elapsed since the last turn off or on. Switches off automatically 15.5 time units after the last on.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automaton </a:t>
                </a:r>
                <a:r>
                  <a:rPr lang="en-US" dirty="0"/>
                  <a:t>Switch</a:t>
                </a:r>
              </a:p>
              <a:p>
                <a:pPr marL="0" indent="0">
                  <a:buNone/>
                </a:pPr>
                <a:r>
                  <a:rPr lang="en-US" b="1" dirty="0"/>
                  <a:t>  internal </a:t>
                </a:r>
                <a:r>
                  <a:rPr lang="en-US" dirty="0"/>
                  <a:t>push; pop</a:t>
                </a:r>
              </a:p>
              <a:p>
                <a:pPr marL="0" indent="0">
                  <a:buNone/>
                </a:pPr>
                <a:r>
                  <a:rPr lang="en-US" b="1" dirty="0"/>
                  <a:t>    variables</a:t>
                </a:r>
              </a:p>
              <a:p>
                <a:pPr marL="0" indent="0">
                  <a:buNone/>
                </a:pPr>
                <a:r>
                  <a:rPr lang="en-US" b="1" dirty="0"/>
                  <a:t>       internal </a:t>
                </a:r>
                <a:r>
                  <a:rPr lang="en-US" dirty="0"/>
                  <a:t>x, y:Real := 0, </a:t>
                </a:r>
                <a:r>
                  <a:rPr lang="en-US" dirty="0" err="1"/>
                  <a:t>loc</a:t>
                </a:r>
                <a:r>
                  <a:rPr lang="en-US" dirty="0"/>
                  <a:t>:{on,off} := off</a:t>
                </a:r>
              </a:p>
              <a:p>
                <a:pPr marL="0" indent="0">
                  <a:buNone/>
                </a:pPr>
                <a:r>
                  <a:rPr lang="en-US" b="1" dirty="0"/>
                  <a:t>     transitions</a:t>
                </a:r>
              </a:p>
              <a:p>
                <a:pPr marL="0" indent="0">
                  <a:buNone/>
                </a:pPr>
                <a:r>
                  <a:rPr lang="en-US" dirty="0"/>
                  <a:t>        push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 pre </a:t>
                </a:r>
                <a:r>
                  <a:rPr lang="en-US" dirty="0"/>
                  <a:t>x &gt;=2.25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 eff if </a:t>
                </a:r>
                <a:r>
                  <a:rPr lang="en-US" dirty="0" err="1"/>
                  <a:t>loc</a:t>
                </a:r>
                <a:r>
                  <a:rPr lang="en-US" dirty="0"/>
                  <a:t> = on </a:t>
                </a:r>
                <a:r>
                  <a:rPr lang="en-US" b="1" dirty="0"/>
                  <a:t>then </a:t>
                </a:r>
                <a:r>
                  <a:rPr lang="en-US" dirty="0"/>
                  <a:t>y := 0 </a:t>
                </a:r>
                <a:r>
                  <a:rPr lang="en-US" b="1" dirty="0"/>
                  <a:t>fi; </a:t>
                </a:r>
                <a:r>
                  <a:rPr lang="en-US" dirty="0"/>
                  <a:t>x := 0; </a:t>
                </a:r>
                <a:r>
                  <a:rPr lang="en-US" dirty="0" err="1"/>
                  <a:t>loc</a:t>
                </a:r>
                <a:r>
                  <a:rPr lang="en-US" dirty="0"/>
                  <a:t> := off</a:t>
                </a:r>
              </a:p>
              <a:p>
                <a:pPr marL="0" indent="0">
                  <a:buNone/>
                </a:pPr>
                <a:r>
                  <a:rPr lang="en-US" dirty="0"/>
                  <a:t>        pop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 pre </a:t>
                </a:r>
                <a:r>
                  <a:rPr lang="en-US" dirty="0"/>
                  <a:t>y = 15.5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 eff </a:t>
                </a:r>
                <a:r>
                  <a:rPr lang="en-US" dirty="0"/>
                  <a:t>x := 0</a:t>
                </a:r>
              </a:p>
              <a:p>
                <a:pPr marL="0" indent="0">
                  <a:buNone/>
                </a:pPr>
                <a:r>
                  <a:rPr lang="en-US" b="1" dirty="0"/>
                  <a:t>     trajectories</a:t>
                </a:r>
              </a:p>
              <a:p>
                <a:pPr marL="0" indent="0">
                  <a:buNone/>
                </a:pPr>
                <a:r>
                  <a:rPr lang="en-US" b="1" dirty="0"/>
                  <a:t>        invariant </a:t>
                </a:r>
                <a:r>
                  <a:rPr lang="en-US" dirty="0" err="1"/>
                  <a:t>loc</a:t>
                </a:r>
                <a:r>
                  <a:rPr lang="en-US" dirty="0"/>
                  <a:t> = on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 smtClean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        stop when </a:t>
                </a:r>
                <a:r>
                  <a:rPr lang="en-US" dirty="0"/>
                  <a:t>y = 15.5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</a:p>
              <a:p>
                <a:pPr marL="0" indent="0">
                  <a:buNone/>
                </a:pPr>
                <a:r>
                  <a:rPr lang="es-ES" b="1" dirty="0"/>
                  <a:t>        </a:t>
                </a:r>
                <a:r>
                  <a:rPr lang="es-ES" b="1" dirty="0" err="1"/>
                  <a:t>evolve</a:t>
                </a:r>
                <a:r>
                  <a:rPr lang="es-ES" b="1" dirty="0"/>
                  <a:t> </a:t>
                </a:r>
                <a:r>
                  <a:rPr lang="es-ES" dirty="0"/>
                  <a:t>d(x) = 1; d(y) =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70037"/>
                <a:ext cx="6858000" cy="4525963"/>
              </a:xfrm>
              <a:blipFill rotWithShape="0">
                <a:blip r:embed="rId2"/>
                <a:stretch>
                  <a:fillRect l="-356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572000"/>
            <a:ext cx="3619500" cy="166671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6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Control State (Location) Reachability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RTA, check if a particular location is reachable from the initial states</a:t>
            </a:r>
          </a:p>
          <a:p>
            <a:r>
              <a:rPr lang="en-US" dirty="0"/>
              <a:t>Is problem decidable? </a:t>
            </a:r>
          </a:p>
          <a:p>
            <a:r>
              <a:rPr lang="en-US" dirty="0"/>
              <a:t>Yes</a:t>
            </a:r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Construct a ITA that is time-abstract </a:t>
            </a:r>
            <a:r>
              <a:rPr lang="en-US" dirty="0" err="1"/>
              <a:t>bisimilar</a:t>
            </a:r>
            <a:r>
              <a:rPr lang="en-US" dirty="0"/>
              <a:t> to the given RTA</a:t>
            </a:r>
          </a:p>
          <a:p>
            <a:pPr lvl="1"/>
            <a:r>
              <a:rPr lang="en-US" dirty="0"/>
              <a:t>Check CSR for ITA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4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ITA from RTA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Multiply all rational constants by a factor q that make them integral</a:t>
                </a:r>
              </a:p>
              <a:p>
                <a:r>
                  <a:rPr lang="en-US" dirty="0"/>
                  <a:t>Make d(x) = q for all the clocks</a:t>
                </a:r>
              </a:p>
              <a:p>
                <a:endParaRPr lang="en-US" dirty="0"/>
              </a:p>
              <a:p>
                <a:r>
                  <a:rPr lang="en-US" dirty="0"/>
                  <a:t>RTA Switch is </a:t>
                </a:r>
                <a:r>
                  <a:rPr lang="en-US" dirty="0" err="1"/>
                  <a:t>bisimilar</a:t>
                </a:r>
                <a:r>
                  <a:rPr lang="en-US" dirty="0"/>
                  <a:t> to ITA </a:t>
                </a:r>
                <a:r>
                  <a:rPr lang="en-US" dirty="0" err="1"/>
                  <a:t>Iswitch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Simulation relation R is given by </a:t>
                </a:r>
              </a:p>
              <a:p>
                <a:r>
                  <a:rPr lang="en-US" dirty="0"/>
                  <a:t>(</a:t>
                </a:r>
                <a:r>
                  <a:rPr lang="en-US" b="1" dirty="0" err="1"/>
                  <a:t>u,s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b="1" dirty="0" err="1"/>
                  <a:t>u.</a:t>
                </a:r>
                <a:r>
                  <a:rPr lang="en-US" dirty="0" err="1"/>
                  <a:t>x</a:t>
                </a:r>
                <a:r>
                  <a:rPr lang="en-US" dirty="0"/>
                  <a:t> = 4 </a:t>
                </a:r>
                <a:r>
                  <a:rPr lang="en-US" b="1" dirty="0" err="1"/>
                  <a:t>s.</a:t>
                </a:r>
                <a:r>
                  <a:rPr lang="en-US" dirty="0" err="1"/>
                  <a:t>x</a:t>
                </a:r>
                <a:r>
                  <a:rPr lang="en-US" dirty="0"/>
                  <a:t> and </a:t>
                </a:r>
                <a:r>
                  <a:rPr lang="en-US" b="1" dirty="0" err="1"/>
                  <a:t>u.</a:t>
                </a:r>
                <a:r>
                  <a:rPr lang="en-US" dirty="0" err="1"/>
                  <a:t>y</a:t>
                </a:r>
                <a:r>
                  <a:rPr lang="en-US" dirty="0"/>
                  <a:t> = 4 </a:t>
                </a:r>
                <a:r>
                  <a:rPr lang="en-US" b="1" dirty="0" err="1"/>
                  <a:t>s.</a:t>
                </a:r>
                <a:r>
                  <a:rPr lang="en-US" dirty="0" err="1"/>
                  <a:t>y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05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automaton </a:t>
                </a:r>
                <a:r>
                  <a:rPr lang="en-US" dirty="0" err="1"/>
                  <a:t>ISwitch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internal </a:t>
                </a:r>
                <a:r>
                  <a:rPr lang="en-US" dirty="0"/>
                  <a:t>push; pop</a:t>
                </a:r>
              </a:p>
              <a:p>
                <a:pPr marL="0" indent="0">
                  <a:buNone/>
                </a:pPr>
                <a:r>
                  <a:rPr lang="en-US" b="1" dirty="0"/>
                  <a:t>variables</a:t>
                </a:r>
              </a:p>
              <a:p>
                <a:pPr marL="0" indent="0">
                  <a:buNone/>
                </a:pPr>
                <a:r>
                  <a:rPr lang="en-US" b="1" dirty="0"/>
                  <a:t>   internal </a:t>
                </a:r>
                <a:r>
                  <a:rPr lang="en-US" dirty="0"/>
                  <a:t>x, y:Real := 0, </a:t>
                </a:r>
                <a:r>
                  <a:rPr lang="en-US" dirty="0" err="1"/>
                  <a:t>loc</a:t>
                </a:r>
                <a:r>
                  <a:rPr lang="en-US" dirty="0"/>
                  <a:t>:{on,off} := off</a:t>
                </a:r>
              </a:p>
              <a:p>
                <a:pPr marL="0" indent="0">
                  <a:buNone/>
                </a:pPr>
                <a:r>
                  <a:rPr lang="en-US" b="1" dirty="0"/>
                  <a:t>transitions</a:t>
                </a:r>
              </a:p>
              <a:p>
                <a:pPr marL="0" indent="0">
                  <a:buNone/>
                </a:pPr>
                <a:r>
                  <a:rPr lang="en-US" dirty="0"/>
                  <a:t>   push</a:t>
                </a:r>
              </a:p>
              <a:p>
                <a:pPr marL="0" indent="0">
                  <a:buNone/>
                </a:pPr>
                <a:r>
                  <a:rPr lang="en-US" b="1" dirty="0"/>
                  <a:t>      pre </a:t>
                </a:r>
                <a:r>
                  <a:rPr lang="en-US" dirty="0"/>
                  <a:t>x &gt;=  9</a:t>
                </a:r>
              </a:p>
              <a:p>
                <a:pPr marL="0" indent="0">
                  <a:buNone/>
                </a:pPr>
                <a:r>
                  <a:rPr lang="en-US" b="1" dirty="0"/>
                  <a:t>      eff if </a:t>
                </a:r>
                <a:r>
                  <a:rPr lang="en-US" dirty="0" err="1"/>
                  <a:t>loc</a:t>
                </a:r>
                <a:r>
                  <a:rPr lang="en-US" dirty="0"/>
                  <a:t> = on </a:t>
                </a:r>
                <a:r>
                  <a:rPr lang="en-US" b="1" dirty="0"/>
                  <a:t>then </a:t>
                </a:r>
                <a:r>
                  <a:rPr lang="en-US" dirty="0"/>
                  <a:t>y := 0 </a:t>
                </a:r>
                <a:r>
                  <a:rPr lang="en-US" b="1" dirty="0"/>
                  <a:t>fi; </a:t>
                </a:r>
                <a:r>
                  <a:rPr lang="en-US" dirty="0"/>
                  <a:t>x := 0; </a:t>
                </a:r>
                <a:r>
                  <a:rPr lang="en-US" dirty="0" err="1"/>
                  <a:t>loc</a:t>
                </a:r>
                <a:r>
                  <a:rPr lang="en-US" dirty="0"/>
                  <a:t> := off</a:t>
                </a:r>
              </a:p>
              <a:p>
                <a:pPr marL="0" indent="0">
                  <a:buNone/>
                </a:pPr>
                <a:r>
                  <a:rPr lang="en-US" dirty="0"/>
                  <a:t>    pop</a:t>
                </a:r>
              </a:p>
              <a:p>
                <a:pPr marL="0" indent="0">
                  <a:buNone/>
                </a:pPr>
                <a:r>
                  <a:rPr lang="en-US" b="1" dirty="0"/>
                  <a:t>       pre </a:t>
                </a:r>
                <a:r>
                  <a:rPr lang="en-US" dirty="0"/>
                  <a:t>y = 62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</a:p>
              <a:p>
                <a:pPr marL="0" indent="0">
                  <a:buNone/>
                </a:pPr>
                <a:r>
                  <a:rPr lang="en-US" b="1" dirty="0"/>
                  <a:t>       eff </a:t>
                </a:r>
                <a:r>
                  <a:rPr lang="en-US" dirty="0"/>
                  <a:t>x := 0</a:t>
                </a:r>
              </a:p>
              <a:p>
                <a:pPr marL="0" indent="0">
                  <a:buNone/>
                </a:pPr>
                <a:r>
                  <a:rPr lang="en-US" b="1" dirty="0"/>
                  <a:t>trajectories</a:t>
                </a:r>
              </a:p>
              <a:p>
                <a:pPr marL="0" indent="0">
                  <a:buNone/>
                </a:pPr>
                <a:r>
                  <a:rPr lang="en-US" b="1" dirty="0"/>
                  <a:t>    invariant </a:t>
                </a:r>
                <a:r>
                  <a:rPr lang="en-US" dirty="0" err="1"/>
                  <a:t>loc</a:t>
                </a:r>
                <a:r>
                  <a:rPr lang="en-US" dirty="0"/>
                  <a:t> = on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    stop when </a:t>
                </a:r>
                <a:r>
                  <a:rPr lang="en-US" dirty="0"/>
                  <a:t>y = 62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</a:p>
              <a:p>
                <a:pPr marL="0" indent="0">
                  <a:buNone/>
                </a:pPr>
                <a:r>
                  <a:rPr lang="en-US" b="1" dirty="0"/>
                  <a:t>    </a:t>
                </a:r>
                <a:r>
                  <a:rPr lang="es-ES" b="1" dirty="0" err="1"/>
                  <a:t>evolve</a:t>
                </a:r>
                <a:r>
                  <a:rPr lang="es-ES" b="1" dirty="0"/>
                  <a:t> </a:t>
                </a:r>
                <a:r>
                  <a:rPr lang="es-ES" dirty="0"/>
                  <a:t>d(x) = 4; d(y) = 4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 rotWithShape="0">
                <a:blip r:embed="rId3"/>
                <a:stretch>
                  <a:fillRect l="-1048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4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2. Multi-Rate Automaton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Definition. </a:t>
                </a:r>
                <a:r>
                  <a:rPr lang="en-US" dirty="0"/>
                  <a:t>A </a:t>
                </a:r>
                <a:r>
                  <a:rPr lang="en-US" b="1" dirty="0" err="1">
                    <a:solidFill>
                      <a:srgbClr val="00B0F0"/>
                    </a:solidFill>
                  </a:rPr>
                  <a:t>multirate</a:t>
                </a:r>
                <a:r>
                  <a:rPr lang="en-US" b="1" dirty="0">
                    <a:solidFill>
                      <a:srgbClr val="00B0F0"/>
                    </a:solidFill>
                  </a:rPr>
                  <a:t> automaton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𝓐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〈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〉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V =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a set of n </a:t>
                </a:r>
                <a:r>
                  <a:rPr lang="en-US" b="1" dirty="0">
                    <a:solidFill>
                      <a:srgbClr val="00B0F0"/>
                    </a:solidFill>
                  </a:rPr>
                  <a:t>continuous variables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𝑙𝑜𝑐</m:t>
                    </m:r>
                  </m:oMath>
                </a14:m>
                <a:r>
                  <a:rPr lang="en-US" dirty="0"/>
                  <a:t> is a discrete state variable of finite type Ł</a:t>
                </a:r>
                <a:endParaRPr lang="en-US" baseline="-25000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 is a finite set of actions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is a set of transitions such that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dirty="0"/>
                  <a:t>The guards are described by </a:t>
                </a:r>
                <a:r>
                  <a:rPr lang="en-US" b="1" dirty="0">
                    <a:solidFill>
                      <a:srgbClr val="00B0F0"/>
                    </a:solidFill>
                  </a:rPr>
                  <a:t>rational</a:t>
                </a:r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clock constraings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implies </a:t>
                </a:r>
                <a:r>
                  <a:rPr lang="en-US" dirty="0">
                    <a:solidFill>
                      <a:schemeClr val="tx1"/>
                    </a:solidFill>
                  </a:rPr>
                  <a:t>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dirty="0"/>
                  <a:t> set of trajectories such that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/>
                  <a:t>	for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∃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𝑠𝑢𝑐h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𝑡h𝑎𝑡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𝑑𝑜𝑚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79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State (Location) Reachability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MRA, check if a particular location is reachable from the initial states</a:t>
            </a:r>
          </a:p>
          <a:p>
            <a:r>
              <a:rPr lang="en-US" dirty="0"/>
              <a:t>Is problem is decidable? Yes</a:t>
            </a:r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Construct a RTA that is </a:t>
            </a:r>
            <a:r>
              <a:rPr lang="en-US" dirty="0" err="1"/>
              <a:t>bisimilar</a:t>
            </a:r>
            <a:r>
              <a:rPr lang="en-US" dirty="0"/>
              <a:t> to the given MRA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1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Multi-rate to rational 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31" y="1252476"/>
            <a:ext cx="58197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57600"/>
            <a:ext cx="58388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93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3. Rectangular 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219200"/>
                <a:ext cx="8496300" cy="5029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Definition. </a:t>
                </a:r>
                <a:r>
                  <a:rPr lang="en-US" sz="2000" dirty="0"/>
                  <a:t>An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rectangular hybrid automaton (RHA) </a:t>
                </a:r>
                <a:r>
                  <a:rPr lang="en-US" sz="2000" dirty="0"/>
                  <a:t>is a HA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  <a:ea typeface="Cambria Math"/>
                      </a:rPr>
                      <m:t>𝓐</m:t>
                    </m:r>
                    <m:r>
                      <a:rPr lang="en-US" sz="2000" b="1" i="1" dirty="0" smtClean="0">
                        <a:latin typeface="Cambria Math" charset="0"/>
                        <a:ea typeface="Cambria Math"/>
                      </a:rPr>
                      <m:t>=⟨</m:t>
                    </m:r>
                    <m:r>
                      <a:rPr lang="en-US" sz="2000" b="0" i="1" dirty="0" smtClean="0">
                        <a:latin typeface="Cambria Math" charset="0"/>
                        <a:ea typeface="Cambria Math"/>
                      </a:rPr>
                      <m:t>𝑉</m:t>
                    </m:r>
                    <m:r>
                      <a:rPr lang="en-US" sz="2000" b="0" i="1" dirty="0" smtClean="0">
                        <a:latin typeface="Cambria Math" charset="0"/>
                        <a:ea typeface="Cambria Math"/>
                      </a:rPr>
                      <m:t>,</m:t>
                    </m:r>
                    <m:r>
                      <a:rPr lang="en-US" sz="2000" b="0" i="1" dirty="0" smtClean="0">
                        <a:latin typeface="Cambria Math" charset="0"/>
                        <a:ea typeface="Cambria Math"/>
                      </a:rPr>
                      <m:t>𝐴</m:t>
                    </m:r>
                    <m:r>
                      <a:rPr lang="en-US" sz="2000" b="0" i="1" dirty="0" smtClean="0">
                        <a:latin typeface="Cambria Math" charset="0"/>
                        <a:ea typeface="Cambria Math"/>
                      </a:rPr>
                      <m:t>,</m:t>
                    </m:r>
                  </m:oMath>
                </a14:m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⟩</m:t>
                    </m:r>
                  </m:oMath>
                </a14:m>
                <a:r>
                  <a:rPr lang="en-US" sz="2000" dirty="0"/>
                  <a:t>  where </a:t>
                </a:r>
              </a:p>
              <a:p>
                <a:pPr lvl="1"/>
                <a:r>
                  <a:rPr lang="en-US" sz="2000" dirty="0"/>
                  <a:t>V = 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sz="2000" dirty="0"/>
                  <a:t> , where X is a set of n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continuous variables</a:t>
                </a:r>
                <a:r>
                  <a:rPr lang="en-US" sz="2000" dirty="0">
                    <a:solidFill>
                      <a:srgbClr val="00B0F0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𝑙𝑜𝑐</m:t>
                    </m:r>
                  </m:oMath>
                </a14:m>
                <a:r>
                  <a:rPr lang="en-US" sz="2000" dirty="0"/>
                  <a:t> is a discrete state variable of finite type Ł</a:t>
                </a:r>
                <a:endParaRPr lang="en-US" sz="2000" baseline="-25000" dirty="0"/>
              </a:p>
              <a:p>
                <a:pPr lvl="1"/>
                <a:r>
                  <a:rPr lang="en-US" sz="2000" dirty="0"/>
                  <a:t>A is a finite 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/>
                              </a:rPr>
                              <m:t>∪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set of trajectories for X</a:t>
                </a:r>
              </a:p>
              <a:p>
                <a:pPr lvl="2"/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/>
                          </a:rPr>
                          <m:t>ℓ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 either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or (ii)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ℓ1 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ℓ2 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lvl="2"/>
                <a:r>
                  <a:rPr lang="en-US" sz="2000" dirty="0"/>
                  <a:t>Equivalently,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r>
                      <a:rPr lang="en-US" sz="2000" b="0" i="1" smtClean="0">
                        <a:latin typeface="Cambria Math" charset="0"/>
                      </a:rPr>
                      <m:t>(0)⌈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ℓ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914400" lvl="2" indent="0">
                  <a:buNone/>
                </a:pPr>
                <a:r>
                  <a:rPr lang="en-US" sz="2000" dirty="0"/>
                  <a:t>	(ii)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𝜏</m:t>
                    </m:r>
                    <m:r>
                      <a:rPr lang="en-US" sz="2000" i="1">
                        <a:latin typeface="Cambria Math" charset="0"/>
                      </a:rPr>
                      <m:t>(0)⌈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ℓ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𝑡</m:t>
                    </m:r>
                    <m:r>
                      <a:rPr lang="en-US" sz="2000" b="0" i="1" smtClean="0">
                        <a:latin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𝜏</m:t>
                    </m:r>
                    <m:r>
                      <a:rPr lang="en-US" sz="2000" i="1">
                        <a:latin typeface="Cambria Math" charset="0"/>
                      </a:rPr>
                      <m:t>(0)⌈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ℓ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set of transitions such that </a:t>
                </a:r>
              </a:p>
              <a:p>
                <a:pPr lvl="2"/>
                <a:r>
                  <a:rPr lang="en-US" sz="2000" dirty="0"/>
                  <a:t>Guards are described by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rational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clock constraings  </a:t>
                </a:r>
              </a:p>
              <a:p>
                <a:pPr lvl="2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𝑙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→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𝑜𝑟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</a:rPr>
                      <m:t>∈[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219200"/>
                <a:ext cx="8496300" cy="5029200"/>
              </a:xfrm>
              <a:blipFill>
                <a:blip r:embed="rId2"/>
                <a:stretch>
                  <a:fillRect l="-597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48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CSR Decidable for RHA?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RHA, check if a particular location is reachable from the initial states?</a:t>
            </a:r>
          </a:p>
          <a:p>
            <a:r>
              <a:rPr lang="en-US" dirty="0"/>
              <a:t>Is this problem decidable? </a:t>
            </a:r>
            <a:r>
              <a:rPr lang="en-US" dirty="0">
                <a:solidFill>
                  <a:srgbClr val="FF0000"/>
                </a:solidFill>
              </a:rPr>
              <a:t>No </a:t>
            </a:r>
          </a:p>
          <a:p>
            <a:pPr lvl="1"/>
            <a:r>
              <a:rPr lang="en-US" sz="2000" b="1" dirty="0"/>
              <a:t>[Henz95]</a:t>
            </a:r>
            <a:r>
              <a:rPr lang="en-US" sz="2000" dirty="0"/>
              <a:t> Thomas </a:t>
            </a:r>
            <a:r>
              <a:rPr lang="en-US" sz="2000" dirty="0" err="1"/>
              <a:t>Henzinger</a:t>
            </a:r>
            <a:r>
              <a:rPr lang="en-US" sz="2000" dirty="0"/>
              <a:t>, Peter </a:t>
            </a:r>
            <a:r>
              <a:rPr lang="en-US" sz="2000" dirty="0" err="1"/>
              <a:t>Kopke</a:t>
            </a:r>
            <a:r>
              <a:rPr lang="en-US" sz="2000" dirty="0"/>
              <a:t>, Anuj </a:t>
            </a:r>
            <a:r>
              <a:rPr lang="en-US" sz="2000" dirty="0" err="1"/>
              <a:t>Puri</a:t>
            </a:r>
            <a:r>
              <a:rPr lang="en-US" sz="2000" dirty="0"/>
              <a:t>, and Pravin </a:t>
            </a:r>
            <a:r>
              <a:rPr lang="en-US" sz="2000" dirty="0" err="1"/>
              <a:t>Varaiya</a:t>
            </a:r>
            <a:r>
              <a:rPr lang="en-US" sz="2000" dirty="0"/>
              <a:t>. </a:t>
            </a:r>
            <a:r>
              <a:rPr lang="en-US" sz="2000" dirty="0">
                <a:hlinkClick r:id="rId2"/>
              </a:rPr>
              <a:t>What's Decidable About Hybrid Automata?. Journal of Computer and System Sciences, pages 373–382. ACM Press, 1995. </a:t>
            </a:r>
            <a:endParaRPr lang="en-US" sz="2000" dirty="0"/>
          </a:p>
          <a:p>
            <a:pPr lvl="1"/>
            <a:r>
              <a:rPr lang="en-US" sz="2000" dirty="0"/>
              <a:t>CSR for RHA reduction to Halting problem for 2 counter machines</a:t>
            </a:r>
          </a:p>
          <a:p>
            <a:pPr lvl="1"/>
            <a:r>
              <a:rPr lang="en-US" sz="2000" dirty="0"/>
              <a:t>Halting problem for 2CM known to be undecidable</a:t>
            </a:r>
          </a:p>
          <a:p>
            <a:pPr lvl="1"/>
            <a:r>
              <a:rPr lang="en-US" sz="2000" dirty="0"/>
              <a:t>Reduction in next lecture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4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4. Initialized Rectangular HA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534400" cy="5029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Definition. </a:t>
                </a:r>
                <a:r>
                  <a:rPr lang="en-US" sz="2000" b="1" i="1" dirty="0"/>
                  <a:t>An </a:t>
                </a:r>
                <a:r>
                  <a:rPr lang="en-US" sz="2000" b="1" i="1" dirty="0">
                    <a:solidFill>
                      <a:schemeClr val="tx1"/>
                    </a:solidFill>
                  </a:rPr>
                  <a:t>initialized rectangular hybrid automaton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(IRHA) </a:t>
                </a:r>
                <a:r>
                  <a:rPr lang="en-US" sz="2000" dirty="0">
                    <a:solidFill>
                      <a:schemeClr val="tx1"/>
                    </a:solidFill>
                  </a:rPr>
                  <a:t>is a RHA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𝓐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where 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V = 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 X is a set of n continuous variables and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sz="2000" dirty="0"/>
                  <a:t> is a discrete state variable of finite type Ł</a:t>
                </a:r>
                <a:endParaRPr lang="en-US" sz="2000" baseline="-25000" dirty="0"/>
              </a:p>
              <a:p>
                <a:pPr lvl="1"/>
                <a:r>
                  <a:rPr lang="en-US" sz="2000" dirty="0"/>
                  <a:t>A is a finite 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/>
                              </a:rPr>
                              <m:t>∪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set of trajectories for X</a:t>
                </a:r>
              </a:p>
              <a:p>
                <a:pPr lvl="2"/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/>
                          </a:rPr>
                          <m:t>ℓ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 either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or (ii)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ℓ1 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ℓ2 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lvl="2"/>
                <a:r>
                  <a:rPr lang="en-US" sz="2000" dirty="0"/>
                  <a:t>Equivalently,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r>
                      <a:rPr lang="en-US" sz="2000" b="0" i="1" smtClean="0">
                        <a:latin typeface="Cambria Math" charset="0"/>
                      </a:rPr>
                      <m:t>(0)⌈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ℓ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914400" lvl="2" indent="0">
                  <a:buNone/>
                </a:pPr>
                <a:r>
                  <a:rPr lang="en-US" sz="2000" dirty="0"/>
                  <a:t>	(ii)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𝜏</m:t>
                    </m:r>
                    <m:r>
                      <a:rPr lang="en-US" sz="2000" i="1">
                        <a:latin typeface="Cambria Math" charset="0"/>
                      </a:rPr>
                      <m:t>(0)⌈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ℓ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𝑡</m:t>
                    </m:r>
                    <m:r>
                      <a:rPr lang="en-US" sz="2000" b="0" i="1" smtClean="0">
                        <a:latin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𝜏</m:t>
                    </m:r>
                    <m:r>
                      <a:rPr lang="en-US" sz="2000" i="1">
                        <a:latin typeface="Cambria Math" charset="0"/>
                      </a:rPr>
                      <m:t>(0)⌈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ℓ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set of transitions such that </a:t>
                </a:r>
              </a:p>
              <a:p>
                <a:pPr lvl="2"/>
                <a:r>
                  <a:rPr lang="en-US" sz="2000" dirty="0"/>
                  <a:t>Guards are described by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rational </a:t>
                </a:r>
                <a:r>
                  <a:rPr lang="en-US" sz="2000" dirty="0"/>
                  <a:t>clock constraings  </a:t>
                </a:r>
              </a:p>
              <a:p>
                <a:pPr lvl="2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𝑙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implies if dynamics changes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ℓ′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∈[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 otherwise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/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534400" cy="5029200"/>
              </a:xfrm>
              <a:blipFill>
                <a:blip r:embed="rId2"/>
                <a:stretch>
                  <a:fillRect l="-744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27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Rectangular Initialized HA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1973069" y="1998138"/>
                <a:ext cx="1611961" cy="1425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/>
                  <a:t>1</a:t>
                </a:r>
              </a:p>
              <a:p>
                <a:pPr algn="ctr"/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charset="0"/>
                            </a:rPr>
                            <m:t>k</m:t>
                          </m:r>
                        </m:e>
                        <m:sub>
                          <m:r>
                            <a:rPr lang="en-US" sz="160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069" y="1998138"/>
                <a:ext cx="1611961" cy="142596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6011669" y="1998138"/>
                <a:ext cx="1611961" cy="1425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/>
                  <a:t>2</a:t>
                </a:r>
              </a:p>
              <a:p>
                <a:pPr algn="ctr"/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charset="0"/>
                            </a:rPr>
                            <m:t>k</m:t>
                          </m:r>
                          <m:r>
                            <a:rPr lang="en-US" sz="1600" b="0" i="0" smtClean="0">
                              <a:latin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669" y="1998138"/>
                <a:ext cx="1611961" cy="142596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4058873" y="4436538"/>
                <a:ext cx="1735958" cy="1425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/>
                  <a:t>3</a:t>
                </a:r>
              </a:p>
              <a:p>
                <a:pPr algn="ctr"/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∈[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873" y="4436538"/>
                <a:ext cx="1735958" cy="142596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/>
          <p:cNvCxnSpPr>
            <a:stCxn id="4" idx="7"/>
            <a:endCxn id="5" idx="1"/>
          </p:cNvCxnSpPr>
          <p:nvPr/>
        </p:nvCxnSpPr>
        <p:spPr>
          <a:xfrm rot="5400000" flipH="1" flipV="1">
            <a:off x="4798349" y="757581"/>
            <a:ext cx="12700" cy="2898771"/>
          </a:xfrm>
          <a:prstGeom prst="curvedConnector3">
            <a:avLst>
              <a:gd name="adj1" fmla="val 344431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670491" y="1428525"/>
                <a:ext cx="274351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dirty="0"/>
                  <a:t>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≥</m:t>
                    </m:r>
                    <m:r>
                      <a:rPr lang="en-US" sz="1600" b="0" i="1" smtClean="0">
                        <a:latin typeface="Cambria Math" charset="0"/>
                      </a:rPr>
                      <m:t>𝐺</m:t>
                    </m:r>
                    <m:r>
                      <a:rPr lang="en-US" sz="1600" b="0" i="1" smtClean="0">
                        <a:latin typeface="Cambria Math" charset="0"/>
                      </a:rPr>
                      <m:t>∧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≤</m:t>
                    </m:r>
                    <m:r>
                      <a:rPr lang="en-US" sz="1600" b="0" i="1" smtClean="0">
                        <a:latin typeface="Cambria Math" charset="0"/>
                      </a:rPr>
                      <m:t>𝐺</m:t>
                    </m:r>
                    <m:r>
                      <a:rPr lang="en-US" sz="16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dirty="0"/>
                  <a:t> Eff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≔0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491" y="1428525"/>
                <a:ext cx="2743514" cy="584775"/>
              </a:xfrm>
              <a:prstGeom prst="rect">
                <a:avLst/>
              </a:prstGeom>
              <a:blipFill>
                <a:blip r:embed="rId5"/>
                <a:stretch>
                  <a:fillRect l="-922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/>
          <p:cNvCxnSpPr>
            <a:stCxn id="5" idx="5"/>
            <a:endCxn id="6" idx="6"/>
          </p:cNvCxnSpPr>
          <p:nvPr/>
        </p:nvCxnSpPr>
        <p:spPr>
          <a:xfrm rot="5400000">
            <a:off x="5624076" y="3386032"/>
            <a:ext cx="1934245" cy="159273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3"/>
            <a:endCxn id="6" idx="2"/>
          </p:cNvCxnSpPr>
          <p:nvPr/>
        </p:nvCxnSpPr>
        <p:spPr>
          <a:xfrm rot="16200000" flipH="1">
            <a:off x="2166882" y="3257529"/>
            <a:ext cx="1934245" cy="184973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375231" y="4317733"/>
                <a:ext cx="113666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Both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 have to be reset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31" y="4317733"/>
                <a:ext cx="1136669" cy="1077218"/>
              </a:xfrm>
              <a:prstGeom prst="rect">
                <a:avLst/>
              </a:prstGeom>
              <a:blipFill>
                <a:blip r:embed="rId6"/>
                <a:stretch>
                  <a:fillRect l="-3333" t="-1163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urved Connector 16"/>
          <p:cNvCxnSpPr>
            <a:cxnSpLocks/>
            <a:stCxn id="6" idx="7"/>
            <a:endCxn id="5" idx="2"/>
          </p:cNvCxnSpPr>
          <p:nvPr/>
        </p:nvCxnSpPr>
        <p:spPr>
          <a:xfrm rot="5400000" flipH="1" flipV="1">
            <a:off x="4809015" y="3442713"/>
            <a:ext cx="1934245" cy="47106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6634130" y="5240326"/>
                <a:ext cx="20563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Eff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∈[</m:t>
                    </m:r>
                    <m:r>
                      <a:rPr lang="en-US" sz="1600" b="0" i="1" smtClean="0">
                        <a:latin typeface="Cambria Math" charset="0"/>
                      </a:rPr>
                      <m:t>𝑐</m:t>
                    </m:r>
                    <m:r>
                      <a:rPr lang="en-US" sz="1600" b="0" i="1" smtClean="0">
                        <a:latin typeface="Cambria Math" charset="0"/>
                      </a:rPr>
                      <m:t>,</m:t>
                    </m:r>
                    <m:r>
                      <a:rPr lang="en-US" sz="1600" b="0" i="1" smtClean="0">
                        <a:latin typeface="Cambria Math" charset="0"/>
                      </a:rPr>
                      <m:t>𝑑</m:t>
                    </m:r>
                    <m:r>
                      <a:rPr lang="en-US" sz="1600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30" y="5240326"/>
                <a:ext cx="2056300" cy="338554"/>
              </a:xfrm>
              <a:prstGeom prst="rect">
                <a:avLst/>
              </a:prstGeom>
              <a:blipFill>
                <a:blip r:embed="rId7"/>
                <a:stretch>
                  <a:fillRect l="-1227"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8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Focus on specific classes of Hybrid Automata for which safety properties (invariants) can be verified completely automatically</a:t>
            </a:r>
          </a:p>
          <a:p>
            <a:pPr lvl="1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Alur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-Dill’s Timed Automata[1] (Today)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Rectangular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initializaed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hybrid automata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hybrid automata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Later we will look at other types of properties like stability,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liveness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etc.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We will introduce notions of abstractions and invariance are still going to be important</a:t>
            </a:r>
          </a:p>
          <a:p>
            <a:pPr lvl="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8674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Rajeev </a:t>
            </a:r>
            <a:r>
              <a:rPr lang="en-US" dirty="0" err="1"/>
              <a:t>Alur</a:t>
            </a:r>
            <a:r>
              <a:rPr lang="en-US" dirty="0"/>
              <a:t> et al. </a:t>
            </a:r>
            <a:r>
              <a:rPr lang="en-US" dirty="0">
                <a:hlinkClick r:id="rId2"/>
              </a:rPr>
              <a:t>The Algorithmic Analysis </a:t>
            </a:r>
            <a:r>
              <a:rPr lang="en-US" dirty="0" err="1">
                <a:hlinkClick r:id="rId2"/>
              </a:rPr>
              <a:t>ofHybrid</a:t>
            </a:r>
            <a:r>
              <a:rPr lang="en-US" dirty="0">
                <a:hlinkClick r:id="rId2"/>
              </a:rPr>
              <a:t> Systems</a:t>
            </a:r>
            <a:r>
              <a:rPr lang="en-US" dirty="0"/>
              <a:t>. Theoretical Computer Science, </a:t>
            </a:r>
            <a:r>
              <a:rPr lang="en-US" dirty="0" err="1"/>
              <a:t>colume</a:t>
            </a:r>
            <a:r>
              <a:rPr lang="en-US" dirty="0"/>
              <a:t> 138, pages 3-34, 1995. </a:t>
            </a:r>
          </a:p>
        </p:txBody>
      </p:sp>
    </p:spTree>
    <p:extLst>
      <p:ext uri="{BB962C8B-B14F-4D97-AF65-F5344CB8AC3E}">
        <p14:creationId xmlns:p14="http://schemas.microsoft.com/office/powerpoint/2010/main" val="2558893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CSR Decidable for IRHA?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IRHA, check if a particular location is reachable from the initial states</a:t>
            </a:r>
          </a:p>
          <a:p>
            <a:r>
              <a:rPr lang="en-US" dirty="0"/>
              <a:t>Is this problem decidable? </a:t>
            </a:r>
            <a:r>
              <a:rPr lang="en-US" dirty="0">
                <a:solidFill>
                  <a:srgbClr val="00B0F0"/>
                </a:solidFill>
              </a:rPr>
              <a:t>Yes</a:t>
            </a:r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Construct a 2n-dimensional </a:t>
            </a:r>
            <a:r>
              <a:rPr lang="en-US" b="1" dirty="0"/>
              <a:t>initialized m</a:t>
            </a:r>
            <a:r>
              <a:rPr lang="en-US" dirty="0"/>
              <a:t>ulti-rate automaton that is </a:t>
            </a:r>
            <a:r>
              <a:rPr lang="en-US" dirty="0" err="1"/>
              <a:t>bisimilar</a:t>
            </a:r>
            <a:r>
              <a:rPr lang="en-US" dirty="0"/>
              <a:t> to the given IRHA</a:t>
            </a:r>
          </a:p>
          <a:p>
            <a:pPr lvl="1"/>
            <a:r>
              <a:rPr lang="en-US" dirty="0"/>
              <a:t>Construct a ITA that is </a:t>
            </a:r>
            <a:r>
              <a:rPr lang="en-US" dirty="0" err="1"/>
              <a:t>bisimilar</a:t>
            </a:r>
            <a:r>
              <a:rPr lang="en-US" dirty="0"/>
              <a:t> to the Singular TA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9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IRHA to Singular HA conversion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every variable create two variables---tracking the upper and lower bounds</a:t>
            </a:r>
          </a:p>
          <a:p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6366" b="-46366"/>
          <a:stretch>
            <a:fillRect/>
          </a:stretch>
        </p:blipFill>
        <p:spPr>
          <a:xfrm>
            <a:off x="4953000" y="2438400"/>
            <a:ext cx="4038600" cy="4525963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759617"/>
                  </p:ext>
                </p:extLst>
              </p:nvPr>
            </p:nvGraphicFramePr>
            <p:xfrm>
              <a:off x="304800" y="3329781"/>
              <a:ext cx="44958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718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39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IRHA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MRA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/>
                                  <m:t>𝑥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smtClean="0"/>
                                  </m:ctrlPr>
                                </m:sSubPr>
                                <m:e>
                                  <m:r>
                                    <a:rPr lang="en-US" sz="1400" smtClean="0"/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smtClean="0"/>
                                    <m:t>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smtClean="0"/>
                                  </m:ctrlPr>
                                </m:sSubPr>
                                <m:e>
                                  <m:r>
                                    <a:rPr lang="en-US" sz="1400" smtClean="0"/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smtClean="0"/>
                                    <m:t>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3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Evolve: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dirty="0" smtClean="0"/>
                                <m:t>𝑑</m:t>
                              </m:r>
                              <m:r>
                                <a:rPr lang="en-US" sz="1400" dirty="0" smtClean="0"/>
                                <m:t>(</m:t>
                              </m:r>
                              <m:r>
                                <a:rPr lang="en-US" sz="1400" dirty="0" smtClean="0"/>
                                <m:t>𝑥</m:t>
                              </m:r>
                              <m:r>
                                <a:rPr lang="en-US" sz="1400" dirty="0" smtClean="0"/>
                                <m:t>)∈ [</m:t>
                              </m:r>
                              <m:sSub>
                                <m:sSubPr>
                                  <m:ctrlPr>
                                    <a:rPr lang="en-US" sz="1400" dirty="0"/>
                                  </m:ctrlPr>
                                </m:sSubPr>
                                <m:e>
                                  <m:r>
                                    <a:rPr lang="en-US" sz="1400" dirty="0"/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dirty="0"/>
                                    <m:t>1</m:t>
                                  </m:r>
                                </m:sub>
                              </m:sSub>
                              <m:r>
                                <a:rPr lang="en-US" sz="1400" dirty="0"/>
                                <m:t>,</m:t>
                              </m:r>
                              <m:sSub>
                                <m:sSubPr>
                                  <m:ctrlPr>
                                    <a:rPr lang="en-US" sz="1400" dirty="0"/>
                                  </m:ctrlPr>
                                </m:sSubPr>
                                <m:e>
                                  <m:r>
                                    <a:rPr lang="en-US" sz="1400" dirty="0"/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dirty="0"/>
                                    <m:t>1</m:t>
                                  </m:r>
                                </m:sub>
                              </m:sSub>
                              <m:r>
                                <a:rPr lang="en-US" sz="1400" dirty="0"/>
                                <m:t>]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Evolve: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dirty="0" smtClean="0"/>
                                <m:t>𝑑</m:t>
                              </m:r>
                              <m:d>
                                <m:dPr>
                                  <m:ctrlPr>
                                    <a:rPr lang="en-US" sz="1400" dirty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dirty="0" smtClean="0"/>
                                      </m:ctrlPr>
                                    </m:sSubPr>
                                    <m:e>
                                      <m:r>
                                        <a:rPr lang="en-US" sz="1400" dirty="0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dirty="0" smtClean="0"/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dirty="0" smtClean="0"/>
                                <m:t>=</m:t>
                              </m:r>
                              <m:sSub>
                                <m:sSubPr>
                                  <m:ctrlPr>
                                    <a:rPr lang="en-US" sz="1400" dirty="0"/>
                                  </m:ctrlPr>
                                </m:sSubPr>
                                <m:e>
                                  <m:r>
                                    <a:rPr lang="en-US" sz="1400" dirty="0"/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dirty="0"/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;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dirty="0"/>
                                <m:t>𝑑</m:t>
                              </m:r>
                              <m:d>
                                <m:dPr>
                                  <m:ctrlPr>
                                    <a:rPr lang="en-US" sz="1400" dirty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dirty="0"/>
                                      </m:ctrlPr>
                                    </m:sSubPr>
                                    <m:e>
                                      <m:r>
                                        <a:rPr lang="en-US" sz="1400" dirty="0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dirty="0" smtClean="0"/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dirty="0"/>
                                <m:t>=</m:t>
                              </m:r>
                              <m:sSub>
                                <m:sSubPr>
                                  <m:ctrlPr>
                                    <a:rPr lang="en-US" sz="1400" dirty="0"/>
                                  </m:ctrlPr>
                                </m:sSubPr>
                                <m:e>
                                  <m:r>
                                    <a:rPr lang="en-US" sz="1400" dirty="0" smtClean="0"/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dirty="0"/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Eff: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dirty="0" smtClean="0"/>
                                  </m:ctrlPr>
                                </m:sSupPr>
                                <m:e>
                                  <m:r>
                                    <a:rPr lang="en-US" sz="1400" dirty="0" smtClean="0"/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dirty="0"/>
                                    <m:t>′</m:t>
                                  </m:r>
                                </m:sup>
                              </m:sSup>
                              <m:r>
                                <a:rPr lang="en-US" sz="1400" dirty="0" smtClean="0"/>
                                <m:t>∈</m:t>
                              </m:r>
                              <m:r>
                                <a:rPr lang="en-US" sz="1400" dirty="0"/>
                                <m:t> [</m:t>
                              </m:r>
                              <m:sSub>
                                <m:sSubPr>
                                  <m:ctrlPr>
                                    <a:rPr lang="en-US" sz="1400" dirty="0"/>
                                  </m:ctrlPr>
                                </m:sSubPr>
                                <m:e>
                                  <m:r>
                                    <a:rPr lang="en-US" sz="1400" dirty="0"/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dirty="0"/>
                                    <m:t>1</m:t>
                                  </m:r>
                                </m:sub>
                              </m:sSub>
                              <m:r>
                                <a:rPr lang="en-US" sz="1400" dirty="0"/>
                                <m:t>,</m:t>
                              </m:r>
                              <m:sSub>
                                <m:sSubPr>
                                  <m:ctrlPr>
                                    <a:rPr lang="en-US" sz="1400" dirty="0"/>
                                  </m:ctrlPr>
                                </m:sSubPr>
                                <m:e>
                                  <m:r>
                                    <a:rPr lang="en-US" sz="1400" dirty="0"/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dirty="0"/>
                                    <m:t>1</m:t>
                                  </m:r>
                                </m:sub>
                              </m:sSub>
                              <m:r>
                                <a:rPr lang="en-US" sz="1400" dirty="0"/>
                                <m:t>]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Eff: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dirty="0" smtClean="0"/>
                                  </m:ctrlPr>
                                </m:sSubPr>
                                <m:e>
                                  <m:r>
                                    <a:rPr lang="en-US" sz="1400" dirty="0" smtClean="0"/>
                                    <m:t>  </m:t>
                                  </m:r>
                                  <m:r>
                                    <a:rPr lang="en-US" sz="1400" dirty="0" smtClean="0"/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dirty="0" smtClean="0"/>
                                    <m:t>ℓ</m:t>
                                  </m:r>
                                </m:sub>
                              </m:sSub>
                              <m:r>
                                <a:rPr lang="en-US" sz="1400" dirty="0" smtClean="0"/>
                                <m:t>=</m:t>
                              </m:r>
                              <m:sSub>
                                <m:sSubPr>
                                  <m:ctrlPr>
                                    <a:rPr lang="en-US" sz="1400" dirty="0" smtClean="0"/>
                                  </m:ctrlPr>
                                </m:sSubPr>
                                <m:e>
                                  <m:r>
                                    <a:rPr lang="en-US" sz="1400" dirty="0" smtClean="0"/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dirty="0" smtClean="0"/>
                                    <m:t>1</m:t>
                                  </m:r>
                                </m:sub>
                              </m:sSub>
                              <m:r>
                                <a:rPr lang="en-US" sz="1400" dirty="0" smtClean="0"/>
                                <m:t>;</m:t>
                              </m:r>
                              <m:sSub>
                                <m:sSubPr>
                                  <m:ctrlPr>
                                    <a:rPr lang="en-US" sz="1400" dirty="0" smtClean="0"/>
                                  </m:ctrlPr>
                                </m:sSubPr>
                                <m:e>
                                  <m:r>
                                    <a:rPr lang="en-US" sz="1400" dirty="0" smtClean="0"/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dirty="0" smtClean="0"/>
                                    <m:t>𝑢</m:t>
                                  </m:r>
                                </m:sub>
                              </m:sSub>
                              <m:r>
                                <a:rPr lang="en-US" sz="1400" dirty="0" smtClean="0"/>
                                <m:t>= </m:t>
                              </m:r>
                              <m:sSub>
                                <m:sSubPr>
                                  <m:ctrlPr>
                                    <a:rPr lang="en-US" sz="1400" dirty="0"/>
                                  </m:ctrlPr>
                                </m:sSubPr>
                                <m:e>
                                  <m:r>
                                    <a:rPr lang="en-US" sz="1400" dirty="0"/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dirty="0"/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dirty="0" smtClean="0"/>
                                  </m:ctrlPr>
                                </m:sSupPr>
                                <m:e>
                                  <m:r>
                                    <a:rPr lang="en-US" sz="1400" dirty="0" smtClean="0"/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dirty="0"/>
                                    <m:t>′</m:t>
                                  </m:r>
                                </m:sup>
                              </m:sSup>
                              <m:r>
                                <a:rPr lang="en-US" sz="1400" dirty="0" smtClean="0"/>
                                <m:t>=</m:t>
                              </m:r>
                              <m:r>
                                <a:rPr lang="en-US" sz="1400" dirty="0" smtClean="0"/>
                                <m:t>𝑐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dirty="0" smtClean="0"/>
                                    </m:ctrlPr>
                                  </m:sSubPr>
                                  <m:e>
                                    <m:r>
                                      <a:rPr lang="en-US" sz="1400" dirty="0" smtClean="0"/>
                                      <m:t>  </m:t>
                                    </m:r>
                                    <m:r>
                                      <a:rPr lang="en-US" sz="1400" dirty="0" smtClean="0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dirty="0" smtClean="0"/>
                                      <m:t>ℓ</m:t>
                                    </m:r>
                                  </m:sub>
                                </m:sSub>
                                <m:r>
                                  <a:rPr lang="en-US" sz="1400" dirty="0" smtClean="0"/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dirty="0" smtClean="0"/>
                                    </m:ctrlPr>
                                  </m:sSubPr>
                                  <m:e>
                                    <m:r>
                                      <a:rPr lang="en-US" sz="1400" dirty="0" smtClean="0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dirty="0" smtClean="0"/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1400" dirty="0" smtClean="0"/>
                                  <m:t>=</m:t>
                                </m:r>
                                <m:r>
                                  <a:rPr lang="en-US" sz="1400" dirty="0" smtClean="0"/>
                                  <m:t>𝑐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Guard: </a:t>
                          </a:r>
                          <a14:m>
                            <m:oMath xmlns:m="http://schemas.openxmlformats.org/officeDocument/2006/math">
                              <m:r>
                                <a:rPr lang="it-IT" sz="1400" dirty="0" smtClean="0"/>
                                <m:t>𝑥</m:t>
                              </m:r>
                              <m:r>
                                <a:rPr lang="it-IT" sz="1400" dirty="0" smtClean="0"/>
                                <m:t>≥ 5 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dirty="0" smtClean="0"/>
                                    </m:ctrlPr>
                                  </m:sSubPr>
                                  <m:e>
                                    <m:r>
                                      <a:rPr lang="it-IT" sz="1400" dirty="0" err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400" dirty="0" err="1"/>
                                      <m:t>𝑙</m:t>
                                    </m:r>
                                  </m:sub>
                                </m:sSub>
                                <m:r>
                                  <a:rPr lang="it-IT" sz="1400" dirty="0" smtClean="0"/>
                                  <m:t>≥</m:t>
                                </m:r>
                                <m:r>
                                  <a:rPr lang="it-IT" sz="1400" dirty="0"/>
                                  <m:t> 5</m:t>
                                </m:r>
                              </m:oMath>
                            </m:oMathPara>
                          </a14:m>
                          <a:endParaRPr lang="it-I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dirty="0" smtClean="0"/>
                                  </m:ctrlPr>
                                </m:sSubPr>
                                <m:e>
                                  <m:r>
                                    <a:rPr lang="it-IT" sz="1400" dirty="0" err="1"/>
                                    <m:t>𝑥</m:t>
                                  </m:r>
                                </m:e>
                                <m:sub>
                                  <m:r>
                                    <a:rPr lang="it-IT" sz="1400" dirty="0" err="1"/>
                                    <m:t>𝑙</m:t>
                                  </m:r>
                                </m:sub>
                              </m:sSub>
                              <m:r>
                                <a:rPr lang="en-US" sz="1400" dirty="0" smtClean="0"/>
                                <m:t>&lt;</m:t>
                              </m:r>
                              <m:r>
                                <a:rPr lang="it-IT" sz="1400" dirty="0"/>
                                <m:t> 5</m:t>
                              </m:r>
                              <m:r>
                                <a:rPr lang="en-US" sz="1400" dirty="0" smtClean="0"/>
                                <m:t>∧</m:t>
                              </m:r>
                              <m:sSub>
                                <m:sSubPr>
                                  <m:ctrlPr>
                                    <a:rPr lang="en-US" sz="1400" dirty="0" smtClean="0"/>
                                  </m:ctrlPr>
                                </m:sSubPr>
                                <m:e>
                                  <m:r>
                                    <a:rPr lang="en-US" sz="1400" dirty="0" smtClean="0"/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dirty="0" smtClean="0"/>
                                    <m:t>𝑢</m:t>
                                  </m:r>
                                </m:sub>
                              </m:sSub>
                              <m:r>
                                <a:rPr lang="en-US" sz="1400" dirty="0" smtClean="0"/>
                                <m:t>≥5</m:t>
                              </m:r>
                            </m:oMath>
                          </a14:m>
                          <a:r>
                            <a:rPr lang="it-IT" sz="1400" dirty="0"/>
                            <a:t> Eff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dirty="0" smtClean="0"/>
                                  </m:ctrlPr>
                                </m:sSubPr>
                                <m:e>
                                  <m:r>
                                    <a:rPr lang="it-IT" sz="1400" dirty="0" err="1"/>
                                    <m:t>𝑥</m:t>
                                  </m:r>
                                </m:e>
                                <m:sub>
                                  <m:r>
                                    <a:rPr lang="it-IT" sz="1400" dirty="0" err="1"/>
                                    <m:t>𝑙</m:t>
                                  </m:r>
                                </m:sub>
                              </m:sSub>
                              <m:r>
                                <a:rPr lang="en-US" sz="1400" dirty="0" smtClean="0"/>
                                <m:t>=</m:t>
                              </m:r>
                              <m:r>
                                <a:rPr lang="it-IT" sz="1400" dirty="0"/>
                                <m:t> 5</m:t>
                              </m:r>
                            </m:oMath>
                          </a14:m>
                          <a:endParaRPr lang="it-I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759617"/>
                  </p:ext>
                </p:extLst>
              </p:nvPr>
            </p:nvGraphicFramePr>
            <p:xfrm>
              <a:off x="304800" y="3329781"/>
              <a:ext cx="44958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718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39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IRHA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MRA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5" t="-100000" r="-129032" b="-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100000" r="-503" b="-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5" t="-206897" r="-129032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206897" r="-503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5" t="-306897" r="-129032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306897" r="-503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5" t="-406897" r="-129032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406897" r="-503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5" t="-490000" r="-12903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490000" r="-50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610345" r="-503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21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IRHA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066800" y="16002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i="1" dirty="0">
                    <a:latin typeface="Cambria Math"/>
                  </a:rPr>
                  <a:t>v1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∈[−3,−2]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00200"/>
                <a:ext cx="2209800" cy="15240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i="1" dirty="0">
                    <a:latin typeface="Cambria Math"/>
                  </a:rPr>
                  <a:t>v2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−4,−2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∈[−3,−2]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2171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5510" y="1034534"/>
                <a:ext cx="1536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≔0;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10" y="1034534"/>
                <a:ext cx="153619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23474" y="3472623"/>
                <a:ext cx="1760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≤5∧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≤−3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≔4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474" y="3472623"/>
                <a:ext cx="1760610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i="1" dirty="0">
                    <a:latin typeface="Cambria Math"/>
                  </a:rPr>
                  <a:t>v3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−4,−2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∈[1,2]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6"/>
            <a:endCxn id="10" idx="2"/>
          </p:cNvCxnSpPr>
          <p:nvPr/>
        </p:nvCxnSpPr>
        <p:spPr>
          <a:xfrm>
            <a:off x="3276600" y="53340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29000" y="4687669"/>
                <a:ext cx="10239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≤−5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≔−4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687669"/>
                <a:ext cx="1023935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i="1" dirty="0">
                    <a:latin typeface="Cambria Math"/>
                  </a:rPr>
                  <a:t>v4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∈[1,2]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0" idx="0"/>
            <a:endCxn id="15" idx="4"/>
          </p:cNvCxnSpPr>
          <p:nvPr/>
        </p:nvCxnSpPr>
        <p:spPr>
          <a:xfrm flipV="1">
            <a:off x="6743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58000" y="3472622"/>
                <a:ext cx="18824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≥−3∧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≤−</m:t>
                    </m:r>
                  </m:oMath>
                </a14:m>
                <a:r>
                  <a:rPr lang="en-US" b="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∈[−1,−2]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472622"/>
                <a:ext cx="1882438" cy="646331"/>
              </a:xfrm>
              <a:prstGeom prst="rect">
                <a:avLst/>
              </a:prstGeom>
              <a:blipFill rotWithShape="1">
                <a:blip r:embed="rId9"/>
                <a:stretch>
                  <a:fillRect t="-5660" r="-1618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5" idx="2"/>
            <a:endCxn id="4" idx="6"/>
          </p:cNvCxnSpPr>
          <p:nvPr/>
        </p:nvCxnSpPr>
        <p:spPr>
          <a:xfrm flipH="1">
            <a:off x="3276600" y="23622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03102" y="1715868"/>
                <a:ext cx="1509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≥0∧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b="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102" y="1715868"/>
                <a:ext cx="1509196" cy="646331"/>
              </a:xfrm>
              <a:prstGeom prst="rect">
                <a:avLst/>
              </a:prstGeom>
              <a:blipFill rotWithShape="1">
                <a:blip r:embed="rId10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2171700" y="83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18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58"/>
          </a:xfrm>
        </p:spPr>
        <p:txBody>
          <a:bodyPr/>
          <a:lstStyle/>
          <a:p>
            <a:r>
              <a:rPr lang="en-US" dirty="0"/>
              <a:t>Initialized Singular 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1" dirty="0">
                    <a:latin typeface="Cambria Math"/>
                  </a:rPr>
                  <a:t>v1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=1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=3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−3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  <a:blipFill rotWithShape="1">
                <a:blip r:embed="rId2"/>
                <a:stretch>
                  <a:fillRect t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1" dirty="0">
                    <a:latin typeface="Cambria Math"/>
                  </a:rPr>
                  <a:t>v2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i="1">
                                      <a:latin typeface="Cambria Math"/>
                                    </a:rPr>
                                    <m:t>=−3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i="1">
                                      <a:latin typeface="Cambria Math"/>
                                    </a:rPr>
                                    <m:t>=−2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/>
                                    <m:t> </m:t>
                                  </m:r>
                                </m:e>
                              </m:eqArr>
                            </m:e>
                          </m:eqArr>
                        </m:e>
                      </m:acc>
                    </m:oMath>
                  </m:oMathPara>
                </a14:m>
                <a:endParaRPr lang="en-US" sz="1600" b="0" dirty="0"/>
              </a:p>
              <a:p>
                <a:pPr algn="ctr"/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  <a:blipFill rotWithShape="1">
                <a:blip r:embed="rId3"/>
                <a:stretch>
                  <a:fillRect t="-5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2171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42716" y="1230868"/>
                <a:ext cx="2314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≔0;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716" y="1230868"/>
                <a:ext cx="231441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v3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=−4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=−2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=2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eqArr>
                            </m:e>
                          </m:eqAr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  <a:blipFill rotWithShape="1">
                <a:blip r:embed="rId5"/>
                <a:stretch>
                  <a:fillRect t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6"/>
            <a:endCxn id="10" idx="2"/>
          </p:cNvCxnSpPr>
          <p:nvPr/>
        </p:nvCxnSpPr>
        <p:spPr>
          <a:xfrm>
            <a:off x="3276600" y="53340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v4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latin typeface="Cambria Math"/>
                              </a:rPr>
                              <m:t> 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e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=1 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=2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eqArr>
                          </m:e>
                        </m:eqAr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  <a:blipFill rotWithShape="1">
                <a:blip r:embed="rId6"/>
                <a:stretch>
                  <a:fillRect t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0" idx="0"/>
            <a:endCxn id="15" idx="4"/>
          </p:cNvCxnSpPr>
          <p:nvPr/>
        </p:nvCxnSpPr>
        <p:spPr>
          <a:xfrm flipV="1">
            <a:off x="6743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4" idx="6"/>
          </p:cNvCxnSpPr>
          <p:nvPr/>
        </p:nvCxnSpPr>
        <p:spPr>
          <a:xfrm flipH="1">
            <a:off x="3429000" y="23622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2171700" y="83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23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3447883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86400" y="1600200"/>
            <a:ext cx="0" cy="1847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486400" y="2165866"/>
            <a:ext cx="609600" cy="50113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86400" y="2133600"/>
            <a:ext cx="1828800" cy="838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86400" y="2133600"/>
            <a:ext cx="2286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05400" y="198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1" dirty="0">
                    <a:latin typeface="Cambria Math"/>
                  </a:rPr>
                  <a:t>v1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=1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=3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−3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  <a:blipFill rotWithShape="1">
                <a:blip r:embed="rId2"/>
                <a:stretch>
                  <a:fillRect t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20" idx="4"/>
          </p:cNvCxnSpPr>
          <p:nvPr/>
        </p:nvCxnSpPr>
        <p:spPr>
          <a:xfrm>
            <a:off x="2171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35596" y="3201769"/>
                <a:ext cx="11934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≤5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596" y="3201769"/>
                <a:ext cx="1193404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5468587" y="57912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468587" y="3943517"/>
            <a:ext cx="0" cy="1847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86400" y="4620088"/>
            <a:ext cx="1600200" cy="99488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68587" y="4867359"/>
            <a:ext cx="475013" cy="74761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68587" y="5077088"/>
            <a:ext cx="2286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84025" y="49102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117657" y="2592963"/>
                <a:ext cx="463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657" y="2592963"/>
                <a:ext cx="46365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774757" y="2223631"/>
                <a:ext cx="510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757" y="2223631"/>
                <a:ext cx="51046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117657" y="4682693"/>
                <a:ext cx="626646" cy="396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 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657" y="4682693"/>
                <a:ext cx="626646" cy="39645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687290" y="5081518"/>
                <a:ext cx="496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290" y="5081518"/>
                <a:ext cx="49654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>
            <a:off x="5620987" y="5081518"/>
            <a:ext cx="0" cy="70968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97691" y="5094958"/>
            <a:ext cx="0" cy="70968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2248321" y="3848100"/>
                <a:ext cx="308454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−3</m:t>
                    </m:r>
                  </m:oMath>
                </a14:m>
                <a:r>
                  <a:rPr lang="en-US" i="1" dirty="0">
                    <a:latin typeface="Cambria Math"/>
                  </a:rPr>
                  <a:t> no reset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&gt;−3∧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≤−3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≔</m:t>
                    </m:r>
                  </m:oMath>
                </a14:m>
                <a:r>
                  <a:rPr lang="en-US" dirty="0"/>
                  <a:t>-3</a:t>
                </a: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321" y="3848100"/>
                <a:ext cx="3084544" cy="646331"/>
              </a:xfrm>
              <a:prstGeom prst="rect">
                <a:avLst/>
              </a:prstGeom>
              <a:blipFill rotWithShape="1"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6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Initialized Singular 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1" dirty="0">
                    <a:latin typeface="Cambria Math"/>
                  </a:rPr>
                  <a:t>v1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=1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=3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−3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  <a:blipFill rotWithShape="1">
                <a:blip r:embed="rId2"/>
                <a:stretch>
                  <a:fillRect t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1" dirty="0">
                    <a:latin typeface="Cambria Math"/>
                  </a:rPr>
                  <a:t>v2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i="1">
                                      <a:latin typeface="Cambria Math"/>
                                    </a:rPr>
                                    <m:t>=−3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i="1">
                                      <a:latin typeface="Cambria Math"/>
                                    </a:rPr>
                                    <m:t>=−2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/>
                                    <m:t> </m:t>
                                  </m:r>
                                </m:e>
                              </m:eqArr>
                            </m:e>
                          </m:eqArr>
                        </m:e>
                      </m:acc>
                    </m:oMath>
                  </m:oMathPara>
                </a14:m>
                <a:endParaRPr lang="en-US" sz="1600" b="0" dirty="0"/>
              </a:p>
              <a:p>
                <a:pPr algn="ctr"/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  <a:blipFill rotWithShape="1">
                <a:blip r:embed="rId3"/>
                <a:stretch>
                  <a:fillRect t="-5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2171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42716" y="1230868"/>
                <a:ext cx="2314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≔0;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716" y="1230868"/>
                <a:ext cx="231441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3767" y="3210341"/>
                <a:ext cx="2665666" cy="12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≤5∧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≤−3</m:t>
                      </m:r>
                    </m:oMath>
                  </m:oMathPara>
                </a14:m>
                <a:endParaRPr lang="en-US" sz="14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≔4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≤5∧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≤−3</m:t>
                      </m:r>
                      <m:r>
                        <a:rPr lang="en-US" sz="1400" b="0" i="1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&gt;−3</m:t>
                      </m:r>
                    </m:oMath>
                  </m:oMathPara>
                </a14:m>
                <a:endParaRPr lang="en-US" sz="14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≔4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≔−3</m:t>
                      </m:r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67" y="3210341"/>
                <a:ext cx="2665666" cy="12311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v3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=−4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=−2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=2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eqArr>
                            </m:e>
                          </m:eqAr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  <a:blipFill rotWithShape="1">
                <a:blip r:embed="rId6"/>
                <a:stretch>
                  <a:fillRect t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6"/>
            <a:endCxn id="10" idx="2"/>
          </p:cNvCxnSpPr>
          <p:nvPr/>
        </p:nvCxnSpPr>
        <p:spPr>
          <a:xfrm>
            <a:off x="3276600" y="53340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29000" y="4687669"/>
                <a:ext cx="13457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≤−5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687669"/>
                <a:ext cx="1345753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v4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latin typeface="Cambria Math"/>
                              </a:rPr>
                              <m:t> 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e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=1 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=2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eqArr>
                          </m:e>
                        </m:eqAr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  <a:blipFill rotWithShape="1">
                <a:blip r:embed="rId8"/>
                <a:stretch>
                  <a:fillRect t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0" idx="0"/>
            <a:endCxn id="15" idx="4"/>
          </p:cNvCxnSpPr>
          <p:nvPr/>
        </p:nvCxnSpPr>
        <p:spPr>
          <a:xfrm flipV="1">
            <a:off x="6743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05600" y="3340894"/>
                <a:ext cx="2656561" cy="12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≥−3∧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≤−</m:t>
                    </m:r>
                  </m:oMath>
                </a14:m>
                <a:r>
                  <a:rPr lang="en-US" sz="1400" b="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≔−2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≔−1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≥−3∧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≤</m:t>
                    </m:r>
                    <m:r>
                      <a:rPr lang="en-US" sz="1400" b="0" i="1" smtClean="0">
                        <a:latin typeface="Cambria Math"/>
                      </a:rPr>
                      <m:t>−2 ∧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&gt;−2</m:t>
                    </m:r>
                  </m:oMath>
                </a14:m>
                <a:r>
                  <a:rPr lang="en-US" sz="1400" i="1" dirty="0">
                    <a:latin typeface="Cambria Math"/>
                  </a:rPr>
                  <a:t>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≔−2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≔−1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340894"/>
                <a:ext cx="2656561" cy="1231106"/>
              </a:xfrm>
              <a:prstGeom prst="rect">
                <a:avLst/>
              </a:prstGeom>
              <a:blipFill rotWithShape="1">
                <a:blip r:embed="rId9"/>
                <a:stretch>
                  <a:fillRect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5" idx="2"/>
            <a:endCxn id="4" idx="6"/>
          </p:cNvCxnSpPr>
          <p:nvPr/>
        </p:nvCxnSpPr>
        <p:spPr>
          <a:xfrm flipH="1">
            <a:off x="3429000" y="23622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03102" y="1715868"/>
                <a:ext cx="16010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b="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102" y="1715868"/>
                <a:ext cx="1601079" cy="646331"/>
              </a:xfrm>
              <a:prstGeom prst="rect">
                <a:avLst/>
              </a:prstGeom>
              <a:blipFill rotWithShape="1">
                <a:blip r:embed="rId10"/>
                <a:stretch>
                  <a:fillRect t="-5660" r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2171700" y="83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81400" y="2362199"/>
                <a:ext cx="20574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&lt;</m:t>
                    </m:r>
                    <m:r>
                      <a:rPr lang="en-US" sz="1400" i="1">
                        <a:latin typeface="Cambria Math"/>
                      </a:rPr>
                      <m:t>0</m:t>
                    </m:r>
                    <m:r>
                      <a:rPr lang="en-US" sz="1400" b="0" i="1" smtClean="0"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≥0</m:t>
                    </m:r>
                    <m:r>
                      <a:rPr lang="en-US" sz="1400" i="1"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140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≔0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362199"/>
                <a:ext cx="2057400" cy="523220"/>
              </a:xfrm>
              <a:prstGeom prst="rect">
                <a:avLst/>
              </a:prstGeom>
              <a:blipFill rotWithShape="1">
                <a:blip r:embed="rId11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92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this be further generalized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initialized Rectangular HA, control state reachability is decidable</a:t>
            </a:r>
          </a:p>
          <a:p>
            <a:pPr lvl="1"/>
            <a:r>
              <a:rPr lang="en-US" dirty="0"/>
              <a:t>Can we drop the initialization restriction?</a:t>
            </a:r>
          </a:p>
          <a:p>
            <a:pPr lvl="2"/>
            <a:r>
              <a:rPr lang="en-US" dirty="0"/>
              <a:t>No, problem becomes undecidable (next time)</a:t>
            </a:r>
          </a:p>
          <a:p>
            <a:pPr lvl="1"/>
            <a:r>
              <a:rPr lang="en-US" dirty="0"/>
              <a:t>Can we drop the rectangular restriction?</a:t>
            </a:r>
          </a:p>
          <a:p>
            <a:pPr lvl="2"/>
            <a:r>
              <a:rPr lang="en-US" dirty="0"/>
              <a:t>No, problem becomes undecidable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33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in tools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54931"/>
            <a:ext cx="5657202" cy="2317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717809"/>
            <a:ext cx="5780690" cy="207033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73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Data structures make reachability go around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Hyperrectangles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2000" b="0" i="0" dirty="0">
                                    <a:latin typeface="Cambria Math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mr-IN" sz="2000" b="0" i="0" dirty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mr-IN" sz="2000" b="0" i="0" dirty="0">
                                <a:latin typeface="Cambria Math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2000" b="0" i="0" dirty="0">
                                    <a:latin typeface="Cambria Math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mr-IN" sz="2000" b="0" i="0" dirty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0" dirty="0" smtClean="0">
                            <a:latin typeface="Cambria Math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0" dirty="0" smtClean="0">
                            <a:latin typeface="Cambria Math" charset="0"/>
                          </a:rPr>
                          <m:t>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dirty="0" smtClean="0">
                                    <a:latin typeface="Cambria Math" charset="0"/>
                                  </a:rPr>
                                  <m:t>x</m:t>
                                </m:r>
                                <m:r>
                                  <a:rPr lang="en-US" sz="2000" b="0" i="0" dirty="0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dirty="0" smtClean="0">
                                        <a:latin typeface="Cambria Math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2000" b="0" i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sz="2000" b="0" i="0" dirty="0" smtClean="0">
                                <a:latin typeface="Cambria Math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charset="0"/>
                              </a:rPr>
                              <m:t>∞</m:t>
                            </m:r>
                          </m:sub>
                        </m:sSub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dirty="0" smtClean="0">
                                        <a:latin typeface="Cambria Math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2000" b="0" i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dirty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1" dirty="0">
                                        <a:latin typeface="Cambria Math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2000" b="0" i="1" dirty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sz="2000" b="0" dirty="0">
                                <a:latin typeface="Cambria Math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2000" b="0" i="1" dirty="0">
                                <a:latin typeface="Cambria Math" charset="0"/>
                              </a:rPr>
                              <m:t>∞</m:t>
                            </m:r>
                          </m:sub>
                        </m:sSub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}</m:t>
                    </m:r>
                    <m:r>
                      <a:rPr lang="mr-IN" sz="2000" b="0" i="0" dirty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r>
                  <a:rPr lang="en-US" sz="2400" dirty="0" err="1"/>
                  <a:t>Polyhedra</a:t>
                </a:r>
                <a:endParaRPr lang="en-US" sz="2400" dirty="0"/>
              </a:p>
              <a:p>
                <a:r>
                  <a:rPr lang="en-US" sz="2400" dirty="0"/>
                  <a:t>Zonotopes </a:t>
                </a:r>
                <a:r>
                  <a:rPr lang="en-US" sz="2400" dirty="0">
                    <a:solidFill>
                      <a:srgbClr val="00B0F0"/>
                    </a:solidFill>
                  </a:rPr>
                  <a:t>[Girard 2005]</a:t>
                </a:r>
              </a:p>
              <a:p>
                <a:r>
                  <a:rPr lang="en-US" sz="2400" dirty="0"/>
                  <a:t>Ellipsoids </a:t>
                </a:r>
                <a:r>
                  <a:rPr lang="en-US" sz="2400" dirty="0">
                    <a:solidFill>
                      <a:srgbClr val="00B0F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B0F0"/>
                    </a:solidFill>
                  </a:rPr>
                  <a:t>Kurzhanskiy</a:t>
                </a:r>
                <a:r>
                  <a:rPr lang="en-US" sz="2400" dirty="0">
                    <a:solidFill>
                      <a:srgbClr val="00B0F0"/>
                    </a:solidFill>
                  </a:rPr>
                  <a:t> 2001]</a:t>
                </a:r>
                <a:endParaRPr lang="en-US" sz="2400" dirty="0"/>
              </a:p>
              <a:p>
                <a:r>
                  <a:rPr lang="en-US" sz="2400" dirty="0"/>
                  <a:t>Support functions </a:t>
                </a:r>
                <a:r>
                  <a:rPr lang="en-US" sz="2400" dirty="0">
                    <a:solidFill>
                      <a:srgbClr val="00B0F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B0F0"/>
                    </a:solidFill>
                  </a:rPr>
                  <a:t>Guernic</a:t>
                </a:r>
                <a:r>
                  <a:rPr lang="en-US" sz="2400" dirty="0">
                    <a:solidFill>
                      <a:srgbClr val="00B0F0"/>
                    </a:solidFill>
                  </a:rPr>
                  <a:t> et al. 2009]</a:t>
                </a:r>
              </a:p>
              <a:p>
                <a:r>
                  <a:rPr lang="en-US" sz="2400" dirty="0"/>
                  <a:t>Generalized star set </a:t>
                </a:r>
                <a:r>
                  <a:rPr lang="en-US" sz="2400" dirty="0">
                    <a:solidFill>
                      <a:srgbClr val="00B0F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B0F0"/>
                    </a:solidFill>
                  </a:rPr>
                  <a:t>Duggirala</a:t>
                </a:r>
                <a:r>
                  <a:rPr lang="en-US" sz="2400" dirty="0">
                    <a:solidFill>
                      <a:srgbClr val="00B0F0"/>
                    </a:solidFill>
                  </a:rPr>
                  <a:t> and Viswanathan 2018]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0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817F-A90D-1B46-AB05-719F0D62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kern="1200" dirty="0">
                <a:solidFill>
                  <a:schemeClr val="tx1"/>
                </a:solidFill>
                <a:ea typeface="+mj-ea"/>
                <a:cs typeface="+mj-cs"/>
              </a:rPr>
              <a:t>Data structures: rectangles and ellipsoids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82271-9E71-CB44-89C1-6991CC04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93" y="1756085"/>
            <a:ext cx="7286614" cy="473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199"/>
          </a:xfrm>
        </p:spPr>
        <p:txBody>
          <a:bodyPr/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Algorithmic analysis of (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Alur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-Dill’s) Timed Automata[1]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 restricted class of what we call hybrid automata in this course with only clock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6388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Rajeev </a:t>
            </a:r>
            <a:r>
              <a:rPr lang="en-US" dirty="0" err="1"/>
              <a:t>Alur</a:t>
            </a:r>
            <a:r>
              <a:rPr lang="en-US" dirty="0"/>
              <a:t> and David L. Dill. </a:t>
            </a:r>
            <a:r>
              <a:rPr lang="en-US" dirty="0">
                <a:hlinkClick r:id="rId2"/>
              </a:rPr>
              <a:t>A theory of timed automata</a:t>
            </a:r>
            <a:r>
              <a:rPr lang="en-US" dirty="0"/>
              <a:t>. Theoretical Computer Science, 126:183-235, 1994.</a:t>
            </a:r>
          </a:p>
        </p:txBody>
      </p:sp>
    </p:spTree>
    <p:extLst>
      <p:ext uri="{BB962C8B-B14F-4D97-AF65-F5344CB8AC3E}">
        <p14:creationId xmlns:p14="http://schemas.microsoft.com/office/powerpoint/2010/main" val="354822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4A62-9027-A54F-92EC-AFDBC495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Zonotopes and polytopes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3087D-FE68-094F-8A05-54EC853B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71" y="1277505"/>
            <a:ext cx="7846965" cy="53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39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ITA: Restricted class of hybrid automata</a:t>
            </a:r>
          </a:p>
          <a:p>
            <a:pPr lvl="1"/>
            <a:r>
              <a:rPr lang="en-US" dirty="0"/>
              <a:t>Clocks, integer constraints</a:t>
            </a:r>
          </a:p>
          <a:p>
            <a:pPr lvl="1"/>
            <a:r>
              <a:rPr lang="en-US" dirty="0"/>
              <a:t>No clock comparison, linear</a:t>
            </a:r>
          </a:p>
          <a:p>
            <a:r>
              <a:rPr lang="en-US" dirty="0"/>
              <a:t>Control state reachability with </a:t>
            </a:r>
            <a:r>
              <a:rPr lang="en-US" dirty="0" err="1"/>
              <a:t>Alur</a:t>
            </a:r>
            <a:r>
              <a:rPr lang="en-US" dirty="0"/>
              <a:t>-Dill’s algorithm (region automaton construction)</a:t>
            </a:r>
          </a:p>
          <a:p>
            <a:r>
              <a:rPr lang="en-US" dirty="0"/>
              <a:t>Rational coefficients; </a:t>
            </a:r>
            <a:r>
              <a:rPr lang="en-US" dirty="0" err="1"/>
              <a:t>multirate</a:t>
            </a:r>
            <a:r>
              <a:rPr lang="en-US" dirty="0"/>
              <a:t> Automata</a:t>
            </a:r>
          </a:p>
          <a:p>
            <a:r>
              <a:rPr lang="en-US" dirty="0"/>
              <a:t>Initialized Rectangular Hybrid Automata</a:t>
            </a:r>
          </a:p>
          <a:p>
            <a:r>
              <a:rPr lang="en-US" dirty="0" err="1"/>
              <a:t>HyTech</a:t>
            </a:r>
            <a:r>
              <a:rPr lang="en-US" dirty="0"/>
              <a:t>, </a:t>
            </a:r>
            <a:r>
              <a:rPr lang="en-US" dirty="0" err="1"/>
              <a:t>PHAVer</a:t>
            </a:r>
            <a:r>
              <a:rPr lang="en-US" dirty="0"/>
              <a:t> use polyhedral reachability computations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2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Clocks and Clock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00B0F0"/>
                    </a:solidFill>
                  </a:rPr>
                  <a:t>clock variable </a:t>
                </a:r>
                <a:r>
                  <a:rPr lang="en-US" dirty="0"/>
                  <a:t>x is a continuous (analog) variable of type real such that along any trajectory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 of x, for all 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𝑑𝑜𝑚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  <m:r>
                          <a:rPr lang="en-US" b="0" i="1" smtClean="0">
                            <a:latin typeface="Cambria Math"/>
                          </a:rPr>
                          <m:t>↓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For a set X of clock variables,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dirty="0"/>
                  <a:t>(X) of </a:t>
                </a:r>
                <a:r>
                  <a:rPr lang="en-US" b="1" dirty="0">
                    <a:solidFill>
                      <a:srgbClr val="00B0F0"/>
                    </a:solidFill>
                  </a:rPr>
                  <a:t>integral clock constraints </a:t>
                </a:r>
                <a:r>
                  <a:rPr lang="en-US" dirty="0"/>
                  <a:t>are expressions defined by the syntax: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 ::=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¬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  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∧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ℤ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endParaRPr lang="en-US" dirty="0"/>
              </a:p>
              <a:p>
                <a:r>
                  <a:rPr lang="en-US" dirty="0"/>
                  <a:t>Examples: x = 10;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[2, 5); true are valid clock constraints</a:t>
                </a:r>
              </a:p>
              <a:p>
                <a:r>
                  <a:rPr lang="en-US" dirty="0"/>
                  <a:t>What do clock constraints look like? </a:t>
                </a:r>
              </a:p>
              <a:p>
                <a:endParaRPr lang="en-US" dirty="0"/>
              </a:p>
              <a:p>
                <a:r>
                  <a:rPr lang="en-US" dirty="0"/>
                  <a:t>Semantics of clock constraints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98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Timed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/>
                  <a:t>Definition. </a:t>
                </a:r>
                <a:r>
                  <a:rPr lang="en-US" sz="2800" dirty="0"/>
                  <a:t>A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integral timed automaton </a:t>
                </a:r>
                <a:r>
                  <a:rPr lang="en-US" sz="2800" dirty="0"/>
                  <a:t>is a HIOA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sz="2800" b="0" i="1" smtClean="0">
                        <a:latin typeface="Cambria Math"/>
                      </a:rPr>
                      <m:t>𝑉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Θ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𝐴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〉</m:t>
                    </m:r>
                  </m:oMath>
                </a14:m>
                <a:r>
                  <a:rPr lang="en-US" sz="2800" dirty="0"/>
                  <a:t> where </a:t>
                </a:r>
              </a:p>
              <a:p>
                <a:pPr lvl="1"/>
                <a:r>
                  <a:rPr lang="en-US" sz="2400" dirty="0"/>
                  <a:t>V = 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is a set of n clocks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sz="2400" dirty="0"/>
                  <a:t> is a discrete state variable of finite type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b="1" baseline="-25000" dirty="0"/>
              </a:p>
              <a:p>
                <a:pPr lvl="1"/>
                <a:r>
                  <a:rPr lang="en-US" sz="2400" dirty="0"/>
                  <a:t>A is a finite 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a set of transitions such that </a:t>
                </a:r>
              </a:p>
              <a:p>
                <a:pPr lvl="2"/>
                <a:r>
                  <a:rPr lang="en-US" sz="2000" dirty="0"/>
                  <a:t>The guards are described by clock constraings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Φ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→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implies 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sz="2400" dirty="0"/>
                  <a:t> set of clock trajectories for the clock variables in X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87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Light switch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724400" cy="49530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sz="3400" b="1" dirty="0"/>
                  <a:t>Math Formulation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automaton </a:t>
                </a:r>
                <a:r>
                  <a:rPr lang="en-US" sz="3400" dirty="0"/>
                  <a:t>Switch</a:t>
                </a:r>
              </a:p>
              <a:p>
                <a:pPr marL="400050" lvl="1" indent="0">
                  <a:buNone/>
                </a:pPr>
                <a:r>
                  <a:rPr lang="en-US" sz="3400" b="1" dirty="0"/>
                  <a:t>variables</a:t>
                </a:r>
              </a:p>
              <a:p>
                <a:pPr marL="400050" lvl="1" indent="0">
                  <a:buNone/>
                </a:pPr>
                <a:r>
                  <a:rPr lang="en-US" sz="3400" b="1" dirty="0"/>
                  <a:t>internal </a:t>
                </a:r>
                <a:r>
                  <a:rPr lang="en-US" sz="3400" dirty="0"/>
                  <a:t>x, y:Real := 0, </a:t>
                </a:r>
                <a:r>
                  <a:rPr lang="en-US" sz="3400" dirty="0" err="1"/>
                  <a:t>loc</a:t>
                </a:r>
                <a:r>
                  <a:rPr lang="en-US" sz="3400" dirty="0"/>
                  <a:t>: {on,off} := off</a:t>
                </a:r>
              </a:p>
              <a:p>
                <a:pPr marL="400050" lvl="1" indent="0">
                  <a:buNone/>
                </a:pPr>
                <a:endParaRPr lang="en-US" sz="3400" dirty="0"/>
              </a:p>
              <a:p>
                <a:pPr marL="400050" lvl="1" indent="0">
                  <a:buNone/>
                </a:pPr>
                <a:r>
                  <a:rPr lang="en-US" sz="3400" b="1" dirty="0"/>
                  <a:t>transitions</a:t>
                </a:r>
              </a:p>
              <a:p>
                <a:pPr marL="400050" lvl="1" indent="0">
                  <a:buNone/>
                </a:pPr>
                <a:r>
                  <a:rPr lang="en-US" sz="3400" b="1" dirty="0"/>
                  <a:t>internal </a:t>
                </a:r>
                <a:r>
                  <a:rPr lang="en-US" sz="3400" dirty="0"/>
                  <a:t>push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pre </a:t>
                </a:r>
                <a:r>
                  <a:rPr lang="en-US" sz="3400" dirty="0"/>
                  <a:t>x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3400" dirty="0"/>
                  <a:t> 2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eff if </a:t>
                </a:r>
                <a:r>
                  <a:rPr lang="en-US" sz="3400" dirty="0"/>
                  <a:t>loc = on </a:t>
                </a:r>
                <a:r>
                  <a:rPr lang="en-US" sz="3400" b="1" dirty="0"/>
                  <a:t>then </a:t>
                </a:r>
                <a:r>
                  <a:rPr lang="en-US" sz="3400" dirty="0"/>
                  <a:t>x := 0 </a:t>
                </a:r>
                <a:r>
                  <a:rPr lang="en-US" sz="34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3400" dirty="0"/>
                  <a:t>	    </a:t>
                </a:r>
                <a:r>
                  <a:rPr lang="en-US" sz="3400" b="1" dirty="0"/>
                  <a:t>else</a:t>
                </a:r>
                <a:r>
                  <a:rPr lang="en-US" sz="3400" dirty="0"/>
                  <a:t> </a:t>
                </a:r>
                <a:r>
                  <a:rPr lang="en-US" sz="3400" dirty="0" err="1"/>
                  <a:t>x,y</a:t>
                </a:r>
                <a:r>
                  <a:rPr lang="en-US" sz="3400" dirty="0"/>
                  <a:t> := 0; loc := off</a:t>
                </a:r>
              </a:p>
              <a:p>
                <a:pPr marL="400050" lvl="1" indent="0">
                  <a:buNone/>
                </a:pPr>
                <a:r>
                  <a:rPr lang="en-US" sz="3400" b="1" dirty="0"/>
                  <a:t>internal </a:t>
                </a:r>
                <a:r>
                  <a:rPr lang="en-US" sz="3400" dirty="0"/>
                  <a:t>pop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pre </a:t>
                </a:r>
                <a:r>
                  <a:rPr lang="en-US" sz="3400" dirty="0"/>
                  <a:t>y = 15 /\ </a:t>
                </a:r>
                <a:r>
                  <a:rPr lang="en-US" sz="3400" dirty="0" err="1"/>
                  <a:t>loc</a:t>
                </a:r>
                <a:r>
                  <a:rPr lang="en-US" sz="3400" dirty="0"/>
                  <a:t> = off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</a:t>
                </a:r>
                <a:r>
                  <a:rPr lang="en-US" sz="3400" b="1" dirty="0" err="1"/>
                  <a:t>eff</a:t>
                </a:r>
                <a:r>
                  <a:rPr lang="en-US" sz="3400" b="1" dirty="0"/>
                  <a:t> </a:t>
                </a:r>
                <a:r>
                  <a:rPr lang="en-US" sz="3400" dirty="0"/>
                  <a:t>x := 0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400050" lvl="1" indent="0">
                  <a:buNone/>
                </a:pPr>
                <a:r>
                  <a:rPr lang="en-US" sz="3400" b="1" dirty="0"/>
                  <a:t>trajectories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invariant </a:t>
                </a:r>
                <a:r>
                  <a:rPr lang="en-US" sz="3400" dirty="0"/>
                  <a:t>loc = off =&gt; y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400" dirty="0"/>
                  <a:t> 15 </a:t>
                </a:r>
              </a:p>
              <a:p>
                <a:pPr marL="0" indent="0">
                  <a:buNone/>
                </a:pPr>
                <a:r>
                  <a:rPr lang="es-ES" sz="3400" b="1" dirty="0"/>
                  <a:t>	</a:t>
                </a:r>
                <a:r>
                  <a:rPr lang="es-ES" sz="3400" b="1" dirty="0" err="1"/>
                  <a:t>evolve</a:t>
                </a:r>
                <a:r>
                  <a:rPr lang="es-ES" sz="3400" b="1" dirty="0"/>
                  <a:t> </a:t>
                </a:r>
                <a:r>
                  <a:rPr lang="es-ES" sz="3400" dirty="0"/>
                  <a:t>d(x) = 1; d(y) =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724400" cy="4953000"/>
              </a:xfrm>
              <a:blipFill>
                <a:blip r:embed="rId2"/>
                <a:stretch>
                  <a:fillRect l="-806"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81400"/>
            <a:ext cx="3895725" cy="187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50229" y="15240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Description</a:t>
            </a:r>
          </a:p>
          <a:p>
            <a:r>
              <a:rPr lang="en-US" sz="1600" dirty="0"/>
              <a:t>Switch can be turned on whenever at least 2 time units have elapsed since the last turn on. Switches off automatically 15 time units after the last on.</a:t>
            </a:r>
          </a:p>
        </p:txBody>
      </p:sp>
    </p:spTree>
    <p:extLst>
      <p:ext uri="{BB962C8B-B14F-4D97-AF65-F5344CB8AC3E}">
        <p14:creationId xmlns:p14="http://schemas.microsoft.com/office/powerpoint/2010/main" val="293793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Control State (Location) Reachability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Given an ITA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, check if a particular (discrete) control state is reachable from the initial states</a:t>
                </a:r>
              </a:p>
              <a:p>
                <a:endParaRPr lang="en-US" dirty="0"/>
              </a:p>
              <a:p>
                <a:r>
                  <a:rPr lang="en-US" dirty="0"/>
                  <a:t>Why is control state reachability (CSR) good enough? </a:t>
                </a:r>
              </a:p>
              <a:p>
                <a:endParaRPr lang="en-US" dirty="0"/>
              </a:p>
              <a:p>
                <a:r>
                  <a:rPr lang="en-US" dirty="0"/>
                  <a:t>This problem is decidable [Alur Dill]</a:t>
                </a:r>
              </a:p>
              <a:p>
                <a:endParaRPr lang="en-US" dirty="0"/>
              </a:p>
              <a:p>
                <a:r>
                  <a:rPr lang="en-US" dirty="0"/>
                  <a:t>Key idea: </a:t>
                </a:r>
              </a:p>
              <a:p>
                <a:pPr lvl="1"/>
                <a:r>
                  <a:rPr lang="en-US" dirty="0"/>
                  <a:t>Construct a finite automaton that is a time-abstract </a:t>
                </a:r>
                <a:r>
                  <a:rPr lang="en-US" b="1" i="1" dirty="0" err="1"/>
                  <a:t>bisimilar</a:t>
                </a:r>
                <a:r>
                  <a:rPr lang="en-US" dirty="0"/>
                  <a:t> to the ITA (behaves identically with respect to control state reachability)</a:t>
                </a:r>
              </a:p>
              <a:p>
                <a:pPr lvl="1"/>
                <a:r>
                  <a:rPr lang="en-US" dirty="0"/>
                  <a:t>Check reachability of FSM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32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An equivalence relation with a finite quotient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Under what conditions do two states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dirty="0"/>
                  <a:t>and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dirty="0"/>
                  <a:t>of the automaton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  behave identically with respect to control state reachability (CSR)?</a:t>
                </a:r>
              </a:p>
              <a:p>
                <a:pPr lvl="1"/>
                <a:r>
                  <a:rPr lang="en-US" dirty="0"/>
                  <a:t>When do they satisfy the same set of clock constraints? </a:t>
                </a:r>
              </a:p>
              <a:p>
                <a:pPr lvl="1"/>
                <a:r>
                  <a:rPr lang="en-US" dirty="0"/>
                  <a:t>When would they continue to satisfy the same set of clock constraints? 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.</m:t>
                    </m:r>
                    <m:r>
                      <a:rPr lang="en-US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𝑙𝑜𝑐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x</m:t>
                    </m:r>
                    <m:r>
                      <m:rPr>
                        <m:nor/>
                      </m:rPr>
                      <a:rPr lang="en-US" b="1" i="1" baseline="-25000" dirty="0" smtClean="0"/>
                      <m:t>2</m:t>
                    </m:r>
                  </m:oMath>
                </a14:m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𝑜𝑐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</a:p>
              <a:p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dirty="0"/>
                  <a:t>and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dirty="0"/>
                  <a:t>satisfy the same set of clock constraints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For each clock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int(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baseline="-25000" dirty="0"/>
                  <a:t> </a:t>
                </a:r>
                <a:r>
                  <a:rPr lang="en-US" dirty="0"/>
                  <a:t>= </a:t>
                </a:r>
                <a:r>
                  <a:rPr lang="en-US" dirty="0" err="1"/>
                  <a:t>int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baseline="-25000" dirty="0"/>
                  <a:t> </a:t>
                </a:r>
                <a:r>
                  <a:rPr lang="en-US" dirty="0"/>
                  <a:t>or </a:t>
                </a:r>
                <a:r>
                  <a:rPr lang="en-US" dirty="0" err="1"/>
                  <a:t>int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:r>
                  <a:rPr lang="en-US" dirty="0" err="1"/>
                  <a:t>int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is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the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maxium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clock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guard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For each clock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:r>
                  <a:rPr lang="en-US" b="1" dirty="0">
                    <a:solidFill>
                      <a:schemeClr val="tx1"/>
                    </a:solidFill>
                  </a:rPr>
                  <a:t>x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/>
                  <a:t>frac(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)=0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dirty="0" err="1"/>
                  <a:t>frac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For any two clocks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:r>
                  <a:rPr lang="en-US" b="1" dirty="0">
                    <a:solidFill>
                      <a:schemeClr val="tx1"/>
                    </a:solidFill>
                  </a:rPr>
                  <a:t>x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:r>
                  <a:rPr lang="en-US" b="1" dirty="0">
                    <a:solidFill>
                      <a:schemeClr val="tx1"/>
                    </a:solidFill>
                  </a:rPr>
                  <a:t>x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frac(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frac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dirty="0" err="1"/>
                  <a:t>frac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frac(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Lemma.</a:t>
                </a:r>
                <a:r>
                  <a:rPr lang="en-US" dirty="0"/>
                  <a:t> This is a </a:t>
                </a:r>
                <a:r>
                  <a:rPr lang="en-US" b="1" dirty="0"/>
                  <a:t>equivalence relation</a:t>
                </a:r>
                <a:r>
                  <a:rPr lang="en-US" dirty="0"/>
                  <a:t> on </a:t>
                </a:r>
                <a:r>
                  <a:rPr lang="en-US" i="1" dirty="0" err="1"/>
                  <a:t>val</a:t>
                </a:r>
                <a:r>
                  <a:rPr lang="en-US" i="1" dirty="0"/>
                  <a:t>(V)</a:t>
                </a:r>
                <a:r>
                  <a:rPr lang="en-US" dirty="0"/>
                  <a:t> the states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The partition of </a:t>
                </a:r>
                <a:r>
                  <a:rPr lang="en-US" i="1" dirty="0" err="1"/>
                  <a:t>val</a:t>
                </a:r>
                <a:r>
                  <a:rPr lang="en-US" i="1" dirty="0"/>
                  <a:t>(V)</a:t>
                </a:r>
                <a:r>
                  <a:rPr lang="en-US" dirty="0"/>
                  <a:t> induced by this relation is are called </a:t>
                </a:r>
                <a:r>
                  <a:rPr lang="en-US" b="1" dirty="0"/>
                  <a:t>clock regions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1961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7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5774</TotalTime>
  <Words>3267</Words>
  <Application>Microsoft Macintosh PowerPoint</Application>
  <PresentationFormat>On-screen Show (4:3)</PresentationFormat>
  <Paragraphs>409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Reachability analysis: Integer Timed Automaton</vt:lpstr>
      <vt:lpstr>This course so far </vt:lpstr>
      <vt:lpstr>Next</vt:lpstr>
      <vt:lpstr>Today</vt:lpstr>
      <vt:lpstr>Clocks and Clock Constraints</vt:lpstr>
      <vt:lpstr>Integral Timed Automata</vt:lpstr>
      <vt:lpstr>Example: Light switch</vt:lpstr>
      <vt:lpstr>Control State (Location) Reachability Problem</vt:lpstr>
      <vt:lpstr>An equivalence relation with a finite quotient</vt:lpstr>
      <vt:lpstr>What do the clock regions look like?</vt:lpstr>
      <vt:lpstr>Complexity</vt:lpstr>
      <vt:lpstr>Region automaton R(A) </vt:lpstr>
      <vt:lpstr>Time successors</vt:lpstr>
      <vt:lpstr>Example 1: Region Automata</vt:lpstr>
      <vt:lpstr>Example 2</vt:lpstr>
      <vt:lpstr>PowerPoint Presentation</vt:lpstr>
      <vt:lpstr>Special Classes of Hybrid Automata</vt:lpstr>
      <vt:lpstr>Clocks and Rational Clock Constraints</vt:lpstr>
      <vt:lpstr>Step 1. Rational Timed Automata</vt:lpstr>
      <vt:lpstr>Example: Rational Light switch</vt:lpstr>
      <vt:lpstr>Control State (Location) Reachability Problem</vt:lpstr>
      <vt:lpstr>Construction of ITA from RTA</vt:lpstr>
      <vt:lpstr>Step 2. Multi-Rate Automaton</vt:lpstr>
      <vt:lpstr>Control State (Location) Reachability Problem</vt:lpstr>
      <vt:lpstr>Example: Multi-rate to rational TA</vt:lpstr>
      <vt:lpstr>Step 3. Rectangular HA</vt:lpstr>
      <vt:lpstr>CSR Decidable for RHA?</vt:lpstr>
      <vt:lpstr>Step 4. Initialized Rectangular HA</vt:lpstr>
      <vt:lpstr>Example: Rectangular Initialized HA</vt:lpstr>
      <vt:lpstr>CSR Decidable for IRHA?</vt:lpstr>
      <vt:lpstr>From IRHA to Singular HA conversion</vt:lpstr>
      <vt:lpstr>Example IRHA</vt:lpstr>
      <vt:lpstr>Initialized Singular HA</vt:lpstr>
      <vt:lpstr>Transitions</vt:lpstr>
      <vt:lpstr>Initialized Singular HA</vt:lpstr>
      <vt:lpstr>Can this be further generalized ? </vt:lpstr>
      <vt:lpstr>Verification in tools</vt:lpstr>
      <vt:lpstr>Data structures make reachability go around</vt:lpstr>
      <vt:lpstr>Data structures: rectangles and ellipsoids</vt:lpstr>
      <vt:lpstr>Zonotopes and polytopes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Reachability analysis: Integer Timed Automaton</dc:title>
  <dc:creator>Mitra, Sayan</dc:creator>
  <cp:lastModifiedBy>Mitra, Sayan</cp:lastModifiedBy>
  <cp:revision>6</cp:revision>
  <dcterms:created xsi:type="dcterms:W3CDTF">2019-10-31T16:47:59Z</dcterms:created>
  <dcterms:modified xsi:type="dcterms:W3CDTF">2019-11-04T17:02:09Z</dcterms:modified>
</cp:coreProperties>
</file>