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24" r:id="rId2"/>
    <p:sldId id="258" r:id="rId3"/>
    <p:sldId id="259" r:id="rId4"/>
    <p:sldId id="313" r:id="rId5"/>
    <p:sldId id="335" r:id="rId6"/>
    <p:sldId id="322" r:id="rId7"/>
    <p:sldId id="475" r:id="rId8"/>
    <p:sldId id="260" r:id="rId9"/>
    <p:sldId id="261" r:id="rId10"/>
    <p:sldId id="262" r:id="rId11"/>
    <p:sldId id="474" r:id="rId12"/>
    <p:sldId id="263" r:id="rId13"/>
    <p:sldId id="476" r:id="rId14"/>
    <p:sldId id="264" r:id="rId15"/>
    <p:sldId id="477" r:id="rId16"/>
    <p:sldId id="266" r:id="rId17"/>
    <p:sldId id="271" r:id="rId18"/>
    <p:sldId id="265" r:id="rId19"/>
    <p:sldId id="267" r:id="rId20"/>
    <p:sldId id="268" r:id="rId21"/>
    <p:sldId id="269" r:id="rId22"/>
    <p:sldId id="270" r:id="rId23"/>
    <p:sldId id="434" r:id="rId24"/>
    <p:sldId id="478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9" r:id="rId45"/>
    <p:sldId id="468" r:id="rId46"/>
    <p:sldId id="472" r:id="rId47"/>
    <p:sldId id="473" r:id="rId48"/>
    <p:sldId id="47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8"/>
    <p:restoredTop sz="94624"/>
  </p:normalViewPr>
  <p:slideViewPr>
    <p:cSldViewPr>
      <p:cViewPr varScale="1">
        <p:scale>
          <a:sx n="72" d="100"/>
          <a:sy n="72" d="100"/>
        </p:scale>
        <p:origin x="216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5BC-01F2-C145-9BB6-2C944BF42412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44B96-1B36-524B-BDAB-0EA564A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fix-point implementation in tools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remove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Hytech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accept the automaton, but there is no guarantee on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2BFAB-8FF8-6341-B15F-2DC58818824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6527-14CD-4906-9DC2-7F97B7374D8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ppaal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ah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lr.de/content/en/articles/news/2021/03/20210923_dlr-is-developing-a-launch-coordination-center.html" TargetMode="External"/><Relationship Id="rId2" Type="http://schemas.openxmlformats.org/officeDocument/2006/relationships/hyperlink" Target="https://cacm.acm.org/news/256258-in-space-no-one-can-fix-your-sign-errors/full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lur_dill94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henz_whats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2.png"/><Relationship Id="rId5" Type="http://schemas.openxmlformats.org/officeDocument/2006/relationships/image" Target="../media/image28.png"/><Relationship Id="rId4" Type="http://schemas.openxmlformats.org/officeDocument/2006/relationships/image" Target="../media/image27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0.png"/><Relationship Id="rId7" Type="http://schemas.openxmlformats.org/officeDocument/2006/relationships/image" Target="../media/image150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0.png"/><Relationship Id="rId9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0.png"/><Relationship Id="rId7" Type="http://schemas.openxmlformats.org/officeDocument/2006/relationships/image" Target="../media/image31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340.png"/><Relationship Id="rId5" Type="http://schemas.openxmlformats.org/officeDocument/2006/relationships/image" Target="../media/image300.png"/><Relationship Id="rId10" Type="http://schemas.openxmlformats.org/officeDocument/2006/relationships/image" Target="../media/image330.png"/><Relationship Id="rId4" Type="http://schemas.openxmlformats.org/officeDocument/2006/relationships/image" Target="../media/image211.png"/><Relationship Id="rId9" Type="http://schemas.openxmlformats.org/officeDocument/2006/relationships/image" Target="../media/image3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745728"/>
          </a:xfrm>
        </p:spPr>
        <p:txBody>
          <a:bodyPr>
            <a:normAutofit/>
          </a:bodyPr>
          <a:lstStyle/>
          <a:p>
            <a:r>
              <a:rPr lang="en-US" sz="4000" dirty="0"/>
              <a:t>Reachability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Light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3400" b="1" dirty="0"/>
                  <a:t>Math Formulation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automaton </a:t>
                </a:r>
                <a:r>
                  <a:rPr lang="en-US" sz="3400" dirty="0"/>
                  <a:t>Switch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variables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x, y:Real := 0,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: {on,off} := off</a:t>
                </a:r>
              </a:p>
              <a:p>
                <a:pPr marL="400050" lvl="1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transitions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push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x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3400" dirty="0"/>
                  <a:t> 2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eff if </a:t>
                </a:r>
                <a:r>
                  <a:rPr lang="en-US" sz="3400" dirty="0"/>
                  <a:t>loc = on </a:t>
                </a:r>
                <a:r>
                  <a:rPr lang="en-US" sz="3400" b="1" dirty="0"/>
                  <a:t>then </a:t>
                </a:r>
                <a:r>
                  <a:rPr lang="en-US" sz="3400" dirty="0"/>
                  <a:t>x := 0 </a:t>
                </a:r>
                <a:r>
                  <a:rPr lang="en-US" sz="3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3400" dirty="0"/>
                  <a:t>	    </a:t>
                </a:r>
                <a:r>
                  <a:rPr lang="en-US" sz="3400" b="1" dirty="0"/>
                  <a:t>else</a:t>
                </a:r>
                <a:r>
                  <a:rPr lang="en-US" sz="3400" dirty="0"/>
                  <a:t> </a:t>
                </a:r>
                <a:r>
                  <a:rPr lang="en-US" sz="3400" dirty="0" err="1"/>
                  <a:t>x,y</a:t>
                </a:r>
                <a:r>
                  <a:rPr lang="en-US" sz="3400" dirty="0"/>
                  <a:t> := 0; loc := off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pop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y = 15 /\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 = off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</a:t>
                </a:r>
                <a:r>
                  <a:rPr lang="en-US" sz="3400" b="1" dirty="0" err="1"/>
                  <a:t>eff</a:t>
                </a:r>
                <a:r>
                  <a:rPr lang="en-US" sz="3400" b="1" dirty="0"/>
                  <a:t> </a:t>
                </a:r>
                <a:r>
                  <a:rPr lang="en-US" sz="3400" dirty="0"/>
                  <a:t>x := 0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invariant </a:t>
                </a:r>
                <a:r>
                  <a:rPr lang="en-US" sz="3400" dirty="0"/>
                  <a:t>loc = off =&gt; y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400" dirty="0"/>
                  <a:t> 15 </a:t>
                </a:r>
              </a:p>
              <a:p>
                <a:pPr marL="0" indent="0">
                  <a:buNone/>
                </a:pPr>
                <a:r>
                  <a:rPr lang="es-ES" sz="3400" b="1" dirty="0"/>
                  <a:t>	</a:t>
                </a:r>
                <a:r>
                  <a:rPr lang="es-ES" sz="3400" b="1" dirty="0" err="1"/>
                  <a:t>evolve</a:t>
                </a:r>
                <a:r>
                  <a:rPr lang="es-ES" sz="3400" b="1" dirty="0"/>
                  <a:t> </a:t>
                </a:r>
                <a:r>
                  <a:rPr lang="es-ES" sz="3400" dirty="0"/>
                  <a:t>d(x) = 1; d(y)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  <a:blipFill>
                <a:blip r:embed="rId2"/>
                <a:stretch>
                  <a:fillRect l="-806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895725" cy="187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50229" y="1524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Description</a:t>
            </a:r>
          </a:p>
          <a:p>
            <a:r>
              <a:rPr lang="en-US" sz="1600" dirty="0"/>
              <a:t>Switch can be turned on whenever at least 2 time units have elapsed since the last turn on. Switches off automatically 15 time units after the last on.</a:t>
            </a:r>
          </a:p>
        </p:txBody>
      </p:sp>
    </p:spTree>
    <p:extLst>
      <p:ext uri="{BB962C8B-B14F-4D97-AF65-F5344CB8AC3E}">
        <p14:creationId xmlns:p14="http://schemas.microsoft.com/office/powerpoint/2010/main" val="293793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73DF-8881-7E42-B1EB-3D8B2021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51" y="274638"/>
            <a:ext cx="8870149" cy="738981"/>
          </a:xfrm>
        </p:spPr>
        <p:txBody>
          <a:bodyPr>
            <a:noAutofit/>
          </a:bodyPr>
          <a:lstStyle/>
          <a:p>
            <a:r>
              <a:rPr lang="en-US" sz="3200" dirty="0"/>
              <a:t>Timed Automaton application in Web Services (WS)</a:t>
            </a:r>
          </a:p>
        </p:txBody>
      </p:sp>
      <p:sp>
        <p:nvSpPr>
          <p:cNvPr id="5" name="AutoShape 2" descr="Traffic example | Uppaal Stratego">
            <a:extLst>
              <a:ext uri="{FF2B5EF4-FFF2-40B4-BE49-F238E27FC236}">
                <a16:creationId xmlns:a16="http://schemas.microsoft.com/office/drawing/2014/main" id="{25CFFFB7-CCEF-CE4A-A488-6EA80490B0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40C5D5FF-11FA-A64E-B3CA-D928DDD2BD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B4CCB-6694-744E-9A52-B2D6363AE6CE}"/>
              </a:ext>
            </a:extLst>
          </p:cNvPr>
          <p:cNvSpPr txBox="1"/>
          <p:nvPr/>
        </p:nvSpPr>
        <p:spPr>
          <a:xfrm>
            <a:off x="4068646" y="5905555"/>
            <a:ext cx="5111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 and Verification of Web Services Business Activity Protocol Anders P. </a:t>
            </a:r>
            <a:r>
              <a:rPr lang="en-US" dirty="0" err="1"/>
              <a:t>Ravn</a:t>
            </a:r>
            <a:r>
              <a:rPr lang="en-US" dirty="0"/>
              <a:t>, Jiri </a:t>
            </a:r>
            <a:r>
              <a:rPr lang="en-US" dirty="0" err="1"/>
              <a:t>Srba</a:t>
            </a:r>
            <a:r>
              <a:rPr lang="en-US" dirty="0"/>
              <a:t>, and Saleem </a:t>
            </a:r>
            <a:r>
              <a:rPr lang="en-US" dirty="0" err="1"/>
              <a:t>Vighio</a:t>
            </a:r>
            <a:r>
              <a:rPr lang="en-US" dirty="0"/>
              <a:t>, RV 2010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CAE369-CFC1-2340-A40F-47D35E19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2" y="1013619"/>
            <a:ext cx="3880140" cy="2720182"/>
          </a:xfrm>
          <a:prstGeom prst="rect">
            <a:avLst/>
          </a:prstGeom>
        </p:spPr>
      </p:pic>
      <p:pic>
        <p:nvPicPr>
          <p:cNvPr id="1034" name="Picture 10" descr="UPPAAL">
            <a:extLst>
              <a:ext uri="{FF2B5EF4-FFF2-40B4-BE49-F238E27FC236}">
                <a16:creationId xmlns:a16="http://schemas.microsoft.com/office/drawing/2014/main" id="{BF193406-5809-5F4A-8067-DBAC3CDC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5788"/>
            <a:ext cx="3327662" cy="23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E84643-DCAC-AB4E-9A54-B88A5C5F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9670" y="1318418"/>
            <a:ext cx="511193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WS-Coordination describes a framework for coordinating transactional web services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Network protocol described in state tables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600+ lines of C-like code in the protocol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Modeled and Verified using the </a:t>
            </a:r>
            <a:r>
              <a:rPr lang="en-US" sz="2000" dirty="0">
                <a:hlinkClick r:id="rId4"/>
              </a:rPr>
              <a:t>UPPAAL</a:t>
            </a:r>
            <a:r>
              <a:rPr lang="en-US" sz="2000" dirty="0"/>
              <a:t> tool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Analysis considers different channel models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main safety property: protocol </a:t>
            </a:r>
            <a:r>
              <a:rPr lang="en-US" sz="2000" b="1" dirty="0"/>
              <a:t>does not enter invalid state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Property violated in all but the FIFO channel model</a:t>
            </a:r>
          </a:p>
        </p:txBody>
      </p:sp>
    </p:spTree>
    <p:extLst>
      <p:ext uri="{BB962C8B-B14F-4D97-AF65-F5344CB8AC3E}">
        <p14:creationId xmlns:p14="http://schemas.microsoft.com/office/powerpoint/2010/main" val="291662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(mode) Reachability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9831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Given an ITA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, check if a particular (mode) control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b="1" dirty="0"/>
                  <a:t>reachable</a:t>
                </a:r>
                <a:r>
                  <a:rPr lang="en-US" dirty="0"/>
                  <a:t> from the initial states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Why is mode reachability good enough even if we are interested in checking reachability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983162"/>
              </a:xfrm>
              <a:blipFill>
                <a:blip r:embed="rId2"/>
                <a:stretch>
                  <a:fillRect l="-1652" t="-509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2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C986-626B-9548-932B-700EBEA1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Reachability of Integral Timed Automata is Decidable [Alur Dill 94]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6422F-CB10-9B40-9BE3-99A4434EF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That is, there is an algorithm that takes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terminates with the correct answer.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Key idea: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Construct a finite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that is a </a:t>
                </a:r>
                <a:r>
                  <a:rPr lang="en-US" b="1" i="1" dirty="0"/>
                  <a:t>time-abstract </a:t>
                </a:r>
                <a:r>
                  <a:rPr lang="en-US" b="1" i="1" dirty="0" err="1"/>
                  <a:t>bisimilar</a:t>
                </a:r>
                <a:r>
                  <a:rPr lang="en-US" b="1" i="1" dirty="0"/>
                  <a:t> </a:t>
                </a:r>
                <a:r>
                  <a:rPr lang="en-US" dirty="0"/>
                  <a:t>to the given ITA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That is, FA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behaves identically to ITA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w.r.t.</a:t>
                </a:r>
                <a:r>
                  <a:rPr lang="en-US" dirty="0"/>
                  <a:t> control state reachability, but does not preserve timing information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Check reachability of FA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46422F-CB10-9B40-9BE3-99A4434E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 t="-840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1C9584-A151-B749-A331-D3FF3ECA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984558"/>
            <a:ext cx="3733800" cy="8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6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equivalence relation with a finite quotient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057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Under what conditions do two states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of the automaton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 behave identically with respect to control state reachability (CSR)?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When do they satisfy the same set of clock constraints?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When would they continue to satisfy the same set of clock constraints?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057400"/>
              </a:xfrm>
              <a:blipFill>
                <a:blip r:embed="rId2"/>
                <a:stretch>
                  <a:fillRect l="-1389" t="-6173" r="-772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equivalence relation with a finite quotient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Under what conditions do two states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of the automaton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 behave identically with respect to mode reachability ?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When do they satisfy the same set of clock constraints?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When would they continue to satisfy the same set of clock constraints?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.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𝑙𝑜𝑐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b="1" i="1" baseline="-25000" dirty="0" smtClean="0"/>
                      <m:t>2</m:t>
                    </m:r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𝑜𝑐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satisfy the same set of clock constraints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int(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or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maxium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clock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guard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any two clocks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Lemma.</a:t>
                </a:r>
                <a:r>
                  <a:rPr lang="en-US" dirty="0"/>
                  <a:t> This is an </a:t>
                </a:r>
                <a:r>
                  <a:rPr lang="en-US" b="1" dirty="0"/>
                  <a:t>equivalence relation</a:t>
                </a:r>
                <a:r>
                  <a:rPr lang="en-US" dirty="0"/>
                  <a:t> on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the states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partition of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induced by this relation is are called </a:t>
                </a:r>
                <a:r>
                  <a:rPr lang="en-US" b="1" dirty="0"/>
                  <a:t>clock regions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080" t="-2036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88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the clock regions look like?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524000"/>
            <a:ext cx="6324600" cy="468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 of Two Clocks </a:t>
                </a:r>
              </a:p>
              <a:p>
                <a:endParaRPr lang="en-US" dirty="0"/>
              </a:p>
              <a:p>
                <a:r>
                  <a:rPr lang="en-US" dirty="0"/>
                  <a:t>X = {</a:t>
                </a:r>
                <a:r>
                  <a:rPr lang="en-US" dirty="0" err="1"/>
                  <a:t>y,z</a:t>
                </a:r>
                <a:r>
                  <a:rPr lang="en-US" dirty="0"/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blipFill rotWithShape="1">
                <a:blip r:embed="rId3"/>
                <a:stretch>
                  <a:fillRect l="-3756" t="-1484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2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Lemma</a:t>
                </a:r>
                <a:r>
                  <a:rPr lang="en-US" dirty="0"/>
                  <a:t>. The number of clock regions is bounded by |L||X|!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6723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9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Region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Given an ITA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sz="2000" dirty="0"/>
                  <a:t>, we construct the corresponding </a:t>
                </a:r>
                <a:r>
                  <a:rPr lang="en-US" sz="2000" b="1" dirty="0"/>
                  <a:t>Region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visits the same set of modes (but does not have  timing information) and </a:t>
                </a:r>
              </a:p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finite state machine. </a:t>
                </a:r>
              </a:p>
              <a:p>
                <a:r>
                  <a:rPr lang="en-US" sz="2000" dirty="0"/>
                  <a:t>ITA (clock constants) defines a set of  clock regions,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sz="2000" dirty="0"/>
                  <a:t>. The set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is the set of states contain initial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We add the transitions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(regions)</a:t>
                </a:r>
              </a:p>
              <a:p>
                <a:pPr lvl="1"/>
                <a:r>
                  <a:rPr lang="en-US" sz="1600" b="1" dirty="0"/>
                  <a:t>Time successors</a:t>
                </a:r>
                <a:r>
                  <a:rPr lang="en-US" sz="1600" dirty="0"/>
                  <a:t>: Consider two clock regions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𝛾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and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, 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 is a time successor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 if there exits a trajectory of ITA starting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 that ends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’</a:t>
                </a:r>
              </a:p>
              <a:p>
                <a:pPr lvl="1"/>
                <a:r>
                  <a:rPr lang="en-US" sz="1600" b="1" dirty="0"/>
                  <a:t>Discrete transitions</a:t>
                </a:r>
                <a:r>
                  <a:rPr lang="en-US" sz="1600" dirty="0"/>
                  <a:t>: Same as the ITA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Theorem.</a:t>
                </a:r>
                <a:r>
                  <a:rPr lang="en-US" sz="2000" dirty="0"/>
                  <a:t> A mode of ITA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reachable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it is also reachable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(we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i="1" dirty="0"/>
                  <a:t>time abstract </a:t>
                </a:r>
                <a:r>
                  <a:rPr lang="en-US" sz="2000" i="1" dirty="0" err="1"/>
                  <a:t>bisimilar</a:t>
                </a:r>
                <a:r>
                  <a:rPr lang="en-US" sz="2000" i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>
                <a:blip r:embed="rId3"/>
                <a:stretch>
                  <a:fillRect l="-772" t="-838" b="-6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4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successors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46291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9750" y="1905000"/>
            <a:ext cx="32004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clock regions in blue are time successors of the clock region in red. </a:t>
            </a:r>
          </a:p>
        </p:txBody>
      </p:sp>
    </p:spTree>
    <p:extLst>
      <p:ext uri="{BB962C8B-B14F-4D97-AF65-F5344CB8AC3E}">
        <p14:creationId xmlns:p14="http://schemas.microsoft.com/office/powerpoint/2010/main" val="340015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Focus on specific classes of hybrid </a:t>
            </a:r>
            <a:r>
              <a:rPr lang="en-US" sz="2800" dirty="0"/>
              <a:t>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utomata for which safety properties (invariants) can be verified completely automatically</a:t>
            </a:r>
          </a:p>
          <a:p>
            <a:pPr lvl="1"/>
            <a:r>
              <a:rPr lang="en-US" sz="2400" dirty="0"/>
              <a:t>Finite state machines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Alur-Dill’s Timed Automata[1] (Today)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Rectangular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initializaed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hybrid automata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hybrid automata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introduce </a:t>
            </a:r>
            <a:r>
              <a:rPr lang="en-US" sz="28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abstractions: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Simplifying or approximating one automaton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 another automaton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8674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et al. </a:t>
            </a:r>
            <a:r>
              <a:rPr lang="en-US" dirty="0">
                <a:hlinkClick r:id="rId2"/>
              </a:rPr>
              <a:t>The Algorithmic Analysis </a:t>
            </a:r>
            <a:r>
              <a:rPr lang="en-US" dirty="0" err="1">
                <a:hlinkClick r:id="rId2"/>
              </a:rPr>
              <a:t>ofHybrid</a:t>
            </a:r>
            <a:r>
              <a:rPr lang="en-US" dirty="0">
                <a:hlinkClick r:id="rId2"/>
              </a:rPr>
              <a:t> Systems</a:t>
            </a:r>
            <a:r>
              <a:rPr lang="en-US" dirty="0"/>
              <a:t>. Theoretical Computer Science, volume 138, pages 3-34, 1995. </a:t>
            </a:r>
          </a:p>
        </p:txBody>
      </p:sp>
    </p:spTree>
    <p:extLst>
      <p:ext uri="{BB962C8B-B14F-4D97-AF65-F5344CB8AC3E}">
        <p14:creationId xmlns:p14="http://schemas.microsoft.com/office/powerpoint/2010/main" val="255889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Region Automata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524000"/>
            <a:ext cx="5080862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219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2483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8575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</p:spTree>
    <p:extLst>
      <p:ext uri="{BB962C8B-B14F-4D97-AF65-F5344CB8AC3E}">
        <p14:creationId xmlns:p14="http://schemas.microsoft.com/office/powerpoint/2010/main" val="376627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r="3399"/>
          <a:stretch/>
        </p:blipFill>
        <p:spPr bwMode="auto">
          <a:xfrm>
            <a:off x="2209800" y="1828800"/>
            <a:ext cx="5355771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14800"/>
            <a:ext cx="26289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310228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1371" y="4800600"/>
            <a:ext cx="1905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Clock Regions</a:t>
            </a:r>
          </a:p>
        </p:txBody>
      </p:sp>
    </p:spTree>
    <p:extLst>
      <p:ext uri="{BB962C8B-B14F-4D97-AF65-F5344CB8AC3E}">
        <p14:creationId xmlns:p14="http://schemas.microsoft.com/office/powerpoint/2010/main" val="633469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-8915"/>
            <a:ext cx="5462589" cy="686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0" t="-119672" r="-238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23455" y="4008521"/>
            <a:ext cx="1066800" cy="838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1" y="3048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3454" y="5029200"/>
            <a:ext cx="2653145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Drastically increasing with the number of clocks</a:t>
            </a:r>
          </a:p>
        </p:txBody>
      </p:sp>
    </p:spTree>
    <p:extLst>
      <p:ext uri="{BB962C8B-B14F-4D97-AF65-F5344CB8AC3E}">
        <p14:creationId xmlns:p14="http://schemas.microsoft.com/office/powerpoint/2010/main" val="167865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Classes of Hybrid Automata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600200"/>
            <a:ext cx="7696200" cy="525780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Finite Automata</a:t>
            </a:r>
          </a:p>
          <a:p>
            <a:pPr lvl="1"/>
            <a:r>
              <a:rPr lang="en-US" dirty="0">
                <a:sym typeface="Wingdings" pitchFamily="2" charset="2"/>
              </a:rPr>
              <a:t>Integral Timed Automata </a:t>
            </a:r>
            <a:r>
              <a:rPr lang="en-US" dirty="0">
                <a:sym typeface="Wingdings"/>
              </a:rPr>
              <a:t>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Rational time automata</a:t>
            </a:r>
          </a:p>
          <a:p>
            <a:pPr lvl="1"/>
            <a:r>
              <a:rPr lang="en-US" dirty="0" err="1">
                <a:sym typeface="Wingdings" pitchFamily="2" charset="2"/>
              </a:rPr>
              <a:t>Multirate</a:t>
            </a:r>
            <a:r>
              <a:rPr lang="en-US" dirty="0">
                <a:sym typeface="Wingdings" pitchFamily="2" charset="2"/>
              </a:rPr>
              <a:t> automata</a:t>
            </a:r>
          </a:p>
          <a:p>
            <a:pPr lvl="1"/>
            <a:r>
              <a:rPr lang="en-US" dirty="0">
                <a:sym typeface="Wingdings" pitchFamily="2" charset="2"/>
              </a:rPr>
              <a:t>Rectangular Initialized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Rectangular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Linear HA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Nonlinear HA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919C90-B9E0-234F-A35A-8592D7EE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cap="all" dirty="0">
                <a:hlinkClick r:id="rId2"/>
              </a:rPr>
              <a:t>ACM NEWS</a:t>
            </a:r>
            <a:r>
              <a:rPr lang="en-US" sz="3600" b="1" cap="all" dirty="0">
                <a:hlinkClick r:id="rId2"/>
              </a:rPr>
              <a:t>: </a:t>
            </a:r>
            <a:r>
              <a:rPr lang="en-US" sz="3600" b="1" dirty="0">
                <a:hlinkClick r:id="rId2"/>
              </a:rPr>
              <a:t>In Space, No One Can Fix Your Sign Errors--- Paul Cheng &amp; Peter Carian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35F73-E271-3540-AC4D-145417BD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691296"/>
            <a:ext cx="6497170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15,000 satellite</a:t>
            </a:r>
            <a:r>
              <a:rPr lang="en-US" sz="2400" dirty="0"/>
              <a:t> launches planned for the decade</a:t>
            </a:r>
          </a:p>
          <a:p>
            <a:pPr marL="0" indent="0">
              <a:buNone/>
            </a:pPr>
            <a:r>
              <a:rPr lang="en-US" sz="2400" dirty="0"/>
              <a:t>5.3% satellites are lost in the first year, 42% of those in first 2 months</a:t>
            </a:r>
          </a:p>
          <a:p>
            <a:pPr marL="0" indent="0">
              <a:buNone/>
            </a:pPr>
            <a:r>
              <a:rPr lang="en-US" sz="2400" dirty="0"/>
              <a:t>Most common cause </a:t>
            </a:r>
            <a:r>
              <a:rPr lang="en-US" sz="2400" b="1" dirty="0"/>
              <a:t>sign errors</a:t>
            </a:r>
            <a:r>
              <a:rPr lang="en-US" sz="2400" dirty="0"/>
              <a:t>: SW/HW parameter used the wrong way</a:t>
            </a:r>
          </a:p>
          <a:p>
            <a:r>
              <a:rPr lang="en-US" sz="2400" dirty="0"/>
              <a:t>fitting acceleration sensors the wrong way</a:t>
            </a:r>
          </a:p>
          <a:p>
            <a:r>
              <a:rPr lang="en-US" sz="2400" dirty="0"/>
              <a:t>wrong usage of negative instead of positive parameters </a:t>
            </a:r>
          </a:p>
          <a:p>
            <a:r>
              <a:rPr lang="en-US" sz="2400" dirty="0"/>
              <a:t>switching current in wrong direction in a circuit  </a:t>
            </a:r>
          </a:p>
          <a:p>
            <a:r>
              <a:rPr lang="en-US" sz="2400" dirty="0"/>
              <a:t>inverting the orientation of the electromagnets used for positioning</a:t>
            </a:r>
          </a:p>
        </p:txBody>
      </p:sp>
      <p:pic>
        <p:nvPicPr>
          <p:cNvPr id="1026" name="Picture 2" descr="The Genesis sample return capsule on the ground in Utah. ">
            <a:extLst>
              <a:ext uri="{FF2B5EF4-FFF2-40B4-BE49-F238E27FC236}">
                <a16:creationId xmlns:a16="http://schemas.microsoft.com/office/drawing/2014/main" id="{DA9F4146-E36A-1C4A-B075-3C482DBF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71" y="1639328"/>
            <a:ext cx="2321859" cy="232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673528-FEB3-7F4E-9186-8AD21C761674}"/>
              </a:ext>
            </a:extLst>
          </p:cNvPr>
          <p:cNvSpPr txBox="1"/>
          <p:nvPr/>
        </p:nvSpPr>
        <p:spPr>
          <a:xfrm>
            <a:off x="6656294" y="4182877"/>
            <a:ext cx="23913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Genesis (2001) for capturing particles from the solar wind, pounded into the Utah desert unbraked because a pencil-eraser-sized deceleration sensor was mounted upside-down.</a:t>
            </a:r>
          </a:p>
        </p:txBody>
      </p:sp>
    </p:spTree>
    <p:extLst>
      <p:ext uri="{BB962C8B-B14F-4D97-AF65-F5344CB8AC3E}">
        <p14:creationId xmlns:p14="http://schemas.microsoft.com/office/powerpoint/2010/main" val="11841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Clocks and </a:t>
            </a:r>
            <a:r>
              <a:rPr lang="en-US" b="1" dirty="0"/>
              <a:t>Rational</a:t>
            </a:r>
            <a:r>
              <a:rPr lang="en-US" dirty="0"/>
              <a:t> Clock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b="1" dirty="0"/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i="1" dirty="0"/>
                  <a:t>rational</a:t>
                </a:r>
                <a:r>
                  <a:rPr lang="en-US" b="1" dirty="0"/>
                  <a:t>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g ::=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¬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ℚ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Examples: x = 10.125;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[2.99, 5); true are valid rational clock constraints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Slides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/>
              <a:t>Sayan Mitra</a:t>
            </a:r>
            <a:r>
              <a:rPr lang="de-DE" dirty="0"/>
              <a:t> </a:t>
            </a:r>
            <a:r>
              <a:rPr lang="de-DE" dirty="0" err="1"/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0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Rational Timed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i="1" dirty="0"/>
                  <a:t>rational timed automaton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a HA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/>
                <a:r>
                  <a:rPr lang="en-US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/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clock trajectories for the clock variables in 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09" y="4044179"/>
            <a:ext cx="4943332" cy="2276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>
                <a:solidFill>
                  <a:srgbClr val="00B0F0"/>
                </a:solidFill>
              </a:rPr>
              <a:t>Rational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Light switch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66018"/>
                <a:ext cx="79248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Switch can be turned on whenever at least 2.25 time units have elapsed since the last turn off or on. Switches off automatically 15.5 time units after the last on.</a:t>
                </a:r>
              </a:p>
              <a:p>
                <a:endParaRPr lang="en-US" sz="1600" b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automaton </a:t>
                </a:r>
                <a:r>
                  <a:rPr lang="en-US" sz="1600" dirty="0"/>
                  <a:t>Switch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internal </a:t>
                </a:r>
                <a:r>
                  <a:rPr lang="en-US" sz="1600" dirty="0"/>
                  <a:t>push; pop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variables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   internal </a:t>
                </a:r>
                <a:r>
                  <a:rPr lang="en-US" sz="1600" dirty="0"/>
                  <a:t>x, y:Real := 0, </a:t>
                </a:r>
                <a:r>
                  <a:rPr lang="en-US" sz="1600" dirty="0" err="1"/>
                  <a:t>loc</a:t>
                </a:r>
                <a:r>
                  <a:rPr lang="en-US" sz="1600" dirty="0"/>
                  <a:t>:{on,off} := off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 transitions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/>
                  <a:t>        push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       pre </a:t>
                </a:r>
                <a:r>
                  <a:rPr lang="en-US" sz="1600" dirty="0"/>
                  <a:t>x &gt;=2.25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       eff if </a:t>
                </a:r>
                <a:r>
                  <a:rPr lang="en-US" sz="1600" dirty="0" err="1"/>
                  <a:t>loc</a:t>
                </a:r>
                <a:r>
                  <a:rPr lang="en-US" sz="1600" dirty="0"/>
                  <a:t> = on </a:t>
                </a:r>
                <a:r>
                  <a:rPr lang="en-US" sz="1600" b="1" dirty="0"/>
                  <a:t>then </a:t>
                </a:r>
                <a:r>
                  <a:rPr lang="en-US" sz="1600" dirty="0"/>
                  <a:t>y := 0 </a:t>
                </a:r>
                <a:r>
                  <a:rPr lang="en-US" sz="1600" b="1" dirty="0"/>
                  <a:t>fi; </a:t>
                </a:r>
                <a:r>
                  <a:rPr lang="en-US" sz="1600" dirty="0"/>
                  <a:t>x := 0; </a:t>
                </a:r>
                <a:r>
                  <a:rPr lang="en-US" sz="1600" dirty="0" err="1"/>
                  <a:t>loc</a:t>
                </a:r>
                <a:r>
                  <a:rPr lang="en-US" sz="1600" dirty="0"/>
                  <a:t> := off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dirty="0"/>
                  <a:t>        pop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       pre </a:t>
                </a:r>
                <a:r>
                  <a:rPr lang="en-US" sz="1600" dirty="0"/>
                  <a:t>y = 15.5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loc</a:t>
                </a:r>
                <a:r>
                  <a:rPr lang="en-US" sz="1600" dirty="0"/>
                  <a:t> = off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       eff </a:t>
                </a:r>
                <a:r>
                  <a:rPr lang="en-US" sz="1600" dirty="0"/>
                  <a:t>x :=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 trajectories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    invariant </a:t>
                </a:r>
                <a:r>
                  <a:rPr lang="en-US" sz="1600" dirty="0" err="1"/>
                  <a:t>loc</a:t>
                </a:r>
                <a:r>
                  <a:rPr lang="en-US" sz="1600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600" i="1" dirty="0" smtClean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loc</a:t>
                </a:r>
                <a:r>
                  <a:rPr lang="en-US" sz="1600" dirty="0"/>
                  <a:t> = off</a:t>
                </a:r>
                <a:endParaRPr lang="en-US" sz="1600" b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600" b="1" dirty="0"/>
                  <a:t>        stop when </a:t>
                </a:r>
                <a:r>
                  <a:rPr lang="en-US" sz="1600" dirty="0"/>
                  <a:t>y = 15.5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loc</a:t>
                </a:r>
                <a:r>
                  <a:rPr lang="en-US" sz="1600" dirty="0"/>
                  <a:t> = off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s-ES" sz="1600" b="1" dirty="0"/>
                  <a:t>        </a:t>
                </a:r>
                <a:r>
                  <a:rPr lang="es-ES" sz="1600" b="1" dirty="0" err="1"/>
                  <a:t>evolve</a:t>
                </a:r>
                <a:r>
                  <a:rPr lang="es-ES" sz="1600" b="1" dirty="0"/>
                  <a:t> </a:t>
                </a:r>
                <a:r>
                  <a:rPr lang="es-ES" sz="1600" dirty="0"/>
                  <a:t>d(x) = 1; d(y) = 1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66018"/>
                <a:ext cx="7924800" cy="4525963"/>
              </a:xfrm>
              <a:blipFill>
                <a:blip r:embed="rId3"/>
                <a:stretch>
                  <a:fillRect l="-801" t="-559" r="-641" b="-1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an RTA, check if a particular mode is reachable from the initial states</a:t>
            </a:r>
          </a:p>
          <a:p>
            <a:r>
              <a:rPr lang="en-US" dirty="0"/>
              <a:t>Is problem decidable? 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ITA that has exactly same mode reachability behavior as the given RTA (timing behavior may be different)</a:t>
            </a:r>
          </a:p>
          <a:p>
            <a:pPr lvl="1"/>
            <a:r>
              <a:rPr lang="en-US" dirty="0"/>
              <a:t>Check mode reachability for ITA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ITA from RTA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Multiply all rational constants by a factor q that make them integral</a:t>
                </a:r>
              </a:p>
              <a:p>
                <a:r>
                  <a:rPr lang="en-US" dirty="0"/>
                  <a:t>Make d(x) = q for all the clocks</a:t>
                </a:r>
              </a:p>
              <a:p>
                <a:endParaRPr lang="en-US" dirty="0"/>
              </a:p>
              <a:p>
                <a:r>
                  <a:rPr lang="en-US" dirty="0"/>
                  <a:t>RTA Switch reaches the same control locations as </a:t>
                </a:r>
                <a:r>
                  <a:rPr lang="en-US"/>
                  <a:t>the ITA </a:t>
                </a:r>
                <a:r>
                  <a:rPr lang="en-US" dirty="0" err="1"/>
                  <a:t>Iswitch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Simulation relation R is given by </a:t>
                </a:r>
              </a:p>
              <a:p>
                <a:r>
                  <a:rPr lang="en-US" dirty="0"/>
                  <a:t>(</a:t>
                </a:r>
                <a:r>
                  <a:rPr lang="en-US" b="1" dirty="0" err="1"/>
                  <a:t>u,s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b="1" dirty="0" err="1"/>
                  <a:t>u.</a:t>
                </a:r>
                <a:r>
                  <a:rPr lang="en-US" dirty="0" err="1"/>
                  <a:t>x</a:t>
                </a:r>
                <a:r>
                  <a:rPr lang="en-US" dirty="0"/>
                  <a:t> = 4 </a:t>
                </a:r>
                <a:r>
                  <a:rPr lang="en-US" b="1" dirty="0" err="1"/>
                  <a:t>s.</a:t>
                </a:r>
                <a:r>
                  <a:rPr lang="en-US" dirty="0" err="1"/>
                  <a:t>x</a:t>
                </a:r>
                <a:r>
                  <a:rPr lang="en-US" dirty="0"/>
                  <a:t> and </a:t>
                </a:r>
                <a:r>
                  <a:rPr lang="en-US" b="1" dirty="0" err="1"/>
                  <a:t>u.</a:t>
                </a:r>
                <a:r>
                  <a:rPr lang="en-US" dirty="0" err="1"/>
                  <a:t>y</a:t>
                </a:r>
                <a:r>
                  <a:rPr lang="en-US" dirty="0"/>
                  <a:t> = 4 </a:t>
                </a:r>
                <a:r>
                  <a:rPr lang="en-US" b="1" dirty="0" err="1"/>
                  <a:t>s.</a:t>
                </a:r>
                <a:r>
                  <a:rPr lang="en-US" dirty="0" err="1"/>
                  <a:t>y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  <a:blipFill>
                <a:blip r:embed="rId2"/>
                <a:stretch>
                  <a:fillRect l="-1187" t="-1681" r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automaton </a:t>
                </a:r>
                <a:r>
                  <a:rPr lang="en-US" dirty="0" err="1"/>
                  <a:t>ISwitch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internal </a:t>
                </a:r>
                <a:r>
                  <a:rPr lang="en-US" dirty="0"/>
                  <a:t>push; pop</a:t>
                </a:r>
              </a:p>
              <a:p>
                <a:pPr marL="0" indent="0">
                  <a:buNone/>
                </a:pPr>
                <a:r>
                  <a:rPr lang="en-US" b="1" dirty="0"/>
                  <a:t>variables</a:t>
                </a:r>
              </a:p>
              <a:p>
                <a:pPr marL="0" indent="0">
                  <a:buNone/>
                </a:pPr>
                <a:r>
                  <a:rPr lang="en-US" b="1" dirty="0"/>
                  <a:t>   internal </a:t>
                </a:r>
                <a:r>
                  <a:rPr lang="en-US" dirty="0"/>
                  <a:t>x, y:Real := 0, </a:t>
                </a:r>
                <a:r>
                  <a:rPr lang="en-US" dirty="0" err="1"/>
                  <a:t>loc</a:t>
                </a:r>
                <a:r>
                  <a:rPr lang="en-US" dirty="0"/>
                  <a:t>:{on,off} := off</a:t>
                </a:r>
              </a:p>
              <a:p>
                <a:pPr marL="0" indent="0">
                  <a:buNone/>
                </a:pPr>
                <a:r>
                  <a:rPr lang="en-US" b="1" dirty="0"/>
                  <a:t>transitions</a:t>
                </a:r>
              </a:p>
              <a:p>
                <a:pPr marL="0" indent="0">
                  <a:buNone/>
                </a:pPr>
                <a:r>
                  <a:rPr lang="en-US" dirty="0"/>
                  <a:t>   push</a:t>
                </a:r>
              </a:p>
              <a:p>
                <a:pPr marL="0" indent="0">
                  <a:buNone/>
                </a:pPr>
                <a:r>
                  <a:rPr lang="en-US" b="1" dirty="0"/>
                  <a:t>      pre </a:t>
                </a:r>
                <a:r>
                  <a:rPr lang="en-US" dirty="0"/>
                  <a:t>x &gt;=  9</a:t>
                </a:r>
              </a:p>
              <a:p>
                <a:pPr marL="0" indent="0">
                  <a:buNone/>
                </a:pPr>
                <a:r>
                  <a:rPr lang="en-US" b="1" dirty="0"/>
                  <a:t>      eff if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:r>
                  <a:rPr lang="en-US" b="1" dirty="0"/>
                  <a:t>then </a:t>
                </a:r>
                <a:r>
                  <a:rPr lang="en-US" dirty="0"/>
                  <a:t>y := 0 </a:t>
                </a:r>
                <a:r>
                  <a:rPr lang="en-US" b="1" dirty="0"/>
                  <a:t>fi; </a:t>
                </a:r>
                <a:r>
                  <a:rPr lang="en-US" dirty="0"/>
                  <a:t>x := 0; </a:t>
                </a:r>
                <a:r>
                  <a:rPr lang="en-US" dirty="0" err="1"/>
                  <a:t>loc</a:t>
                </a:r>
                <a:r>
                  <a:rPr lang="en-US" dirty="0"/>
                  <a:t> := off</a:t>
                </a:r>
              </a:p>
              <a:p>
                <a:pPr marL="0" indent="0">
                  <a:buNone/>
                </a:pPr>
                <a:r>
                  <a:rPr lang="en-US" dirty="0"/>
                  <a:t>    pop</a:t>
                </a:r>
              </a:p>
              <a:p>
                <a:pPr marL="0" indent="0">
                  <a:buNone/>
                </a:pPr>
                <a:r>
                  <a:rPr lang="en-US" b="1" dirty="0"/>
                  <a:t>       pre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  eff </a:t>
                </a:r>
                <a:r>
                  <a:rPr lang="en-US" dirty="0"/>
                  <a:t>x := 0</a:t>
                </a:r>
              </a:p>
              <a:p>
                <a:pPr marL="0" indent="0">
                  <a:buNone/>
                </a:pPr>
                <a:r>
                  <a:rPr lang="en-US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b="1" dirty="0"/>
                  <a:t>    invariant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stop when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</a:t>
                </a:r>
                <a:r>
                  <a:rPr lang="es-ES" b="1" dirty="0" err="1"/>
                  <a:t>evolve</a:t>
                </a:r>
                <a:r>
                  <a:rPr lang="es-ES" b="1" dirty="0"/>
                  <a:t> </a:t>
                </a:r>
                <a:r>
                  <a:rPr lang="es-ES" dirty="0"/>
                  <a:t>d(x) = 4; d(y) = 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0">
                <a:blip r:embed="rId3"/>
                <a:stretch>
                  <a:fillRect l="-1048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199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Finite state machines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Algorithmic analysis of (Alur-Dill’s) Timed Automata[1]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restricted class of what we call hybrid automata in this course with only clock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6388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and David L. Dill. </a:t>
            </a:r>
            <a:r>
              <a:rPr lang="en-US" dirty="0">
                <a:hlinkClick r:id="rId2"/>
              </a:rPr>
              <a:t>A theory of timed automata</a:t>
            </a:r>
            <a:r>
              <a:rPr lang="en-US" dirty="0"/>
              <a:t>. Theoretical Computer Science, 126:183-235, 1994.</a:t>
            </a:r>
          </a:p>
        </p:txBody>
      </p:sp>
    </p:spTree>
    <p:extLst>
      <p:ext uri="{BB962C8B-B14F-4D97-AF65-F5344CB8AC3E}">
        <p14:creationId xmlns:p14="http://schemas.microsoft.com/office/powerpoint/2010/main" val="354822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2. Multi-Rate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dirty="0" err="1">
                    <a:solidFill>
                      <a:srgbClr val="00B0F0"/>
                    </a:solidFill>
                  </a:rPr>
                  <a:t>multirate</a:t>
                </a:r>
                <a:r>
                  <a:rPr lang="en-US" b="1" dirty="0">
                    <a:solidFill>
                      <a:srgbClr val="00B0F0"/>
                    </a:solidFill>
                  </a:rPr>
                  <a:t> automaton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</a:t>
                </a:r>
                <a:r>
                  <a:rPr lang="en-US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𝑙𝑜𝑐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is a finite set of actions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</a:t>
                </a:r>
                <a:r>
                  <a:rPr lang="en-US" dirty="0">
                    <a:solidFill>
                      <a:schemeClr val="tx1"/>
                    </a:solidFill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trajectories such that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	for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∃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𝑠𝑢𝑐h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𝑡h𝑎𝑡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79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MRA, check if a particular location is reachable from the initial states</a:t>
            </a:r>
          </a:p>
          <a:p>
            <a:r>
              <a:rPr lang="en-US" dirty="0"/>
              <a:t>Is problem is decidable? 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RTA that is </a:t>
            </a:r>
            <a:r>
              <a:rPr lang="en-US" dirty="0" err="1"/>
              <a:t>bisimilar</a:t>
            </a:r>
            <a:r>
              <a:rPr lang="en-US" dirty="0"/>
              <a:t> to the given MRA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Multi-rate to rational 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31" y="1252476"/>
            <a:ext cx="58197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57600"/>
            <a:ext cx="58388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93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3. Rectangular 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219200"/>
                <a:ext cx="84963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Definition. </a:t>
                </a: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rectangular hybrid automaton (RHA) </a:t>
                </a:r>
                <a:r>
                  <a:rPr lang="en-US" sz="2000" dirty="0"/>
                  <a:t>is a HA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  <a:ea typeface="Cambria Math"/>
                      </a:rPr>
                      <m:t>𝓐</m:t>
                    </m:r>
                    <m:r>
                      <a:rPr lang="en-US" sz="2000" b="1" i="1" dirty="0" smtClean="0">
                        <a:latin typeface="Cambria Math" charset="0"/>
                        <a:ea typeface="Cambria Math"/>
                      </a:rPr>
                      <m:t>=⟨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𝑉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𝐴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⟩</m:t>
                    </m:r>
                  </m:oMath>
                </a14:m>
                <a:r>
                  <a:rPr lang="en-US" sz="2000" dirty="0"/>
                  <a:t>  where </a:t>
                </a:r>
              </a:p>
              <a:p>
                <a:pPr lvl="1"/>
                <a:r>
                  <a:rPr lang="en-US" sz="2000" dirty="0"/>
                  <a:t>V = 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/>
                  <a:t> , where X is a set of 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𝑙𝑜𝑐</m:t>
                    </m:r>
                  </m:oMath>
                </a14:m>
                <a:r>
                  <a:rPr lang="en-US" sz="2000" dirty="0"/>
                  <a:t> is a discrete state variable of finite type Ł</a:t>
                </a:r>
                <a:endParaRPr lang="en-US" sz="2000" baseline="-25000" dirty="0"/>
              </a:p>
              <a:p>
                <a:pPr lvl="1"/>
                <a:r>
                  <a:rPr lang="en-US" sz="2000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set of trajectories for X</a:t>
                </a:r>
              </a:p>
              <a:p>
                <a:pPr lvl="2"/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either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or (ii)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ℓ1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Equivalently,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a:rPr lang="en-US" sz="2000" b="0" i="1" smtClean="0">
                        <a:latin typeface="Cambria Math" charset="0"/>
                      </a:rPr>
                      <m:t>(0)⌈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Guards are described by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clock constraings  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𝑜𝑟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∈[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219200"/>
                <a:ext cx="8496300" cy="5029200"/>
              </a:xfrm>
              <a:blipFill>
                <a:blip r:embed="rId2"/>
                <a:stretch>
                  <a:fillRect l="-597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8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RHA, check if a particular location is reachable from the initial states?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FF0000"/>
                </a:solidFill>
              </a:rPr>
              <a:t>No </a:t>
            </a:r>
          </a:p>
          <a:p>
            <a:pPr lvl="1"/>
            <a:r>
              <a:rPr lang="en-US" sz="2000" b="1" dirty="0"/>
              <a:t>[Henz95]</a:t>
            </a:r>
            <a:r>
              <a:rPr lang="en-US" sz="2000" dirty="0"/>
              <a:t> Thomas </a:t>
            </a:r>
            <a:r>
              <a:rPr lang="en-US" sz="2000" dirty="0" err="1"/>
              <a:t>Henzinger</a:t>
            </a:r>
            <a:r>
              <a:rPr lang="en-US" sz="2000" dirty="0"/>
              <a:t>, Peter </a:t>
            </a:r>
            <a:r>
              <a:rPr lang="en-US" sz="2000" dirty="0" err="1"/>
              <a:t>Kopke</a:t>
            </a:r>
            <a:r>
              <a:rPr lang="en-US" sz="2000" dirty="0"/>
              <a:t>, Anuj </a:t>
            </a:r>
            <a:r>
              <a:rPr lang="en-US" sz="2000" dirty="0" err="1"/>
              <a:t>Puri</a:t>
            </a:r>
            <a:r>
              <a:rPr lang="en-US" sz="2000" dirty="0"/>
              <a:t>, and Pravin </a:t>
            </a:r>
            <a:r>
              <a:rPr lang="en-US" sz="2000" dirty="0" err="1"/>
              <a:t>Varaiya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What's Decidable About Hybrid Automata?. Journal of Computer and System Sciences, pages 373–382. ACM Press, 1995. </a:t>
            </a:r>
            <a:endParaRPr lang="en-US" sz="2000" dirty="0"/>
          </a:p>
          <a:p>
            <a:pPr lvl="1"/>
            <a:r>
              <a:rPr lang="en-US" sz="2000" dirty="0"/>
              <a:t>CSR for RHA reduction to Halting problem for 2 counter machines</a:t>
            </a:r>
          </a:p>
          <a:p>
            <a:pPr lvl="1"/>
            <a:r>
              <a:rPr lang="en-US" sz="2000" dirty="0"/>
              <a:t>Halting problem for 2CM known to be undecidable</a:t>
            </a:r>
          </a:p>
          <a:p>
            <a:pPr lvl="1"/>
            <a:r>
              <a:rPr lang="en-US" sz="2000" dirty="0"/>
              <a:t>Reduction in next lecture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4. Initialized Rectangular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Definition. </a:t>
                </a:r>
                <a:r>
                  <a:rPr lang="en-US" sz="2000" b="1" i="1" dirty="0"/>
                  <a:t>An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initialized rectangular hybrid automaton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(IRHA)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a RHA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where 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V = 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 X is a set of n continuous variables and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/>
                  <a:t> is a discrete state variable of finite type Ł</a:t>
                </a:r>
                <a:endParaRPr lang="en-US" sz="2000" baseline="-25000" dirty="0"/>
              </a:p>
              <a:p>
                <a:pPr lvl="1"/>
                <a:r>
                  <a:rPr lang="en-US" sz="2000" dirty="0"/>
                  <a:t>A is a finite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set of trajectories for X</a:t>
                </a:r>
              </a:p>
              <a:p>
                <a:pPr lvl="2"/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either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or (ii)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ℓ1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Equivalently,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a:rPr lang="en-US" sz="2000" b="0" i="1" smtClean="0">
                        <a:latin typeface="Cambria Math" charset="0"/>
                      </a:rPr>
                      <m:t>(0)⌈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Guards are described by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sz="2000" dirty="0"/>
                  <a:t>clock constraings  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implies if dynamics changes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ℓ′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∈[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5029200"/>
              </a:xfrm>
              <a:blipFill>
                <a:blip r:embed="rId2"/>
                <a:stretch>
                  <a:fillRect l="-74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27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Rectangular Initialized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73069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1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69" y="1998138"/>
                <a:ext cx="1611961" cy="14259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011669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2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  <m:r>
                            <a:rPr lang="en-US" sz="1600" b="0" i="0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69" y="1998138"/>
                <a:ext cx="1611961" cy="142596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058873" y="4436538"/>
                <a:ext cx="1735958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3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∈[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73" y="4436538"/>
                <a:ext cx="1735958" cy="14259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4" idx="7"/>
            <a:endCxn id="5" idx="1"/>
          </p:cNvCxnSpPr>
          <p:nvPr/>
        </p:nvCxnSpPr>
        <p:spPr>
          <a:xfrm rot="5400000" flipH="1" flipV="1">
            <a:off x="4798349" y="757581"/>
            <a:ext cx="12700" cy="2898771"/>
          </a:xfrm>
          <a:prstGeom prst="curvedConnector3">
            <a:avLst>
              <a:gd name="adj1" fmla="val 34443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70491" y="1428525"/>
                <a:ext cx="274351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dirty="0"/>
                  <a:t>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≥</m:t>
                    </m:r>
                    <m:r>
                      <a:rPr lang="en-US" sz="1600" b="0" i="1" smtClean="0">
                        <a:latin typeface="Cambria Math" charset="0"/>
                      </a:rPr>
                      <m:t>𝐺</m:t>
                    </m:r>
                    <m:r>
                      <a:rPr lang="en-US" sz="1600" b="0" i="1" smtClean="0">
                        <a:latin typeface="Cambria Math" charset="0"/>
                      </a:rPr>
                      <m:t>∧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≤</m:t>
                    </m:r>
                    <m:r>
                      <a:rPr lang="en-US" sz="1600" b="0" i="1" smtClean="0">
                        <a:latin typeface="Cambria Math" charset="0"/>
                      </a:rPr>
                      <m:t>𝐺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/>
                  <a:t> 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≔0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91" y="1428525"/>
                <a:ext cx="2743514" cy="584775"/>
              </a:xfrm>
              <a:prstGeom prst="rect">
                <a:avLst/>
              </a:prstGeom>
              <a:blipFill>
                <a:blip r:embed="rId5"/>
                <a:stretch>
                  <a:fillRect l="-922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5" idx="5"/>
            <a:endCxn id="6" idx="6"/>
          </p:cNvCxnSpPr>
          <p:nvPr/>
        </p:nvCxnSpPr>
        <p:spPr>
          <a:xfrm rot="5400000">
            <a:off x="5624076" y="3386032"/>
            <a:ext cx="1934245" cy="159273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6" idx="2"/>
          </p:cNvCxnSpPr>
          <p:nvPr/>
        </p:nvCxnSpPr>
        <p:spPr>
          <a:xfrm rot="16200000" flipH="1">
            <a:off x="2166882" y="3257529"/>
            <a:ext cx="1934245" cy="18497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75231" y="4317733"/>
                <a:ext cx="113666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Both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have to be reset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31" y="4317733"/>
                <a:ext cx="1136669" cy="1077218"/>
              </a:xfrm>
              <a:prstGeom prst="rect">
                <a:avLst/>
              </a:prstGeom>
              <a:blipFill>
                <a:blip r:embed="rId6"/>
                <a:stretch>
                  <a:fillRect l="-3333" t="-1163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>
            <a:cxnSpLocks/>
            <a:stCxn id="6" idx="7"/>
            <a:endCxn id="5" idx="2"/>
          </p:cNvCxnSpPr>
          <p:nvPr/>
        </p:nvCxnSpPr>
        <p:spPr>
          <a:xfrm rot="5400000" flipH="1" flipV="1">
            <a:off x="4809015" y="3442713"/>
            <a:ext cx="1934245" cy="47106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34130" y="5240326"/>
                <a:ext cx="20563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∈[</m:t>
                    </m:r>
                    <m:r>
                      <a:rPr lang="en-US" sz="1600" b="0" i="1" smtClean="0">
                        <a:latin typeface="Cambria Math" charset="0"/>
                      </a:rPr>
                      <m:t>𝑐</m:t>
                    </m:r>
                    <m:r>
                      <a:rPr lang="en-US" sz="1600" b="0" i="1" smtClean="0">
                        <a:latin typeface="Cambria Math" charset="0"/>
                      </a:rPr>
                      <m:t>,</m:t>
                    </m:r>
                    <m:r>
                      <a:rPr lang="en-US" sz="1600" b="0" i="1" smtClean="0">
                        <a:latin typeface="Cambria Math" charset="0"/>
                      </a:rPr>
                      <m:t>𝑑</m:t>
                    </m:r>
                    <m:r>
                      <a:rPr lang="en-US" sz="16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30" y="5240326"/>
                <a:ext cx="2056300" cy="338554"/>
              </a:xfrm>
              <a:prstGeom prst="rect">
                <a:avLst/>
              </a:prstGeom>
              <a:blipFill>
                <a:blip r:embed="rId7"/>
                <a:stretch>
                  <a:fillRect l="-12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87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IRHA?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IRHA, check if a particular location is reachable from the initial states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00B0F0"/>
                </a:solidFill>
              </a:rPr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2n-dimensional </a:t>
            </a:r>
            <a:r>
              <a:rPr lang="en-US" b="1" dirty="0"/>
              <a:t>initialized m</a:t>
            </a:r>
            <a:r>
              <a:rPr lang="en-US" dirty="0"/>
              <a:t>ulti-rate automaton that is </a:t>
            </a:r>
            <a:r>
              <a:rPr lang="en-US" dirty="0" err="1"/>
              <a:t>bisimilar</a:t>
            </a:r>
            <a:r>
              <a:rPr lang="en-US" dirty="0"/>
              <a:t> to the given IRHA</a:t>
            </a:r>
          </a:p>
          <a:p>
            <a:pPr lvl="1"/>
            <a:r>
              <a:rPr lang="en-US" dirty="0"/>
              <a:t>Construct a ITA that is </a:t>
            </a:r>
            <a:r>
              <a:rPr lang="en-US" dirty="0" err="1"/>
              <a:t>bisimilar</a:t>
            </a:r>
            <a:r>
              <a:rPr lang="en-US" dirty="0"/>
              <a:t> to the Singular 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IRHA to Singular HA conversion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every variable create two variables---tracking the upper and lower bounds</a:t>
            </a:r>
          </a:p>
          <a:p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66" b="-46366"/>
          <a:stretch>
            <a:fillRect/>
          </a:stretch>
        </p:blipFill>
        <p:spPr>
          <a:xfrm>
            <a:off x="4953000" y="2438400"/>
            <a:ext cx="4038600" cy="4525963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759617"/>
                  </p:ext>
                </p:extLst>
              </p:nvPr>
            </p:nvGraphicFramePr>
            <p:xfrm>
              <a:off x="304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1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IRHA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3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)∈ [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dirty="0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Guard: </a:t>
                          </a:r>
                          <a14:m>
                            <m:oMath xmlns:m="http://schemas.openxmlformats.org/officeDocument/2006/math">
                              <m:r>
                                <a:rPr lang="it-IT" sz="140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dirty="0" smtClean="0">
                                  <a:latin typeface="Cambria Math" panose="02040503050406030204" pitchFamily="18" charset="0"/>
                                </a:rPr>
                                <m:t>≥ 5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dirty="0" err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400" dirty="0" err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it-IT" sz="1400" dirty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sz="1400" dirty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≥5</m:t>
                              </m:r>
                            </m:oMath>
                          </a14:m>
                          <a:r>
                            <a:rPr lang="it-IT" sz="1400" dirty="0"/>
                            <a:t> Eff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400" dirty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759617"/>
                  </p:ext>
                </p:extLst>
              </p:nvPr>
            </p:nvGraphicFramePr>
            <p:xfrm>
              <a:off x="304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1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IRHA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100000" r="-129032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100000" r="-503" b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206897" r="-12903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206897" r="-503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306897" r="-129032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306897" r="-503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406897" r="-129032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406897" r="-503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490000" r="-12903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490000" r="-50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610345" r="-50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21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066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22098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510" y="1034534"/>
                <a:ext cx="1536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" y="1034534"/>
                <a:ext cx="15361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23474" y="3472623"/>
                <a:ext cx="1760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≤5∧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74" y="3472623"/>
                <a:ext cx="176061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4687669"/>
                <a:ext cx="10239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87669"/>
                <a:ext cx="102393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58000" y="3472622"/>
                <a:ext cx="18824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≥−3∧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≤−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∈[−1,−2]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472622"/>
                <a:ext cx="1882438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5660" r="-1618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276600" y="2362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3102" y="1715868"/>
                <a:ext cx="1509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≥0∧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2" y="1715868"/>
                <a:ext cx="1509196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Reachability of 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17638"/>
                <a:ext cx="7886700" cy="445611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An </a:t>
                </a:r>
                <a:r>
                  <a:rPr lang="en-US" b="1" dirty="0">
                    <a:solidFill>
                      <a:srgbClr val="0070C0"/>
                    </a:solidFill>
                    <a:latin typeface="+mj-lt"/>
                    <a:ea typeface="Cambria Math" panose="02040503050406030204" pitchFamily="18" charset="0"/>
                  </a:rPr>
                  <a:t>finite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  <a:latin typeface="+mj-lt"/>
                    <a:ea typeface="Cambria Math" panose="02040503050406030204" pitchFamily="18" charset="0"/>
                  </a:rPr>
                  <a:t>automaton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latin typeface="+mj-lt"/>
                  </a:rPr>
                  <a:t> is a finite set of states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initial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start states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transitions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An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execution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is an alternating sequence of states and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such that: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2.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sequence,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b="1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state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reachable</a:t>
                </a:r>
                <a:r>
                  <a:rPr lang="en-US" b="1" dirty="0"/>
                  <a:t> </a:t>
                </a:r>
                <a:r>
                  <a:rPr lang="en-US" dirty="0"/>
                  <a:t>if there exists an execution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17638"/>
                <a:ext cx="7886700" cy="4456113"/>
              </a:xfrm>
              <a:blipFill>
                <a:blip r:embed="rId2"/>
                <a:stretch>
                  <a:fillRect l="-1447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60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58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5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429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23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3447883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1600200"/>
            <a:ext cx="0" cy="184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486400" y="2165866"/>
            <a:ext cx="609600" cy="5011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86400" y="2133600"/>
            <a:ext cx="1828800" cy="838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2133600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540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0" idx="4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35596" y="3201769"/>
                <a:ext cx="11934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596" y="3201769"/>
                <a:ext cx="11934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5468587" y="5791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68587" y="3943517"/>
            <a:ext cx="0" cy="184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86400" y="4620088"/>
            <a:ext cx="1600200" cy="99488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68587" y="4867359"/>
            <a:ext cx="475013" cy="747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8587" y="5077088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84025" y="49102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117657" y="2592963"/>
                <a:ext cx="463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57" y="2592963"/>
                <a:ext cx="46365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774757" y="2223631"/>
                <a:ext cx="510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57" y="2223631"/>
                <a:ext cx="51046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117657" y="4682693"/>
                <a:ext cx="626646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57" y="4682693"/>
                <a:ext cx="626646" cy="3964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687290" y="508151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90" y="5081518"/>
                <a:ext cx="49654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5620987" y="5081518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97691" y="5094958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248321" y="3848100"/>
                <a:ext cx="30845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i="1" dirty="0">
                    <a:latin typeface="Cambria Math"/>
                  </a:rPr>
                  <a:t> no reset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&gt;−3∧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≤−3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</m:oMath>
                </a14:m>
                <a:r>
                  <a:rPr lang="en-US" dirty="0"/>
                  <a:t>-3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321" y="3848100"/>
                <a:ext cx="3084544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6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767" y="3210341"/>
                <a:ext cx="2665666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sz="1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≤−3</m:t>
                      </m:r>
                      <m:r>
                        <a:rPr lang="en-US" sz="14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&gt;−3</m:t>
                      </m:r>
                    </m:oMath>
                  </m:oMathPara>
                </a14:m>
                <a:endParaRPr lang="en-US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≔4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≔−3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67" y="3210341"/>
                <a:ext cx="2665666" cy="12311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4687669"/>
                <a:ext cx="1345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87669"/>
                <a:ext cx="1345753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8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05600" y="3340894"/>
                <a:ext cx="2656561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≤−</m:t>
                    </m:r>
                  </m:oMath>
                </a14:m>
                <a:r>
                  <a:rPr lang="en-US" sz="1400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≔−1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  <m:r>
                      <a:rPr lang="en-US" sz="1400" b="0" i="1" smtClean="0">
                        <a:latin typeface="Cambria Math"/>
                      </a:rPr>
                      <m:t>−2 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&gt;−2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≔−1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340894"/>
                <a:ext cx="2656561" cy="1231106"/>
              </a:xfrm>
              <a:prstGeom prst="rect">
                <a:avLst/>
              </a:prstGeom>
              <a:blipFill rotWithShape="1">
                <a:blip r:embed="rId9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429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3102" y="1715868"/>
                <a:ext cx="1601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2" y="1715868"/>
                <a:ext cx="1601079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5660" r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81400" y="2362199"/>
                <a:ext cx="2057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&lt;</m:t>
                    </m:r>
                    <m:r>
                      <a:rPr lang="en-US" sz="1400" i="1">
                        <a:latin typeface="Cambria Math"/>
                      </a:rPr>
                      <m:t>0</m:t>
                    </m:r>
                    <m:r>
                      <a:rPr lang="en-US" sz="1400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≥0</m:t>
                    </m:r>
                    <m:r>
                      <a:rPr lang="en-US" sz="1400" i="1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62199"/>
                <a:ext cx="20574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92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this be further generalized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initialized Rectangular HA, control state reachability is decidable</a:t>
            </a:r>
          </a:p>
          <a:p>
            <a:pPr lvl="1"/>
            <a:r>
              <a:rPr lang="en-US" dirty="0"/>
              <a:t>Can we drop the initialization restriction?</a:t>
            </a:r>
          </a:p>
          <a:p>
            <a:pPr lvl="2"/>
            <a:r>
              <a:rPr lang="en-US" dirty="0"/>
              <a:t>No, problem becomes undecidable (next time)</a:t>
            </a:r>
          </a:p>
          <a:p>
            <a:pPr lvl="1"/>
            <a:r>
              <a:rPr lang="en-US" dirty="0"/>
              <a:t>Can we drop the rectangular restriction?</a:t>
            </a:r>
          </a:p>
          <a:p>
            <a:pPr lvl="2"/>
            <a:r>
              <a:rPr lang="en-US" dirty="0"/>
              <a:t>No, problem becomes undecidable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33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in tools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54931"/>
            <a:ext cx="5657202" cy="231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17809"/>
            <a:ext cx="5780690" cy="20703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3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 structures make reachability go 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Hyperrectangles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b="0" i="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mr-IN" sz="2000" b="0" i="0" dirty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mr-IN" sz="2000" b="0" i="0" dirty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b="0" i="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mr-IN" sz="2000" b="0" i="0" dirty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0" dirty="0" smtClean="0">
                            <a:latin typeface="Cambria Math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dirty="0" smtClean="0">
                            <a:latin typeface="Cambria Math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 charset="0"/>
                                  </a:rPr>
                                  <m:t>x</m:t>
                                </m:r>
                                <m:r>
                                  <a:rPr lang="en-US" sz="2000" b="0" i="0" dirty="0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b="0" i="0" dirty="0" smtClean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dirty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1" dirty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1" dirty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b="0" dirty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b="0" i="1" dirty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}</m:t>
                    </m:r>
                    <m:r>
                      <a:rPr lang="mr-IN" sz="2000" b="0" i="0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r>
                  <a:rPr lang="en-US" sz="2400" dirty="0" err="1"/>
                  <a:t>Polyhedra</a:t>
                </a:r>
                <a:endParaRPr lang="en-US" sz="2400" dirty="0"/>
              </a:p>
              <a:p>
                <a:r>
                  <a:rPr lang="en-US" sz="2400" dirty="0"/>
                  <a:t>Zonotopes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[Girard 2005]</a:t>
                </a:r>
              </a:p>
              <a:p>
                <a:r>
                  <a:rPr lang="en-US" sz="2400" dirty="0"/>
                  <a:t>Ellipsoids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Kurzhanskiy</a:t>
                </a:r>
                <a:r>
                  <a:rPr lang="en-US" sz="2400" dirty="0">
                    <a:solidFill>
                      <a:srgbClr val="00B0F0"/>
                    </a:solidFill>
                  </a:rPr>
                  <a:t> 2001]</a:t>
                </a:r>
                <a:endParaRPr lang="en-US" sz="2400" dirty="0"/>
              </a:p>
              <a:p>
                <a:r>
                  <a:rPr lang="en-US" sz="2400" dirty="0"/>
                  <a:t>Support functions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Guernic</a:t>
                </a:r>
                <a:r>
                  <a:rPr lang="en-US" sz="2400" dirty="0">
                    <a:solidFill>
                      <a:srgbClr val="00B0F0"/>
                    </a:solidFill>
                  </a:rPr>
                  <a:t> et al. 2009]</a:t>
                </a:r>
              </a:p>
              <a:p>
                <a:r>
                  <a:rPr lang="en-US" sz="2400" dirty="0"/>
                  <a:t>Generalized star set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Duggirala</a:t>
                </a:r>
                <a:r>
                  <a:rPr lang="en-US" sz="2400" dirty="0">
                    <a:solidFill>
                      <a:srgbClr val="00B0F0"/>
                    </a:solidFill>
                  </a:rPr>
                  <a:t> and Viswanathan 2018]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0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817F-A90D-1B46-AB05-719F0D62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ea typeface="+mj-ea"/>
                <a:cs typeface="+mj-cs"/>
              </a:rPr>
              <a:t>Data structures: rectangles and ellipsoids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82271-9E71-CB44-89C1-6991CC04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93" y="1756085"/>
            <a:ext cx="7286614" cy="47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5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4A62-9027-A54F-92EC-AFDBC495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Zonotopes and polytopes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087D-FE68-094F-8A05-54EC853B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71" y="1277505"/>
            <a:ext cx="7846965" cy="53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9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ITA: Restricted class of hybrid automata</a:t>
            </a:r>
          </a:p>
          <a:p>
            <a:pPr lvl="1"/>
            <a:r>
              <a:rPr lang="en-US" dirty="0"/>
              <a:t>Clocks, integer constraints</a:t>
            </a:r>
          </a:p>
          <a:p>
            <a:pPr lvl="1"/>
            <a:r>
              <a:rPr lang="en-US" dirty="0"/>
              <a:t>No clock comparison, linear</a:t>
            </a:r>
          </a:p>
          <a:p>
            <a:r>
              <a:rPr lang="en-US" dirty="0"/>
              <a:t>Control state reachability with </a:t>
            </a:r>
            <a:r>
              <a:rPr lang="en-US" dirty="0" err="1"/>
              <a:t>Alur</a:t>
            </a:r>
            <a:r>
              <a:rPr lang="en-US" dirty="0"/>
              <a:t>-Dill’s algorithm (region automaton construction)</a:t>
            </a:r>
          </a:p>
          <a:p>
            <a:r>
              <a:rPr lang="en-US" dirty="0"/>
              <a:t>Rational coefficients; </a:t>
            </a:r>
            <a:r>
              <a:rPr lang="en-US" dirty="0" err="1"/>
              <a:t>multirate</a:t>
            </a:r>
            <a:r>
              <a:rPr lang="en-US" dirty="0"/>
              <a:t> Automata</a:t>
            </a:r>
          </a:p>
          <a:p>
            <a:r>
              <a:rPr lang="en-US" dirty="0"/>
              <a:t>Initialized Rectangular Hybrid Automata</a:t>
            </a:r>
          </a:p>
          <a:p>
            <a:r>
              <a:rPr lang="en-US" dirty="0" err="1"/>
              <a:t>HyTech</a:t>
            </a:r>
            <a:r>
              <a:rPr lang="en-US" dirty="0"/>
              <a:t>, </a:t>
            </a:r>
            <a:r>
              <a:rPr lang="en-US" dirty="0" err="1"/>
              <a:t>PHAVer</a:t>
            </a:r>
            <a:r>
              <a:rPr lang="en-US" dirty="0"/>
              <a:t> use polyhedral reachability computations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988-E462-964B-8BD4-776BFB7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Reachability in finite state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set of states reachable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by automaton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An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invariant</a:t>
                </a:r>
                <a:r>
                  <a:rPr lang="en-US" sz="2400" b="1" dirty="0"/>
                  <a:t> </a:t>
                </a:r>
                <a:r>
                  <a:rPr lang="en-US" sz="2400" dirty="0"/>
                  <a:t>is a set of states I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How to check whether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reachable</a:t>
                </a:r>
                <a:r>
                  <a:rPr lang="en-US" sz="2400" b="1" dirty="0"/>
                  <a:t> ? </a:t>
                </a:r>
                <a:endParaRPr lang="en-US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29BF40-E438-8C46-859B-6B2049DA73D4}"/>
                  </a:ext>
                </a:extLst>
              </p:cNvPr>
              <p:cNvSpPr/>
              <p:nvPr/>
            </p:nvSpPr>
            <p:spPr>
              <a:xfrm>
                <a:off x="6096000" y="3448542"/>
                <a:ext cx="2898648" cy="31348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Q: All states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29BF40-E438-8C46-859B-6B2049DA7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48542"/>
                <a:ext cx="2898648" cy="3134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22BE93-AC52-3945-BA4D-BEE4373CE57C}"/>
                  </a:ext>
                </a:extLst>
              </p:cNvPr>
              <p:cNvSpPr/>
              <p:nvPr/>
            </p:nvSpPr>
            <p:spPr>
              <a:xfrm>
                <a:off x="6229478" y="4323230"/>
                <a:ext cx="2631692" cy="210509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Invariant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100" dirty="0"/>
              </a:p>
              <a:p>
                <a:pPr algn="ctr"/>
                <a:endParaRPr lang="en-US" sz="2100" dirty="0"/>
              </a:p>
              <a:p>
                <a:pPr algn="ctr"/>
                <a:endParaRPr lang="en-US" sz="2100" dirty="0"/>
              </a:p>
              <a:p>
                <a:pPr algn="ctr"/>
                <a:endParaRPr lang="en-US" sz="2100" dirty="0"/>
              </a:p>
              <a:p>
                <a:pPr algn="ctr"/>
                <a:endParaRPr lang="en-US" sz="21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22BE93-AC52-3945-BA4D-BEE4373CE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478" y="4323230"/>
                <a:ext cx="2631692" cy="21050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4843C3-7B5F-374A-AF95-5865304E6553}"/>
                  </a:ext>
                </a:extLst>
              </p:cNvPr>
              <p:cNvSpPr/>
              <p:nvPr/>
            </p:nvSpPr>
            <p:spPr>
              <a:xfrm>
                <a:off x="6408929" y="4991663"/>
                <a:ext cx="2272790" cy="11074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4843C3-7B5F-374A-AF95-5865304E6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29" y="4991663"/>
                <a:ext cx="2272790" cy="110743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6FB72C-26E8-6849-8C56-730C5BF6D509}"/>
                  </a:ext>
                </a:extLst>
              </p:cNvPr>
              <p:cNvSpPr/>
              <p:nvPr/>
            </p:nvSpPr>
            <p:spPr>
              <a:xfrm>
                <a:off x="6828255" y="5662306"/>
                <a:ext cx="811553" cy="3116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35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6FB72C-26E8-6849-8C56-730C5BF6D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255" y="5662306"/>
                <a:ext cx="811553" cy="311662"/>
              </a:xfrm>
              <a:prstGeom prst="ellipse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as graph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Q1.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reachable? </a:t>
                </a:r>
              </a:p>
              <a:p>
                <a:pPr marL="0" indent="0">
                  <a:buNone/>
                </a:pPr>
                <a:r>
                  <a:rPr lang="en-US" dirty="0"/>
                  <a:t>Define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Q2. Does there exist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any state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Perform Depth First or Breadth First Search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complexity of BFS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+ 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Space complexity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42900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2"/>
                <a:stretch>
                  <a:fillRect l="-133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BA40-C419-AD4B-9189-6A391676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reachability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8FDB2-30C7-5840-92C0-E58549398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Input:</a:t>
                </a:r>
                <a:r>
                  <a:rPr lang="en-US" dirty="0"/>
                  <a:t> G = (V, E)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err="1"/>
                  <a:t>vcurrent</a:t>
                </a:r>
                <a:r>
                  <a:rPr lang="en-US" dirty="0"/>
                  <a:t> := </a:t>
                </a:r>
                <a:r>
                  <a:rPr lang="en-US" b="1" dirty="0"/>
                  <a:t>choose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If </a:t>
                </a:r>
                <a:r>
                  <a:rPr lang="en-US" dirty="0" err="1"/>
                  <a:t>vcurrent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return ‘‘yes”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Else</a:t>
                </a:r>
                <a:r>
                  <a:rPr lang="en-US" dirty="0"/>
                  <a:t> For </a:t>
                </a:r>
                <a:r>
                  <a:rPr lang="en-US" dirty="0" err="1"/>
                  <a:t>i</a:t>
                </a:r>
                <a:r>
                  <a:rPr lang="en-US" dirty="0"/>
                  <a:t> =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vnext</a:t>
                </a:r>
                <a:r>
                  <a:rPr lang="en-US" dirty="0"/>
                  <a:t> := </a:t>
                </a:r>
                <a:r>
                  <a:rPr lang="en-US" b="1" dirty="0"/>
                  <a:t>choose</a:t>
                </a:r>
                <a:r>
                  <a:rPr lang="en-US" dirty="0"/>
                  <a:t> V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</a:t>
                </a:r>
                <a:r>
                  <a:rPr lang="en-US" b="1" dirty="0"/>
                  <a:t>If </a:t>
                </a:r>
                <a:r>
                  <a:rPr lang="en-US" dirty="0"/>
                  <a:t>(</a:t>
                </a:r>
                <a:r>
                  <a:rPr lang="en-US" dirty="0" err="1"/>
                  <a:t>vcurrent</a:t>
                </a:r>
                <a:r>
                  <a:rPr lang="en-US" dirty="0"/>
                  <a:t>, </a:t>
                </a:r>
                <a:r>
                  <a:rPr lang="en-US" dirty="0" err="1"/>
                  <a:t>vnext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E break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</a:t>
                </a:r>
                <a:r>
                  <a:rPr lang="en-US" b="1" dirty="0"/>
                  <a:t> If </a:t>
                </a:r>
                <a:r>
                  <a:rPr lang="en-US" dirty="0" err="1"/>
                  <a:t>vnext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 </a:t>
                </a:r>
                <a:r>
                  <a:rPr lang="en-US" b="1" dirty="0"/>
                  <a:t>return</a:t>
                </a:r>
                <a:r>
                  <a:rPr lang="en-US" dirty="0"/>
                  <a:t> ‘‘yes”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vcurrent</a:t>
                </a:r>
                <a:r>
                  <a:rPr lang="en-US" dirty="0"/>
                  <a:t> := </a:t>
                </a:r>
                <a:r>
                  <a:rPr lang="en-US" dirty="0" err="1"/>
                  <a:t>vnext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Return</a:t>
                </a:r>
                <a:r>
                  <a:rPr lang="en-US" dirty="0"/>
                  <a:t> ‘‘no”</a:t>
                </a:r>
                <a:endParaRPr lang="en-US" sz="4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4400" dirty="0"/>
                  <a:t>Requires only O(log |Q|) bits of memory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4400" dirty="0"/>
                  <a:t>Using </a:t>
                </a:r>
                <a:r>
                  <a:rPr lang="en-US" sz="4400" dirty="0" err="1"/>
                  <a:t>Savitch’s</a:t>
                </a:r>
                <a:r>
                  <a:rPr lang="en-US" sz="4400" dirty="0"/>
                  <a:t> construction we get a deterministic algorithm that uses O(log</a:t>
                </a:r>
                <a:r>
                  <a:rPr lang="en-US" sz="4400" baseline="30000" dirty="0"/>
                  <a:t>2</a:t>
                </a:r>
                <a:r>
                  <a:rPr lang="en-US" sz="4400" dirty="0"/>
                  <a:t>|Q|) bits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8FDB2-30C7-5840-92C0-E58549398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235" t="-763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5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Clocks and Clock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00B0F0"/>
                    </a:solidFill>
                  </a:rPr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dirty="0">
                    <a:solidFill>
                      <a:srgbClr val="00B0F0"/>
                    </a:solidFill>
                  </a:rPr>
                  <a:t>integral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g ::=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¬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Examples: x = 10;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[2, 5); true are valid clock constraints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What do clock constraints look like? 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Timed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Definition. </a:t>
                </a:r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integral timed automaton </a:t>
                </a:r>
                <a:r>
                  <a:rPr lang="en-US" sz="2800" dirty="0"/>
                  <a:t>is a HIOA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sz="2800" dirty="0"/>
                  <a:t> where </a:t>
                </a:r>
              </a:p>
              <a:p>
                <a:pPr lvl="1"/>
                <a:r>
                  <a:rPr lang="en-US" sz="2400" dirty="0"/>
                  <a:t>V = 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400" dirty="0"/>
                  <a:t> is a discrete state variable of finite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b="1" dirty="0"/>
                  <a:t>; </a:t>
                </a:r>
                <a:r>
                  <a:rPr lang="en-US" sz="2400" b="1" dirty="0" err="1"/>
                  <a:t>stata</a:t>
                </a:r>
                <a:r>
                  <a:rPr lang="en-US" sz="2400" b="1" dirty="0"/>
                  <a:t>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The guards are described by 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Φ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sz="2400" dirty="0"/>
                  <a:t> set of clock trajectories for the clock variables in X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7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8636</TotalTime>
  <Words>3909</Words>
  <Application>Microsoft Macintosh PowerPoint</Application>
  <PresentationFormat>On-screen Show (4:3)</PresentationFormat>
  <Paragraphs>488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Reachability analysis</vt:lpstr>
      <vt:lpstr>Next few lectures</vt:lpstr>
      <vt:lpstr>Today</vt:lpstr>
      <vt:lpstr>Reachability of Finite Automata</vt:lpstr>
      <vt:lpstr>Reachability in finite state machines</vt:lpstr>
      <vt:lpstr>Reachability as graph search</vt:lpstr>
      <vt:lpstr>Nondeterministic reachability</vt:lpstr>
      <vt:lpstr>Adding Clocks and Clock Constraints</vt:lpstr>
      <vt:lpstr>Integral Timed Automata</vt:lpstr>
      <vt:lpstr>Example: Light switch</vt:lpstr>
      <vt:lpstr>Timed Automaton application in Web Services (WS)</vt:lpstr>
      <vt:lpstr>Control State (mode) Reachability Problem</vt:lpstr>
      <vt:lpstr>Model Reachability of Integral Timed Automata is Decidable [Alur Dill 94]  </vt:lpstr>
      <vt:lpstr>An equivalence relation with a finite quotient</vt:lpstr>
      <vt:lpstr>An equivalence relation with a finite quotient</vt:lpstr>
      <vt:lpstr>What do the clock regions look like?</vt:lpstr>
      <vt:lpstr>Complexity</vt:lpstr>
      <vt:lpstr>Region automaton R(A) </vt:lpstr>
      <vt:lpstr>Time successors</vt:lpstr>
      <vt:lpstr>Example 1: Region Automata</vt:lpstr>
      <vt:lpstr>Example 2</vt:lpstr>
      <vt:lpstr>PowerPoint Presentation</vt:lpstr>
      <vt:lpstr>Special Classes of Hybrid Automata</vt:lpstr>
      <vt:lpstr>ACM NEWS: In Space, No One Can Fix Your Sign Errors--- Paul Cheng &amp; Peter Carian</vt:lpstr>
      <vt:lpstr>Clocks and Rational Clock Constraints</vt:lpstr>
      <vt:lpstr>Step 1. Rational Timed Automata</vt:lpstr>
      <vt:lpstr>Example: Rational Light switch</vt:lpstr>
      <vt:lpstr>Control State (Location) Reachability Problem</vt:lpstr>
      <vt:lpstr>Construction of ITA from RTA</vt:lpstr>
      <vt:lpstr>Step 2. Multi-Rate Automaton</vt:lpstr>
      <vt:lpstr>Control State (Location) Reachability Problem</vt:lpstr>
      <vt:lpstr>Example: Multi-rate to rational TA</vt:lpstr>
      <vt:lpstr>Step 3. Rectangular HA</vt:lpstr>
      <vt:lpstr>CSR Decidable for RHA?</vt:lpstr>
      <vt:lpstr>Step 4. Initialized Rectangular HA</vt:lpstr>
      <vt:lpstr>Example: Rectangular Initialized HA</vt:lpstr>
      <vt:lpstr>CSR Decidable for IRHA?</vt:lpstr>
      <vt:lpstr>From IRHA to Singular HA conversion</vt:lpstr>
      <vt:lpstr>Example IRHA</vt:lpstr>
      <vt:lpstr>Initialized Singular HA</vt:lpstr>
      <vt:lpstr>Transitions</vt:lpstr>
      <vt:lpstr>Initialized Singular HA</vt:lpstr>
      <vt:lpstr>Can this be further generalized ? </vt:lpstr>
      <vt:lpstr>Verification in tools</vt:lpstr>
      <vt:lpstr>Data structures make reachability go around</vt:lpstr>
      <vt:lpstr>Data structures: rectangles and ellipsoids</vt:lpstr>
      <vt:lpstr>Zonotopes and polytopes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Reachability analysis: Integer Timed Automaton</dc:title>
  <dc:creator>Mitra, Sayan</dc:creator>
  <cp:lastModifiedBy>Mitra, Sayan</cp:lastModifiedBy>
  <cp:revision>30</cp:revision>
  <dcterms:created xsi:type="dcterms:W3CDTF">2019-10-31T16:47:59Z</dcterms:created>
  <dcterms:modified xsi:type="dcterms:W3CDTF">2021-10-21T15:04:16Z</dcterms:modified>
</cp:coreProperties>
</file>