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7" r:id="rId14"/>
    <p:sldId id="268" r:id="rId15"/>
    <p:sldId id="269" r:id="rId16"/>
    <p:sldId id="270" r:id="rId17"/>
    <p:sldId id="434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9" r:id="rId38"/>
    <p:sldId id="468" r:id="rId39"/>
    <p:sldId id="470" r:id="rId40"/>
    <p:sldId id="47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4624"/>
  </p:normalViewPr>
  <p:slideViewPr>
    <p:cSldViewPr>
      <p:cViewPr varScale="1">
        <p:scale>
          <a:sx n="89" d="100"/>
          <a:sy n="89" d="100"/>
        </p:scale>
        <p:origin x="1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5BC-01F2-C145-9BB6-2C944BF4241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44B96-1B36-524B-BDAB-0EA564A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fix-point implementation in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remove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Hytech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accept the automaton, but there is no guarantee 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2BFAB-8FF8-6341-B15F-2DC5881882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6527-14CD-4906-9DC2-7F97B7374D8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henz_what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7" Type="http://schemas.openxmlformats.org/officeDocument/2006/relationships/image" Target="../media/image121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1.png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ahs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0.png"/><Relationship Id="rId7" Type="http://schemas.openxmlformats.org/officeDocument/2006/relationships/image" Target="../media/image15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0.png"/><Relationship Id="rId9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0.png"/><Relationship Id="rId7" Type="http://schemas.openxmlformats.org/officeDocument/2006/relationships/image" Target="../media/image3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40.png"/><Relationship Id="rId5" Type="http://schemas.openxmlformats.org/officeDocument/2006/relationships/image" Target="../media/image300.png"/><Relationship Id="rId10" Type="http://schemas.openxmlformats.org/officeDocument/2006/relationships/image" Target="../media/image330.png"/><Relationship Id="rId4" Type="http://schemas.openxmlformats.org/officeDocument/2006/relationships/image" Target="../media/image211.png"/><Relationship Id="rId9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lur_dill94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745728"/>
          </a:xfrm>
        </p:spPr>
        <p:txBody>
          <a:bodyPr>
            <a:normAutofit/>
          </a:bodyPr>
          <a:lstStyle/>
          <a:p>
            <a:r>
              <a:rPr lang="en-US" sz="2700" dirty="0"/>
              <a:t>Reachability analysis: Integer Timed Automaton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 clock regions look like?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524000"/>
            <a:ext cx="6324600" cy="468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of Two Clocks </a:t>
                </a:r>
              </a:p>
              <a:p>
                <a:endParaRPr lang="en-US" dirty="0"/>
              </a:p>
              <a:p>
                <a:r>
                  <a:rPr lang="en-US" dirty="0"/>
                  <a:t>X = {</a:t>
                </a:r>
                <a:r>
                  <a:rPr lang="en-US" dirty="0" err="1"/>
                  <a:t>y,z</a:t>
                </a:r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blipFill rotWithShape="1">
                <a:blip r:embed="rId3"/>
                <a:stretch>
                  <a:fillRect l="-3756" t="-1484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Lemma</a:t>
                </a:r>
                <a:r>
                  <a:rPr lang="en-US" dirty="0"/>
                  <a:t>. The number of clock regions is bounded by 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7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Given an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000" dirty="0"/>
                  <a:t>, we construct the corresponding </a:t>
                </a:r>
                <a:r>
                  <a:rPr lang="en-US" sz="2000" b="1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 such that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visits the same set of locations (but does not have  timing information) and (ii)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finite state machine.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ITA (clock constants) defines a set of  clock regions,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000" dirty="0"/>
                  <a:t>. The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is the set of states contain initial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We add the transitions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(regions)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/>
                  <a:t>Time successors</a:t>
                </a:r>
                <a:r>
                  <a:rPr lang="en-US" sz="1600" dirty="0"/>
                  <a:t>: Consider two clock regions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𝛾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and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,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is a time successor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if there exits a trajectory of ITA starting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that ends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’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/>
                  <a:t>Discrete transitions</a:t>
                </a:r>
                <a:r>
                  <a:rPr lang="en-US" sz="1600" dirty="0"/>
                  <a:t>: Same as the ITA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Theorem.</a:t>
                </a:r>
                <a:r>
                  <a:rPr lang="en-US" sz="2000" dirty="0"/>
                  <a:t> A location of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reachable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it is also reachable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(we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i="1" dirty="0"/>
                  <a:t>time abstract </a:t>
                </a:r>
                <a:r>
                  <a:rPr lang="en-US" sz="2000" i="1" dirty="0" err="1"/>
                  <a:t>bisimilar</a:t>
                </a:r>
                <a:r>
                  <a:rPr lang="en-US" sz="2000" i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3"/>
                <a:stretch>
                  <a:fillRect l="-772" b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3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successors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46291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9750" y="1905000"/>
            <a:ext cx="3200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clock regions in blue are time successors of the clock region in red. </a:t>
            </a:r>
          </a:p>
        </p:txBody>
      </p:sp>
    </p:spTree>
    <p:extLst>
      <p:ext uri="{BB962C8B-B14F-4D97-AF65-F5344CB8AC3E}">
        <p14:creationId xmlns:p14="http://schemas.microsoft.com/office/powerpoint/2010/main" val="340015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Region Automata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524000"/>
            <a:ext cx="5080862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219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2483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8575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</p:spTree>
    <p:extLst>
      <p:ext uri="{BB962C8B-B14F-4D97-AF65-F5344CB8AC3E}">
        <p14:creationId xmlns:p14="http://schemas.microsoft.com/office/powerpoint/2010/main" val="376627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r="3399"/>
          <a:stretch/>
        </p:blipFill>
        <p:spPr bwMode="auto">
          <a:xfrm>
            <a:off x="2209800" y="1828800"/>
            <a:ext cx="535577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14800"/>
            <a:ext cx="2628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310228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371" y="4800600"/>
            <a:ext cx="1905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Clock Regions</a:t>
            </a:r>
          </a:p>
        </p:txBody>
      </p:sp>
    </p:spTree>
    <p:extLst>
      <p:ext uri="{BB962C8B-B14F-4D97-AF65-F5344CB8AC3E}">
        <p14:creationId xmlns:p14="http://schemas.microsoft.com/office/powerpoint/2010/main" val="63346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599"/>
            <a:ext cx="4852988" cy="610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0" t="-119672" r="-23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23455" y="4008521"/>
            <a:ext cx="1066800" cy="838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1" y="3048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454" y="5029200"/>
            <a:ext cx="2653145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Drastically increasing with the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16786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Classes of Hybrid Automata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7696200" cy="52578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Timed Automata </a:t>
            </a:r>
            <a:r>
              <a:rPr lang="en-US" dirty="0">
                <a:sym typeface="Wingdings"/>
              </a:rPr>
              <a:t>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Rational time automata</a:t>
            </a:r>
          </a:p>
          <a:p>
            <a:pPr lvl="1"/>
            <a:r>
              <a:rPr lang="en-US" dirty="0" err="1">
                <a:sym typeface="Wingdings" pitchFamily="2" charset="2"/>
              </a:rPr>
              <a:t>Multirate</a:t>
            </a:r>
            <a:r>
              <a:rPr lang="en-US" dirty="0">
                <a:sym typeface="Wingdings" pitchFamily="2" charset="2"/>
              </a:rPr>
              <a:t> automata</a:t>
            </a:r>
          </a:p>
          <a:p>
            <a:pPr lvl="1"/>
            <a:r>
              <a:rPr lang="en-US" dirty="0">
                <a:sym typeface="Wingdings" pitchFamily="2" charset="2"/>
              </a:rPr>
              <a:t>Rectangular Initialized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Rectangular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Linear HA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Nonlinear HA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 and </a:t>
            </a:r>
            <a:r>
              <a:rPr lang="en-US" b="1" dirty="0"/>
              <a:t>Rational</a:t>
            </a:r>
            <a:r>
              <a:rPr lang="en-US" dirty="0"/>
              <a:t>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/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i="1" dirty="0"/>
                  <a:t>rational</a:t>
                </a:r>
                <a:r>
                  <a:rPr lang="en-US" b="1" dirty="0"/>
                  <a:t>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10.125;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[2.99, 5); true are valid rational clock constraints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Rational Timed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i="1" dirty="0"/>
                  <a:t>rational timed automaton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HA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clock trajectories for the clock variables in 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so far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81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modeling framework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Discrete and continuous dynamics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Compositional (modular) modeling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 proof techniques for proving invariants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>
                <a:solidFill>
                  <a:srgbClr val="00B0F0"/>
                </a:solidFill>
              </a:rPr>
              <a:t>Rational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70037"/>
                <a:ext cx="68580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Switch can be turned on whenever at least 2.25 time units have elapsed since the last turn off or on. Switches off automatically 15.5 time units after the last on.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/>
                  <a:t>Switch</a:t>
                </a:r>
              </a:p>
              <a:p>
                <a:pPr marL="0" indent="0">
                  <a:buNone/>
                </a:pPr>
                <a:r>
                  <a:rPr lang="en-US" b="1" dirty="0"/>
                  <a:t>  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    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 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transitions</a:t>
                </a:r>
              </a:p>
              <a:p>
                <a:pPr marL="0" indent="0">
                  <a:buNone/>
                </a:pPr>
                <a:r>
                  <a:rPr lang="en-US" dirty="0"/>
                  <a:t>     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pre </a:t>
                </a:r>
                <a:r>
                  <a:rPr lang="en-US" dirty="0"/>
                  <a:t>x &gt;=2.25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pre </a:t>
                </a:r>
                <a:r>
                  <a:rPr lang="en-US" dirty="0"/>
                  <a:t>y = 15.5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     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    stop when </a:t>
                </a:r>
                <a:r>
                  <a:rPr lang="en-US" dirty="0"/>
                  <a:t>y = 15.5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s-ES" b="1" dirty="0"/>
                  <a:t>    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70037"/>
                <a:ext cx="6858000" cy="4525963"/>
              </a:xfrm>
              <a:blipFill rotWithShape="0">
                <a:blip r:embed="rId2"/>
                <a:stretch>
                  <a:fillRect l="-356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572000"/>
            <a:ext cx="3619500" cy="166671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RTA, check if a particular location is reachable from the initial states</a:t>
            </a:r>
          </a:p>
          <a:p>
            <a:r>
              <a:rPr lang="en-US" dirty="0"/>
              <a:t>Is problem decidable? 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ITA that is time-abstract </a:t>
            </a:r>
            <a:r>
              <a:rPr lang="en-US" dirty="0" err="1"/>
              <a:t>bisimilar</a:t>
            </a:r>
            <a:r>
              <a:rPr lang="en-US" dirty="0"/>
              <a:t> to the given RTA</a:t>
            </a:r>
          </a:p>
          <a:p>
            <a:pPr lvl="1"/>
            <a:r>
              <a:rPr lang="en-US" dirty="0"/>
              <a:t>Check CSR for ITA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ITA from 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Multiply all rational constants by a factor q that make them integral</a:t>
                </a:r>
              </a:p>
              <a:p>
                <a:r>
                  <a:rPr lang="en-US" dirty="0"/>
                  <a:t>Make d(x) = q for all the clocks</a:t>
                </a:r>
              </a:p>
              <a:p>
                <a:endParaRPr lang="en-US" dirty="0"/>
              </a:p>
              <a:p>
                <a:r>
                  <a:rPr lang="en-US" dirty="0"/>
                  <a:t>RTA Switch is </a:t>
                </a:r>
                <a:r>
                  <a:rPr lang="en-US" dirty="0" err="1"/>
                  <a:t>bisimilar</a:t>
                </a:r>
                <a:r>
                  <a:rPr lang="en-US" dirty="0"/>
                  <a:t> to ITA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Simulation relation R is given by </a:t>
                </a:r>
              </a:p>
              <a:p>
                <a:r>
                  <a:rPr lang="en-US" dirty="0"/>
                  <a:t>(</a:t>
                </a:r>
                <a:r>
                  <a:rPr lang="en-US" b="1" dirty="0" err="1"/>
                  <a:t>u,s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b="1" dirty="0" err="1"/>
                  <a:t>u.</a:t>
                </a:r>
                <a:r>
                  <a:rPr lang="en-US" dirty="0" err="1"/>
                  <a:t>x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x</a:t>
                </a:r>
                <a:r>
                  <a:rPr lang="en-US" dirty="0"/>
                  <a:t> and </a:t>
                </a:r>
                <a:r>
                  <a:rPr lang="en-US" b="1" dirty="0" err="1"/>
                  <a:t>u.</a:t>
                </a:r>
                <a:r>
                  <a:rPr lang="en-US" dirty="0" err="1"/>
                  <a:t>y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y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0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transitions</a:t>
                </a:r>
              </a:p>
              <a:p>
                <a:pPr marL="0" indent="0">
                  <a:buNone/>
                </a:pPr>
                <a:r>
                  <a:rPr lang="en-US" dirty="0"/>
                  <a:t>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pre </a:t>
                </a:r>
                <a:r>
                  <a:rPr lang="en-US" dirty="0"/>
                  <a:t>x &gt;=  9</a:t>
                </a:r>
              </a:p>
              <a:p>
                <a:pPr marL="0" indent="0">
                  <a:buNone/>
                </a:pPr>
                <a:r>
                  <a:rPr lang="en-US" b="1" dirty="0"/>
                  <a:t>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pre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stop when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4; d(y) =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0">
                <a:blip r:embed="rId3"/>
                <a:stretch>
                  <a:fillRect l="-104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Multi-Rate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multirate</a:t>
                </a:r>
                <a:r>
                  <a:rPr lang="en-US" b="1" dirty="0">
                    <a:solidFill>
                      <a:srgbClr val="00B0F0"/>
                    </a:solidFill>
                  </a:rPr>
                  <a:t> automaton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</a:t>
                </a:r>
                <a:r>
                  <a:rPr lang="en-US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𝑙𝑜𝑐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is a finite set of actions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</a:t>
                </a:r>
                <a:r>
                  <a:rPr lang="en-US" dirty="0">
                    <a:solidFill>
                      <a:schemeClr val="tx1"/>
                    </a:solidFill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trajectories such that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	for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𝑠𝑢𝑐h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7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MRA, check if a particular location is reachable from the initial states</a:t>
            </a:r>
          </a:p>
          <a:p>
            <a:r>
              <a:rPr lang="en-US" dirty="0"/>
              <a:t>Is problem is decidable? 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RTA that is </a:t>
            </a:r>
            <a:r>
              <a:rPr lang="en-US" dirty="0" err="1"/>
              <a:t>bisimilar</a:t>
            </a:r>
            <a:r>
              <a:rPr lang="en-US" dirty="0"/>
              <a:t> to the given MRA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Multi-rate to rational 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31" y="1252476"/>
            <a:ext cx="58197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57600"/>
            <a:ext cx="58388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9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Rectangular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dirty="0"/>
                  <a:t>An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rectangular hybrid automaton (RHA) </a:t>
                </a:r>
                <a:r>
                  <a:rPr lang="en-US" sz="2000" dirty="0"/>
                  <a:t>is a 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𝓐</m:t>
                    </m:r>
                    <m:r>
                      <a:rPr lang="en-US" sz="2000" b="1" i="1" dirty="0" smtClean="0">
                        <a:latin typeface="Cambria Math" charset="0"/>
                        <a:ea typeface="Cambria Math"/>
                      </a:rPr>
                      <m:t>=⟨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𝐴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000" dirty="0"/>
                  <a:t>  where </a:t>
                </a:r>
              </a:p>
              <a:p>
                <a:pPr lvl="1"/>
                <a:r>
                  <a:rPr lang="en-US" sz="2000" dirty="0"/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, where X is a set of 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𝑙𝑜𝑐</m:t>
                    </m:r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𝑜𝑟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  <a:blipFill>
                <a:blip r:embed="rId2"/>
                <a:stretch>
                  <a:fillRect l="-597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RHA, check if a particular location is reachable from the initial states?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lvl="1"/>
            <a:r>
              <a:rPr lang="en-US" sz="2000" b="1" dirty="0"/>
              <a:t>[Henz95]</a:t>
            </a:r>
            <a:r>
              <a:rPr lang="en-US" sz="2000" dirty="0"/>
              <a:t> Thomas </a:t>
            </a:r>
            <a:r>
              <a:rPr lang="en-US" sz="2000" dirty="0" err="1"/>
              <a:t>Henzinger</a:t>
            </a:r>
            <a:r>
              <a:rPr lang="en-US" sz="2000" dirty="0"/>
              <a:t>, Peter </a:t>
            </a:r>
            <a:r>
              <a:rPr lang="en-US" sz="2000" dirty="0" err="1"/>
              <a:t>Kopke</a:t>
            </a:r>
            <a:r>
              <a:rPr lang="en-US" sz="2000" dirty="0"/>
              <a:t>, Anuj </a:t>
            </a:r>
            <a:r>
              <a:rPr lang="en-US" sz="2000" dirty="0" err="1"/>
              <a:t>Puri</a:t>
            </a:r>
            <a:r>
              <a:rPr lang="en-US" sz="2000" dirty="0"/>
              <a:t>, and Pravin </a:t>
            </a:r>
            <a:r>
              <a:rPr lang="en-US" sz="2000" dirty="0" err="1"/>
              <a:t>Varaiya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What's Decidable About Hybrid Automata?. Journal of Computer and System Sciences, pages 373–382. ACM Press, 1995. </a:t>
            </a:r>
            <a:endParaRPr lang="en-US" sz="2000" dirty="0"/>
          </a:p>
          <a:p>
            <a:pPr lvl="1"/>
            <a:r>
              <a:rPr lang="en-US" sz="2000" dirty="0"/>
              <a:t>CSR for RHA reduction to Halting problem for 2 counter machines</a:t>
            </a:r>
          </a:p>
          <a:p>
            <a:pPr lvl="1"/>
            <a:r>
              <a:rPr lang="en-US" sz="2000" dirty="0"/>
              <a:t>Halting problem for 2CM known to be undecidable</a:t>
            </a:r>
          </a:p>
          <a:p>
            <a:pPr lvl="1"/>
            <a:r>
              <a:rPr lang="en-US" sz="2000" dirty="0"/>
              <a:t>Reduction in next lecture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4. Initialized Rectangular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dirty="0"/>
                  <a:t>An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initialized rectangular hybrid automaton (IRHA) </a:t>
                </a:r>
                <a:r>
                  <a:rPr lang="en-US" sz="2000" dirty="0"/>
                  <a:t>is a RHA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sz="2000" dirty="0"/>
                  <a:t>  where </a:t>
                </a:r>
              </a:p>
              <a:p>
                <a:pPr lvl="1"/>
                <a:r>
                  <a:rPr lang="en-US" sz="2000" dirty="0"/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, where  X is a set of 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sz="2000" dirty="0"/>
                  <a:t> and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implies if dynamics changes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ℓ′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  <a:blipFill>
                <a:blip r:embed="rId2"/>
                <a:stretch>
                  <a:fillRect l="-74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2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Rectangular Initialized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  <a:p>
                <a:pPr algn="ctr"/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  <a:p>
                <a:pPr algn="ctr"/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k</m:t>
                          </m:r>
                          <m:r>
                            <a:rPr lang="en-US" sz="1400" b="0" i="0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  <a:p>
                <a:pPr algn="ctr"/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∈[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5400000" flipH="1" flipV="1">
            <a:off x="4798349" y="757581"/>
            <a:ext cx="12700" cy="2898771"/>
          </a:xfrm>
          <a:prstGeom prst="curvedConnector3">
            <a:avLst>
              <a:gd name="adj1" fmla="val 3444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0491" y="1428525"/>
                <a:ext cx="274351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≥</m:t>
                    </m:r>
                    <m:r>
                      <a:rPr lang="en-US" sz="1400" b="0" i="1" smtClean="0">
                        <a:latin typeface="Cambria Math" charset="0"/>
                      </a:rPr>
                      <m:t>𝐺</m:t>
                    </m:r>
                    <m:r>
                      <a:rPr lang="en-US" sz="1400" b="0" i="1" smtClean="0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≤</m:t>
                    </m:r>
                    <m:r>
                      <a:rPr lang="en-US" sz="1400" b="0" i="1" smtClean="0">
                        <a:latin typeface="Cambria Math" charset="0"/>
                      </a:rPr>
                      <m:t>𝐺</m:t>
                    </m:r>
                    <m:r>
                      <a:rPr lang="en-US" sz="1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400" dirty="0"/>
                  <a:t> 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≔0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91" y="1428525"/>
                <a:ext cx="2743514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67" t="-84314" b="-1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5" idx="5"/>
            <a:endCxn id="6" idx="6"/>
          </p:cNvCxnSpPr>
          <p:nvPr/>
        </p:nvCxnSpPr>
        <p:spPr>
          <a:xfrm rot="5400000">
            <a:off x="5624076" y="3386032"/>
            <a:ext cx="1934245" cy="1592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6" idx="2"/>
          </p:cNvCxnSpPr>
          <p:nvPr/>
        </p:nvCxnSpPr>
        <p:spPr>
          <a:xfrm rot="16200000" flipH="1">
            <a:off x="2166882" y="3257529"/>
            <a:ext cx="1934245" cy="1849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75231" y="4317733"/>
                <a:ext cx="113666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Both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have to be reset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1" y="4317733"/>
                <a:ext cx="1136669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613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stCxn id="6" idx="7"/>
            <a:endCxn id="5" idx="3"/>
          </p:cNvCxnSpPr>
          <p:nvPr/>
        </p:nvCxnSpPr>
        <p:spPr>
          <a:xfrm rot="5400000" flipH="1" flipV="1">
            <a:off x="5179125" y="3576757"/>
            <a:ext cx="1430090" cy="707129"/>
          </a:xfrm>
          <a:prstGeom prst="curvedConnector3">
            <a:avLst>
              <a:gd name="adj1" fmla="val 94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34130" y="5240326"/>
                <a:ext cx="20563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∈[</m:t>
                    </m:r>
                    <m:r>
                      <a:rPr lang="en-US" sz="1400" b="0" i="1" smtClean="0">
                        <a:latin typeface="Cambria Math" charset="0"/>
                      </a:rPr>
                      <m:t>𝑐</m:t>
                    </m:r>
                    <m:r>
                      <a:rPr lang="en-US" sz="1400" b="0" i="1" smtClean="0">
                        <a:latin typeface="Cambria Math" charset="0"/>
                      </a:rPr>
                      <m:t>,</m:t>
                    </m:r>
                    <m:r>
                      <a:rPr lang="en-US" sz="1400" b="0" i="1" smtClean="0">
                        <a:latin typeface="Cambria Math" charset="0"/>
                      </a:rPr>
                      <m:t>𝑑</m:t>
                    </m:r>
                    <m:r>
                      <a:rPr lang="en-US" sz="14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30" y="5240326"/>
                <a:ext cx="205630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8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specific classes of Hybrid Automata for which safety properties (invariants) can be verified completely automatically</a:t>
            </a:r>
          </a:p>
          <a:p>
            <a:pPr lvl="1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-Dill’s Timed Automata[1] (Today)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Rectangular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initializaed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hybrid automata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hybrid automata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Later we will look at other types of properties like stability,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liveness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etc.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introduce notions of abstractions and invariance are still going to be important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et al. </a:t>
            </a:r>
            <a:r>
              <a:rPr lang="en-US" dirty="0">
                <a:hlinkClick r:id="rId2"/>
              </a:rPr>
              <a:t>The Algorithmic Analysis </a:t>
            </a:r>
            <a:r>
              <a:rPr lang="en-US" dirty="0" err="1">
                <a:hlinkClick r:id="rId2"/>
              </a:rPr>
              <a:t>ofHybrid</a:t>
            </a:r>
            <a:r>
              <a:rPr lang="en-US" dirty="0">
                <a:hlinkClick r:id="rId2"/>
              </a:rPr>
              <a:t> Systems</a:t>
            </a:r>
            <a:r>
              <a:rPr lang="en-US" dirty="0"/>
              <a:t>. Theoretical Computer Science, </a:t>
            </a:r>
            <a:r>
              <a:rPr lang="en-US" dirty="0" err="1"/>
              <a:t>colume</a:t>
            </a:r>
            <a:r>
              <a:rPr lang="en-US" dirty="0"/>
              <a:t> 138, pages 3-34, 1995. </a:t>
            </a:r>
          </a:p>
        </p:txBody>
      </p:sp>
    </p:spTree>
    <p:extLst>
      <p:ext uri="{BB962C8B-B14F-4D97-AF65-F5344CB8AC3E}">
        <p14:creationId xmlns:p14="http://schemas.microsoft.com/office/powerpoint/2010/main" val="25588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IRHA?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IRHA, check if a particular location is reachable from the initial states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00B0F0"/>
                </a:solidFill>
              </a:rPr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2n-dimensional </a:t>
            </a:r>
            <a:r>
              <a:rPr lang="en-US" b="1" dirty="0"/>
              <a:t>initialized m</a:t>
            </a:r>
            <a:r>
              <a:rPr lang="en-US" dirty="0"/>
              <a:t>ulti-rate automaton that is </a:t>
            </a:r>
            <a:r>
              <a:rPr lang="en-US" dirty="0" err="1"/>
              <a:t>bisimilar</a:t>
            </a:r>
            <a:r>
              <a:rPr lang="en-US" dirty="0"/>
              <a:t> to the given IRHA</a:t>
            </a:r>
          </a:p>
          <a:p>
            <a:pPr lvl="1"/>
            <a:r>
              <a:rPr lang="en-US" dirty="0"/>
              <a:t>Construct a ITA that is </a:t>
            </a:r>
            <a:r>
              <a:rPr lang="en-US" dirty="0" err="1"/>
              <a:t>bisimilar</a:t>
            </a:r>
            <a:r>
              <a:rPr lang="en-US" dirty="0"/>
              <a:t> to the Singular 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Split every variable into two variables---tracking the upper and lower bounds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66" b="-46366"/>
          <a:stretch>
            <a:fillRect/>
          </a:stretch>
        </p:blipFill>
        <p:spPr>
          <a:xfrm>
            <a:off x="4953000" y="2438400"/>
            <a:ext cx="4038600" cy="4525963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3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)∈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dirty="0">
                                  <a:latin typeface="Cambria Math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dirty="0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 dirty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dirty="0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1400" i="1" dirty="0">
                                  <a:latin typeface="Cambria Math" charset="0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charset="0"/>
                                      </a:rPr>
                                      <m:t>  </m:t>
                                    </m:r>
                                    <m:r>
                                      <a:rPr lang="en-US" sz="1400" b="0" i="1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400" b="0" i="1" dirty="0" smtClean="0">
                                    <a:latin typeface="Cambria Math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Guard: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it-IT" sz="1400" i="1" dirty="0" smtClean="0">
                                  <a:latin typeface="Cambria Math" charset="0"/>
                                </a:rPr>
                                <m:t>≥ 5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 dirty="0" err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400" i="1" dirty="0" err="1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it-IT" sz="1400" i="1" dirty="0" smtClean="0">
                                    <a:latin typeface="Cambria Math" charset="0"/>
                                  </a:rPr>
                                  <m:t>≥</m:t>
                                </m:r>
                                <m:r>
                                  <a:rPr lang="it-IT" sz="1400" i="1" dirty="0">
                                    <a:latin typeface="Cambria Math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dirty="0" err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i="1" dirty="0" err="1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it-IT" sz="1400" i="1" dirty="0">
                                  <a:latin typeface="Cambria Math" charset="0"/>
                                </a:rPr>
                                <m:t> 5</m:t>
                              </m:r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≥5</m:t>
                              </m:r>
                            </m:oMath>
                          </a14:m>
                          <a:r>
                            <a:rPr lang="it-IT" sz="1400" dirty="0"/>
                            <a:t> 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 dirty="0" err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i="1" dirty="0" err="1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it-IT" sz="1400" i="1" dirty="0">
                                  <a:latin typeface="Cambria Math" charset="0"/>
                                </a:rPr>
                                <m:t> 5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998525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842"/>
                    <a:gridCol w="252395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IRHA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MRA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" t="-103279" r="-129012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744" t="-103279" r="-966" b="-5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" t="-203279" r="-129012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744" t="-203279" r="-966" b="-4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" t="-303279" r="-129012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744" t="-303279" r="-966" b="-3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" t="-403279" r="-129012" b="-2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744" t="-403279" r="-966" b="-2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" t="-503279" r="-129012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744" t="-503279" r="-966" b="-1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744" t="-603279" r="-966" b="-704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≤5∧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≥−3∧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∈[−1,−2]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5660" r="-1618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276600" y="2362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≥0∧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8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5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3447883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1600200"/>
            <a:ext cx="0" cy="184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86400" y="2165866"/>
            <a:ext cx="609600" cy="5011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86400" y="2133600"/>
            <a:ext cx="1828800" cy="838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2133600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468587" y="579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68587" y="3943517"/>
            <a:ext cx="0" cy="18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86400" y="4620088"/>
            <a:ext cx="1600200" cy="9948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68587" y="4867359"/>
            <a:ext cx="475013" cy="747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8587" y="5077088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4025" y="49102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5620987" y="508151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97691" y="509495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i="1" dirty="0">
                    <a:latin typeface="Cambria Math"/>
                  </a:rPr>
                  <a:t> no reset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&gt;−3∧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≤−3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</m:oMath>
                </a14:m>
                <a:r>
                  <a:rPr lang="en-US" dirty="0"/>
                  <a:t>-3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sz="1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≤−3</m:t>
                      </m:r>
                      <m:r>
                        <a:rPr lang="en-US" sz="14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&gt;−3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≔4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≔−3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sz="1400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b="0" i="1" smtClean="0">
                        <a:latin typeface="Cambria Math"/>
                      </a:rPr>
                      <m:t>−2 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&gt;−2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≔−1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blipFill rotWithShape="1">
                <a:blip r:embed="rId9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&lt;</m:t>
                    </m:r>
                    <m:r>
                      <a:rPr lang="en-US" sz="1400" i="1">
                        <a:latin typeface="Cambria Math"/>
                      </a:rPr>
                      <m:t>0</m:t>
                    </m:r>
                    <m:r>
                      <a:rPr lang="en-US" sz="1400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≥0</m:t>
                    </m:r>
                    <m:r>
                      <a:rPr lang="en-US" sz="1400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further generalized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initialized Rectangular HA, control state reachability is decidable</a:t>
            </a:r>
          </a:p>
          <a:p>
            <a:pPr lvl="1"/>
            <a:r>
              <a:rPr lang="en-US" dirty="0"/>
              <a:t>Can we drop the initialization restriction?</a:t>
            </a:r>
          </a:p>
          <a:p>
            <a:pPr lvl="2"/>
            <a:r>
              <a:rPr lang="en-US" dirty="0"/>
              <a:t>No, problem becomes undecidable (next time)</a:t>
            </a:r>
          </a:p>
          <a:p>
            <a:pPr lvl="1"/>
            <a:r>
              <a:rPr lang="en-US" dirty="0"/>
              <a:t>Can we drop the rectangular restriction?</a:t>
            </a:r>
          </a:p>
          <a:p>
            <a:pPr lvl="2"/>
            <a:r>
              <a:rPr lang="en-US" dirty="0"/>
              <a:t>No, problem becomes undecidable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3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in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657202" cy="231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11" y="3581400"/>
            <a:ext cx="5780690" cy="20703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3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 structures make reachability go 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Hyperrectangles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mr-IN" sz="2000" b="0" i="0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mr-IN" sz="2000" b="0" i="0" dirty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0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latin typeface="Cambria Math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charset="0"/>
                                  </a:rPr>
                                  <m:t>x</m:t>
                                </m:r>
                                <m:r>
                                  <a:rPr lang="en-US" sz="2000" b="0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i="0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1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dirty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}</m:t>
                    </m:r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Polyhedra</a:t>
                </a:r>
                <a:endParaRPr lang="en-US" sz="2400" dirty="0"/>
              </a:p>
              <a:p>
                <a:r>
                  <a:rPr lang="en-US" sz="2400" dirty="0"/>
                  <a:t>Zonotopes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[Girard 2005]</a:t>
                </a:r>
              </a:p>
              <a:p>
                <a:r>
                  <a:rPr lang="en-US" sz="2400" dirty="0"/>
                  <a:t>Ellipsoids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Kurzhanskiy</a:t>
                </a:r>
                <a:r>
                  <a:rPr lang="en-US" sz="2400" dirty="0">
                    <a:solidFill>
                      <a:srgbClr val="00B0F0"/>
                    </a:solidFill>
                  </a:rPr>
                  <a:t> 2001]</a:t>
                </a:r>
                <a:endParaRPr lang="en-US" sz="2400" dirty="0"/>
              </a:p>
              <a:p>
                <a:r>
                  <a:rPr lang="en-US" sz="2400" dirty="0"/>
                  <a:t>Support functions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Guernic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et al. 2009]</a:t>
                </a:r>
              </a:p>
              <a:p>
                <a:r>
                  <a:rPr lang="en-US" sz="2400" dirty="0"/>
                  <a:t>Generalized star set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Duggirala</a:t>
                </a:r>
                <a:r>
                  <a:rPr lang="en-US" sz="2400" dirty="0">
                    <a:solidFill>
                      <a:srgbClr val="00B0F0"/>
                    </a:solidFill>
                  </a:rPr>
                  <a:t> and Viswanathan 2018]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0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Reachability Computation with </a:t>
            </a:r>
            <a:r>
              <a:rPr lang="en-US" sz="3600" dirty="0" err="1"/>
              <a:t>polyhedra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3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set of states is represented by disjunction of linear inequalities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𝑙𝑜𝑐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∨…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Post(,) computation performed symbolically using quantifier elimination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5" name="Content Placeholder 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719" t="-2156" r="-1813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1905000"/>
            <a:ext cx="4114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2514600" y="1905000"/>
            <a:ext cx="0" cy="373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457200" y="3771900"/>
            <a:ext cx="411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04900" y="2590800"/>
            <a:ext cx="533400" cy="5334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2647950"/>
            <a:ext cx="381000" cy="5524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48001" y="4343400"/>
            <a:ext cx="533399" cy="6858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19400" y="4343400"/>
            <a:ext cx="762000" cy="3429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295401" y="4452999"/>
            <a:ext cx="533400" cy="5000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71600" y="4343400"/>
            <a:ext cx="714004" cy="2191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71600" y="3200400"/>
            <a:ext cx="190501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1371599" y="2514600"/>
            <a:ext cx="1143001" cy="914400"/>
          </a:xfrm>
          <a:prstGeom prst="parallelogram">
            <a:avLst>
              <a:gd name="adj" fmla="val 99571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>
            <a:off x="1371598" y="2286000"/>
            <a:ext cx="1143001" cy="914400"/>
          </a:xfrm>
          <a:prstGeom prst="parallelogram">
            <a:avLst>
              <a:gd name="adj" fmla="val 99571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5715000"/>
            <a:ext cx="329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Portion of Navigation benchmark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2478" y="6096000"/>
                <a:ext cx="5901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=∃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𝑘𝑡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∞]</m:t>
                    </m:r>
                  </m:oMath>
                </a14:m>
                <a:r>
                  <a:rPr lang="en-US" dirty="0"/>
                  <a:t>  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8" y="6096000"/>
                <a:ext cx="59011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412468"/>
            <a:ext cx="587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state is reachable if there exists a time when we reach it.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Algorithmic analysis of (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Alur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-Dill’s) Timed Automata[1]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restricted class of what we call hybrid automata in this course with only clock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and David L. Dill. </a:t>
            </a:r>
            <a:r>
              <a:rPr lang="en-US" dirty="0">
                <a:hlinkClick r:id="rId2"/>
              </a:rPr>
              <a:t>A theory of timed automata</a:t>
            </a:r>
            <a:r>
              <a:rPr lang="en-US" dirty="0"/>
              <a:t>. Theoretical Computer Science, 126:183-235, 1994.</a:t>
            </a:r>
          </a:p>
        </p:txBody>
      </p:sp>
    </p:spTree>
    <p:extLst>
      <p:ext uri="{BB962C8B-B14F-4D97-AF65-F5344CB8AC3E}">
        <p14:creationId xmlns:p14="http://schemas.microsoft.com/office/powerpoint/2010/main" val="354822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ITA: (very) Restricted class of hybrid automata</a:t>
            </a:r>
          </a:p>
          <a:p>
            <a:pPr lvl="1"/>
            <a:r>
              <a:rPr lang="en-US" dirty="0"/>
              <a:t>Clocks, integer constraints</a:t>
            </a:r>
          </a:p>
          <a:p>
            <a:pPr lvl="1"/>
            <a:r>
              <a:rPr lang="en-US" dirty="0"/>
              <a:t>No clock comparison, linear</a:t>
            </a:r>
          </a:p>
          <a:p>
            <a:r>
              <a:rPr lang="en-US" dirty="0"/>
              <a:t>Control state reachability with </a:t>
            </a:r>
            <a:r>
              <a:rPr lang="en-US" dirty="0" err="1"/>
              <a:t>Alur</a:t>
            </a:r>
            <a:r>
              <a:rPr lang="en-US" dirty="0"/>
              <a:t>-Dill’s algorithm (region automaton construction)</a:t>
            </a:r>
          </a:p>
          <a:p>
            <a:r>
              <a:rPr lang="en-US" dirty="0"/>
              <a:t>Rational coefficients</a:t>
            </a:r>
          </a:p>
          <a:p>
            <a:r>
              <a:rPr lang="en-US" dirty="0" err="1"/>
              <a:t>Multirate</a:t>
            </a:r>
            <a:r>
              <a:rPr lang="en-US" dirty="0"/>
              <a:t> Automata</a:t>
            </a:r>
          </a:p>
          <a:p>
            <a:r>
              <a:rPr lang="en-US" dirty="0"/>
              <a:t>Initialized Rectangular Hybrid Automata</a:t>
            </a:r>
          </a:p>
          <a:p>
            <a:r>
              <a:rPr lang="en-US" dirty="0" err="1"/>
              <a:t>HyTech</a:t>
            </a:r>
            <a:r>
              <a:rPr lang="en-US" dirty="0"/>
              <a:t>, </a:t>
            </a:r>
            <a:r>
              <a:rPr lang="en-US" dirty="0" err="1"/>
              <a:t>PHAVer</a:t>
            </a:r>
            <a:r>
              <a:rPr lang="en-US" dirty="0"/>
              <a:t> use polyhedral reachability computations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B0F0"/>
                    </a:solidFill>
                  </a:rPr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dirty="0">
                    <a:solidFill>
                      <a:srgbClr val="00B0F0"/>
                    </a:solidFill>
                  </a:rPr>
                  <a:t>integral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endParaRPr lang="en-US" dirty="0"/>
              </a:p>
              <a:p>
                <a:r>
                  <a:rPr lang="en-US" dirty="0"/>
                  <a:t>Examples: x = 10;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[2, 5); true are valid clock constraints</a:t>
                </a:r>
              </a:p>
              <a:p>
                <a:r>
                  <a:rPr lang="en-US" dirty="0"/>
                  <a:t>What do clock constraints look like? </a:t>
                </a:r>
              </a:p>
              <a:p>
                <a:endParaRPr lang="en-US" dirty="0"/>
              </a:p>
              <a:p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Timed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Definition. </a:t>
                </a:r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integral timed automaton </a:t>
                </a:r>
                <a:r>
                  <a:rPr lang="en-US" sz="2800" dirty="0"/>
                  <a:t>is a HIOA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800" dirty="0"/>
                  <a:t> where </a:t>
                </a:r>
              </a:p>
              <a:p>
                <a:pPr lvl="1"/>
                <a:r>
                  <a:rPr lang="en-US" sz="2400" dirty="0"/>
                  <a:t>V = 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is a discrete state variable of finite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b="1" baseline="-25000" dirty="0"/>
              </a:p>
              <a:p>
                <a:pPr lvl="1"/>
                <a:r>
                  <a:rPr lang="en-US" sz="24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The guards are described by 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sz="2400" dirty="0"/>
                  <a:t> set of clock trajectories for the clock variables in X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Math Formulation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automaton </a:t>
                </a:r>
                <a:r>
                  <a:rPr lang="en-US" sz="3400" dirty="0"/>
                  <a:t>Switch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variables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x, y:Real := 0,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: {on,off} := off</a:t>
                </a:r>
              </a:p>
              <a:p>
                <a:pPr marL="400050" lvl="1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transitions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push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x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3400" dirty="0"/>
                  <a:t> 2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eff if </a:t>
                </a:r>
                <a:r>
                  <a:rPr lang="en-US" sz="3400" dirty="0"/>
                  <a:t>loc = on </a:t>
                </a:r>
                <a:r>
                  <a:rPr lang="en-US" sz="3400" b="1" dirty="0"/>
                  <a:t>then </a:t>
                </a:r>
                <a:r>
                  <a:rPr lang="en-US" sz="3400" dirty="0"/>
                  <a:t>x := 0 </a:t>
                </a:r>
                <a:r>
                  <a:rPr lang="en-US" sz="3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3400" dirty="0"/>
                  <a:t>	    </a:t>
                </a:r>
                <a:r>
                  <a:rPr lang="en-US" sz="3400" b="1" dirty="0"/>
                  <a:t>else</a:t>
                </a:r>
                <a:r>
                  <a:rPr lang="en-US" sz="3400" dirty="0"/>
                  <a:t> </a:t>
                </a:r>
                <a:r>
                  <a:rPr lang="en-US" sz="3400" dirty="0" err="1"/>
                  <a:t>x,y</a:t>
                </a:r>
                <a:r>
                  <a:rPr lang="en-US" sz="3400" dirty="0"/>
                  <a:t> := 0; loc := off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pop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y = 15 /\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 = off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</a:t>
                </a:r>
                <a:r>
                  <a:rPr lang="en-US" sz="3400" b="1" dirty="0" err="1"/>
                  <a:t>eff</a:t>
                </a:r>
                <a:r>
                  <a:rPr lang="en-US" sz="3400" b="1" dirty="0"/>
                  <a:t> </a:t>
                </a:r>
                <a:r>
                  <a:rPr lang="en-US" sz="3400" dirty="0"/>
                  <a:t>x := 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invariant </a:t>
                </a:r>
                <a:r>
                  <a:rPr lang="en-US" sz="3400" dirty="0"/>
                  <a:t>loc = off =&gt; y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/>
                  <a:t> 15 </a:t>
                </a:r>
              </a:p>
              <a:p>
                <a:pPr marL="0" indent="0">
                  <a:buNone/>
                </a:pPr>
                <a:r>
                  <a:rPr lang="es-ES" sz="3400" b="1" dirty="0"/>
                  <a:t>	</a:t>
                </a:r>
                <a:r>
                  <a:rPr lang="es-ES" sz="3400" b="1" dirty="0" err="1"/>
                  <a:t>evolve</a:t>
                </a:r>
                <a:r>
                  <a:rPr lang="es-ES" sz="3400" b="1" dirty="0"/>
                  <a:t> </a:t>
                </a:r>
                <a:r>
                  <a:rPr lang="es-ES" sz="3400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  <a:blipFill>
                <a:blip r:embed="rId2"/>
                <a:stretch>
                  <a:fillRect l="-80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95725" cy="18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50229" y="1524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Description</a:t>
            </a:r>
          </a:p>
          <a:p>
            <a:r>
              <a:rPr lang="en-US" sz="1600" dirty="0"/>
              <a:t>Switch can be turned on whenever at least 2 time units have elapsed since the last turn on. Switches off automatically 15 time units after the last on.</a:t>
            </a:r>
          </a:p>
        </p:txBody>
      </p:sp>
    </p:spTree>
    <p:extLst>
      <p:ext uri="{BB962C8B-B14F-4D97-AF65-F5344CB8AC3E}">
        <p14:creationId xmlns:p14="http://schemas.microsoft.com/office/powerpoint/2010/main" val="293793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an ITA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 check if a particular (discrete) control state is reachable from the initial states</a:t>
                </a:r>
              </a:p>
              <a:p>
                <a:endParaRPr lang="en-US" dirty="0"/>
              </a:p>
              <a:p>
                <a:r>
                  <a:rPr lang="en-US" dirty="0"/>
                  <a:t>Why is control state reachability (CSR) good enough? </a:t>
                </a:r>
              </a:p>
              <a:p>
                <a:endParaRPr lang="en-US" dirty="0"/>
              </a:p>
              <a:p>
                <a:r>
                  <a:rPr lang="en-US" dirty="0"/>
                  <a:t>This problem is decidable [Alur Dill]</a:t>
                </a:r>
              </a:p>
              <a:p>
                <a:endParaRPr lang="en-US" dirty="0"/>
              </a:p>
              <a:p>
                <a:r>
                  <a:rPr lang="en-US" dirty="0"/>
                  <a:t>Key idea: </a:t>
                </a:r>
              </a:p>
              <a:p>
                <a:pPr lvl="1"/>
                <a:r>
                  <a:rPr lang="en-US" dirty="0"/>
                  <a:t>Construct a finite automaton that is a time-abstract </a:t>
                </a:r>
                <a:r>
                  <a:rPr lang="en-US" b="1" i="1" dirty="0" err="1"/>
                  <a:t>bisimilar</a:t>
                </a:r>
                <a:r>
                  <a:rPr lang="en-US" dirty="0"/>
                  <a:t> to the ITA (behaves identically with respect to control state reachability)</a:t>
                </a:r>
              </a:p>
              <a:p>
                <a:pPr lvl="1"/>
                <a:r>
                  <a:rPr lang="en-US" dirty="0"/>
                  <a:t>Check reachability of FSM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2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equivalence relation with a finite quotient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Under what conditions do two states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of the automaton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 behave identically with respect to control state reachability (CSR)?</a:t>
                </a:r>
              </a:p>
              <a:p>
                <a:pPr lvl="1"/>
                <a:r>
                  <a:rPr lang="en-US" dirty="0"/>
                  <a:t>When do they satisfy the same set of clock constraints? </a:t>
                </a:r>
              </a:p>
              <a:p>
                <a:pPr lvl="1"/>
                <a:r>
                  <a:rPr lang="en-US" dirty="0"/>
                  <a:t>When would they continue to satisfy the same set of clock constraints? 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.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𝑙𝑜𝑐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b="1" i="1" baseline="-25000" dirty="0" smtClean="0"/>
                      <m:t>2</m:t>
                    </m:r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𝑜𝑐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</a:p>
              <a:p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satisfy the same set of clock constraints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int(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or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maxium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clock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guard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any two clocks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Lemma.</a:t>
                </a:r>
                <a:r>
                  <a:rPr lang="en-US" dirty="0"/>
                  <a:t> This is a </a:t>
                </a:r>
                <a:r>
                  <a:rPr lang="en-US" b="1" dirty="0"/>
                  <a:t>equivalence relation</a:t>
                </a:r>
                <a:r>
                  <a:rPr lang="en-US" dirty="0"/>
                  <a:t> on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the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partition of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induced by this relation is are called </a:t>
                </a:r>
                <a:r>
                  <a:rPr lang="en-US" b="1" dirty="0"/>
                  <a:t>clock regions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96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3325</Words>
  <Application>Microsoft Macintosh PowerPoint</Application>
  <PresentationFormat>On-screen Show (4:3)</PresentationFormat>
  <Paragraphs>415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Reachability analysis: Integer Timed Automaton</vt:lpstr>
      <vt:lpstr>This course so far </vt:lpstr>
      <vt:lpstr>Next</vt:lpstr>
      <vt:lpstr>Today</vt:lpstr>
      <vt:lpstr>Clocks and Clock Constraints</vt:lpstr>
      <vt:lpstr>Integral Timed Automata</vt:lpstr>
      <vt:lpstr>Example: Light switch</vt:lpstr>
      <vt:lpstr>Control State (Location) Reachability Problem</vt:lpstr>
      <vt:lpstr>An equivalence relation with a finite quotient</vt:lpstr>
      <vt:lpstr>What do the clock regions look like?</vt:lpstr>
      <vt:lpstr>Complexity</vt:lpstr>
      <vt:lpstr>Region automaton R(A) </vt:lpstr>
      <vt:lpstr>Time successors</vt:lpstr>
      <vt:lpstr>Example 1: Region Automata</vt:lpstr>
      <vt:lpstr>Example 2</vt:lpstr>
      <vt:lpstr>PowerPoint Presentation</vt:lpstr>
      <vt:lpstr>Special Classes of Hybrid Automata</vt:lpstr>
      <vt:lpstr>Clocks and Rational Clock Constraints</vt:lpstr>
      <vt:lpstr>Step 1. Rational Timed Automata</vt:lpstr>
      <vt:lpstr>Example: Rational Light switch</vt:lpstr>
      <vt:lpstr>Control State (Location) Reachability Problem</vt:lpstr>
      <vt:lpstr>Construction of ITA from RTA</vt:lpstr>
      <vt:lpstr>Step 2. Multi-Rate Automaton</vt:lpstr>
      <vt:lpstr>Control State (Location) Reachability Problem</vt:lpstr>
      <vt:lpstr>Example: Multi-rate to rational TA</vt:lpstr>
      <vt:lpstr>Step 3. Rectangular HA</vt:lpstr>
      <vt:lpstr>CSR Decidable for RHA?</vt:lpstr>
      <vt:lpstr>Step 4. Initialized Rectangular HA</vt:lpstr>
      <vt:lpstr>Example: Rectangular Initialized HA</vt:lpstr>
      <vt:lpstr>CSR Decidable for IRHA?</vt:lpstr>
      <vt:lpstr>PowerPoint Presentation</vt:lpstr>
      <vt:lpstr>Example IRHA</vt:lpstr>
      <vt:lpstr>Initialized Singular HA</vt:lpstr>
      <vt:lpstr>Transitions</vt:lpstr>
      <vt:lpstr>Initialized Singular HA</vt:lpstr>
      <vt:lpstr>Can this be further generalized ? </vt:lpstr>
      <vt:lpstr>Verification in tools</vt:lpstr>
      <vt:lpstr>Data structures make reachability go around</vt:lpstr>
      <vt:lpstr>Reachability Computation with polyhedra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Mitra, Sayan</cp:lastModifiedBy>
  <cp:revision>50</cp:revision>
  <cp:lastPrinted>2019-10-15T13:57:33Z</cp:lastPrinted>
  <dcterms:created xsi:type="dcterms:W3CDTF">2012-10-01T19:13:24Z</dcterms:created>
  <dcterms:modified xsi:type="dcterms:W3CDTF">2019-10-31T02:15:18Z</dcterms:modified>
</cp:coreProperties>
</file>