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4" r:id="rId2"/>
    <p:sldId id="325" r:id="rId3"/>
    <p:sldId id="338" r:id="rId4"/>
    <p:sldId id="326" r:id="rId5"/>
    <p:sldId id="330" r:id="rId6"/>
    <p:sldId id="327" r:id="rId7"/>
    <p:sldId id="328" r:id="rId8"/>
    <p:sldId id="329" r:id="rId9"/>
    <p:sldId id="332" r:id="rId10"/>
    <p:sldId id="331" r:id="rId11"/>
    <p:sldId id="333" r:id="rId12"/>
    <p:sldId id="334" r:id="rId13"/>
    <p:sldId id="335" r:id="rId14"/>
    <p:sldId id="336" r:id="rId15"/>
    <p:sldId id="33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08"/>
  </p:normalViewPr>
  <p:slideViewPr>
    <p:cSldViewPr snapToGrid="0" snapToObjects="1" showGuides="1">
      <p:cViewPr>
        <p:scale>
          <a:sx n="100" d="100"/>
          <a:sy n="100" d="100"/>
        </p:scale>
        <p:origin x="1000" y="6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2EE4-3D82-CF46-ABA8-6F2FAA037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CB4E0-15B5-AF40-B2EC-2FA60D5F3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FC4C8-FD13-504A-A2CB-075AF20B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5A26-B1C6-8E43-A71B-FD691C9C0D0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18153-A88B-5649-A80D-CC5643D81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D1EC5-5BBB-9F46-BA0F-297A8AC8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241-3D88-A04F-952E-D3C68B5D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1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EC0-499B-4A4D-A831-A9C9E907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02130-BD9C-FD48-ABA6-70057E970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A61C3-1B89-C040-B732-1C7B61E6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5A26-B1C6-8E43-A71B-FD691C9C0D0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1CB88-DCBC-794F-AC1A-B7029ABD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D9E68-76F2-CC46-8218-FF13CA6D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241-3D88-A04F-952E-D3C68B5D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8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2EECFE-96D9-C14D-9524-346D5F054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E6ECC-2C5F-9746-8B93-A18A48F14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09153-2A6E-DF41-8B81-342E6A87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5A26-B1C6-8E43-A71B-FD691C9C0D0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D2E89-65C5-6C4B-A6CE-FCFD5248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F7C46-0647-914A-9FE9-835B28B0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241-3D88-A04F-952E-D3C68B5D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F80D-D51B-E841-A2E6-68F7AFB0E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C083-0D43-D244-A154-2A56D9726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1BC23-3C76-914F-B483-CB0BC1000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5A26-B1C6-8E43-A71B-FD691C9C0D0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25C08-F9BB-3048-B3EE-A433167D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9045C-E190-394B-902D-B420FEE4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241-3D88-A04F-952E-D3C68B5D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3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60B6-451C-4A41-ADB5-4F784233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A720B-3F00-BC45-9757-8371E05E8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94559-6B90-8F48-A232-DD26B47F4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5A26-B1C6-8E43-A71B-FD691C9C0D0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AF6E2-532F-844D-A9F5-02F3D63E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6FB40-86F2-A148-A3A9-9E9108F5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241-3D88-A04F-952E-D3C68B5D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6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882BF-EDA2-E64F-B044-97F3DDFB2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83A92-6319-F846-BF6E-0DC20759E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93233-3388-BF49-9D79-685283AB8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9AD89-A20E-5E47-B7AB-F808C0F0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5A26-B1C6-8E43-A71B-FD691C9C0D0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072C1-4B84-994D-89BE-5584C1A7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AEA09-50C0-2546-A91B-6ED9D841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241-3D88-A04F-952E-D3C68B5D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0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48D1-7FF3-584E-B667-306C1A9E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45D9E-AF83-1C44-AED0-E7BE5C2DE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45A32-6D72-A94D-BD23-991A15E02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7616B-4079-2341-8C6B-FB5917E2E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CF571-C91D-4E4E-A843-9779CBADE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BA7CB-B313-064E-97BE-9843077D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5A26-B1C6-8E43-A71B-FD691C9C0D0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0E017-044C-5A49-8FB8-7A789543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6F4AA8-73A3-D441-A138-B7C25DDE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241-3D88-A04F-952E-D3C68B5D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5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9D9A-36A1-9C41-A054-ACC825F5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7A2FD-2E15-E241-8CD1-8102BD35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5A26-B1C6-8E43-A71B-FD691C9C0D0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F735E-645F-2B44-847E-814086A49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702F2-7F97-AB46-A9A5-5CF0AC35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241-3D88-A04F-952E-D3C68B5D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7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507E7-3837-6A4E-8993-0301B455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5A26-B1C6-8E43-A71B-FD691C9C0D0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2C1B4-DB21-3747-9DDC-13AA4CD03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D3EA1-3AC9-924A-B3E1-17D6F6AB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241-3D88-A04F-952E-D3C68B5D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5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7D50-2945-194B-9FAE-081B4860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E46DE-F00C-4948-A723-74AB6C624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BFF23-6AB2-B842-A9D8-4F307AC7D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E6621-654A-9841-B0C5-4BCB4201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5A26-B1C6-8E43-A71B-FD691C9C0D0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9E13E-9107-5A45-9E3B-80732574C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BB445-2742-E948-8A60-13E81780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241-3D88-A04F-952E-D3C68B5D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5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7B35-868F-DA42-951F-694E7273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A6F221-428A-4942-8B68-7DD060D01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26D43-4658-B641-9061-4917C565E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5C263-B8F0-9F4D-B2A1-B7813537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5A26-B1C6-8E43-A71B-FD691C9C0D0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A8EEE-3B8F-2D41-9959-A1B955D0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ABD20-5939-6D4B-9BF1-BA275BA1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241-3D88-A04F-952E-D3C68B5D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B87E9-C4CD-7648-8889-B81A8B729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0AD76-C804-B443-873C-E2216FDAF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DF3C2-A85C-354D-9776-1FBBE7267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A5A26-B1C6-8E43-A71B-FD691C9C0D0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7E9E5-E83B-9D45-B620-C6BDF4AF2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3C691-5B94-3C49-8D49-4DBF205E4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09241-3D88-A04F-952E-D3C68B5D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9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tras@illinoi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gr-courses.engr.illinois.edu/ece584/papers/henz_whats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1699022"/>
            <a:ext cx="6858000" cy="745728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Reachability analysis: Undecidability of Rectangular Hybrid Automata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Sayan Mitra</a:t>
            </a:r>
          </a:p>
          <a:p>
            <a:r>
              <a:rPr lang="en-US" dirty="0"/>
              <a:t>Verifying </a:t>
            </a:r>
            <a:r>
              <a:rPr lang="en-US"/>
              <a:t>cyberphysical</a:t>
            </a:r>
            <a:r>
              <a:rPr lang="en-US" dirty="0"/>
              <a:t> systems</a:t>
            </a:r>
          </a:p>
          <a:p>
            <a:r>
              <a:rPr lang="en-US" dirty="0">
                <a:hlinkClick r:id="rId2"/>
              </a:rPr>
              <a:t>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3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9D31-030E-8A4F-93F9-FA9FAD37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from 2CM to CSR-RHS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31783-0EF3-1349-A5D7-46CFCC36D6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Program counter pc</a:t>
            </a:r>
          </a:p>
          <a:p>
            <a:r>
              <a:rPr lang="en-US" dirty="0"/>
              <a:t>Counters C, D</a:t>
            </a:r>
          </a:p>
          <a:p>
            <a:r>
              <a:rPr lang="en-US" dirty="0"/>
              <a:t>Instructions (program)</a:t>
            </a:r>
          </a:p>
          <a:p>
            <a:r>
              <a:rPr lang="en-US" dirty="0"/>
              <a:t>Halting location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EC3C103-6F77-2C4C-AD05-162AB42ADA3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Locations, sequence of locations</a:t>
                </a:r>
              </a:p>
              <a:p>
                <a:r>
                  <a:rPr lang="en-US" dirty="0"/>
                  <a:t>Clocks c, d that can go at some constant rates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Transitions: </a:t>
                </a:r>
                <a:r>
                  <a:rPr lang="en-US" i="1" dirty="0"/>
                  <a:t>widgets</a:t>
                </a:r>
              </a:p>
              <a:p>
                <a:r>
                  <a:rPr lang="en-US" dirty="0"/>
                  <a:t>Particular location / control state (to which we will check CSR)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EC3C103-6F77-2C4C-AD05-162AB42AD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956" t="-2632" r="-3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2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A77A40-E099-2B47-9F92-DB1F1724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of reduction (an RHA compiler)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1C7C9CE-F66C-BE4C-AD4D-DB56A598E0A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Two clocks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1C7C9CE-F66C-BE4C-AD4D-DB56A598E0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95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64CD6FD-CEB5-4247-AC79-AC40B0DFA71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INCC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DECC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/>
                  <a:t> after checking nonzero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64CD6FD-CEB5-4247-AC79-AC40B0DFA7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95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69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6FEE-510F-874F-A920-E5220088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widget that preserves the value of clock 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91CD7-8C63-2445-8DD1-E861D5032E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85AA4-E864-1942-9CF8-7D5855BFD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7550"/>
            <a:ext cx="41529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16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B0703-3791-4648-AA06-983159BA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widget for checking JNZC (c &lt; k_1)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D1F63-C723-9941-96E3-920156BA4E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6FBE1-616D-1A4B-952E-4F6E097B3C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83117-42D7-C54E-AAE7-48CBDC229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05794"/>
            <a:ext cx="4673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63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5BD9-B758-2B4E-AEB6-62EA4BD8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widget implementing INCC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24ACC-F1FE-2044-A888-2DE7EF8DFD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A9A862-C8A6-3D43-9E08-62CB7AB9F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5675"/>
            <a:ext cx="7239000" cy="4267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310FDA-E01B-F049-B899-89ACA8746B1E}"/>
                  </a:ext>
                </a:extLst>
              </p:cNvPr>
              <p:cNvSpPr txBox="1"/>
              <p:nvPr/>
            </p:nvSpPr>
            <p:spPr>
              <a:xfrm>
                <a:off x="7162800" y="4762500"/>
                <a:ext cx="4483279" cy="809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First outgoing transition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</a:p>
              <a:p>
                <a:r>
                  <a:rPr lang="en-US" dirty="0"/>
                  <a:t>the next outgoing transition sets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310FDA-E01B-F049-B899-89ACA8746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4762500"/>
                <a:ext cx="4483279" cy="809837"/>
              </a:xfrm>
              <a:prstGeom prst="rect">
                <a:avLst/>
              </a:prstGeom>
              <a:blipFill>
                <a:blip r:embed="rId3"/>
                <a:stretch>
                  <a:fillRect l="-1133" t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556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2EAC-5D0D-5B4A-A43D-4D8EBB73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1A74208-BE16-BD47-A44B-B64B7BDFF494}"/>
              </a:ext>
            </a:extLst>
          </p:cNvPr>
          <p:cNvSpPr/>
          <p:nvPr/>
        </p:nvSpPr>
        <p:spPr>
          <a:xfrm>
            <a:off x="3212662" y="2027219"/>
            <a:ext cx="7719849" cy="250144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2 CM Halting problem decider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212F02F-17F0-5349-8A3F-CD58CF1DBD8C}"/>
              </a:ext>
            </a:extLst>
          </p:cNvPr>
          <p:cNvSpPr/>
          <p:nvPr/>
        </p:nvSpPr>
        <p:spPr>
          <a:xfrm>
            <a:off x="8678041" y="2331998"/>
            <a:ext cx="2102069" cy="18130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CSR algorithm for Rectangular HA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0332659-BF1F-974B-9F00-84586683B9B9}"/>
              </a:ext>
            </a:extLst>
          </p:cNvPr>
          <p:cNvSpPr/>
          <p:nvPr/>
        </p:nvSpPr>
        <p:spPr>
          <a:xfrm>
            <a:off x="650765" y="2331997"/>
            <a:ext cx="1573925" cy="2372711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2CM: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INCC</a:t>
            </a:r>
          </a:p>
          <a:p>
            <a:pPr algn="ctr"/>
            <a:r>
              <a:rPr lang="en-US" dirty="0"/>
              <a:t>INCC</a:t>
            </a:r>
          </a:p>
          <a:p>
            <a:pPr algn="ctr"/>
            <a:r>
              <a:rPr lang="en-US" dirty="0"/>
              <a:t>DECC</a:t>
            </a:r>
          </a:p>
          <a:p>
            <a:pPr algn="ctr"/>
            <a:r>
              <a:rPr lang="en-US" dirty="0"/>
              <a:t>JNC 1</a:t>
            </a:r>
          </a:p>
          <a:p>
            <a:pPr algn="ctr"/>
            <a:r>
              <a:rPr lang="en-US" dirty="0"/>
              <a:t>DECC </a:t>
            </a:r>
          </a:p>
          <a:p>
            <a:pPr algn="ctr"/>
            <a:r>
              <a:rPr lang="en-US" b="1" dirty="0"/>
              <a:t>HALT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2B787F5-3F92-6744-97CD-BA2E87D994F6}"/>
              </a:ext>
            </a:extLst>
          </p:cNvPr>
          <p:cNvSpPr/>
          <p:nvPr/>
        </p:nvSpPr>
        <p:spPr>
          <a:xfrm>
            <a:off x="3400534" y="2331999"/>
            <a:ext cx="2102069" cy="8145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Translator f(p)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A73B63C-C589-7F45-BA9A-1D47DCB0A49D}"/>
              </a:ext>
            </a:extLst>
          </p:cNvPr>
          <p:cNvSpPr/>
          <p:nvPr/>
        </p:nvSpPr>
        <p:spPr>
          <a:xfrm>
            <a:off x="5928272" y="2331997"/>
            <a:ext cx="2102069" cy="1596001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CSR-RHA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F8E4C9-C189-F941-9255-C3F573BD1F3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030341" y="2739274"/>
            <a:ext cx="647700" cy="390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95ED50-3418-6E46-A422-72213B1C0F6D}"/>
              </a:ext>
            </a:extLst>
          </p:cNvPr>
          <p:cNvCxnSpPr>
            <a:cxnSpLocks/>
          </p:cNvCxnSpPr>
          <p:nvPr/>
        </p:nvCxnSpPr>
        <p:spPr>
          <a:xfrm>
            <a:off x="10780110" y="2739273"/>
            <a:ext cx="851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716EF2-964F-574D-B06D-725E61D24E4F}"/>
              </a:ext>
            </a:extLst>
          </p:cNvPr>
          <p:cNvSpPr txBox="1"/>
          <p:nvPr/>
        </p:nvSpPr>
        <p:spPr>
          <a:xfrm>
            <a:off x="11105931" y="233199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381949-2B5D-0043-A350-A3C5F47227A4}"/>
              </a:ext>
            </a:extLst>
          </p:cNvPr>
          <p:cNvSpPr txBox="1"/>
          <p:nvPr/>
        </p:nvSpPr>
        <p:spPr>
          <a:xfrm>
            <a:off x="11105931" y="355866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A97DE8-1237-2648-8EDC-E58EEBE0CAA9}"/>
              </a:ext>
            </a:extLst>
          </p:cNvPr>
          <p:cNvCxnSpPr>
            <a:cxnSpLocks/>
          </p:cNvCxnSpPr>
          <p:nvPr/>
        </p:nvCxnSpPr>
        <p:spPr>
          <a:xfrm>
            <a:off x="10786386" y="3561293"/>
            <a:ext cx="851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04F4C0-628B-D940-8FCB-C2356502604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224690" y="2739273"/>
            <a:ext cx="117584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90E258-3B06-1741-96F7-0BDCB23010C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502603" y="2739275"/>
            <a:ext cx="425669" cy="390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0AA023-5867-E34C-8A3D-0A2BC1A5467F}"/>
              </a:ext>
            </a:extLst>
          </p:cNvPr>
          <p:cNvSpPr txBox="1"/>
          <p:nvPr/>
        </p:nvSpPr>
        <p:spPr>
          <a:xfrm>
            <a:off x="1925538" y="5041240"/>
            <a:ext cx="89160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Suppose CSR for RHA is decidable </a:t>
            </a:r>
          </a:p>
          <a:p>
            <a:r>
              <a:rPr lang="en-US" sz="2400" dirty="0">
                <a:latin typeface="+mj-lt"/>
              </a:rPr>
              <a:t>If we can construct a reduction from 2CM Halting Problem to CSR for RHA then 2CM Halting problem is also decidable </a:t>
            </a:r>
          </a:p>
          <a:p>
            <a:r>
              <a:rPr lang="en-US" sz="2400" b="1" dirty="0">
                <a:latin typeface="+mj-lt"/>
              </a:rPr>
              <a:t>Theorem:</a:t>
            </a:r>
            <a:r>
              <a:rPr lang="en-US" sz="2400" dirty="0">
                <a:latin typeface="+mj-lt"/>
              </a:rPr>
              <a:t> CSR for RHA is undecidable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A96C8A-B7C3-3741-A076-ADDA59222FA4}"/>
              </a:ext>
            </a:extLst>
          </p:cNvPr>
          <p:cNvSpPr/>
          <p:nvPr/>
        </p:nvSpPr>
        <p:spPr>
          <a:xfrm>
            <a:off x="6740852" y="3129997"/>
            <a:ext cx="292100" cy="292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2F8D973-B354-C842-A0A8-C1410737F801}"/>
              </a:ext>
            </a:extLst>
          </p:cNvPr>
          <p:cNvSpPr/>
          <p:nvPr/>
        </p:nvSpPr>
        <p:spPr>
          <a:xfrm>
            <a:off x="6261537" y="3129997"/>
            <a:ext cx="292100" cy="292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E73B1C2-8CCF-484E-95DE-658AA7C66BBD}"/>
              </a:ext>
            </a:extLst>
          </p:cNvPr>
          <p:cNvSpPr/>
          <p:nvPr/>
        </p:nvSpPr>
        <p:spPr>
          <a:xfrm>
            <a:off x="6502400" y="3559750"/>
            <a:ext cx="292100" cy="292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481F587-39E2-584E-A10B-B40FC42F6993}"/>
              </a:ext>
            </a:extLst>
          </p:cNvPr>
          <p:cNvSpPr/>
          <p:nvPr/>
        </p:nvSpPr>
        <p:spPr>
          <a:xfrm>
            <a:off x="7150100" y="3520641"/>
            <a:ext cx="292100" cy="292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B483BD9-B01D-1C48-AF42-3CFFBC79BE98}"/>
              </a:ext>
            </a:extLst>
          </p:cNvPr>
          <p:cNvSpPr/>
          <p:nvPr/>
        </p:nvSpPr>
        <p:spPr>
          <a:xfrm>
            <a:off x="7268341" y="3076152"/>
            <a:ext cx="292100" cy="2921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B20865E3-1214-1548-92B2-D82E1D02E7ED}"/>
              </a:ext>
            </a:extLst>
          </p:cNvPr>
          <p:cNvCxnSpPr>
            <a:cxnSpLocks/>
            <a:stCxn id="23" idx="6"/>
            <a:endCxn id="24" idx="0"/>
          </p:cNvCxnSpPr>
          <p:nvPr/>
        </p:nvCxnSpPr>
        <p:spPr>
          <a:xfrm>
            <a:off x="6553637" y="3276047"/>
            <a:ext cx="94813" cy="2837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98491D91-6AB4-2A4B-997D-EF954E2D9C14}"/>
              </a:ext>
            </a:extLst>
          </p:cNvPr>
          <p:cNvCxnSpPr>
            <a:cxnSpLocks/>
            <a:stCxn id="23" idx="3"/>
            <a:endCxn id="24" idx="2"/>
          </p:cNvCxnSpPr>
          <p:nvPr/>
        </p:nvCxnSpPr>
        <p:spPr>
          <a:xfrm rot="16200000" flipH="1">
            <a:off x="6240117" y="3443517"/>
            <a:ext cx="326480" cy="1980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B397CA47-236F-624D-A033-E8CF0C519142}"/>
              </a:ext>
            </a:extLst>
          </p:cNvPr>
          <p:cNvCxnSpPr>
            <a:cxnSpLocks/>
            <a:stCxn id="23" idx="7"/>
            <a:endCxn id="22" idx="1"/>
          </p:cNvCxnSpPr>
          <p:nvPr/>
        </p:nvCxnSpPr>
        <p:spPr>
          <a:xfrm rot="5400000" flipH="1" flipV="1">
            <a:off x="6647244" y="3036390"/>
            <a:ext cx="12700" cy="272769"/>
          </a:xfrm>
          <a:prstGeom prst="curvedConnector3">
            <a:avLst>
              <a:gd name="adj1" fmla="val 9368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3A46234A-12C7-6349-B1F9-3DA83E19EBC5}"/>
              </a:ext>
            </a:extLst>
          </p:cNvPr>
          <p:cNvCxnSpPr>
            <a:cxnSpLocks/>
            <a:stCxn id="22" idx="7"/>
            <a:endCxn id="26" idx="1"/>
          </p:cNvCxnSpPr>
          <p:nvPr/>
        </p:nvCxnSpPr>
        <p:spPr>
          <a:xfrm rot="5400000" flipH="1" flipV="1">
            <a:off x="7123724" y="2985381"/>
            <a:ext cx="53845" cy="320943"/>
          </a:xfrm>
          <a:prstGeom prst="curvedConnector3">
            <a:avLst>
              <a:gd name="adj1" fmla="val 2973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DBC13194-725A-F84B-BE3E-673F801C4D50}"/>
              </a:ext>
            </a:extLst>
          </p:cNvPr>
          <p:cNvCxnSpPr>
            <a:cxnSpLocks/>
            <a:stCxn id="22" idx="4"/>
            <a:endCxn id="25" idx="2"/>
          </p:cNvCxnSpPr>
          <p:nvPr/>
        </p:nvCxnSpPr>
        <p:spPr>
          <a:xfrm rot="16200000" flipH="1">
            <a:off x="6896204" y="3412795"/>
            <a:ext cx="244594" cy="2631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C1DC-07A9-A542-A8CB-95C61634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9E01-884D-0D46-B292-BE503D4D9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Is this problem decidable? </a:t>
            </a:r>
            <a:r>
              <a:rPr lang="en-US" dirty="0">
                <a:solidFill>
                  <a:srgbClr val="FF0000"/>
                </a:solidFill>
              </a:rPr>
              <a:t>No </a:t>
            </a:r>
          </a:p>
          <a:p>
            <a:pPr lvl="1">
              <a:lnSpc>
                <a:spcPct val="120000"/>
              </a:lnSpc>
            </a:pPr>
            <a:r>
              <a:rPr lang="en-US" sz="2000" b="1" dirty="0"/>
              <a:t>[Henz95]</a:t>
            </a:r>
            <a:r>
              <a:rPr lang="en-US" sz="2000" dirty="0"/>
              <a:t> Thomas </a:t>
            </a:r>
            <a:r>
              <a:rPr lang="en-US" sz="2000" dirty="0" err="1"/>
              <a:t>Henzinger</a:t>
            </a:r>
            <a:r>
              <a:rPr lang="en-US" sz="2000" dirty="0"/>
              <a:t>, Peter </a:t>
            </a:r>
            <a:r>
              <a:rPr lang="en-US" sz="2000" dirty="0" err="1"/>
              <a:t>Kopke</a:t>
            </a:r>
            <a:r>
              <a:rPr lang="en-US" sz="2000" dirty="0"/>
              <a:t>, Anuj </a:t>
            </a:r>
            <a:r>
              <a:rPr lang="en-US" sz="2000" dirty="0" err="1"/>
              <a:t>Puri</a:t>
            </a:r>
            <a:r>
              <a:rPr lang="en-US" sz="2000" dirty="0"/>
              <a:t>, and Pravin </a:t>
            </a:r>
            <a:r>
              <a:rPr lang="en-US" sz="2000" dirty="0" err="1"/>
              <a:t>Varaiya</a:t>
            </a:r>
            <a:r>
              <a:rPr lang="en-US" sz="2000" dirty="0"/>
              <a:t>. </a:t>
            </a:r>
            <a:r>
              <a:rPr lang="en-US" sz="2000" dirty="0">
                <a:hlinkClick r:id="rId2"/>
              </a:rPr>
              <a:t>What's Decidable About Hybrid Automata?. Journal of Computer and System Sciences, pages 373–382. ACM Press, 1995. 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dirty="0"/>
              <a:t>We will see that  the CSR problem for rectangular hybrid automata (RHA) is undecidable</a:t>
            </a:r>
          </a:p>
          <a:p>
            <a:pPr>
              <a:lnSpc>
                <a:spcPct val="120000"/>
              </a:lnSpc>
            </a:pPr>
            <a:r>
              <a:rPr lang="en-US" dirty="0"/>
              <a:t>This implies that automatic verification of invariants and safety properties is also impossible for this class of models</a:t>
            </a:r>
          </a:p>
          <a:p>
            <a:pPr>
              <a:lnSpc>
                <a:spcPct val="120000"/>
              </a:lnSpc>
            </a:pPr>
            <a:r>
              <a:rPr lang="en-US" dirty="0"/>
              <a:t>The result was shown by </a:t>
            </a:r>
            <a:r>
              <a:rPr lang="en-US" dirty="0" err="1"/>
              <a:t>Henzinger</a:t>
            </a:r>
            <a:r>
              <a:rPr lang="en-US" dirty="0"/>
              <a:t> et al. [1995] through a </a:t>
            </a:r>
            <a:r>
              <a:rPr lang="en-US" i="1" dirty="0"/>
              <a:t>reduction from</a:t>
            </a:r>
            <a:r>
              <a:rPr lang="en-US" dirty="0"/>
              <a:t> the Halting problem of two counter machines</a:t>
            </a:r>
          </a:p>
        </p:txBody>
      </p:sp>
    </p:spTree>
    <p:extLst>
      <p:ext uri="{BB962C8B-B14F-4D97-AF65-F5344CB8AC3E}">
        <p14:creationId xmlns:p14="http://schemas.microsoft.com/office/powerpoint/2010/main" val="160770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28E5-6A10-8743-83E5-25E5020E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from review of computability 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FA8A3-EB77-2648-82D8-7AB62AFED9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is a language L such that L is Recursively Enumerable (RE) but not Recursive</a:t>
                </a:r>
              </a:p>
              <a:p>
                <a:r>
                  <a:rPr lang="en-US" dirty="0"/>
                  <a:t>That is, it halts on accepting inputs but not guaranteed to do so on all inputs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h𝑎𝑙𝑡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h𝑎𝑙𝑡𝑠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the set strings that encode Turing Machines that halt (without any inputs)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FA8A3-EB77-2648-82D8-7AB62AFED9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91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35AD0B4-557D-2F4C-926A-471E81559EA2}"/>
              </a:ext>
            </a:extLst>
          </p:cNvPr>
          <p:cNvSpPr/>
          <p:nvPr/>
        </p:nvSpPr>
        <p:spPr>
          <a:xfrm>
            <a:off x="2806262" y="2427911"/>
            <a:ext cx="7719849" cy="250144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2 CM Halting problem decider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38448-9948-CE44-A40B-89C12B87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from Halting Problem for 2CM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9CED2E-5007-334C-9C22-C473CA944E6D}"/>
              </a:ext>
            </a:extLst>
          </p:cNvPr>
          <p:cNvSpPr/>
          <p:nvPr/>
        </p:nvSpPr>
        <p:spPr>
          <a:xfrm>
            <a:off x="8271641" y="2732690"/>
            <a:ext cx="2102069" cy="18130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CSR algorithm for Rectangular HA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024DE0-0311-754E-984E-EFD871556B0F}"/>
              </a:ext>
            </a:extLst>
          </p:cNvPr>
          <p:cNvSpPr/>
          <p:nvPr/>
        </p:nvSpPr>
        <p:spPr>
          <a:xfrm>
            <a:off x="244365" y="2732689"/>
            <a:ext cx="1573925" cy="814551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2CM Halting problem: 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117514A-9949-AD40-B950-88BF9E247BEB}"/>
              </a:ext>
            </a:extLst>
          </p:cNvPr>
          <p:cNvSpPr/>
          <p:nvPr/>
        </p:nvSpPr>
        <p:spPr>
          <a:xfrm>
            <a:off x="2994134" y="2732691"/>
            <a:ext cx="2102069" cy="8145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Translator f(p)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FF0ED6-5230-1E4B-8A1F-7F210CC580AB}"/>
              </a:ext>
            </a:extLst>
          </p:cNvPr>
          <p:cNvSpPr/>
          <p:nvPr/>
        </p:nvSpPr>
        <p:spPr>
          <a:xfrm>
            <a:off x="5521872" y="2732689"/>
            <a:ext cx="2102069" cy="814551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CSR for RHA: f(p)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6559D5-9F44-D847-BD14-A776025EC28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623941" y="3139965"/>
            <a:ext cx="647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0C173C-A171-E542-B106-67E7BCCF3A61}"/>
              </a:ext>
            </a:extLst>
          </p:cNvPr>
          <p:cNvCxnSpPr/>
          <p:nvPr/>
        </p:nvCxnSpPr>
        <p:spPr>
          <a:xfrm>
            <a:off x="10373710" y="3139965"/>
            <a:ext cx="851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ECA43C-D5D8-3E4C-B148-95EB657B19ED}"/>
              </a:ext>
            </a:extLst>
          </p:cNvPr>
          <p:cNvSpPr txBox="1"/>
          <p:nvPr/>
        </p:nvSpPr>
        <p:spPr>
          <a:xfrm>
            <a:off x="10699531" y="273269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C44A22-082A-1840-A025-C0C5412DDB87}"/>
              </a:ext>
            </a:extLst>
          </p:cNvPr>
          <p:cNvSpPr txBox="1"/>
          <p:nvPr/>
        </p:nvSpPr>
        <p:spPr>
          <a:xfrm>
            <a:off x="10699531" y="395935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F87F53-3D3A-6E4C-8CE0-409A8E2A0340}"/>
              </a:ext>
            </a:extLst>
          </p:cNvPr>
          <p:cNvCxnSpPr/>
          <p:nvPr/>
        </p:nvCxnSpPr>
        <p:spPr>
          <a:xfrm>
            <a:off x="10379986" y="3961985"/>
            <a:ext cx="851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73E5F6-F0B0-F244-940F-7D3E0C0A692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818290" y="3139965"/>
            <a:ext cx="117584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2E3122-BAB5-C04B-8D5D-0C8927BF130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096203" y="3139965"/>
            <a:ext cx="42566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EABB04A-2FDF-334D-9AF9-94C8AC33E971}"/>
              </a:ext>
            </a:extLst>
          </p:cNvPr>
          <p:cNvSpPr txBox="1"/>
          <p:nvPr/>
        </p:nvSpPr>
        <p:spPr>
          <a:xfrm>
            <a:off x="1909715" y="5365116"/>
            <a:ext cx="8916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Suppose CSR for RHA is decidable </a:t>
            </a:r>
          </a:p>
          <a:p>
            <a:r>
              <a:rPr lang="en-US" sz="2400" dirty="0">
                <a:latin typeface="+mj-lt"/>
              </a:rPr>
              <a:t>If we can construct a reduction from 2CM Halting Problem to CSR for RHA then 2CM Halting problem is also decidable </a:t>
            </a:r>
          </a:p>
        </p:txBody>
      </p:sp>
    </p:spTree>
    <p:extLst>
      <p:ext uri="{BB962C8B-B14F-4D97-AF65-F5344CB8AC3E}">
        <p14:creationId xmlns:p14="http://schemas.microsoft.com/office/powerpoint/2010/main" val="356771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35AD0B4-557D-2F4C-926A-471E81559EA2}"/>
              </a:ext>
            </a:extLst>
          </p:cNvPr>
          <p:cNvSpPr/>
          <p:nvPr/>
        </p:nvSpPr>
        <p:spPr>
          <a:xfrm>
            <a:off x="2806262" y="2427911"/>
            <a:ext cx="7719849" cy="250144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Decision procedure for B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38448-9948-CE44-A40B-89C12B87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reductions: Using known hard problem B to show hardness of 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9CED2E-5007-334C-9C22-C473CA944E6D}"/>
              </a:ext>
            </a:extLst>
          </p:cNvPr>
          <p:cNvSpPr/>
          <p:nvPr/>
        </p:nvSpPr>
        <p:spPr>
          <a:xfrm>
            <a:off x="8271641" y="2732690"/>
            <a:ext cx="2102069" cy="18130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Problem 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024DE0-0311-754E-984E-EFD871556B0F}"/>
              </a:ext>
            </a:extLst>
          </p:cNvPr>
          <p:cNvSpPr/>
          <p:nvPr/>
        </p:nvSpPr>
        <p:spPr>
          <a:xfrm>
            <a:off x="244365" y="2732689"/>
            <a:ext cx="1573925" cy="814551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Instance of  B (known to be hard)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117514A-9949-AD40-B950-88BF9E247BEB}"/>
              </a:ext>
            </a:extLst>
          </p:cNvPr>
          <p:cNvSpPr/>
          <p:nvPr/>
        </p:nvSpPr>
        <p:spPr>
          <a:xfrm>
            <a:off x="2994134" y="2732691"/>
            <a:ext cx="2102069" cy="8145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Translator f: B </a:t>
            </a:r>
            <a:r>
              <a:rPr lang="en-US" dirty="0">
                <a:sym typeface="Wingdings" pitchFamily="2" charset="2"/>
              </a:rPr>
              <a:t> A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FF0ED6-5230-1E4B-8A1F-7F210CC580AB}"/>
              </a:ext>
            </a:extLst>
          </p:cNvPr>
          <p:cNvSpPr/>
          <p:nvPr/>
        </p:nvSpPr>
        <p:spPr>
          <a:xfrm>
            <a:off x="5521872" y="2732689"/>
            <a:ext cx="2102069" cy="814551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instance of 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6559D5-9F44-D847-BD14-A776025EC28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623941" y="3139965"/>
            <a:ext cx="647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0C173C-A171-E542-B106-67E7BCCF3A61}"/>
              </a:ext>
            </a:extLst>
          </p:cNvPr>
          <p:cNvCxnSpPr/>
          <p:nvPr/>
        </p:nvCxnSpPr>
        <p:spPr>
          <a:xfrm>
            <a:off x="10373710" y="3139965"/>
            <a:ext cx="851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ECA43C-D5D8-3E4C-B148-95EB657B19ED}"/>
              </a:ext>
            </a:extLst>
          </p:cNvPr>
          <p:cNvSpPr txBox="1"/>
          <p:nvPr/>
        </p:nvSpPr>
        <p:spPr>
          <a:xfrm>
            <a:off x="10699531" y="273269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C44A22-082A-1840-A025-C0C5412DDB87}"/>
              </a:ext>
            </a:extLst>
          </p:cNvPr>
          <p:cNvSpPr txBox="1"/>
          <p:nvPr/>
        </p:nvSpPr>
        <p:spPr>
          <a:xfrm>
            <a:off x="10699531" y="395935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F87F53-3D3A-6E4C-8CE0-409A8E2A0340}"/>
              </a:ext>
            </a:extLst>
          </p:cNvPr>
          <p:cNvCxnSpPr/>
          <p:nvPr/>
        </p:nvCxnSpPr>
        <p:spPr>
          <a:xfrm>
            <a:off x="10379986" y="3961985"/>
            <a:ext cx="851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73E5F6-F0B0-F244-940F-7D3E0C0A692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818290" y="3139965"/>
            <a:ext cx="117584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2E3122-BAB5-C04B-8D5D-0C8927BF130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096203" y="3139965"/>
            <a:ext cx="42566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49F431-A281-4141-AA87-69D408B0DD68}"/>
              </a:ext>
            </a:extLst>
          </p:cNvPr>
          <p:cNvSpPr txBox="1"/>
          <p:nvPr/>
        </p:nvSpPr>
        <p:spPr>
          <a:xfrm>
            <a:off x="1883298" y="5210171"/>
            <a:ext cx="89160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Given B is known to be hard  </a:t>
            </a:r>
          </a:p>
          <a:p>
            <a:r>
              <a:rPr lang="en-US" sz="2400" dirty="0">
                <a:latin typeface="+mj-lt"/>
              </a:rPr>
              <a:t>Suppose (for the sake of contradiction) A is solvable</a:t>
            </a:r>
          </a:p>
          <a:p>
            <a:r>
              <a:rPr lang="en-US" sz="2400" dirty="0">
                <a:latin typeface="+mj-lt"/>
              </a:rPr>
              <a:t>If we can construct a reduction f: B</a:t>
            </a:r>
            <a:r>
              <a:rPr lang="en-US" sz="2400" dirty="0">
                <a:latin typeface="+mj-lt"/>
                <a:sym typeface="Wingdings" pitchFamily="2" charset="2"/>
              </a:rPr>
              <a:t>A</a:t>
            </a:r>
            <a:r>
              <a:rPr lang="en-US" sz="2400" dirty="0">
                <a:latin typeface="+mj-lt"/>
              </a:rPr>
              <a:t> (from B to A) then B becomes easy, which is a contradiction</a:t>
            </a:r>
          </a:p>
        </p:txBody>
      </p:sp>
    </p:spTree>
    <p:extLst>
      <p:ext uri="{BB962C8B-B14F-4D97-AF65-F5344CB8AC3E}">
        <p14:creationId xmlns:p14="http://schemas.microsoft.com/office/powerpoint/2010/main" val="93701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B2FF-5004-A244-AE7C-E98EEF2D5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4C8D-E593-1C49-A52D-E8168C691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An n-counter machine is an elementary computer with n-unbounded counters and  a finite program written in a  minimalistic assembly language.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More precisely: A 2-counter machine (2CM) is a discrete transition system with the following components:</a:t>
            </a:r>
          </a:p>
          <a:p>
            <a:r>
              <a:rPr lang="en-US" dirty="0">
                <a:latin typeface="+mj-lt"/>
              </a:rPr>
              <a:t>Two nonnegative integer  counters C and D. Both are initialized to $0$.</a:t>
            </a:r>
          </a:p>
          <a:p>
            <a:r>
              <a:rPr lang="en-US" dirty="0">
                <a:latin typeface="+mj-lt"/>
              </a:rPr>
              <a:t>A finite program with one of these instructions at each location (or line):</a:t>
            </a:r>
          </a:p>
          <a:p>
            <a:pPr lvl="1"/>
            <a:r>
              <a:rPr lang="en-US" dirty="0">
                <a:latin typeface="+mj-lt"/>
              </a:rPr>
              <a:t>INCC, INCD: increments counter C (or D)</a:t>
            </a:r>
          </a:p>
          <a:p>
            <a:pPr lvl="1"/>
            <a:r>
              <a:rPr lang="en-US" dirty="0">
                <a:latin typeface="+mj-lt"/>
              </a:rPr>
              <a:t>DECC, DECD: decrements counter C (or D), provided it is not 0,</a:t>
            </a:r>
          </a:p>
          <a:p>
            <a:pPr lvl="1"/>
            <a:r>
              <a:rPr lang="en-US" dirty="0">
                <a:latin typeface="+mj-lt"/>
              </a:rPr>
              <a:t>JNZC, JNZD [label]: moves the program control to line </a:t>
            </a:r>
            <a:r>
              <a:rPr lang="en-US" i="1" dirty="0">
                <a:latin typeface="+mj-lt"/>
              </a:rPr>
              <a:t>label</a:t>
            </a:r>
            <a:r>
              <a:rPr lang="en-US" dirty="0">
                <a:latin typeface="+mj-lt"/>
              </a:rPr>
              <a:t> provided that counter C (or D) is not zero. </a:t>
            </a:r>
          </a:p>
        </p:txBody>
      </p:sp>
    </p:spTree>
    <p:extLst>
      <p:ext uri="{BB962C8B-B14F-4D97-AF65-F5344CB8AC3E}">
        <p14:creationId xmlns:p14="http://schemas.microsoft.com/office/powerpoint/2010/main" val="416342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6990-E89C-1248-8AA3-C97552F5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2CM for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85F9-AB9E-7740-B631-9B8B482D7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A 2-counter machine for multiplying  2x3 is shown below.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INCC;</a:t>
            </a:r>
          </a:p>
          <a:p>
            <a:pPr marL="0" indent="0">
              <a:buNone/>
            </a:pPr>
            <a:r>
              <a:rPr lang="en-US" sz="2000" dirty="0"/>
              <a:t>INCC;		% C = 2</a:t>
            </a:r>
          </a:p>
          <a:p>
            <a:pPr marL="0" indent="0">
              <a:buNone/>
            </a:pPr>
            <a:r>
              <a:rPr lang="en-US" sz="2000" dirty="0"/>
              <a:t>INCD;		% LOOP</a:t>
            </a:r>
          </a:p>
          <a:p>
            <a:pPr marL="0" indent="0">
              <a:buNone/>
            </a:pPr>
            <a:r>
              <a:rPr lang="en-US" sz="2000" dirty="0"/>
              <a:t>INCD;</a:t>
            </a:r>
          </a:p>
          <a:p>
            <a:pPr marL="0" indent="0">
              <a:buNone/>
            </a:pPr>
            <a:r>
              <a:rPr lang="en-US" sz="2000" dirty="0"/>
              <a:t>INCD;</a:t>
            </a:r>
          </a:p>
          <a:p>
            <a:pPr marL="0" indent="0">
              <a:buNone/>
            </a:pPr>
            <a:r>
              <a:rPr lang="en-US" sz="2000" dirty="0"/>
              <a:t>DECC;</a:t>
            </a:r>
          </a:p>
          <a:p>
            <a:pPr marL="0" indent="0">
              <a:buNone/>
            </a:pPr>
            <a:r>
              <a:rPr lang="en-US" sz="2000" dirty="0"/>
              <a:t>JNZC 3;		% Jump to LOOP</a:t>
            </a:r>
          </a:p>
          <a:p>
            <a:pPr marL="0" indent="0">
              <a:buNone/>
            </a:pPr>
            <a:r>
              <a:rPr lang="en-US" sz="2000" dirty="0"/>
              <a:t>		% HALT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Exercise:</a:t>
            </a:r>
            <a:r>
              <a:rPr lang="en-US" sz="2000" dirty="0"/>
              <a:t> Show that any k-counter machine can be simulated  by a 2CM. </a:t>
            </a:r>
          </a:p>
        </p:txBody>
      </p:sp>
    </p:spTree>
    <p:extLst>
      <p:ext uri="{BB962C8B-B14F-4D97-AF65-F5344CB8AC3E}">
        <p14:creationId xmlns:p14="http://schemas.microsoft.com/office/powerpoint/2010/main" val="342798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7DDE6-EA7E-BE45-A3C8-E4BCB1D7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Halting problem for 2CM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CE242-A10A-AD48-B6B6-38BEBA488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</a:t>
            </a:r>
            <a:r>
              <a:rPr lang="en-US" b="1" dirty="0"/>
              <a:t>configuration</a:t>
            </a:r>
            <a:r>
              <a:rPr lang="en-US" dirty="0"/>
              <a:t> of a 2CM is a triple (pc, C, D)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pc is the program counter that stores the next line to be executed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C, D are values of the counter </a:t>
            </a:r>
          </a:p>
          <a:p>
            <a:pPr>
              <a:lnSpc>
                <a:spcPct val="120000"/>
              </a:lnSpc>
            </a:pPr>
            <a:r>
              <a:rPr lang="en-US" dirty="0"/>
              <a:t>A sequence of configurations (pc0, D0, C0), (pc1, D1, C1), … is an </a:t>
            </a:r>
            <a:r>
              <a:rPr lang="en-US" b="1" dirty="0"/>
              <a:t>execution </a:t>
            </a:r>
            <a:r>
              <a:rPr lang="en-US" dirty="0"/>
              <a:t>if the </a:t>
            </a:r>
            <a:r>
              <a:rPr lang="en-US" dirty="0" err="1"/>
              <a:t>ith</a:t>
            </a:r>
            <a:r>
              <a:rPr lang="en-US" dirty="0"/>
              <a:t> configuration goes to the (i+1)</a:t>
            </a:r>
            <a:r>
              <a:rPr lang="en-US" dirty="0" err="1"/>
              <a:t>st</a:t>
            </a:r>
            <a:r>
              <a:rPr lang="en-US" dirty="0"/>
              <a:t> configuration in the sequence executing  the instruction in line </a:t>
            </a:r>
            <a:r>
              <a:rPr lang="en-US" dirty="0" err="1"/>
              <a:t>pci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Given a 2CM </a:t>
            </a:r>
            <a:r>
              <a:rPr lang="en-US" b="1" dirty="0"/>
              <a:t>M</a:t>
            </a:r>
            <a:r>
              <a:rPr lang="en-US" dirty="0"/>
              <a:t> a special halting location (</a:t>
            </a:r>
            <a:r>
              <a:rPr lang="en-US" dirty="0" err="1"/>
              <a:t>pc_halt</a:t>
            </a:r>
            <a:r>
              <a:rPr lang="en-US" dirty="0"/>
              <a:t>), the Halting problem requires us to decide whether all executions of  </a:t>
            </a:r>
            <a:r>
              <a:rPr lang="en-US" b="1" dirty="0"/>
              <a:t>M</a:t>
            </a:r>
            <a:r>
              <a:rPr lang="en-US" dirty="0"/>
              <a:t>  reach the halting location</a:t>
            </a:r>
          </a:p>
          <a:p>
            <a:pPr>
              <a:lnSpc>
                <a:spcPct val="120000"/>
              </a:lnSpc>
            </a:pPr>
            <a:r>
              <a:rPr lang="en-US" dirty="0"/>
              <a:t>Theorem [Minsky 67]. The Halting problem for 2CMs is undecidable.</a:t>
            </a:r>
          </a:p>
        </p:txBody>
      </p:sp>
    </p:spTree>
    <p:extLst>
      <p:ext uri="{BB962C8B-B14F-4D97-AF65-F5344CB8AC3E}">
        <p14:creationId xmlns:p14="http://schemas.microsoft.com/office/powerpoint/2010/main" val="31135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9D31-030E-8A4F-93F9-FA9FAD37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from 2CM to CSR-RHS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31783-0EF3-1349-A5D7-46CFCC36D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to construct a function (reduction) that maps instances of 2CM-Halt to instances of CSR-RHA</a:t>
            </a:r>
          </a:p>
        </p:txBody>
      </p:sp>
    </p:spTree>
    <p:extLst>
      <p:ext uri="{BB962C8B-B14F-4D97-AF65-F5344CB8AC3E}">
        <p14:creationId xmlns:p14="http://schemas.microsoft.com/office/powerpoint/2010/main" val="2980621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</TotalTime>
  <Words>870</Words>
  <Application>Microsoft Macintosh PowerPoint</Application>
  <PresentationFormat>Widescreen</PresentationFormat>
  <Paragraphs>127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Reachability analysis: Undecidability of Rectangular Hybrid Automata</vt:lpstr>
      <vt:lpstr>PowerPoint Presentation</vt:lpstr>
      <vt:lpstr>Recall from review of computability theory</vt:lpstr>
      <vt:lpstr>Reduction from Halting Problem for 2CM</vt:lpstr>
      <vt:lpstr>General reductions: Using known hard problem B to show hardness of A</vt:lpstr>
      <vt:lpstr>Counter Machines</vt:lpstr>
      <vt:lpstr>Example 2CM for multiplication</vt:lpstr>
      <vt:lpstr>Halting problem for 2CM</vt:lpstr>
      <vt:lpstr>Reduction from 2CM to CSR-RHS</vt:lpstr>
      <vt:lpstr>Reduction from 2CM to CSR-RHS</vt:lpstr>
      <vt:lpstr>Idea of reduction (an RHA compiler)</vt:lpstr>
      <vt:lpstr>A widget that preserves the value of clock c</vt:lpstr>
      <vt:lpstr>A widget for checking JNZC (c &lt; k_1)</vt:lpstr>
      <vt:lpstr>A widget implementing INCC</vt:lpstr>
      <vt:lpstr>Putting it all together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Reachability analysis: Undecidability of Rectangular Hybrid Automata</dc:title>
  <dc:creator>Mitra, Sayan</dc:creator>
  <cp:lastModifiedBy>Mitra, Sayan</cp:lastModifiedBy>
  <cp:revision>10</cp:revision>
  <dcterms:created xsi:type="dcterms:W3CDTF">2019-10-29T16:05:00Z</dcterms:created>
  <dcterms:modified xsi:type="dcterms:W3CDTF">2019-10-31T02:12:11Z</dcterms:modified>
</cp:coreProperties>
</file>